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</p:sldMasterIdLst>
  <p:notesMasterIdLst>
    <p:notesMasterId r:id="rId18"/>
  </p:notesMasterIdLst>
  <p:sldIdLst>
    <p:sldId id="267" r:id="rId4"/>
    <p:sldId id="268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524A5-A3EA-4678-B405-FCBB599053BD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260A3-0247-48F5-B8AB-43FC39281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544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1pPr>
            <a:lvl2pPr marL="729057" indent="-280406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2pPr>
            <a:lvl3pPr marL="1121626" indent="-224325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3pPr>
            <a:lvl4pPr marL="1570276" indent="-224325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4pPr>
            <a:lvl5pPr marL="2018927" indent="-224325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5pPr>
            <a:lvl6pPr marL="2467577" indent="-224325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6pPr>
            <a:lvl7pPr marL="2916227" indent="-224325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7pPr>
            <a:lvl8pPr marL="3364878" indent="-224325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8pPr>
            <a:lvl9pPr marL="3813528" indent="-224325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fld id="{654701B6-8235-46B0-A934-8BCE5C095EDD}" type="slidenum">
              <a:rPr lang="en-US" altLang="en-US" sz="1200">
                <a:solidFill>
                  <a:srgbClr val="000000"/>
                </a:solidFill>
                <a:latin typeface="Arial" charset="0"/>
              </a:rPr>
              <a:pPr/>
              <a:t>1</a:t>
            </a:fld>
            <a:endParaRPr lang="en-US" altLang="en-US" sz="1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1pPr>
            <a:lvl2pPr marL="729057" indent="-280406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2pPr>
            <a:lvl3pPr marL="1121626" indent="-224325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3pPr>
            <a:lvl4pPr marL="1570276" indent="-224325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4pPr>
            <a:lvl5pPr marL="2018927" indent="-224325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5pPr>
            <a:lvl6pPr marL="2467577" indent="-224325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6pPr>
            <a:lvl7pPr marL="2916227" indent="-224325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7pPr>
            <a:lvl8pPr marL="3364878" indent="-224325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8pPr>
            <a:lvl9pPr marL="3813528" indent="-224325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fld id="{33BF5F6F-C2BF-4DB7-98AC-50AEA7490176}" type="slidenum">
              <a:rPr lang="en-US" altLang="en-US" sz="1200">
                <a:solidFill>
                  <a:prstClr val="black"/>
                </a:solidFill>
                <a:latin typeface="Arial" charset="0"/>
              </a:rPr>
              <a:pPr/>
              <a:t>3</a:t>
            </a:fld>
            <a:endParaRPr lang="en-US" altLang="en-U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1pPr>
            <a:lvl2pPr marL="729057" indent="-280406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2pPr>
            <a:lvl3pPr marL="1121626" indent="-224325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3pPr>
            <a:lvl4pPr marL="1570276" indent="-224325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4pPr>
            <a:lvl5pPr marL="2018927" indent="-224325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5pPr>
            <a:lvl6pPr marL="2467577" indent="-224325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6pPr>
            <a:lvl7pPr marL="2916227" indent="-224325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7pPr>
            <a:lvl8pPr marL="3364878" indent="-224325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8pPr>
            <a:lvl9pPr marL="3813528" indent="-224325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fld id="{4536193C-9094-4DF3-BBA0-C8201AC91C13}" type="slidenum">
              <a:rPr lang="en-US" altLang="en-US" sz="1200">
                <a:solidFill>
                  <a:prstClr val="black"/>
                </a:solidFill>
                <a:latin typeface="Arial" charset="0"/>
              </a:rPr>
              <a:pPr/>
              <a:t>7</a:t>
            </a:fld>
            <a:endParaRPr lang="en-US" altLang="en-US" sz="120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1pPr>
            <a:lvl2pPr marL="729057" indent="-280406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2pPr>
            <a:lvl3pPr marL="1121626" indent="-224325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3pPr>
            <a:lvl4pPr marL="1570276" indent="-224325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4pPr>
            <a:lvl5pPr marL="2018927" indent="-224325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5pPr>
            <a:lvl6pPr marL="2467577" indent="-224325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6pPr>
            <a:lvl7pPr marL="2916227" indent="-224325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7pPr>
            <a:lvl8pPr marL="3364878" indent="-224325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8pPr>
            <a:lvl9pPr marL="3813528" indent="-224325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fld id="{DDBD4D55-379D-4C4C-A836-F0C820DE1E36}" type="slidenum">
              <a:rPr lang="en-US" altLang="en-US" sz="1200">
                <a:solidFill>
                  <a:prstClr val="black"/>
                </a:solidFill>
                <a:latin typeface="Arial" charset="0"/>
              </a:rPr>
              <a:pPr/>
              <a:t>8</a:t>
            </a:fld>
            <a:endParaRPr lang="en-US" altLang="en-US" sz="120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1pPr>
            <a:lvl2pPr marL="729057" indent="-280406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2pPr>
            <a:lvl3pPr marL="1121626" indent="-224325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3pPr>
            <a:lvl4pPr marL="1570276" indent="-224325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4pPr>
            <a:lvl5pPr marL="2018927" indent="-224325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5pPr>
            <a:lvl6pPr marL="2467577" indent="-224325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6pPr>
            <a:lvl7pPr marL="2916227" indent="-224325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7pPr>
            <a:lvl8pPr marL="3364878" indent="-224325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8pPr>
            <a:lvl9pPr marL="3813528" indent="-224325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fld id="{FF392F70-3FB9-4A38-A316-EEF0C562DE9E}" type="slidenum">
              <a:rPr lang="en-US" altLang="en-US" sz="1200">
                <a:solidFill>
                  <a:prstClr val="black"/>
                </a:solidFill>
                <a:latin typeface="Arial" charset="0"/>
              </a:rPr>
              <a:pPr/>
              <a:t>10</a:t>
            </a:fld>
            <a:endParaRPr lang="en-US" altLang="en-US" sz="120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1pPr>
            <a:lvl2pPr marL="729057" indent="-280406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2pPr>
            <a:lvl3pPr marL="1121626" indent="-224325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3pPr>
            <a:lvl4pPr marL="1570276" indent="-224325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4pPr>
            <a:lvl5pPr marL="2018927" indent="-224325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5pPr>
            <a:lvl6pPr marL="2467577" indent="-224325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6pPr>
            <a:lvl7pPr marL="2916227" indent="-224325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7pPr>
            <a:lvl8pPr marL="3364878" indent="-224325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8pPr>
            <a:lvl9pPr marL="3813528" indent="-224325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fld id="{CA43E5C3-6D0F-44DA-8046-02B9BC16DB84}" type="slidenum">
              <a:rPr lang="en-US" altLang="en-US" sz="1200">
                <a:solidFill>
                  <a:prstClr val="black"/>
                </a:solidFill>
                <a:latin typeface="Arial" charset="0"/>
              </a:rPr>
              <a:pPr/>
              <a:t>13</a:t>
            </a:fld>
            <a:endParaRPr lang="en-US" altLang="en-U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1pPr>
            <a:lvl2pPr marL="729057" indent="-280406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2pPr>
            <a:lvl3pPr marL="1121626" indent="-224325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3pPr>
            <a:lvl4pPr marL="1570276" indent="-224325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4pPr>
            <a:lvl5pPr marL="2018927" indent="-224325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5pPr>
            <a:lvl6pPr marL="2467577" indent="-224325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6pPr>
            <a:lvl7pPr marL="2916227" indent="-224325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7pPr>
            <a:lvl8pPr marL="3364878" indent="-224325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8pPr>
            <a:lvl9pPr marL="3813528" indent="-224325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fld id="{482C153E-6978-45BB-8F4C-2D55F9DE50E7}" type="slidenum">
              <a:rPr lang="en-US" altLang="en-US" sz="1200">
                <a:solidFill>
                  <a:prstClr val="black"/>
                </a:solidFill>
                <a:latin typeface="Arial" charset="0"/>
              </a:rPr>
              <a:pPr/>
              <a:t>14</a:t>
            </a:fld>
            <a:endParaRPr lang="en-US" altLang="en-U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/>
          <p:cNvSpPr>
            <a:spLocks noChangeArrowheads="1"/>
          </p:cNvSpPr>
          <p:nvPr/>
        </p:nvSpPr>
        <p:spPr bwMode="auto">
          <a:xfrm>
            <a:off x="228600" y="914400"/>
            <a:ext cx="2514600" cy="2514600"/>
          </a:xfrm>
          <a:prstGeom prst="ellipse">
            <a:avLst/>
          </a:prstGeom>
          <a:noFill/>
          <a:ln w="12700">
            <a:solidFill>
              <a:srgbClr val="99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1800">
              <a:solidFill>
                <a:srgbClr val="F8F8F8"/>
              </a:solidFill>
              <a:latin typeface="Arial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hidden">
          <a:xfrm>
            <a:off x="0" y="1676400"/>
            <a:ext cx="4724400" cy="1143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F8F8F8"/>
              </a:solidFill>
              <a:latin typeface="Times New Roman" pitchFamily="18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hidden">
          <a:xfrm>
            <a:off x="3962400" y="1676400"/>
            <a:ext cx="4724400" cy="1143000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F8F8F8"/>
              </a:solidFill>
              <a:latin typeface="Times New Roman" pitchFamily="18" charset="0"/>
            </a:endParaRPr>
          </a:p>
        </p:txBody>
      </p:sp>
      <p:sp>
        <p:nvSpPr>
          <p:cNvPr id="7" name="Freeform 10"/>
          <p:cNvSpPr>
            <a:spLocks noChangeArrowheads="1"/>
          </p:cNvSpPr>
          <p:nvPr/>
        </p:nvSpPr>
        <p:spPr bwMode="auto">
          <a:xfrm>
            <a:off x="609600" y="1524000"/>
            <a:ext cx="228600" cy="1449388"/>
          </a:xfrm>
          <a:custGeom>
            <a:avLst/>
            <a:gdLst>
              <a:gd name="T0" fmla="*/ 2147483647 w 1000"/>
              <a:gd name="T1" fmla="*/ 2147483647 h 1000"/>
              <a:gd name="T2" fmla="*/ 0 w 1000"/>
              <a:gd name="T3" fmla="*/ 2147483647 h 1000"/>
              <a:gd name="T4" fmla="*/ 0 w 1000"/>
              <a:gd name="T5" fmla="*/ 0 h 1000"/>
              <a:gd name="T6" fmla="*/ 2147483647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rgbClr val="FFCC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400">
              <a:solidFill>
                <a:srgbClr val="330000"/>
              </a:solidFill>
              <a:cs typeface="Times New Roman" pitchFamily="18" charset="0"/>
            </a:endParaRP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88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EF03DB24-16A8-4D84-8B47-93AA64E80053}" type="slidenum">
              <a:rPr lang="en-US">
                <a:solidFill>
                  <a:srgbClr val="080808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365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D1B93-7580-4B61-B728-FCDC243D6EAA}" type="slidenum">
              <a:rPr lang="en-US">
                <a:solidFill>
                  <a:srgbClr val="330000"/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srgbClr val="33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9481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1150" y="152400"/>
            <a:ext cx="1914525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55943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1C8FF-3364-453A-B9B6-83F23BE961A4}" type="slidenum">
              <a:rPr lang="en-US">
                <a:solidFill>
                  <a:srgbClr val="330000"/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srgbClr val="33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16573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158038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05000"/>
            <a:ext cx="375443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1238" y="1905000"/>
            <a:ext cx="375443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E3E61-0391-45B1-A6AC-4AD159975B75}" type="slidenum">
              <a:rPr lang="en-US">
                <a:solidFill>
                  <a:srgbClr val="330000"/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srgbClr val="33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3247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/>
          <p:cNvSpPr>
            <a:spLocks noChangeArrowheads="1"/>
          </p:cNvSpPr>
          <p:nvPr/>
        </p:nvSpPr>
        <p:spPr bwMode="auto">
          <a:xfrm>
            <a:off x="228600" y="914400"/>
            <a:ext cx="2514600" cy="2514600"/>
          </a:xfrm>
          <a:prstGeom prst="ellipse">
            <a:avLst/>
          </a:prstGeom>
          <a:noFill/>
          <a:ln w="12700">
            <a:solidFill>
              <a:srgbClr val="99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1800">
              <a:solidFill>
                <a:srgbClr val="F8F8F8"/>
              </a:solidFill>
              <a:latin typeface="Arial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hidden">
          <a:xfrm>
            <a:off x="0" y="1676400"/>
            <a:ext cx="4724400" cy="1143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F8F8F8"/>
              </a:solidFill>
              <a:latin typeface="Times New Roman" pitchFamily="18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hidden">
          <a:xfrm>
            <a:off x="3962400" y="1676400"/>
            <a:ext cx="4724400" cy="1143000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F8F8F8"/>
              </a:solidFill>
              <a:latin typeface="Times New Roman" pitchFamily="18" charset="0"/>
            </a:endParaRPr>
          </a:p>
        </p:txBody>
      </p:sp>
      <p:sp>
        <p:nvSpPr>
          <p:cNvPr id="7" name="Freeform 10"/>
          <p:cNvSpPr>
            <a:spLocks noChangeArrowheads="1"/>
          </p:cNvSpPr>
          <p:nvPr/>
        </p:nvSpPr>
        <p:spPr bwMode="auto">
          <a:xfrm>
            <a:off x="609600" y="1524000"/>
            <a:ext cx="228600" cy="1449388"/>
          </a:xfrm>
          <a:custGeom>
            <a:avLst/>
            <a:gdLst>
              <a:gd name="T0" fmla="*/ 2147483647 w 1000"/>
              <a:gd name="T1" fmla="*/ 2147483647 h 1000"/>
              <a:gd name="T2" fmla="*/ 0 w 1000"/>
              <a:gd name="T3" fmla="*/ 2147483647 h 1000"/>
              <a:gd name="T4" fmla="*/ 0 w 1000"/>
              <a:gd name="T5" fmla="*/ 0 h 1000"/>
              <a:gd name="T6" fmla="*/ 2147483647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rgbClr val="FFCC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400">
              <a:solidFill>
                <a:srgbClr val="330000"/>
              </a:solidFill>
              <a:cs typeface="Times New Roman" pitchFamily="18" charset="0"/>
            </a:endParaRP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88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EF03DB24-16A8-4D84-8B47-93AA64E80053}" type="slidenum">
              <a:rPr lang="en-US">
                <a:solidFill>
                  <a:srgbClr val="080808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797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0"/>
          <p:cNvSpPr txBox="1">
            <a:spLocks noChangeArrowheads="1"/>
          </p:cNvSpPr>
          <p:nvPr userDrawn="1"/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330000"/>
                </a:solidFill>
                <a:latin typeface="Helvetica" pitchFamily="1" charset="0"/>
                <a:ea typeface="ＭＳ Ｐゴシック" pitchFamily="34" charset="-128"/>
              </a:rPr>
              <a:t>© 2011 by Anne Walker.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330000"/>
                </a:solidFill>
                <a:latin typeface="Helvetica" pitchFamily="1" charset="0"/>
                <a:ea typeface="ＭＳ Ｐゴシック" pitchFamily="34" charset="-128"/>
              </a:rPr>
              <a:t>All rights reserved.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158038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E98D5-F6FB-4A68-8FBB-EE77477291AB}" type="slidenum">
              <a:rPr lang="en-US">
                <a:solidFill>
                  <a:srgbClr val="330000"/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srgbClr val="33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7870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9AB80-D0DF-4F3C-8726-F1219A07A890}" type="slidenum">
              <a:rPr lang="en-US">
                <a:solidFill>
                  <a:srgbClr val="330000"/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srgbClr val="33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1338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050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1238" y="19050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A7EBA-A92E-402D-89F1-0BB89AC1C159}" type="slidenum">
              <a:rPr lang="en-US">
                <a:solidFill>
                  <a:srgbClr val="330000"/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srgbClr val="33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02738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65206-795B-40F8-89F7-9109101C47FD}" type="slidenum">
              <a:rPr lang="en-US">
                <a:solidFill>
                  <a:srgbClr val="330000"/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srgbClr val="33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98561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91AFA-AE1D-4138-AD13-0CFE08F5E2D1}" type="slidenum">
              <a:rPr lang="en-US">
                <a:solidFill>
                  <a:srgbClr val="330000"/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srgbClr val="33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54384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DD33F-46F3-4CE8-9D56-80DB451EEBC3}" type="slidenum">
              <a:rPr lang="en-US">
                <a:solidFill>
                  <a:srgbClr val="330000"/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srgbClr val="33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29408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0"/>
          <p:cNvSpPr txBox="1">
            <a:spLocks noChangeArrowheads="1"/>
          </p:cNvSpPr>
          <p:nvPr userDrawn="1"/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330000"/>
                </a:solidFill>
                <a:latin typeface="Helvetica" pitchFamily="1" charset="0"/>
                <a:ea typeface="ＭＳ Ｐゴシック" pitchFamily="34" charset="-128"/>
              </a:rPr>
              <a:t>© 2011 by Anne Walker.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330000"/>
                </a:solidFill>
                <a:latin typeface="Helvetica" pitchFamily="1" charset="0"/>
                <a:ea typeface="ＭＳ Ｐゴシック" pitchFamily="34" charset="-128"/>
              </a:rPr>
              <a:t>All rights reserved.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158038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E98D5-F6FB-4A68-8FBB-EE77477291AB}" type="slidenum">
              <a:rPr lang="en-US">
                <a:solidFill>
                  <a:srgbClr val="330000"/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srgbClr val="33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38267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C5066-8E09-4C68-AF06-905BB0699F69}" type="slidenum">
              <a:rPr lang="en-US">
                <a:solidFill>
                  <a:srgbClr val="330000"/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srgbClr val="33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259718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3A88F-C668-4C3A-809A-21E724F68378}" type="slidenum">
              <a:rPr lang="en-US">
                <a:solidFill>
                  <a:srgbClr val="330000"/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srgbClr val="33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365661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D1B93-7580-4B61-B728-FCDC243D6EAA}" type="slidenum">
              <a:rPr lang="en-US">
                <a:solidFill>
                  <a:srgbClr val="330000"/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srgbClr val="33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35479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1150" y="152400"/>
            <a:ext cx="1914525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55943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1C8FF-3364-453A-B9B6-83F23BE961A4}" type="slidenum">
              <a:rPr lang="en-US">
                <a:solidFill>
                  <a:srgbClr val="330000"/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srgbClr val="33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47974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158038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05000"/>
            <a:ext cx="375443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1238" y="1905000"/>
            <a:ext cx="375443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E3E61-0391-45B1-A6AC-4AD159975B75}" type="slidenum">
              <a:rPr lang="en-US">
                <a:solidFill>
                  <a:srgbClr val="330000"/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srgbClr val="33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668375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/>
          <p:cNvSpPr>
            <a:spLocks noChangeArrowheads="1"/>
          </p:cNvSpPr>
          <p:nvPr/>
        </p:nvSpPr>
        <p:spPr bwMode="auto">
          <a:xfrm>
            <a:off x="228600" y="914400"/>
            <a:ext cx="2514600" cy="2514600"/>
          </a:xfrm>
          <a:prstGeom prst="ellipse">
            <a:avLst/>
          </a:prstGeom>
          <a:noFill/>
          <a:ln w="12700">
            <a:solidFill>
              <a:srgbClr val="99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1800">
              <a:solidFill>
                <a:srgbClr val="F8F8F8"/>
              </a:solidFill>
              <a:latin typeface="Arial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hidden">
          <a:xfrm>
            <a:off x="0" y="1676400"/>
            <a:ext cx="4724400" cy="1143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F8F8F8"/>
              </a:solidFill>
              <a:latin typeface="Times New Roman" pitchFamily="18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hidden">
          <a:xfrm>
            <a:off x="3962400" y="1676400"/>
            <a:ext cx="4724400" cy="1143000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F8F8F8"/>
              </a:solidFill>
              <a:latin typeface="Times New Roman" pitchFamily="18" charset="0"/>
            </a:endParaRPr>
          </a:p>
        </p:txBody>
      </p:sp>
      <p:sp>
        <p:nvSpPr>
          <p:cNvPr id="7" name="Freeform 10"/>
          <p:cNvSpPr>
            <a:spLocks noChangeArrowheads="1"/>
          </p:cNvSpPr>
          <p:nvPr/>
        </p:nvSpPr>
        <p:spPr bwMode="auto">
          <a:xfrm>
            <a:off x="609600" y="1524000"/>
            <a:ext cx="228600" cy="1449388"/>
          </a:xfrm>
          <a:custGeom>
            <a:avLst/>
            <a:gdLst>
              <a:gd name="T0" fmla="*/ 2147483647 w 1000"/>
              <a:gd name="T1" fmla="*/ 2147483647 h 1000"/>
              <a:gd name="T2" fmla="*/ 0 w 1000"/>
              <a:gd name="T3" fmla="*/ 2147483647 h 1000"/>
              <a:gd name="T4" fmla="*/ 0 w 1000"/>
              <a:gd name="T5" fmla="*/ 0 h 1000"/>
              <a:gd name="T6" fmla="*/ 2147483647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rgbClr val="FFCC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400">
              <a:solidFill>
                <a:srgbClr val="330000"/>
              </a:solidFill>
              <a:cs typeface="Times New Roman" pitchFamily="18" charset="0"/>
            </a:endParaRP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88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EF03DB24-16A8-4D84-8B47-93AA64E80053}" type="slidenum">
              <a:rPr lang="en-US">
                <a:solidFill>
                  <a:srgbClr val="080808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4600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0"/>
          <p:cNvSpPr txBox="1">
            <a:spLocks noChangeArrowheads="1"/>
          </p:cNvSpPr>
          <p:nvPr userDrawn="1"/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330000"/>
                </a:solidFill>
                <a:latin typeface="Helvetica" pitchFamily="1" charset="0"/>
                <a:ea typeface="ＭＳ Ｐゴシック" pitchFamily="34" charset="-128"/>
              </a:rPr>
              <a:t>© 2011 by Anne Walker.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330000"/>
                </a:solidFill>
                <a:latin typeface="Helvetica" pitchFamily="1" charset="0"/>
                <a:ea typeface="ＭＳ Ｐゴシック" pitchFamily="34" charset="-128"/>
              </a:rPr>
              <a:t>All rights reserved.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158038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E98D5-F6FB-4A68-8FBB-EE77477291AB}" type="slidenum">
              <a:rPr lang="en-US">
                <a:solidFill>
                  <a:srgbClr val="330000"/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srgbClr val="33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7218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9AB80-D0DF-4F3C-8726-F1219A07A890}" type="slidenum">
              <a:rPr lang="en-US">
                <a:solidFill>
                  <a:srgbClr val="330000"/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srgbClr val="33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90888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050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1238" y="19050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A7EBA-A92E-402D-89F1-0BB89AC1C159}" type="slidenum">
              <a:rPr lang="en-US">
                <a:solidFill>
                  <a:srgbClr val="330000"/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srgbClr val="33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830262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65206-795B-40F8-89F7-9109101C47FD}" type="slidenum">
              <a:rPr lang="en-US">
                <a:solidFill>
                  <a:srgbClr val="330000"/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srgbClr val="33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8030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9AB80-D0DF-4F3C-8726-F1219A07A890}" type="slidenum">
              <a:rPr lang="en-US">
                <a:solidFill>
                  <a:srgbClr val="330000"/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srgbClr val="33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17231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91AFA-AE1D-4138-AD13-0CFE08F5E2D1}" type="slidenum">
              <a:rPr lang="en-US">
                <a:solidFill>
                  <a:srgbClr val="330000"/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srgbClr val="33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86438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DD33F-46F3-4CE8-9D56-80DB451EEBC3}" type="slidenum">
              <a:rPr lang="en-US">
                <a:solidFill>
                  <a:srgbClr val="330000"/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srgbClr val="33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22552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C5066-8E09-4C68-AF06-905BB0699F69}" type="slidenum">
              <a:rPr lang="en-US">
                <a:solidFill>
                  <a:srgbClr val="330000"/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srgbClr val="33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125185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3A88F-C668-4C3A-809A-21E724F68378}" type="slidenum">
              <a:rPr lang="en-US">
                <a:solidFill>
                  <a:srgbClr val="330000"/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srgbClr val="33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914287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D1B93-7580-4B61-B728-FCDC243D6EAA}" type="slidenum">
              <a:rPr lang="en-US">
                <a:solidFill>
                  <a:srgbClr val="330000"/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srgbClr val="33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10208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1150" y="152400"/>
            <a:ext cx="1914525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55943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1C8FF-3364-453A-B9B6-83F23BE961A4}" type="slidenum">
              <a:rPr lang="en-US">
                <a:solidFill>
                  <a:srgbClr val="330000"/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srgbClr val="33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786597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158038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05000"/>
            <a:ext cx="375443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1238" y="1905000"/>
            <a:ext cx="375443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E3E61-0391-45B1-A6AC-4AD159975B75}" type="slidenum">
              <a:rPr lang="en-US">
                <a:solidFill>
                  <a:srgbClr val="330000"/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srgbClr val="33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0559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050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1238" y="19050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A7EBA-A92E-402D-89F1-0BB89AC1C159}" type="slidenum">
              <a:rPr lang="en-US">
                <a:solidFill>
                  <a:srgbClr val="330000"/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srgbClr val="33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645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65206-795B-40F8-89F7-9109101C47FD}" type="slidenum">
              <a:rPr lang="en-US">
                <a:solidFill>
                  <a:srgbClr val="330000"/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srgbClr val="33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2440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91AFA-AE1D-4138-AD13-0CFE08F5E2D1}" type="slidenum">
              <a:rPr lang="en-US">
                <a:solidFill>
                  <a:srgbClr val="330000"/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srgbClr val="33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0526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DD33F-46F3-4CE8-9D56-80DB451EEBC3}" type="slidenum">
              <a:rPr lang="en-US">
                <a:solidFill>
                  <a:srgbClr val="330000"/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srgbClr val="33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5050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C5066-8E09-4C68-AF06-905BB0699F69}" type="slidenum">
              <a:rPr lang="en-US">
                <a:solidFill>
                  <a:srgbClr val="330000"/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srgbClr val="33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3172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3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3A88F-C668-4C3A-809A-21E724F68378}" type="slidenum">
              <a:rPr lang="en-US">
                <a:solidFill>
                  <a:srgbClr val="330000"/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srgbClr val="33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7917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F8F8F8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F8F8F8"/>
              </a:solidFill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76200"/>
            <a:ext cx="7158038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05000"/>
            <a:ext cx="76612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000"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330000"/>
              </a:solidFill>
              <a:cs typeface="Times New Roman" pitchFamily="18" charset="0"/>
            </a:endParaRPr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000"/>
            </a:lvl1pPr>
          </a:lstStyle>
          <a:p>
            <a:pPr algn="ctr" fontAlgn="base">
              <a:spcAft>
                <a:spcPct val="0"/>
              </a:spcAft>
              <a:defRPr/>
            </a:pPr>
            <a:endParaRPr lang="en-US">
              <a:solidFill>
                <a:srgbClr val="330000"/>
              </a:solidFill>
              <a:cs typeface="Times New Roman" pitchFamily="18" charset="0"/>
            </a:endParaRPr>
          </a:p>
        </p:txBody>
      </p:sp>
      <p:sp>
        <p:nvSpPr>
          <p:cNvPr id="778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 fontAlgn="base">
              <a:spcAft>
                <a:spcPct val="0"/>
              </a:spcAft>
              <a:defRPr/>
            </a:pPr>
            <a:fld id="{5FB0DF05-D649-430D-B6C6-02795910CA8D}" type="slidenum">
              <a:rPr lang="en-US">
                <a:solidFill>
                  <a:srgbClr val="330000"/>
                </a:solidFill>
                <a:cs typeface="Times New Roman" pitchFamily="18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r>
              <a:rPr lang="en-US">
                <a:solidFill>
                  <a:srgbClr val="330000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10" name="Rectangle 70"/>
          <p:cNvSpPr txBox="1">
            <a:spLocks noChangeArrowheads="1"/>
          </p:cNvSpPr>
          <p:nvPr userDrawn="1"/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330000"/>
                </a:solidFill>
                <a:latin typeface="Helvetica" pitchFamily="1" charset="0"/>
                <a:ea typeface="ＭＳ Ｐゴシック" pitchFamily="34" charset="-128"/>
              </a:rPr>
              <a:t>© 2011 by Anne Walker.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330000"/>
                </a:solidFill>
                <a:latin typeface="Helvetica" pitchFamily="1" charset="0"/>
                <a:ea typeface="ＭＳ Ｐゴシック" pitchFamily="34" charset="-128"/>
              </a:rPr>
              <a:t>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52522807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bg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bg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bg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bg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bg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bg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bg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F8F8F8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F8F8F8"/>
              </a:solidFill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76200"/>
            <a:ext cx="7158038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05000"/>
            <a:ext cx="76612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000"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330000"/>
              </a:solidFill>
              <a:cs typeface="Times New Roman" pitchFamily="18" charset="0"/>
            </a:endParaRPr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000"/>
            </a:lvl1pPr>
          </a:lstStyle>
          <a:p>
            <a:pPr algn="ctr" fontAlgn="base">
              <a:spcAft>
                <a:spcPct val="0"/>
              </a:spcAft>
              <a:defRPr/>
            </a:pPr>
            <a:endParaRPr lang="en-US">
              <a:solidFill>
                <a:srgbClr val="330000"/>
              </a:solidFill>
              <a:cs typeface="Times New Roman" pitchFamily="18" charset="0"/>
            </a:endParaRPr>
          </a:p>
        </p:txBody>
      </p:sp>
      <p:sp>
        <p:nvSpPr>
          <p:cNvPr id="778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 fontAlgn="base">
              <a:spcAft>
                <a:spcPct val="0"/>
              </a:spcAft>
              <a:defRPr/>
            </a:pPr>
            <a:fld id="{5FB0DF05-D649-430D-B6C6-02795910CA8D}" type="slidenum">
              <a:rPr lang="en-US">
                <a:solidFill>
                  <a:srgbClr val="330000"/>
                </a:solidFill>
                <a:cs typeface="Times New Roman" pitchFamily="18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r>
              <a:rPr lang="en-US">
                <a:solidFill>
                  <a:srgbClr val="330000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10" name="Rectangle 70"/>
          <p:cNvSpPr txBox="1">
            <a:spLocks noChangeArrowheads="1"/>
          </p:cNvSpPr>
          <p:nvPr userDrawn="1"/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330000"/>
                </a:solidFill>
                <a:latin typeface="Helvetica" pitchFamily="1" charset="0"/>
                <a:ea typeface="ＭＳ Ｐゴシック" pitchFamily="34" charset="-128"/>
              </a:rPr>
              <a:t>© 2011 by Anne Walker.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330000"/>
                </a:solidFill>
                <a:latin typeface="Helvetica" pitchFamily="1" charset="0"/>
                <a:ea typeface="ＭＳ Ｐゴシック" pitchFamily="34" charset="-128"/>
              </a:rPr>
              <a:t>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9040775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bg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bg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bg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bg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bg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bg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bg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F8F8F8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F8F8F8"/>
              </a:solidFill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76200"/>
            <a:ext cx="7158038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05000"/>
            <a:ext cx="76612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000"/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330000"/>
              </a:solidFill>
              <a:cs typeface="Times New Roman" pitchFamily="18" charset="0"/>
            </a:endParaRPr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000"/>
            </a:lvl1pPr>
          </a:lstStyle>
          <a:p>
            <a:pPr algn="ctr" fontAlgn="base">
              <a:spcAft>
                <a:spcPct val="0"/>
              </a:spcAft>
              <a:defRPr/>
            </a:pPr>
            <a:endParaRPr lang="en-US">
              <a:solidFill>
                <a:srgbClr val="330000"/>
              </a:solidFill>
              <a:cs typeface="Times New Roman" pitchFamily="18" charset="0"/>
            </a:endParaRPr>
          </a:p>
        </p:txBody>
      </p:sp>
      <p:sp>
        <p:nvSpPr>
          <p:cNvPr id="778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 fontAlgn="base">
              <a:spcAft>
                <a:spcPct val="0"/>
              </a:spcAft>
              <a:defRPr/>
            </a:pPr>
            <a:fld id="{5FB0DF05-D649-430D-B6C6-02795910CA8D}" type="slidenum">
              <a:rPr lang="en-US">
                <a:solidFill>
                  <a:srgbClr val="330000"/>
                </a:solidFill>
                <a:cs typeface="Times New Roman" pitchFamily="18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r>
              <a:rPr lang="en-US">
                <a:solidFill>
                  <a:srgbClr val="330000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10" name="Rectangle 70"/>
          <p:cNvSpPr txBox="1">
            <a:spLocks noChangeArrowheads="1"/>
          </p:cNvSpPr>
          <p:nvPr userDrawn="1"/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330000"/>
                </a:solidFill>
                <a:latin typeface="Helvetica" pitchFamily="1" charset="0"/>
                <a:ea typeface="ＭＳ Ｐゴシック" pitchFamily="34" charset="-128"/>
              </a:rPr>
              <a:t>© 2011 by Anne Walker.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330000"/>
                </a:solidFill>
                <a:latin typeface="Helvetica" pitchFamily="1" charset="0"/>
                <a:ea typeface="ＭＳ Ｐゴシック" pitchFamily="34" charset="-128"/>
              </a:rPr>
              <a:t>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62021380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ahoma" pitchFamily="34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bg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bg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bg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bg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bg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bg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bg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Effective Project Management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581400"/>
            <a:ext cx="7772400" cy="19050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The University of California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 </a:t>
            </a:r>
            <a:r>
              <a:rPr lang="en-US" altLang="en-US" b="1" smtClean="0"/>
              <a:t>Berkeley</a:t>
            </a:r>
            <a:r>
              <a:rPr lang="en-US" altLang="en-US" b="1" smtClean="0">
                <a:solidFill>
                  <a:schemeClr val="tx1"/>
                </a:solidFill>
              </a:rPr>
              <a:t> </a:t>
            </a:r>
            <a:r>
              <a:rPr lang="en-US" altLang="en-US" b="1" smtClean="0"/>
              <a:t>– School of Information</a:t>
            </a:r>
          </a:p>
          <a:p>
            <a:pPr algn="ctr" eaLnBrk="1" hangingPunct="1"/>
            <a:endParaRPr lang="en-US" altLang="en-US" b="1" smtClean="0"/>
          </a:p>
        </p:txBody>
      </p:sp>
    </p:spTree>
    <p:extLst>
      <p:ext uri="{BB962C8B-B14F-4D97-AF65-F5344CB8AC3E}">
        <p14:creationId xmlns:p14="http://schemas.microsoft.com/office/powerpoint/2010/main" val="39802966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8077200" cy="1412875"/>
          </a:xfrm>
        </p:spPr>
        <p:txBody>
          <a:bodyPr/>
          <a:lstStyle/>
          <a:p>
            <a:r>
              <a:rPr lang="en-US" altLang="en-US" smtClean="0"/>
              <a:t>Why People Skip Lessons Learned?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661275" cy="4114800"/>
          </a:xfrm>
        </p:spPr>
        <p:txBody>
          <a:bodyPr/>
          <a:lstStyle/>
          <a:p>
            <a:r>
              <a:rPr lang="en-US" altLang="en-US" sz="2400" smtClean="0"/>
              <a:t>Forget to plan the time into people’s schedules</a:t>
            </a:r>
          </a:p>
          <a:p>
            <a:r>
              <a:rPr lang="en-US" altLang="en-US" sz="2400" smtClean="0"/>
              <a:t>Hard to gather the team once the project is done, they have moved on</a:t>
            </a:r>
          </a:p>
          <a:p>
            <a:r>
              <a:rPr lang="en-US" altLang="en-US" sz="2400" smtClean="0"/>
              <a:t>Project manager / team is already assigned and focused on next project</a:t>
            </a:r>
          </a:p>
          <a:p>
            <a:r>
              <a:rPr lang="en-US" altLang="en-US" sz="2400" smtClean="0"/>
              <a:t>Managers don’t want to know</a:t>
            </a:r>
          </a:p>
          <a:p>
            <a:r>
              <a:rPr lang="en-US" altLang="en-US" sz="2400" smtClean="0"/>
              <a:t>Managers don’t want to pay the cost</a:t>
            </a:r>
          </a:p>
          <a:p>
            <a:r>
              <a:rPr lang="en-US" altLang="en-US" sz="2400" smtClean="0"/>
              <a:t>Not a high priority</a:t>
            </a:r>
          </a:p>
          <a:p>
            <a:r>
              <a:rPr lang="en-US" altLang="en-US" sz="2400" smtClean="0"/>
              <a:t>Too much other work to do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fld id="{3EB491F4-AF2F-4017-A633-43FAB0B18990}" type="slidenum">
              <a:rPr lang="en-US" altLang="en-US" sz="1000" smtClean="0">
                <a:solidFill>
                  <a:srgbClr val="330000"/>
                </a:solidFill>
              </a:rPr>
              <a:pPr/>
              <a:t>10</a:t>
            </a:fld>
            <a:r>
              <a:rPr lang="en-US" altLang="en-US" sz="1000" smtClean="0">
                <a:solidFill>
                  <a:srgbClr val="33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41316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Final Report	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661275" cy="4114800"/>
          </a:xfrm>
        </p:spPr>
        <p:txBody>
          <a:bodyPr/>
          <a:lstStyle/>
          <a:p>
            <a:r>
              <a:rPr lang="en-US" altLang="en-US" smtClean="0"/>
              <a:t>Summary</a:t>
            </a:r>
          </a:p>
          <a:p>
            <a:r>
              <a:rPr lang="en-US" altLang="en-US" smtClean="0"/>
              <a:t>Acknowledgements</a:t>
            </a:r>
          </a:p>
          <a:p>
            <a:r>
              <a:rPr lang="en-US" altLang="en-US" smtClean="0"/>
              <a:t>Material and Methods</a:t>
            </a:r>
          </a:p>
          <a:p>
            <a:r>
              <a:rPr lang="en-US" altLang="en-US" smtClean="0"/>
              <a:t>Project Results</a:t>
            </a:r>
          </a:p>
          <a:p>
            <a:r>
              <a:rPr lang="en-US" altLang="en-US" smtClean="0"/>
              <a:t>Conclusions, Discussion, Recommendations</a:t>
            </a:r>
          </a:p>
          <a:p>
            <a:r>
              <a:rPr lang="en-US" altLang="en-US" smtClean="0"/>
              <a:t>References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fld id="{51289548-9194-41DC-A64C-C851103E33C8}" type="slidenum">
              <a:rPr lang="en-US" altLang="en-US" sz="1000" smtClean="0">
                <a:solidFill>
                  <a:srgbClr val="330000"/>
                </a:solidFill>
              </a:rPr>
              <a:pPr/>
              <a:t>11</a:t>
            </a:fld>
            <a:r>
              <a:rPr lang="en-US" altLang="en-US" sz="1000" smtClean="0">
                <a:solidFill>
                  <a:srgbClr val="33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3117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Celebrate Success		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661275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mtClean="0"/>
              <a:t>Where possible push for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fld id="{63842FC9-3C99-4457-9140-E7A077FF8089}" type="slidenum">
              <a:rPr lang="en-US" altLang="en-US" sz="1000" smtClean="0">
                <a:solidFill>
                  <a:srgbClr val="330000"/>
                </a:solidFill>
              </a:rPr>
              <a:pPr/>
              <a:t>12</a:t>
            </a:fld>
            <a:r>
              <a:rPr lang="en-US" altLang="en-US" sz="1000" smtClean="0">
                <a:solidFill>
                  <a:srgbClr val="330000"/>
                </a:solidFill>
              </a:rPr>
              <a:t> </a:t>
            </a:r>
          </a:p>
        </p:txBody>
      </p:sp>
      <p:pic>
        <p:nvPicPr>
          <p:cNvPr id="34821" name="Picture 7" descr="celebr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438400"/>
            <a:ext cx="44958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552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fld id="{D01FE553-258B-42B7-8ADF-412C83E3A27F}" type="slidenum">
              <a:rPr lang="en-US" altLang="en-US" sz="1000" smtClean="0">
                <a:solidFill>
                  <a:srgbClr val="330000"/>
                </a:solidFill>
              </a:rPr>
              <a:pPr/>
              <a:t>13</a:t>
            </a:fld>
            <a:r>
              <a:rPr lang="en-US" altLang="en-US" sz="1000" smtClean="0">
                <a:solidFill>
                  <a:srgbClr val="330000"/>
                </a:solidFill>
              </a:rPr>
              <a:t> </a:t>
            </a: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Due Class </a:t>
            </a:r>
            <a:r>
              <a:rPr lang="en-US" altLang="en-US" dirty="0" smtClean="0"/>
              <a:t>11</a:t>
            </a:r>
            <a:endParaRPr lang="en-US" altLang="en-US" dirty="0" smtClean="0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661275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None/>
              <a:defRPr/>
            </a:pPr>
            <a:r>
              <a:rPr lang="en-US" sz="2800" u="sng" dirty="0"/>
              <a:t>Required Reading</a:t>
            </a:r>
          </a:p>
          <a:p>
            <a:pPr marL="982663" lvl="1" indent="-533400" eaLnBrk="1" hangingPunct="1">
              <a:lnSpc>
                <a:spcPct val="90000"/>
              </a:lnSpc>
              <a:defRPr/>
            </a:pPr>
            <a:r>
              <a:rPr lang="en-US" dirty="0"/>
              <a:t>Chapter 8</a:t>
            </a:r>
            <a:r>
              <a:rPr lang="en-US" dirty="0" smtClean="0"/>
              <a:t> </a:t>
            </a:r>
            <a:r>
              <a:rPr lang="en-US" dirty="0"/>
              <a:t>&amp; </a:t>
            </a:r>
            <a:r>
              <a:rPr lang="en-US" dirty="0" smtClean="0"/>
              <a:t>9</a:t>
            </a:r>
            <a:endParaRPr lang="en-US" u="sng" dirty="0"/>
          </a:p>
          <a:p>
            <a:pPr marL="982663" lvl="1" indent="-5334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dirty="0" smtClean="0"/>
          </a:p>
          <a:p>
            <a:pPr>
              <a:buFont typeface="Wingdings" pitchFamily="2" charset="2"/>
              <a:buNone/>
            </a:pPr>
            <a:r>
              <a:rPr lang="en-US" altLang="en-US" sz="2800" u="sng" dirty="0" smtClean="0"/>
              <a:t>Assignments</a:t>
            </a:r>
          </a:p>
          <a:p>
            <a:pPr lvl="1"/>
            <a:r>
              <a:rPr lang="en-US" altLang="en-US" sz="2400" dirty="0" smtClean="0"/>
              <a:t>Project:  Draft Project Risk Matrix, Risk Management Plan</a:t>
            </a:r>
            <a:endParaRPr lang="en-US" alt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346268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fld id="{62E56981-D9AB-4B2D-B407-72DAF8B1C9D8}" type="slidenum">
              <a:rPr lang="en-US" altLang="en-US" sz="1000" smtClean="0">
                <a:solidFill>
                  <a:srgbClr val="330000"/>
                </a:solidFill>
              </a:rPr>
              <a:pPr/>
              <a:t>14</a:t>
            </a:fld>
            <a:r>
              <a:rPr lang="en-US" altLang="en-US" sz="1000" smtClean="0">
                <a:solidFill>
                  <a:srgbClr val="330000"/>
                </a:solidFill>
              </a:rPr>
              <a:t> 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408201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Class </a:t>
            </a:r>
            <a:r>
              <a:rPr lang="en-US" altLang="en-US" dirty="0" smtClean="0"/>
              <a:t>10 </a:t>
            </a:r>
            <a:r>
              <a:rPr lang="en-US" altLang="en-US" dirty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Guest Lecture:  Jim </a:t>
            </a:r>
            <a:r>
              <a:rPr lang="en-US" altLang="en-US" dirty="0" err="1" smtClean="0"/>
              <a:t>Blomo</a:t>
            </a:r>
            <a:r>
              <a:rPr lang="en-US" altLang="en-US" dirty="0" smtClean="0"/>
              <a:t>, Engineering Manager @ Yelp, Lecturer @ I School</a:t>
            </a:r>
            <a:endParaRPr lang="en-US" altLang="en-US" dirty="0"/>
          </a:p>
          <a:p>
            <a:r>
              <a:rPr lang="en-US" altLang="en-US" dirty="0" smtClean="0"/>
              <a:t>Closing </a:t>
            </a:r>
            <a:r>
              <a:rPr lang="en-US" altLang="en-US" dirty="0"/>
              <a:t>&amp; Sign Off</a:t>
            </a:r>
          </a:p>
          <a:p>
            <a:r>
              <a:rPr lang="en-US" altLang="en-US" dirty="0"/>
              <a:t>Next Week</a:t>
            </a:r>
          </a:p>
          <a:p>
            <a:r>
              <a:rPr lang="en-US" altLang="en-US" dirty="0"/>
              <a:t>Q &amp; 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E98D5-F6FB-4A68-8FBB-EE77477291AB}" type="slidenum">
              <a:rPr lang="en-US" smtClean="0">
                <a:solidFill>
                  <a:srgbClr val="330000"/>
                </a:solidFill>
              </a:rPr>
              <a:pPr>
                <a:defRPr/>
              </a:pPr>
              <a:t>2</a:t>
            </a:fld>
            <a:r>
              <a:rPr lang="en-US" smtClean="0">
                <a:solidFill>
                  <a:srgbClr val="330000"/>
                </a:solidFill>
              </a:rPr>
              <a:t> </a:t>
            </a:r>
            <a:endParaRPr lang="en-US">
              <a:solidFill>
                <a:srgbClr val="33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209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fld id="{3424BB17-1DF2-48EF-859C-5B82C3AE7AA3}" type="slidenum">
              <a:rPr lang="en-US" altLang="en-US" sz="1000" smtClean="0">
                <a:solidFill>
                  <a:srgbClr val="330000"/>
                </a:solidFill>
              </a:rPr>
              <a:pPr/>
              <a:t>3</a:t>
            </a:fld>
            <a:r>
              <a:rPr lang="en-US" altLang="en-US" sz="1000" smtClean="0">
                <a:solidFill>
                  <a:srgbClr val="330000"/>
                </a:solidFill>
              </a:rPr>
              <a:t> 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Closing a Project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661275" cy="4114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Finalize all activities</a:t>
            </a:r>
          </a:p>
          <a:p>
            <a:pPr eaLnBrk="1" hangingPunct="1"/>
            <a:r>
              <a:rPr lang="en-US" altLang="en-US" sz="2800" smtClean="0"/>
              <a:t>Obtain acceptance and sign-off of deliverables</a:t>
            </a:r>
          </a:p>
          <a:p>
            <a:pPr eaLnBrk="1" hangingPunct="1"/>
            <a:r>
              <a:rPr lang="en-US" altLang="en-US" sz="2800" smtClean="0"/>
              <a:t>Perform hand-off, ensure proper documentation is in place</a:t>
            </a:r>
          </a:p>
          <a:p>
            <a:pPr eaLnBrk="1" hangingPunct="1"/>
            <a:r>
              <a:rPr lang="en-US" altLang="en-US" sz="2800" smtClean="0"/>
              <a:t>Conduct post-project or phase-end review, lessons learned</a:t>
            </a:r>
          </a:p>
          <a:p>
            <a:pPr eaLnBrk="1" hangingPunct="1"/>
            <a:r>
              <a:rPr lang="en-US" altLang="en-US" sz="2800" smtClean="0"/>
              <a:t>Update documentation and archive</a:t>
            </a:r>
          </a:p>
          <a:p>
            <a:pPr eaLnBrk="1" hangingPunct="1"/>
            <a:r>
              <a:rPr lang="en-US" altLang="en-US" sz="2800" smtClean="0"/>
              <a:t>Close out procurements</a:t>
            </a:r>
          </a:p>
          <a:p>
            <a:pPr eaLnBrk="1" hangingPunct="1"/>
            <a:endParaRPr lang="en-US" altLang="en-US" sz="2800" smtClean="0"/>
          </a:p>
        </p:txBody>
      </p:sp>
    </p:spTree>
    <p:extLst>
      <p:ext uri="{BB962C8B-B14F-4D97-AF65-F5344CB8AC3E}">
        <p14:creationId xmlns:p14="http://schemas.microsoft.com/office/powerpoint/2010/main" val="237421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 Order to Close a Project	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661275" cy="4114800"/>
          </a:xfrm>
        </p:spPr>
        <p:txBody>
          <a:bodyPr/>
          <a:lstStyle/>
          <a:p>
            <a:r>
              <a:rPr lang="en-US" altLang="en-US" smtClean="0"/>
              <a:t>Plan for closing the project during project planning</a:t>
            </a:r>
          </a:p>
          <a:p>
            <a:pPr lvl="1"/>
            <a:r>
              <a:rPr lang="en-US" altLang="en-US" smtClean="0"/>
              <a:t>Formal or informal</a:t>
            </a:r>
          </a:p>
          <a:p>
            <a:pPr lvl="1"/>
            <a:r>
              <a:rPr lang="en-US" altLang="en-US" smtClean="0"/>
              <a:t>Documentation needed</a:t>
            </a:r>
          </a:p>
          <a:p>
            <a:pPr lvl="1"/>
            <a:r>
              <a:rPr lang="en-US" altLang="en-US" smtClean="0"/>
              <a:t>Who signs off</a:t>
            </a:r>
          </a:p>
          <a:p>
            <a:r>
              <a:rPr lang="en-US" altLang="en-US" smtClean="0"/>
              <a:t>Review during project execution</a:t>
            </a:r>
          </a:p>
          <a:p>
            <a:r>
              <a:rPr lang="en-US" altLang="en-US" smtClean="0"/>
              <a:t>Plan for post implementation audit or lessons learned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fld id="{05B34B23-1CA6-4D82-B02E-7640E8461F01}" type="slidenum">
              <a:rPr lang="en-US" altLang="en-US" sz="1000" smtClean="0">
                <a:solidFill>
                  <a:srgbClr val="330000"/>
                </a:solidFill>
              </a:rPr>
              <a:pPr/>
              <a:t>4</a:t>
            </a:fld>
            <a:r>
              <a:rPr lang="en-US" altLang="en-US" sz="1000" smtClean="0">
                <a:solidFill>
                  <a:srgbClr val="33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327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848600" cy="1412875"/>
          </a:xfrm>
        </p:spPr>
        <p:txBody>
          <a:bodyPr/>
          <a:lstStyle/>
          <a:p>
            <a:r>
              <a:rPr lang="en-US" altLang="en-US" smtClean="0"/>
              <a:t>Why Do I Need “Client” Acceptance Procedures? 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924800" cy="4114800"/>
          </a:xfrm>
        </p:spPr>
        <p:txBody>
          <a:bodyPr/>
          <a:lstStyle/>
          <a:p>
            <a:r>
              <a:rPr lang="en-US" altLang="en-US" sz="2400" smtClean="0"/>
              <a:t>Client ultimately decides if the project is done</a:t>
            </a:r>
          </a:p>
          <a:p>
            <a:r>
              <a:rPr lang="en-US" altLang="en-US" sz="2400" smtClean="0"/>
              <a:t>Acceptance criteria shouldn’t be up for interpretation</a:t>
            </a:r>
          </a:p>
          <a:p>
            <a:pPr lvl="1"/>
            <a:r>
              <a:rPr lang="en-US" altLang="en-US" sz="2400" smtClean="0"/>
              <a:t>Criteria should be defined in collaboration with the client</a:t>
            </a:r>
          </a:p>
          <a:p>
            <a:pPr lvl="1"/>
            <a:r>
              <a:rPr lang="en-US" altLang="en-US" sz="2400" smtClean="0"/>
              <a:t>Criteria should be defined during project planning</a:t>
            </a:r>
          </a:p>
          <a:p>
            <a:pPr lvl="1"/>
            <a:r>
              <a:rPr lang="en-US" altLang="en-US" sz="2400" smtClean="0"/>
              <a:t>Identify who completes acceptance test procedure (ATP) or user acceptance testing (UAT)</a:t>
            </a:r>
          </a:p>
          <a:p>
            <a:r>
              <a:rPr lang="en-US" altLang="en-US" sz="2400" smtClean="0"/>
              <a:t>Avoid 11th hour disputes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fld id="{BD8637F5-F11B-4656-A48F-02F4A8A58632}" type="slidenum">
              <a:rPr lang="en-US" altLang="en-US" sz="1000" smtClean="0">
                <a:solidFill>
                  <a:srgbClr val="330000"/>
                </a:solidFill>
              </a:rPr>
              <a:pPr/>
              <a:t>5</a:t>
            </a:fld>
            <a:r>
              <a:rPr lang="en-US" altLang="en-US" sz="1000" smtClean="0">
                <a:solidFill>
                  <a:srgbClr val="33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2206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Going Live		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661275" cy="4114800"/>
          </a:xfrm>
        </p:spPr>
        <p:txBody>
          <a:bodyPr/>
          <a:lstStyle/>
          <a:p>
            <a:r>
              <a:rPr lang="en-US" altLang="en-US" sz="2400" smtClean="0"/>
              <a:t>Might be as simple as making a recommendation</a:t>
            </a:r>
          </a:p>
          <a:p>
            <a:r>
              <a:rPr lang="en-US" altLang="en-US" sz="2400" smtClean="0"/>
              <a:t>Might be very complex with the turning off of one system and switching over to a new system</a:t>
            </a:r>
          </a:p>
          <a:p>
            <a:r>
              <a:rPr lang="en-US" altLang="en-US" sz="2400" smtClean="0"/>
              <a:t>Turns the project deliverable over to the client</a:t>
            </a:r>
          </a:p>
          <a:p>
            <a:pPr lvl="1"/>
            <a:r>
              <a:rPr lang="en-US" altLang="en-US" sz="2400" smtClean="0"/>
              <a:t>Phased</a:t>
            </a:r>
          </a:p>
          <a:p>
            <a:pPr lvl="1"/>
            <a:r>
              <a:rPr lang="en-US" altLang="en-US" sz="2400" smtClean="0"/>
              <a:t>Cut-Over</a:t>
            </a:r>
          </a:p>
          <a:p>
            <a:pPr lvl="1"/>
            <a:r>
              <a:rPr lang="en-US" altLang="en-US" sz="2400" smtClean="0"/>
              <a:t>Parallel</a:t>
            </a:r>
          </a:p>
          <a:p>
            <a:pPr lvl="1"/>
            <a:r>
              <a:rPr lang="en-US" altLang="en-US" sz="2400" smtClean="0"/>
              <a:t>By-Business-Unit or Geographic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fld id="{5D949853-F084-4C92-BBD6-55C4FF4229FA}" type="slidenum">
              <a:rPr lang="en-US" altLang="en-US" sz="1000" smtClean="0">
                <a:solidFill>
                  <a:srgbClr val="330000"/>
                </a:solidFill>
              </a:rPr>
              <a:pPr/>
              <a:t>6</a:t>
            </a:fld>
            <a:r>
              <a:rPr lang="en-US" altLang="en-US" sz="1000" smtClean="0">
                <a:solidFill>
                  <a:srgbClr val="33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080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848600" cy="1412875"/>
          </a:xfrm>
        </p:spPr>
        <p:txBody>
          <a:bodyPr/>
          <a:lstStyle/>
          <a:p>
            <a:r>
              <a:rPr lang="en-US" altLang="en-US" smtClean="0"/>
              <a:t>Update &amp; Finalize Project Documentation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661275" cy="4114800"/>
          </a:xfrm>
        </p:spPr>
        <p:txBody>
          <a:bodyPr/>
          <a:lstStyle/>
          <a:p>
            <a:r>
              <a:rPr lang="en-US" altLang="en-US" sz="2800" smtClean="0"/>
              <a:t>Reference for Future Changes in Deliverables</a:t>
            </a:r>
          </a:p>
          <a:p>
            <a:r>
              <a:rPr lang="en-US" altLang="en-US" sz="2800" smtClean="0"/>
              <a:t>Historical Record for Estimating Duration and Cost on Future Projects, Activities, and Tasks</a:t>
            </a:r>
          </a:p>
          <a:p>
            <a:r>
              <a:rPr lang="en-US" altLang="en-US" sz="2800" smtClean="0"/>
              <a:t>Training Resource for New Project Managers</a:t>
            </a:r>
          </a:p>
          <a:p>
            <a:r>
              <a:rPr lang="en-US" altLang="en-US" sz="2800" smtClean="0"/>
              <a:t>Input for Further Training and Development of the Project Team</a:t>
            </a:r>
          </a:p>
          <a:p>
            <a:r>
              <a:rPr lang="en-US" altLang="en-US" sz="2800" smtClean="0"/>
              <a:t>Input for Performance Evaluation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fld id="{B57931FB-181E-4161-A384-FA8877EBEBD8}" type="slidenum">
              <a:rPr lang="en-US" altLang="en-US" sz="1000" smtClean="0">
                <a:solidFill>
                  <a:srgbClr val="330000"/>
                </a:solidFill>
              </a:rPr>
              <a:pPr/>
              <a:t>7</a:t>
            </a:fld>
            <a:r>
              <a:rPr lang="en-US" altLang="en-US" sz="1000" smtClean="0">
                <a:solidFill>
                  <a:srgbClr val="33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3448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Documentation to Consider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661275" cy="4114800"/>
          </a:xfrm>
        </p:spPr>
        <p:txBody>
          <a:bodyPr/>
          <a:lstStyle/>
          <a:p>
            <a:r>
              <a:rPr lang="en-US" altLang="en-US" sz="1800" smtClean="0"/>
              <a:t>Project Overview Statement or Executive Summary</a:t>
            </a:r>
          </a:p>
          <a:p>
            <a:r>
              <a:rPr lang="en-US" altLang="en-US" sz="1800" smtClean="0"/>
              <a:t>Project Proposal, Supporting Data</a:t>
            </a:r>
          </a:p>
          <a:p>
            <a:r>
              <a:rPr lang="en-US" altLang="en-US" sz="1800" smtClean="0"/>
              <a:t>Original and Revised Schedules</a:t>
            </a:r>
          </a:p>
          <a:p>
            <a:r>
              <a:rPr lang="en-US" altLang="en-US" sz="1800" smtClean="0"/>
              <a:t>Condition of Satisfaction</a:t>
            </a:r>
          </a:p>
          <a:p>
            <a:r>
              <a:rPr lang="en-US" altLang="en-US" sz="1800" smtClean="0"/>
              <a:t>Minutes of Team Meetings</a:t>
            </a:r>
          </a:p>
          <a:p>
            <a:r>
              <a:rPr lang="en-US" altLang="en-US" sz="1800" smtClean="0"/>
              <a:t>Status Reports</a:t>
            </a:r>
          </a:p>
          <a:p>
            <a:r>
              <a:rPr lang="en-US" altLang="en-US" sz="1800" smtClean="0"/>
              <a:t>Design Documents</a:t>
            </a:r>
          </a:p>
          <a:p>
            <a:r>
              <a:rPr lang="en-US" altLang="en-US" sz="1800" smtClean="0"/>
              <a:t>Copies of Change Requests, Notices</a:t>
            </a:r>
          </a:p>
          <a:p>
            <a:r>
              <a:rPr lang="en-US" altLang="en-US" sz="1800" smtClean="0"/>
              <a:t>Copies of Written Communications</a:t>
            </a:r>
          </a:p>
          <a:p>
            <a:r>
              <a:rPr lang="en-US" altLang="en-US" sz="1800" smtClean="0"/>
              <a:t>Outstanding Issues Reports</a:t>
            </a:r>
          </a:p>
          <a:p>
            <a:r>
              <a:rPr lang="en-US" altLang="en-US" sz="1800" smtClean="0"/>
              <a:t>Final Report</a:t>
            </a:r>
          </a:p>
          <a:p>
            <a:r>
              <a:rPr lang="en-US" altLang="en-US" sz="1800" smtClean="0"/>
              <a:t>Sample Deliverables</a:t>
            </a:r>
          </a:p>
          <a:p>
            <a:r>
              <a:rPr lang="en-US" altLang="en-US" sz="1800" smtClean="0"/>
              <a:t>Client Acceptance Documents</a:t>
            </a:r>
          </a:p>
          <a:p>
            <a:r>
              <a:rPr lang="en-US" altLang="en-US" sz="1800" smtClean="0"/>
              <a:t>Lessons Learned / Post-implementation Audit Report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fld id="{F5BBEA34-65BB-429B-90DA-8D26F44442E4}" type="slidenum">
              <a:rPr lang="en-US" altLang="en-US" sz="1000" smtClean="0">
                <a:solidFill>
                  <a:srgbClr val="330000"/>
                </a:solidFill>
              </a:rPr>
              <a:pPr/>
              <a:t>8</a:t>
            </a:fld>
            <a:r>
              <a:rPr lang="en-US" altLang="en-US" sz="1000" smtClean="0">
                <a:solidFill>
                  <a:srgbClr val="330000"/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5257800" y="2286000"/>
            <a:ext cx="3581400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i="1" dirty="0">
                <a:solidFill>
                  <a:srgbClr val="FFCAAA">
                    <a:lumMod val="50000"/>
                  </a:srgbClr>
                </a:solidFill>
                <a:latin typeface="Arial" charset="0"/>
                <a:cs typeface="Arial" charset="0"/>
              </a:rPr>
              <a:t>Tip:  Start a project notebook on the first day!</a:t>
            </a:r>
          </a:p>
        </p:txBody>
      </p:sp>
    </p:spTree>
    <p:extLst>
      <p:ext uri="{BB962C8B-B14F-4D97-AF65-F5344CB8AC3E}">
        <p14:creationId xmlns:p14="http://schemas.microsoft.com/office/powerpoint/2010/main" val="26972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696200" cy="1412875"/>
          </a:xfrm>
        </p:spPr>
        <p:txBody>
          <a:bodyPr/>
          <a:lstStyle/>
          <a:p>
            <a:r>
              <a:rPr lang="en-US" altLang="en-US" sz="3600" smtClean="0"/>
              <a:t>Conducting the Post-Implementation Audit / Lessons Learned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661275" cy="4114800"/>
          </a:xfrm>
        </p:spPr>
        <p:txBody>
          <a:bodyPr/>
          <a:lstStyle/>
          <a:p>
            <a:r>
              <a:rPr lang="en-US" altLang="en-US" sz="2400" smtClean="0"/>
              <a:t>Was the project goal achieved?</a:t>
            </a:r>
          </a:p>
          <a:p>
            <a:pPr lvl="1"/>
            <a:r>
              <a:rPr lang="en-US" altLang="en-US" sz="2000" smtClean="0"/>
              <a:t>Does it do what the project team said it would?</a:t>
            </a:r>
          </a:p>
          <a:p>
            <a:pPr lvl="1"/>
            <a:r>
              <a:rPr lang="en-US" altLang="en-US" sz="2000" smtClean="0"/>
              <a:t>Does it do what the client said it would?</a:t>
            </a:r>
          </a:p>
          <a:p>
            <a:r>
              <a:rPr lang="en-US" altLang="en-US" sz="2400" smtClean="0"/>
              <a:t>Was the project work done on time, within budget, and according to specification?</a:t>
            </a:r>
          </a:p>
          <a:p>
            <a:r>
              <a:rPr lang="en-US" altLang="en-US" sz="2400" smtClean="0"/>
              <a:t>Was the client satisfied with the project results?</a:t>
            </a:r>
          </a:p>
          <a:p>
            <a:r>
              <a:rPr lang="en-US" altLang="en-US" sz="2400" smtClean="0"/>
              <a:t>Was business value realized?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en-US" sz="2000" smtClean="0"/>
              <a:t>Check success criteria</a:t>
            </a:r>
          </a:p>
          <a:p>
            <a:r>
              <a:rPr lang="en-US" altLang="en-US" sz="2400" smtClean="0"/>
              <a:t>What lessons were learned about your project management methodology?</a:t>
            </a:r>
          </a:p>
          <a:p>
            <a:pPr lvl="1"/>
            <a:r>
              <a:rPr lang="en-US" altLang="en-US" sz="2000" smtClean="0"/>
              <a:t>How well did the team follow the methodology?</a:t>
            </a:r>
          </a:p>
          <a:p>
            <a:r>
              <a:rPr lang="en-US" altLang="en-US" sz="2400" smtClean="0"/>
              <a:t>What worked?  What didn’t?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fld id="{83F4AFC4-0741-42D6-AF92-C395C90B545A}" type="slidenum">
              <a:rPr lang="en-US" altLang="en-US" sz="1000" smtClean="0">
                <a:solidFill>
                  <a:srgbClr val="330000"/>
                </a:solidFill>
              </a:rPr>
              <a:pPr/>
              <a:t>9</a:t>
            </a:fld>
            <a:r>
              <a:rPr lang="en-US" altLang="en-US" sz="1000" smtClean="0">
                <a:solidFill>
                  <a:srgbClr val="33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7219936"/>
      </p:ext>
    </p:extLst>
  </p:cSld>
  <p:clrMapOvr>
    <a:masterClrMapping/>
  </p:clrMapOvr>
</p:sld>
</file>

<file path=ppt/theme/theme1.xml><?xml version="1.0" encoding="utf-8"?>
<a:theme xmlns:a="http://schemas.openxmlformats.org/drawingml/2006/main" name="Axis">
  <a:themeElements>
    <a:clrScheme name="Axis 1">
      <a:dk1>
        <a:srgbClr val="080808"/>
      </a:dk1>
      <a:lt1>
        <a:srgbClr val="F8F8F8"/>
      </a:lt1>
      <a:dk2>
        <a:srgbClr val="330000"/>
      </a:dk2>
      <a:lt2>
        <a:srgbClr val="FFFFFF"/>
      </a:lt2>
      <a:accent1>
        <a:srgbClr val="FF9900"/>
      </a:accent1>
      <a:accent2>
        <a:srgbClr val="CC3300"/>
      </a:accent2>
      <a:accent3>
        <a:srgbClr val="ADAAAA"/>
      </a:accent3>
      <a:accent4>
        <a:srgbClr val="D4D4D4"/>
      </a:accent4>
      <a:accent5>
        <a:srgbClr val="FFCAAA"/>
      </a:accent5>
      <a:accent6>
        <a:srgbClr val="B92D00"/>
      </a:accent6>
      <a:hlink>
        <a:srgbClr val="CC6600"/>
      </a:hlink>
      <a:folHlink>
        <a:srgbClr val="B2B282"/>
      </a:folHlink>
    </a:clrScheme>
    <a:fontScheme name="Axi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xis">
  <a:themeElements>
    <a:clrScheme name="Axis 1">
      <a:dk1>
        <a:srgbClr val="080808"/>
      </a:dk1>
      <a:lt1>
        <a:srgbClr val="F8F8F8"/>
      </a:lt1>
      <a:dk2>
        <a:srgbClr val="330000"/>
      </a:dk2>
      <a:lt2>
        <a:srgbClr val="FFFFFF"/>
      </a:lt2>
      <a:accent1>
        <a:srgbClr val="FF9900"/>
      </a:accent1>
      <a:accent2>
        <a:srgbClr val="CC3300"/>
      </a:accent2>
      <a:accent3>
        <a:srgbClr val="ADAAAA"/>
      </a:accent3>
      <a:accent4>
        <a:srgbClr val="D4D4D4"/>
      </a:accent4>
      <a:accent5>
        <a:srgbClr val="FFCAAA"/>
      </a:accent5>
      <a:accent6>
        <a:srgbClr val="B92D00"/>
      </a:accent6>
      <a:hlink>
        <a:srgbClr val="CC6600"/>
      </a:hlink>
      <a:folHlink>
        <a:srgbClr val="B2B282"/>
      </a:folHlink>
    </a:clrScheme>
    <a:fontScheme name="Axi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Axis">
  <a:themeElements>
    <a:clrScheme name="Axis 1">
      <a:dk1>
        <a:srgbClr val="080808"/>
      </a:dk1>
      <a:lt1>
        <a:srgbClr val="F8F8F8"/>
      </a:lt1>
      <a:dk2>
        <a:srgbClr val="330000"/>
      </a:dk2>
      <a:lt2>
        <a:srgbClr val="FFFFFF"/>
      </a:lt2>
      <a:accent1>
        <a:srgbClr val="FF9900"/>
      </a:accent1>
      <a:accent2>
        <a:srgbClr val="CC3300"/>
      </a:accent2>
      <a:accent3>
        <a:srgbClr val="ADAAAA"/>
      </a:accent3>
      <a:accent4>
        <a:srgbClr val="D4D4D4"/>
      </a:accent4>
      <a:accent5>
        <a:srgbClr val="FFCAAA"/>
      </a:accent5>
      <a:accent6>
        <a:srgbClr val="B92D00"/>
      </a:accent6>
      <a:hlink>
        <a:srgbClr val="CC6600"/>
      </a:hlink>
      <a:folHlink>
        <a:srgbClr val="B2B282"/>
      </a:folHlink>
    </a:clrScheme>
    <a:fontScheme name="Axi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538</Words>
  <Application>Microsoft Office PowerPoint</Application>
  <PresentationFormat>On-screen Show (4:3)</PresentationFormat>
  <Paragraphs>114</Paragraphs>
  <Slides>14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Axis</vt:lpstr>
      <vt:lpstr>1_Axis</vt:lpstr>
      <vt:lpstr>2_Axis</vt:lpstr>
      <vt:lpstr>Effective Project Management</vt:lpstr>
      <vt:lpstr>Class 10 Agenda</vt:lpstr>
      <vt:lpstr>Closing a Project</vt:lpstr>
      <vt:lpstr>In Order to Close a Project </vt:lpstr>
      <vt:lpstr>Why Do I Need “Client” Acceptance Procedures? </vt:lpstr>
      <vt:lpstr>Going Live  </vt:lpstr>
      <vt:lpstr>Update &amp; Finalize Project Documentation</vt:lpstr>
      <vt:lpstr>Documentation to Consider</vt:lpstr>
      <vt:lpstr>Conducting the Post-Implementation Audit / Lessons Learned</vt:lpstr>
      <vt:lpstr>Why People Skip Lessons Learned?</vt:lpstr>
      <vt:lpstr>Final Report </vt:lpstr>
      <vt:lpstr>Celebrate Success  </vt:lpstr>
      <vt:lpstr>Due Class 11</vt:lpstr>
      <vt:lpstr>Q &amp; A</vt:lpstr>
    </vt:vector>
  </TitlesOfParts>
  <Company>First Republic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Project Management</dc:title>
  <dc:creator>Walker, Anne</dc:creator>
  <cp:lastModifiedBy>Walker, Anne</cp:lastModifiedBy>
  <cp:revision>3</cp:revision>
  <dcterms:created xsi:type="dcterms:W3CDTF">2013-10-31T16:03:16Z</dcterms:created>
  <dcterms:modified xsi:type="dcterms:W3CDTF">2013-10-31T16:22:42Z</dcterms:modified>
</cp:coreProperties>
</file>