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6" r:id="rId5"/>
    <p:sldId id="259" r:id="rId6"/>
    <p:sldId id="264" r:id="rId7"/>
    <p:sldId id="266" r:id="rId8"/>
    <p:sldId id="258" r:id="rId9"/>
    <p:sldId id="265" r:id="rId10"/>
    <p:sldId id="268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5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5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1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0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6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2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ACF8-A0AD-4947-8637-05E75F8F81F0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9823-3524-41BD-A463-7E0F06D3B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6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i.org/en/Certification/Project-Management-Professional-PMP.aspx" TargetMode="External"/><Relationship Id="rId7" Type="http://schemas.openxmlformats.org/officeDocument/2006/relationships/hyperlink" Target="http://www.pmi.org/en/Certification/PMI-Scheduling-Professional-PMI-SP.aspx" TargetMode="External"/><Relationship Id="rId2" Type="http://schemas.openxmlformats.org/officeDocument/2006/relationships/hyperlink" Target="http://www.pmi.org/en/Certification/Certified-Associate-in-Project-Management-CAPM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mi.org/en/Certification/PMI-Risk-Management-Professional-PMI-RMP.aspx" TargetMode="External"/><Relationship Id="rId5" Type="http://schemas.openxmlformats.org/officeDocument/2006/relationships/hyperlink" Target="http://www.pmi.org/en/Certification/New-PMI-Agile-Certification.aspx" TargetMode="External"/><Relationship Id="rId4" Type="http://schemas.openxmlformats.org/officeDocument/2006/relationships/hyperlink" Target="http://www.pmi.org/en/Certification/Project-Management-Professional-PgMP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 smtClean="0"/>
              <a:t>PMI.org</a:t>
            </a:r>
          </a:p>
          <a:p>
            <a:r>
              <a:rPr lang="en-US" dirty="0" smtClean="0"/>
              <a:t>Project Management Body of Knowledge</a:t>
            </a:r>
          </a:p>
          <a:p>
            <a:r>
              <a:rPr lang="en-US" dirty="0" smtClean="0"/>
              <a:t>(PMBOK)</a:t>
            </a:r>
          </a:p>
          <a:p>
            <a:r>
              <a:rPr lang="en-US" dirty="0" smtClean="0"/>
              <a:t>Project Management Professional</a:t>
            </a:r>
          </a:p>
          <a:p>
            <a:r>
              <a:rPr lang="en-US" dirty="0" smtClean="0"/>
              <a:t>(PMP)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36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267200"/>
          </a:xfrm>
        </p:spPr>
        <p:txBody>
          <a:bodyPr/>
          <a:lstStyle/>
          <a:p>
            <a:r>
              <a:rPr lang="en-US" dirty="0" smtClean="0"/>
              <a:t>Staffing the following examples:</a:t>
            </a:r>
          </a:p>
          <a:p>
            <a:r>
              <a:rPr lang="en-US" dirty="0" smtClean="0"/>
              <a:t>Software Development/Start-up</a:t>
            </a:r>
          </a:p>
          <a:p>
            <a:r>
              <a:rPr lang="en-US" dirty="0" smtClean="0"/>
              <a:t>Boutique Bank</a:t>
            </a:r>
          </a:p>
          <a:p>
            <a:r>
              <a:rPr lang="en-US" dirty="0" smtClean="0"/>
              <a:t>Too Big to Fail Bank</a:t>
            </a:r>
          </a:p>
          <a:p>
            <a:r>
              <a:rPr lang="en-US" dirty="0" smtClean="0"/>
              <a:t>Acquisition PMO</a:t>
            </a:r>
          </a:p>
          <a:p>
            <a:r>
              <a:rPr lang="en-US" dirty="0" smtClean="0"/>
              <a:t>Divestiture PMO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55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Governance</a:t>
            </a:r>
          </a:p>
          <a:p>
            <a:r>
              <a:rPr lang="en-US" dirty="0" smtClean="0"/>
              <a:t>Return on Investment</a:t>
            </a:r>
          </a:p>
          <a:p>
            <a:r>
              <a:rPr lang="en-US" dirty="0" smtClean="0"/>
              <a:t>Strategic Alignment</a:t>
            </a:r>
          </a:p>
          <a:p>
            <a:r>
              <a:rPr lang="en-US" dirty="0" smtClean="0"/>
              <a:t>Capital Planning</a:t>
            </a:r>
          </a:p>
          <a:p>
            <a:r>
              <a:rPr lang="en-US" dirty="0" smtClean="0"/>
              <a:t>Project Process/Process Tools</a:t>
            </a:r>
          </a:p>
          <a:p>
            <a:r>
              <a:rPr lang="en-US" dirty="0" smtClean="0"/>
              <a:t>Career Path</a:t>
            </a:r>
          </a:p>
          <a:p>
            <a:r>
              <a:rPr lang="en-US" dirty="0" smtClean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28366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553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Establishing a PMO at a boutique bank</a:t>
            </a:r>
          </a:p>
          <a:p>
            <a:r>
              <a:rPr lang="en-US" dirty="0" smtClean="0"/>
              <a:t>Deloitte approach failed</a:t>
            </a:r>
          </a:p>
          <a:p>
            <a:r>
              <a:rPr lang="en-US" dirty="0" err="1" smtClean="0"/>
              <a:t>Shelfware</a:t>
            </a:r>
            <a:endParaRPr lang="en-US" dirty="0" smtClean="0"/>
          </a:p>
          <a:p>
            <a:r>
              <a:rPr lang="en-US" dirty="0" smtClean="0"/>
              <a:t>Initial organic process rejected</a:t>
            </a:r>
          </a:p>
          <a:p>
            <a:r>
              <a:rPr lang="en-US" dirty="0" smtClean="0"/>
              <a:t>Regulatory requirements</a:t>
            </a:r>
          </a:p>
          <a:p>
            <a:r>
              <a:rPr lang="en-US" dirty="0" smtClean="0"/>
              <a:t>Establishing the PMO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Certified Associate in Project Management (CAPM)</a:t>
            </a:r>
            <a:r>
              <a:rPr lang="en-US" baseline="30000" dirty="0" smtClean="0">
                <a:hlinkClick r:id="rId2"/>
              </a:rPr>
              <a:t>®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Project Management Professional (PMP)</a:t>
            </a:r>
            <a:r>
              <a:rPr lang="en-US" baseline="30000" dirty="0" smtClean="0">
                <a:hlinkClick r:id="rId3"/>
              </a:rPr>
              <a:t>®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Program Management Professional (</a:t>
            </a:r>
            <a:r>
              <a:rPr lang="en-US" dirty="0" err="1" smtClean="0">
                <a:hlinkClick r:id="rId4"/>
              </a:rPr>
              <a:t>PgMP</a:t>
            </a:r>
            <a:r>
              <a:rPr lang="en-US" dirty="0" smtClean="0">
                <a:hlinkClick r:id="rId4"/>
              </a:rPr>
              <a:t>)</a:t>
            </a:r>
            <a:r>
              <a:rPr lang="en-US" baseline="30000" dirty="0" smtClean="0">
                <a:hlinkClick r:id="rId4"/>
              </a:rPr>
              <a:t>®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New — PMI Agile Certified Practitioner (PMI-ACP)</a:t>
            </a:r>
            <a:r>
              <a:rPr lang="en-US" baseline="30000" dirty="0" smtClean="0">
                <a:hlinkClick r:id="rId5"/>
              </a:rPr>
              <a:t>SM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6"/>
              </a:rPr>
              <a:t>PMI Risk Management Professional </a:t>
            </a:r>
            <a:br>
              <a:rPr lang="en-US" dirty="0" smtClean="0">
                <a:hlinkClick r:id="rId6"/>
              </a:rPr>
            </a:br>
            <a:r>
              <a:rPr lang="en-US" dirty="0" smtClean="0">
                <a:hlinkClick r:id="rId6"/>
              </a:rPr>
              <a:t>(PMI-RMP)</a:t>
            </a:r>
            <a:r>
              <a:rPr lang="en-US" baseline="30000" dirty="0" smtClean="0">
                <a:hlinkClick r:id="rId6"/>
              </a:rPr>
              <a:t>®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7"/>
              </a:rPr>
              <a:t>PMI Scheduling Professional (PMI-SP)</a:t>
            </a:r>
            <a:r>
              <a:rPr lang="en-US" baseline="30000" dirty="0" smtClean="0">
                <a:hlinkClick r:id="rId7"/>
              </a:rPr>
              <a:t>®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4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 smtClean="0"/>
              <a:t>Organization Type:</a:t>
            </a:r>
          </a:p>
          <a:p>
            <a:endParaRPr lang="en-US" dirty="0"/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Strong Matrix</a:t>
            </a:r>
          </a:p>
          <a:p>
            <a:r>
              <a:rPr lang="en-US" dirty="0" smtClean="0"/>
              <a:t>Weak Matrix</a:t>
            </a:r>
          </a:p>
          <a:p>
            <a:r>
              <a:rPr lang="en-US" dirty="0" smtClean="0"/>
              <a:t>Functional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0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 smtClean="0"/>
              <a:t>Project Management</a:t>
            </a:r>
          </a:p>
          <a:p>
            <a:endParaRPr lang="en-US" dirty="0"/>
          </a:p>
          <a:p>
            <a:r>
              <a:rPr lang="en-US" dirty="0" smtClean="0"/>
              <a:t>Program Management</a:t>
            </a:r>
          </a:p>
          <a:p>
            <a:endParaRPr lang="en-US" dirty="0"/>
          </a:p>
          <a:p>
            <a:r>
              <a:rPr lang="en-US" dirty="0" smtClean="0"/>
              <a:t>Portfolio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4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 smtClean="0"/>
              <a:t>Project Steering Committee</a:t>
            </a:r>
          </a:p>
          <a:p>
            <a:r>
              <a:rPr lang="en-US" dirty="0" smtClean="0"/>
              <a:t>Project Sponsor</a:t>
            </a:r>
          </a:p>
          <a:p>
            <a:r>
              <a:rPr lang="en-US" dirty="0" smtClean="0"/>
              <a:t>Project Stakeholders</a:t>
            </a:r>
          </a:p>
          <a:p>
            <a:r>
              <a:rPr lang="en-US" dirty="0" smtClean="0"/>
              <a:t>Project Manager</a:t>
            </a:r>
          </a:p>
          <a:p>
            <a:r>
              <a:rPr lang="en-US" dirty="0" smtClean="0"/>
              <a:t>Project Team</a:t>
            </a:r>
          </a:p>
        </p:txBody>
      </p:sp>
    </p:spTree>
    <p:extLst>
      <p:ext uri="{BB962C8B-B14F-4D97-AF65-F5344CB8AC3E}">
        <p14:creationId xmlns:p14="http://schemas.microsoft.com/office/powerpoint/2010/main" val="32836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 smtClean="0"/>
              <a:t>Waterfall versus Agile – general</a:t>
            </a:r>
          </a:p>
          <a:p>
            <a:endParaRPr lang="en-US" dirty="0"/>
          </a:p>
          <a:p>
            <a:r>
              <a:rPr lang="en-US" dirty="0" smtClean="0"/>
              <a:t>Imposed PMO</a:t>
            </a:r>
          </a:p>
          <a:p>
            <a:endParaRPr lang="en-US" dirty="0"/>
          </a:p>
          <a:p>
            <a:r>
              <a:rPr lang="en-US" dirty="0" smtClean="0"/>
              <a:t>Organic PMO</a:t>
            </a:r>
          </a:p>
        </p:txBody>
      </p:sp>
    </p:spTree>
    <p:extLst>
      <p:ext uri="{BB962C8B-B14F-4D97-AF65-F5344CB8AC3E}">
        <p14:creationId xmlns:p14="http://schemas.microsoft.com/office/powerpoint/2010/main" val="204516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Hiring Project Managers:</a:t>
            </a:r>
            <a:endParaRPr lang="en-US" dirty="0"/>
          </a:p>
          <a:p>
            <a:r>
              <a:rPr lang="en-US" dirty="0" smtClean="0"/>
              <a:t>Traits in different organizations</a:t>
            </a:r>
          </a:p>
          <a:p>
            <a:r>
              <a:rPr lang="en-US" dirty="0" smtClean="0"/>
              <a:t>WB example</a:t>
            </a:r>
          </a:p>
          <a:p>
            <a:r>
              <a:rPr lang="en-US" dirty="0" smtClean="0"/>
              <a:t>AS example</a:t>
            </a:r>
          </a:p>
          <a:p>
            <a:endParaRPr lang="en-US" dirty="0" smtClean="0"/>
          </a:p>
          <a:p>
            <a:r>
              <a:rPr lang="en-US" dirty="0" smtClean="0"/>
              <a:t>Project Management as proscription versus empowerment or facilitation</a:t>
            </a:r>
          </a:p>
        </p:txBody>
      </p:sp>
    </p:spTree>
    <p:extLst>
      <p:ext uri="{BB962C8B-B14F-4D97-AF65-F5344CB8AC3E}">
        <p14:creationId xmlns:p14="http://schemas.microsoft.com/office/powerpoint/2010/main" val="339414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267200"/>
          </a:xfrm>
        </p:spPr>
        <p:txBody>
          <a:bodyPr/>
          <a:lstStyle/>
          <a:p>
            <a:r>
              <a:rPr lang="en-US" dirty="0" smtClean="0"/>
              <a:t>Organization Examples</a:t>
            </a:r>
          </a:p>
          <a:p>
            <a:endParaRPr lang="en-US" dirty="0" smtClean="0"/>
          </a:p>
          <a:p>
            <a:r>
              <a:rPr lang="en-US" dirty="0" smtClean="0"/>
              <a:t>Software Development/Start-up</a:t>
            </a:r>
          </a:p>
          <a:p>
            <a:r>
              <a:rPr lang="en-US" dirty="0" smtClean="0"/>
              <a:t>Boutique Bank</a:t>
            </a:r>
          </a:p>
          <a:p>
            <a:r>
              <a:rPr lang="en-US" dirty="0" smtClean="0"/>
              <a:t>Too Big to Fail Bank</a:t>
            </a:r>
          </a:p>
          <a:p>
            <a:r>
              <a:rPr lang="en-US" dirty="0" smtClean="0"/>
              <a:t>Acquisition PMO</a:t>
            </a:r>
          </a:p>
          <a:p>
            <a:r>
              <a:rPr lang="en-US" dirty="0" smtClean="0"/>
              <a:t>Divestiture PMO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00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</p:spPr>
        <p:txBody>
          <a:bodyPr/>
          <a:lstStyle/>
          <a:p>
            <a:r>
              <a:rPr lang="en-US" dirty="0" smtClean="0"/>
              <a:t>PMO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267200"/>
          </a:xfrm>
        </p:spPr>
        <p:txBody>
          <a:bodyPr/>
          <a:lstStyle/>
          <a:p>
            <a:r>
              <a:rPr lang="en-US" dirty="0" smtClean="0"/>
              <a:t>Waterfall versus Agile</a:t>
            </a:r>
          </a:p>
          <a:p>
            <a:endParaRPr lang="en-US" dirty="0" smtClean="0"/>
          </a:p>
          <a:p>
            <a:r>
              <a:rPr lang="en-US" dirty="0" smtClean="0"/>
              <a:t>Software Development/Start-up</a:t>
            </a:r>
          </a:p>
          <a:p>
            <a:r>
              <a:rPr lang="en-US" dirty="0" smtClean="0"/>
              <a:t>Boutique Bank</a:t>
            </a:r>
          </a:p>
          <a:p>
            <a:r>
              <a:rPr lang="en-US" dirty="0" smtClean="0"/>
              <a:t>Too Big to Fail Bank</a:t>
            </a:r>
          </a:p>
          <a:p>
            <a:r>
              <a:rPr lang="en-US" dirty="0" smtClean="0"/>
              <a:t>Acquisition PMO</a:t>
            </a:r>
          </a:p>
          <a:p>
            <a:r>
              <a:rPr lang="en-US" dirty="0" smtClean="0"/>
              <a:t>Divestiture PMO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17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209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PMO Discussion</vt:lpstr>
      <vt:lpstr>PMO Discussion</vt:lpstr>
      <vt:lpstr>PMO Discussion</vt:lpstr>
      <vt:lpstr>PMO Discussion</vt:lpstr>
      <vt:lpstr>PMO Discussion</vt:lpstr>
      <vt:lpstr>PMO Discussion</vt:lpstr>
      <vt:lpstr>PMO Services</vt:lpstr>
      <vt:lpstr>PMO Discussion</vt:lpstr>
      <vt:lpstr>PMO Discussion</vt:lpstr>
      <vt:lpstr>PMO Discussion</vt:lpstr>
      <vt:lpstr>PMO Services</vt:lpstr>
      <vt:lpstr>PMO Services</vt:lpstr>
    </vt:vector>
  </TitlesOfParts>
  <Company>First Republic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 Discussion</dc:title>
  <dc:creator>Feraios, Drew</dc:creator>
  <cp:lastModifiedBy>Feraios, Drew</cp:lastModifiedBy>
  <cp:revision>5</cp:revision>
  <dcterms:created xsi:type="dcterms:W3CDTF">2011-11-17T23:05:28Z</dcterms:created>
  <dcterms:modified xsi:type="dcterms:W3CDTF">2012-11-15T20:20:39Z</dcterms:modified>
</cp:coreProperties>
</file>