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6" r:id="rId3"/>
    <p:sldId id="262" r:id="rId4"/>
    <p:sldId id="263" r:id="rId5"/>
    <p:sldId id="268" r:id="rId6"/>
    <p:sldId id="264" r:id="rId7"/>
    <p:sldId id="259" r:id="rId8"/>
    <p:sldId id="267" r:id="rId9"/>
    <p:sldId id="260" r:id="rId10"/>
    <p:sldId id="261" r:id="rId11"/>
    <p:sldId id="266" r:id="rId12"/>
    <p:sldId id="270" r:id="rId13"/>
    <p:sldId id="274" r:id="rId14"/>
    <p:sldId id="269" r:id="rId15"/>
    <p:sldId id="271" r:id="rId16"/>
    <p:sldId id="272" r:id="rId17"/>
    <p:sldId id="273"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3" autoAdjust="0"/>
    <p:restoredTop sz="72712" autoAdjust="0"/>
  </p:normalViewPr>
  <p:slideViewPr>
    <p:cSldViewPr snapToGrid="0" snapToObjects="1">
      <p:cViewPr varScale="1">
        <p:scale>
          <a:sx n="33" d="100"/>
          <a:sy n="33" d="100"/>
        </p:scale>
        <p:origin x="-91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D02DA-D901-4E44-AA72-DB23FC0EF9D4}" type="datetimeFigureOut">
              <a:rPr lang="en-US" smtClean="0"/>
              <a:pPr/>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8DC0D-3587-4549-9D1F-864B99D6213B}" type="slidenum">
              <a:rPr lang="en-US" smtClean="0"/>
              <a:pPr/>
              <a:t>‹#›</a:t>
            </a:fld>
            <a:endParaRPr lang="en-US"/>
          </a:p>
        </p:txBody>
      </p:sp>
    </p:spTree>
    <p:extLst>
      <p:ext uri="{BB962C8B-B14F-4D97-AF65-F5344CB8AC3E}">
        <p14:creationId xmlns:p14="http://schemas.microsoft.com/office/powerpoint/2010/main" xmlns="" val="11852188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a:t>
            </a:r>
          </a:p>
          <a:p>
            <a:r>
              <a:rPr lang="en-US" baseline="0" dirty="0" smtClean="0"/>
              <a:t>	- Dudley Emmert</a:t>
            </a:r>
          </a:p>
          <a:p>
            <a:r>
              <a:rPr lang="en-US" baseline="0" dirty="0" smtClean="0"/>
              <a:t>	  </a:t>
            </a:r>
            <a:r>
              <a:rPr lang="en-US" baseline="0" dirty="0" err="1" smtClean="0"/>
              <a:t>Sr</a:t>
            </a:r>
            <a:r>
              <a:rPr lang="en-US" baseline="0" dirty="0" smtClean="0"/>
              <a:t> Ecommerce Product Manager </a:t>
            </a:r>
            <a:r>
              <a:rPr lang="en-US" baseline="0" smtClean="0"/>
              <a:t>– Mobile, </a:t>
            </a:r>
            <a:r>
              <a:rPr lang="en-US" baseline="0" dirty="0" err="1" smtClean="0"/>
              <a:t>Esurance</a:t>
            </a:r>
            <a:endParaRPr lang="en-US" baseline="0" dirty="0" smtClean="0"/>
          </a:p>
          <a:p>
            <a:r>
              <a:rPr lang="en-US" baseline="0" dirty="0" smtClean="0"/>
              <a:t>	  Certified as Scrum Manager, Scrum Product Owner, Scrum Pro</a:t>
            </a:r>
          </a:p>
          <a:p>
            <a:r>
              <a:rPr lang="en-US" baseline="0" dirty="0" smtClean="0"/>
              <a:t>	  </a:t>
            </a:r>
            <a:r>
              <a:rPr lang="en-US" baseline="0" dirty="0" err="1" smtClean="0"/>
              <a:t>Credentialled</a:t>
            </a:r>
            <a:r>
              <a:rPr lang="en-US" baseline="0" dirty="0" smtClean="0"/>
              <a:t> for RUP (though it’s been a </a:t>
            </a:r>
            <a:r>
              <a:rPr lang="en-US" baseline="0" dirty="0" err="1" smtClean="0"/>
              <a:t>loooong</a:t>
            </a:r>
            <a:r>
              <a:rPr lang="en-US" baseline="0" dirty="0" smtClean="0"/>
              <a:t> time...)</a:t>
            </a:r>
          </a:p>
          <a:p>
            <a:endParaRPr lang="en-US" baseline="0" dirty="0" smtClean="0"/>
          </a:p>
          <a:p>
            <a:r>
              <a:rPr lang="en-US" baseline="0" dirty="0" smtClean="0"/>
              <a:t>Delighted to be here...</a:t>
            </a:r>
          </a:p>
          <a:p>
            <a:endParaRPr lang="en-US" baseline="0" dirty="0" smtClean="0"/>
          </a:p>
          <a:p>
            <a:r>
              <a:rPr lang="en-US" baseline="0" dirty="0" smtClean="0"/>
              <a:t>Exploring Scrum this evening, but from two directions.</a:t>
            </a:r>
          </a:p>
          <a:p>
            <a:endParaRPr lang="en-US" baseline="0" dirty="0" smtClean="0"/>
          </a:p>
          <a:p>
            <a:pPr marL="228600" indent="-228600">
              <a:buAutoNum type="arabicParenR"/>
            </a:pPr>
            <a:r>
              <a:rPr lang="en-US" baseline="0" dirty="0" smtClean="0"/>
              <a:t>We want to anchor our discussion with your textbook (</a:t>
            </a:r>
            <a:r>
              <a:rPr lang="en-US" baseline="0" dirty="0" err="1" smtClean="0"/>
              <a:t>Wysocki</a:t>
            </a:r>
            <a:r>
              <a:rPr lang="en-US" baseline="0" dirty="0" smtClean="0"/>
              <a:t> / Effective Project Management) – what </a:t>
            </a:r>
            <a:r>
              <a:rPr lang="en-US" baseline="0" dirty="0" err="1" smtClean="0"/>
              <a:t>Wysocki</a:t>
            </a:r>
            <a:r>
              <a:rPr lang="en-US" baseline="0" dirty="0" smtClean="0"/>
              <a:t> calls APM or Agile Project Management.  (Chapter 11)</a:t>
            </a:r>
          </a:p>
          <a:p>
            <a:pPr marL="228600" indent="-228600">
              <a:buAutoNum type="arabicParenR"/>
            </a:pPr>
            <a:r>
              <a:rPr lang="en-US" baseline="0" dirty="0" smtClean="0"/>
              <a:t>We want to look at Scrum within the broader Agile family of methodologies.  From my perspective, Scrum is the son of Agile and the brother of Kanban (more about Kanban later) – and we’ll look at the whole family...  (And more about Kanban later...)</a:t>
            </a:r>
          </a:p>
          <a:p>
            <a:endParaRPr lang="en-US" baseline="0" dirty="0" smtClean="0"/>
          </a:p>
          <a:p>
            <a:r>
              <a:rPr lang="en-US" baseline="0" dirty="0" smtClean="0"/>
              <a:t>But let’s start with some brainstorming ---</a:t>
            </a:r>
          </a:p>
          <a:p>
            <a:endParaRPr lang="en-US" baseline="0" dirty="0" smtClean="0"/>
          </a:p>
          <a:p>
            <a:r>
              <a:rPr lang="en-US" baseline="0" dirty="0" smtClean="0"/>
              <a:t>In a word.  What is “Scrum?”</a:t>
            </a:r>
          </a:p>
          <a:p>
            <a:endParaRPr lang="en-US" baseline="0" dirty="0" smtClean="0"/>
          </a:p>
          <a:p>
            <a:r>
              <a:rPr lang="en-US" baseline="0" dirty="0" smtClean="0"/>
              <a:t>Now – an activity!</a:t>
            </a:r>
          </a:p>
          <a:p>
            <a:endParaRPr lang="en-US" baseline="0" dirty="0" smtClean="0"/>
          </a:p>
          <a:p>
            <a:r>
              <a:rPr lang="en-US" baseline="0" dirty="0" smtClean="0"/>
              <a:t>~~~~~~~~~~~~ Ball Point Game ~~~~~~~~~~~~~</a:t>
            </a:r>
          </a:p>
          <a:p>
            <a:endParaRPr lang="en-US" baseline="0" dirty="0" smtClean="0"/>
          </a:p>
          <a:p>
            <a:r>
              <a:rPr lang="en-US" baseline="0" dirty="0" smtClean="0"/>
              <a:t>Chart:   Game | Estimate | Actual | Optimizations</a:t>
            </a:r>
          </a:p>
          <a:p>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1</a:t>
            </a:fld>
            <a:endParaRPr lang="en-US"/>
          </a:p>
        </p:txBody>
      </p:sp>
    </p:spTree>
    <p:extLst>
      <p:ext uri="{BB962C8B-B14F-4D97-AF65-F5344CB8AC3E}">
        <p14:creationId xmlns:p14="http://schemas.microsoft.com/office/powerpoint/2010/main" xmlns="" val="14212477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Kanban</a:t>
            </a:r>
            <a:r>
              <a:rPr lang="en-US" baseline="0" dirty="0" smtClean="0"/>
              <a:t> has many similarities to Scrum, and a few important differentiators...</a:t>
            </a:r>
          </a:p>
          <a:p>
            <a:endParaRPr lang="en-US" baseline="0" dirty="0" smtClean="0"/>
          </a:p>
          <a:p>
            <a:r>
              <a:rPr lang="en-US" baseline="0" dirty="0" smtClean="0"/>
              <a:t>Biggest differentiator for me is </a:t>
            </a:r>
            <a:r>
              <a:rPr lang="en-US" baseline="0" dirty="0" err="1" smtClean="0"/>
              <a:t>Kanban’s</a:t>
            </a:r>
            <a:r>
              <a:rPr lang="en-US" baseline="0" dirty="0" smtClean="0"/>
              <a:t> “Continuous Delivery” vs. Scrum’s “</a:t>
            </a:r>
            <a:r>
              <a:rPr lang="en-US" baseline="0" dirty="0" err="1" smtClean="0"/>
              <a:t>Timeboxed</a:t>
            </a:r>
            <a:r>
              <a:rPr lang="en-US" baseline="0" dirty="0" smtClean="0"/>
              <a:t> Sprints.”</a:t>
            </a:r>
          </a:p>
          <a:p>
            <a:endParaRPr lang="en-US" baseline="0" dirty="0" smtClean="0"/>
          </a:p>
          <a:p>
            <a:r>
              <a:rPr lang="en-US" baseline="0" dirty="0" smtClean="0"/>
              <a:t>Q:  Where would this sit in </a:t>
            </a:r>
            <a:r>
              <a:rPr lang="en-US" baseline="0" dirty="0" err="1" smtClean="0"/>
              <a:t>Wysocki’s</a:t>
            </a:r>
            <a:r>
              <a:rPr lang="en-US" baseline="0" dirty="0" smtClean="0"/>
              <a:t> 4 quadrants?</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10</a:t>
            </a:fld>
            <a:endParaRPr lang="en-US"/>
          </a:p>
        </p:txBody>
      </p:sp>
    </p:spTree>
    <p:extLst>
      <p:ext uri="{BB962C8B-B14F-4D97-AF65-F5344CB8AC3E}">
        <p14:creationId xmlns:p14="http://schemas.microsoft.com/office/powerpoint/2010/main" xmlns="" val="2303176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a:t>
            </a:r>
            <a:r>
              <a:rPr lang="en-US" baseline="0" dirty="0" smtClean="0"/>
              <a:t> to Scrum – and the money shot.</a:t>
            </a:r>
          </a:p>
          <a:p>
            <a:endParaRPr lang="en-US" baseline="0" dirty="0" smtClean="0"/>
          </a:p>
          <a:p>
            <a:pPr marL="171450" indent="-171450">
              <a:buFontTx/>
              <a:buChar char="-"/>
            </a:pPr>
            <a:r>
              <a:rPr lang="en-US" baseline="0" dirty="0" smtClean="0"/>
              <a:t>A product backlog looks much like a business requirements repository (RBS, BRD, PRD), but these are stated somewhat differently – as a “Story” that is expressed like this:  As a first-time customer, I want to create a user account with an ID and a password so that I can log-in to the system.”  </a:t>
            </a:r>
          </a:p>
          <a:p>
            <a:pPr marL="171450" indent="-171450">
              <a:buFontTx/>
              <a:buChar char="-"/>
            </a:pPr>
            <a:endParaRPr lang="en-US" baseline="0" dirty="0" smtClean="0"/>
          </a:p>
          <a:p>
            <a:pPr marL="2000250" lvl="4" indent="-171450">
              <a:buFontTx/>
              <a:buChar char="-"/>
            </a:pPr>
            <a:r>
              <a:rPr lang="en-US" baseline="0" dirty="0" smtClean="0"/>
              <a:t>USER </a:t>
            </a:r>
            <a:r>
              <a:rPr lang="en-US" baseline="0" dirty="0" smtClean="0">
                <a:sym typeface="Wingdings"/>
              </a:rPr>
              <a:t> ACTION  SO THAT...</a:t>
            </a:r>
            <a:endParaRPr lang="en-US" baseline="0" dirty="0" smtClean="0"/>
          </a:p>
          <a:p>
            <a:pPr marL="171450" indent="-171450">
              <a:buFontTx/>
              <a:buChar char="-"/>
            </a:pPr>
            <a:endParaRPr lang="en-US" baseline="0" dirty="0" smtClean="0"/>
          </a:p>
          <a:p>
            <a:pPr marL="171450" indent="-171450">
              <a:buFontTx/>
              <a:buChar char="-"/>
            </a:pPr>
            <a:r>
              <a:rPr lang="en-US" baseline="0" dirty="0" smtClean="0"/>
              <a:t>A sprint backlog is a prioritized list of stories that the scrum team has committed to finishing during the sprint.</a:t>
            </a:r>
          </a:p>
          <a:p>
            <a:pPr marL="171450" indent="-171450">
              <a:buFontTx/>
              <a:buChar char="-"/>
            </a:pPr>
            <a:endParaRPr lang="en-US" baseline="0" dirty="0" smtClean="0"/>
          </a:p>
          <a:p>
            <a:pPr marL="171450" indent="-171450">
              <a:buFontTx/>
              <a:buChar char="-"/>
            </a:pPr>
            <a:r>
              <a:rPr lang="en-US" baseline="0" dirty="0" smtClean="0"/>
              <a:t>Note that sprints are suggested to be 2-4 weeks – I prefer 2 weeks...  Faster learning...</a:t>
            </a:r>
          </a:p>
          <a:p>
            <a:pPr marL="171450" indent="-171450">
              <a:buFontTx/>
              <a:buChar char="-"/>
            </a:pPr>
            <a:endParaRPr lang="en-US" baseline="0" dirty="0" smtClean="0"/>
          </a:p>
          <a:p>
            <a:pPr marL="171450" indent="-171450">
              <a:buFontTx/>
              <a:buChar char="-"/>
            </a:pPr>
            <a:r>
              <a:rPr lang="en-US" baseline="0" dirty="0" smtClean="0"/>
              <a:t>Daily scrum...</a:t>
            </a:r>
          </a:p>
          <a:p>
            <a:pPr marL="171450" indent="-171450">
              <a:buFontTx/>
              <a:buChar char="-"/>
            </a:pPr>
            <a:endParaRPr lang="en-US" baseline="0" dirty="0" smtClean="0"/>
          </a:p>
          <a:p>
            <a:pPr marL="171450" indent="-171450">
              <a:buFontTx/>
              <a:buChar char="-"/>
            </a:pPr>
            <a:r>
              <a:rPr lang="en-US" baseline="0" dirty="0" smtClean="0"/>
              <a:t>Potentially shippable product increment...</a:t>
            </a:r>
          </a:p>
          <a:p>
            <a:pPr marL="628650" lvl="1" indent="-171450">
              <a:buFontTx/>
              <a:buChar char="-"/>
            </a:pPr>
            <a:r>
              <a:rPr lang="en-US" baseline="0" dirty="0" smtClean="0"/>
              <a:t>Huge implications – this is where Scrum gained a street reputation for “delivering fast.”  But there are also huge QA and quality implications here:</a:t>
            </a:r>
          </a:p>
          <a:p>
            <a:pPr marL="1543050" lvl="3" indent="-171450">
              <a:buFontTx/>
              <a:buChar char="-"/>
            </a:pPr>
            <a:r>
              <a:rPr lang="en-US" baseline="0" dirty="0" smtClean="0"/>
              <a:t>Many would say that Scrum lacks flexibility on the Quality dimension of the scope triangle – everything needs to be high-quality in order to be released...  This becomes more relevant when we consider implementation of Scrum on an existing product or systems where technical debt is significant...  more on that later...</a:t>
            </a:r>
          </a:p>
        </p:txBody>
      </p:sp>
      <p:sp>
        <p:nvSpPr>
          <p:cNvPr id="4" name="Slide Number Placeholder 3"/>
          <p:cNvSpPr>
            <a:spLocks noGrp="1"/>
          </p:cNvSpPr>
          <p:nvPr>
            <p:ph type="sldNum" sz="quarter" idx="10"/>
          </p:nvPr>
        </p:nvSpPr>
        <p:spPr/>
        <p:txBody>
          <a:bodyPr/>
          <a:lstStyle/>
          <a:p>
            <a:fld id="{FAB8DC0D-3587-4549-9D1F-864B99D6213B}" type="slidenum">
              <a:rPr lang="en-US" smtClean="0"/>
              <a:pPr/>
              <a:t>11</a:t>
            </a:fld>
            <a:endParaRPr lang="en-US"/>
          </a:p>
        </p:txBody>
      </p:sp>
    </p:spTree>
    <p:extLst>
      <p:ext uri="{BB962C8B-B14F-4D97-AF65-F5344CB8AC3E}">
        <p14:creationId xmlns:p14="http://schemas.microsoft.com/office/powerpoint/2010/main" xmlns="" val="1223812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thing I neglected to say here:  The team is everything – scrum succeeds or fails based on the team.</a:t>
            </a:r>
          </a:p>
          <a:p>
            <a:endParaRPr lang="en-US" baseline="0" dirty="0" smtClean="0"/>
          </a:p>
          <a:p>
            <a:r>
              <a:rPr lang="en-US" baseline="0" dirty="0" smtClean="0"/>
              <a:t>Mike Cohn:  When a team achieves self-accountability (like a football team or a rugby team or a baseball / cricket team) then you’ve succeeded.  Else, failure.</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12</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MASTER</a:t>
            </a:r>
            <a:r>
              <a:rPr lang="en-US" baseline="0" dirty="0" smtClean="0"/>
              <a:t> is a very unfortunate choice of terms.    Scrum Master is not a leader – he works in service of the team (and is not formally considered to be a member of the team).</a:t>
            </a:r>
          </a:p>
          <a:p>
            <a:endParaRPr lang="en-US" baseline="0" dirty="0" smtClean="0"/>
          </a:p>
          <a:p>
            <a:r>
              <a:rPr lang="en-US" baseline="0" dirty="0" smtClean="0"/>
              <a:t>Scrum Master, in particular, should not encumber the team’s ability to self-organize and self-re-organize, and definitely should not encumber (but should indeed foster) a sense of team accountability to each other.</a:t>
            </a:r>
          </a:p>
          <a:p>
            <a:endParaRPr lang="en-US" baseline="0" dirty="0" smtClean="0"/>
          </a:p>
          <a:p>
            <a:r>
              <a:rPr lang="en-US" baseline="0" dirty="0" smtClean="0"/>
              <a:t>Experience:  Songbird / replacing our QA resource...</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13</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B8DC0D-3587-4549-9D1F-864B99D6213B}" type="slidenum">
              <a:rPr lang="en-US" smtClean="0"/>
              <a:pPr/>
              <a:t>14</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B8DC0D-3587-4549-9D1F-864B99D6213B}" type="slidenum">
              <a:rPr lang="en-US" smtClean="0"/>
              <a:pPr/>
              <a:t>15</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B8DC0D-3587-4549-9D1F-864B99D6213B}" type="slidenum">
              <a:rPr lang="en-US" smtClean="0"/>
              <a:pPr/>
              <a:t>16</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B8DC0D-3587-4549-9D1F-864B99D6213B}" type="slidenum">
              <a:rPr lang="en-US" smtClean="0"/>
              <a:pPr/>
              <a:t>17</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B8DC0D-3587-4549-9D1F-864B99D6213B}" type="slidenum">
              <a:rPr lang="en-US" smtClean="0"/>
              <a:pPr/>
              <a:t>18</a:t>
            </a:fld>
            <a:endParaRPr lang="en-US"/>
          </a:p>
        </p:txBody>
      </p:sp>
    </p:spTree>
    <p:extLst>
      <p:ext uri="{BB962C8B-B14F-4D97-AF65-F5344CB8AC3E}">
        <p14:creationId xmlns:p14="http://schemas.microsoft.com/office/powerpoint/2010/main" xmlns="" val="3419450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need one person to count...</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2</a:t>
            </a:fld>
            <a:endParaRPr lang="en-US"/>
          </a:p>
        </p:txBody>
      </p:sp>
    </p:spTree>
    <p:extLst>
      <p:ext uri="{BB962C8B-B14F-4D97-AF65-F5344CB8AC3E}">
        <p14:creationId xmlns:p14="http://schemas.microsoft.com/office/powerpoint/2010/main" xmlns="" val="127503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a:t>
            </a:r>
            <a:r>
              <a:rPr lang="en-US" baseline="0" dirty="0" smtClean="0"/>
              <a:t> Statement:  This doesn’t take imagination – this is every PM’s experience...  This is the way that it is...</a:t>
            </a:r>
          </a:p>
          <a:p>
            <a:endParaRPr lang="en-US" baseline="0" dirty="0" smtClean="0"/>
          </a:p>
          <a:p>
            <a:r>
              <a:rPr lang="en-US" baseline="0" dirty="0" smtClean="0"/>
              <a:t>Second Statement:  Incomplete RBS (Requirements Breakdown Structure) implies incomplete WBS (Work Breakdown Structure) – so a TPM approach would not be adequate...</a:t>
            </a:r>
          </a:p>
          <a:p>
            <a:endParaRPr lang="en-US" baseline="0" dirty="0" smtClean="0"/>
          </a:p>
          <a:p>
            <a:r>
              <a:rPr lang="en-US" baseline="0" dirty="0" smtClean="0"/>
              <a:t>Aside:  </a:t>
            </a:r>
            <a:r>
              <a:rPr lang="en-US" baseline="0" dirty="0" err="1" smtClean="0"/>
              <a:t>Wysocki’s</a:t>
            </a:r>
            <a:r>
              <a:rPr lang="en-US" baseline="0" dirty="0" smtClean="0"/>
              <a:t> suggestion that we should mix / match project management methodologies to specific project needs is quite compelling – would love to see this occur in an organization...</a:t>
            </a:r>
          </a:p>
        </p:txBody>
      </p:sp>
      <p:sp>
        <p:nvSpPr>
          <p:cNvPr id="4" name="Slide Number Placeholder 3"/>
          <p:cNvSpPr>
            <a:spLocks noGrp="1"/>
          </p:cNvSpPr>
          <p:nvPr>
            <p:ph type="sldNum" sz="quarter" idx="10"/>
          </p:nvPr>
        </p:nvSpPr>
        <p:spPr/>
        <p:txBody>
          <a:bodyPr/>
          <a:lstStyle/>
          <a:p>
            <a:fld id="{FAB8DC0D-3587-4549-9D1F-864B99D6213B}" type="slidenum">
              <a:rPr lang="en-US" smtClean="0"/>
              <a:pPr/>
              <a:t>3</a:t>
            </a:fld>
            <a:endParaRPr lang="en-US"/>
          </a:p>
        </p:txBody>
      </p:sp>
    </p:spTree>
    <p:extLst>
      <p:ext uri="{BB962C8B-B14F-4D97-AF65-F5344CB8AC3E}">
        <p14:creationId xmlns:p14="http://schemas.microsoft.com/office/powerpoint/2010/main" xmlns="" val="127503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Wysocki’s</a:t>
            </a:r>
            <a:r>
              <a:rPr lang="en-US" dirty="0" smtClean="0"/>
              <a:t> Quadrant 1 (lower-left)</a:t>
            </a:r>
            <a:r>
              <a:rPr lang="en-US" baseline="0" dirty="0" smtClean="0"/>
              <a:t> is traditional product management, then clockwise to APM Agile Product Management, then Extreme, then </a:t>
            </a:r>
            <a:r>
              <a:rPr lang="en-US" baseline="0" dirty="0" err="1" smtClean="0"/>
              <a:t>Emertxe</a:t>
            </a:r>
            <a:r>
              <a:rPr lang="en-US" baseline="0" dirty="0" smtClean="0"/>
              <a:t> (whatever that means).</a:t>
            </a:r>
            <a:endParaRPr lang="en-US" dirty="0" smtClean="0"/>
          </a:p>
          <a:p>
            <a:endParaRPr lang="en-US" dirty="0" smtClean="0"/>
          </a:p>
          <a:p>
            <a:r>
              <a:rPr lang="en-US" dirty="0" smtClean="0"/>
              <a:t>Aside:  </a:t>
            </a:r>
            <a:r>
              <a:rPr lang="en-US" dirty="0" err="1" smtClean="0"/>
              <a:t>Emertxe</a:t>
            </a:r>
            <a:r>
              <a:rPr lang="en-US" dirty="0" smtClean="0"/>
              <a:t> is a bit tough</a:t>
            </a:r>
            <a:r>
              <a:rPr lang="en-US" baseline="0" dirty="0" smtClean="0"/>
              <a:t> to get my head around – no goal and no solution...  One obvious application would be in a “lab” setting, like OK Cupid Labs or </a:t>
            </a:r>
            <a:r>
              <a:rPr lang="en-US" baseline="0" dirty="0" err="1" smtClean="0"/>
              <a:t>Heroku</a:t>
            </a:r>
            <a:r>
              <a:rPr lang="en-US" baseline="0" dirty="0" smtClean="0"/>
              <a:t> Labs, where a highly talented team is brought together with the delightful and daunting assignment to “innovate.”</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4</a:t>
            </a:fld>
            <a:endParaRPr lang="en-US"/>
          </a:p>
        </p:txBody>
      </p:sp>
    </p:spTree>
    <p:extLst>
      <p:ext uri="{BB962C8B-B14F-4D97-AF65-F5344CB8AC3E}">
        <p14:creationId xmlns:p14="http://schemas.microsoft.com/office/powerpoint/2010/main" xmlns="" val="1365253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Wysocki</a:t>
            </a:r>
            <a:r>
              <a:rPr lang="en-US" dirty="0" smtClean="0"/>
              <a:t> defines complexity by goal / solution.</a:t>
            </a:r>
          </a:p>
          <a:p>
            <a:endParaRPr lang="en-US" dirty="0" smtClean="0"/>
          </a:p>
          <a:p>
            <a:r>
              <a:rPr lang="en-US" dirty="0" smtClean="0"/>
              <a:t>Stacey</a:t>
            </a:r>
            <a:r>
              <a:rPr lang="en-US" baseline="0" dirty="0" smtClean="0"/>
              <a:t> defines complexity by requirements / technology.</a:t>
            </a:r>
          </a:p>
          <a:p>
            <a:endParaRPr lang="en-US" baseline="0" dirty="0" smtClean="0"/>
          </a:p>
          <a:p>
            <a:r>
              <a:rPr lang="en-US" baseline="0" dirty="0" smtClean="0"/>
              <a:t>Either way, Agile comes into play as these dimensions move from known to unknown, or even agreement </a:t>
            </a:r>
            <a:r>
              <a:rPr lang="en-US" baseline="0" dirty="0" smtClean="0">
                <a:sym typeface="Wingdings"/>
              </a:rPr>
              <a:t> lack of agreement.  (Which is an interesting concept; Agile as a methodology for building consensus...)  </a:t>
            </a:r>
          </a:p>
          <a:p>
            <a:endParaRPr lang="en-US" baseline="0" dirty="0" smtClean="0">
              <a:sym typeface="Wingdings"/>
            </a:endParaRPr>
          </a:p>
          <a:p>
            <a:r>
              <a:rPr lang="en-US" baseline="0" dirty="0" smtClean="0">
                <a:sym typeface="Wingdings"/>
              </a:rPr>
              <a:t>	We used Scrum (“management team scrum”) as a business process at a startup names Songbird; it worked remarkably well...</a:t>
            </a:r>
            <a:endParaRPr lang="en-US" dirty="0" smtClean="0"/>
          </a:p>
          <a:p>
            <a:endParaRPr lang="en-US" dirty="0" smtClean="0"/>
          </a:p>
          <a:p>
            <a:r>
              <a:rPr lang="en-US" dirty="0" smtClean="0"/>
              <a:t>	As a PM, I found – and you will</a:t>
            </a:r>
            <a:r>
              <a:rPr lang="en-US" baseline="0" dirty="0" smtClean="0"/>
              <a:t> likely find – that building consensus is a very big part of your job...</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5</a:t>
            </a:fld>
            <a:endParaRPr lang="en-US"/>
          </a:p>
        </p:txBody>
      </p:sp>
    </p:spTree>
    <p:extLst>
      <p:ext uri="{BB962C8B-B14F-4D97-AF65-F5344CB8AC3E}">
        <p14:creationId xmlns:p14="http://schemas.microsoft.com/office/powerpoint/2010/main" xmlns="" val="1365253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p>
          <a:p>
            <a:endParaRPr lang="en-US" dirty="0" smtClean="0"/>
          </a:p>
          <a:p>
            <a:r>
              <a:rPr lang="en-US" dirty="0" smtClean="0"/>
              <a:t>Does anyone find any part of this</a:t>
            </a:r>
            <a:r>
              <a:rPr lang="en-US" baseline="0" dirty="0" smtClean="0"/>
              <a:t> particularly interesting?</a:t>
            </a:r>
            <a:endParaRPr lang="en-US" dirty="0" smtClean="0"/>
          </a:p>
          <a:p>
            <a:endParaRPr lang="en-US" dirty="0" smtClean="0"/>
          </a:p>
          <a:p>
            <a:r>
              <a:rPr lang="en-US" dirty="0" smtClean="0"/>
              <a:t>Note</a:t>
            </a:r>
            <a:r>
              <a:rPr lang="en-US" baseline="0" dirty="0" smtClean="0"/>
              <a:t> that this focuses on software – </a:t>
            </a:r>
            <a:r>
              <a:rPr lang="en-US" baseline="0" dirty="0" err="1" smtClean="0"/>
              <a:t>Wysocki</a:t>
            </a:r>
            <a:r>
              <a:rPr lang="en-US" baseline="0" dirty="0" smtClean="0"/>
              <a:t> mentions this as well.</a:t>
            </a:r>
          </a:p>
          <a:p>
            <a:endParaRPr lang="en-US" baseline="0" dirty="0" smtClean="0"/>
          </a:p>
          <a:p>
            <a:r>
              <a:rPr lang="en-US" baseline="0" dirty="0" smtClean="0"/>
              <a:t>Note also that the manifesto values the items on the left MORE,  but not EXCLUSIVELY.</a:t>
            </a:r>
          </a:p>
          <a:p>
            <a:endParaRPr lang="en-US" baseline="0" dirty="0" smtClean="0"/>
          </a:p>
          <a:p>
            <a:r>
              <a:rPr lang="en-US" baseline="0" dirty="0" smtClean="0"/>
              <a:t>Thoughts?</a:t>
            </a:r>
          </a:p>
          <a:p>
            <a:endParaRPr lang="en-US" baseline="0" dirty="0" smtClean="0"/>
          </a:p>
          <a:p>
            <a:r>
              <a:rPr lang="en-US" baseline="0" dirty="0" smtClean="0"/>
              <a:t>So that’s Agile – let’s look at Scrum...</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6</a:t>
            </a:fld>
            <a:endParaRPr lang="en-US"/>
          </a:p>
        </p:txBody>
      </p:sp>
    </p:spTree>
    <p:extLst>
      <p:ext uri="{BB962C8B-B14F-4D97-AF65-F5344CB8AC3E}">
        <p14:creationId xmlns:p14="http://schemas.microsoft.com/office/powerpoint/2010/main" xmlns="" val="13652536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p>
          <a:p>
            <a:endParaRPr lang="en-US" dirty="0" smtClean="0"/>
          </a:p>
          <a:p>
            <a:r>
              <a:rPr lang="en-US" dirty="0" smtClean="0"/>
              <a:t>	Any surprises</a:t>
            </a:r>
            <a:r>
              <a:rPr lang="en-US" baseline="0" dirty="0" smtClean="0"/>
              <a:t> here?  Anything jump out at you?</a:t>
            </a:r>
          </a:p>
          <a:p>
            <a:endParaRPr lang="en-US" baseline="0" dirty="0" smtClean="0"/>
          </a:p>
          <a:p>
            <a:r>
              <a:rPr lang="en-US" baseline="0" dirty="0" smtClean="0"/>
              <a:t>For me, the second statement emphasizes continuous improvement – which is somewhat at variance with what </a:t>
            </a:r>
            <a:r>
              <a:rPr lang="en-US" baseline="0" dirty="0" err="1" smtClean="0"/>
              <a:t>Wysocki</a:t>
            </a:r>
            <a:r>
              <a:rPr lang="en-US" baseline="0" dirty="0" smtClean="0"/>
              <a:t> is emphasizing...  (</a:t>
            </a:r>
            <a:r>
              <a:rPr lang="en-US" baseline="0" dirty="0" err="1" smtClean="0"/>
              <a:t>Wysocki’s</a:t>
            </a:r>
            <a:r>
              <a:rPr lang="en-US" baseline="0" dirty="0" smtClean="0"/>
              <a:t> approach isn’t as team-centric as I’d prefer...  And I think that’s where Scrum can really create value...)</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7</a:t>
            </a:fld>
            <a:endParaRPr lang="en-US"/>
          </a:p>
        </p:txBody>
      </p:sp>
    </p:spTree>
    <p:extLst>
      <p:ext uri="{BB962C8B-B14F-4D97-AF65-F5344CB8AC3E}">
        <p14:creationId xmlns:p14="http://schemas.microsoft.com/office/powerpoint/2010/main" xmlns="" val="375519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98500" eaLnBrk="1" hangingPunct="1">
              <a:lnSpc>
                <a:spcPct val="80000"/>
              </a:lnSpc>
              <a:defRPr/>
            </a:pPr>
            <a:r>
              <a:rPr lang="en-US" sz="1050" dirty="0" smtClean="0">
                <a:latin typeface="Gill Sans" charset="0"/>
                <a:ea typeface="ヒラギノ角ゴ Pro W3" charset="0"/>
              </a:rPr>
              <a:t>The seminal</a:t>
            </a:r>
            <a:r>
              <a:rPr lang="en-US" sz="1050" baseline="0" dirty="0" smtClean="0">
                <a:latin typeface="Gill Sans" charset="0"/>
                <a:ea typeface="ヒラギノ角ゴ Pro W3" charset="0"/>
              </a:rPr>
              <a:t> work on Scrum...</a:t>
            </a:r>
            <a:endParaRPr lang="en-US" sz="1050" dirty="0" smtClean="0">
              <a:latin typeface="Gill Sans" charset="0"/>
              <a:ea typeface="ヒラギノ角ゴ Pro W3" charset="0"/>
            </a:endParaRPr>
          </a:p>
          <a:p>
            <a:pPr marL="698500" eaLnBrk="1" hangingPunct="1">
              <a:lnSpc>
                <a:spcPct val="80000"/>
              </a:lnSpc>
              <a:defRPr/>
            </a:pPr>
            <a:endParaRPr lang="en-US" sz="1050" dirty="0" smtClean="0">
              <a:latin typeface="Gill Sans" charset="0"/>
              <a:ea typeface="ヒラギノ角ゴ Pro W3" charset="0"/>
            </a:endParaRPr>
          </a:p>
          <a:p>
            <a:pPr marL="698500" eaLnBrk="1" hangingPunct="1">
              <a:lnSpc>
                <a:spcPct val="80000"/>
              </a:lnSpc>
              <a:defRPr/>
            </a:pPr>
            <a:r>
              <a:rPr lang="en-US" sz="1050" dirty="0" smtClean="0">
                <a:latin typeface="Gill Sans" charset="0"/>
                <a:ea typeface="ヒラギノ角ゴ Pro W3" charset="0"/>
              </a:rPr>
              <a:t>Scrum Origins:</a:t>
            </a:r>
            <a:endParaRPr lang="en-US" sz="1050" baseline="0" dirty="0" smtClean="0">
              <a:latin typeface="Gill Sans" charset="0"/>
              <a:ea typeface="ヒラギノ角ゴ Pro W3" charset="0"/>
            </a:endParaRPr>
          </a:p>
          <a:p>
            <a:pPr marL="698500" eaLnBrk="1" hangingPunct="1">
              <a:lnSpc>
                <a:spcPct val="80000"/>
              </a:lnSpc>
              <a:defRPr/>
            </a:pPr>
            <a:endParaRPr lang="en-US" sz="1050" dirty="0" smtClean="0">
              <a:latin typeface="Gill Sans" charset="0"/>
              <a:ea typeface="ヒラギノ角ゴ Pro W3" charset="0"/>
            </a:endParaRPr>
          </a:p>
          <a:p>
            <a:pPr marL="698500" eaLnBrk="1" hangingPunct="1">
              <a:lnSpc>
                <a:spcPct val="80000"/>
              </a:lnSpc>
              <a:defRPr/>
            </a:pPr>
            <a:r>
              <a:rPr lang="en-US" sz="1050" b="1" dirty="0" smtClean="0">
                <a:latin typeface="Gill Sans" charset="0"/>
                <a:ea typeface="ヒラギノ角ゴ Pro W3" charset="0"/>
              </a:rPr>
              <a:t>Jeff Sutherland</a:t>
            </a:r>
          </a:p>
          <a:p>
            <a:pPr marL="1041400" lvl="1" eaLnBrk="1" hangingPunct="1">
              <a:lnSpc>
                <a:spcPct val="80000"/>
              </a:lnSpc>
              <a:spcBef>
                <a:spcPts val="1300"/>
              </a:spcBef>
              <a:defRPr/>
            </a:pPr>
            <a:r>
              <a:rPr lang="en-US" sz="1050" dirty="0" smtClean="0">
                <a:latin typeface="Gill Sans" charset="0"/>
                <a:ea typeface="ヒラギノ角ゴ Pro W3" charset="0"/>
              </a:rPr>
              <a:t>Initial scrums at Easel Corp in 1993</a:t>
            </a:r>
          </a:p>
          <a:p>
            <a:pPr marL="1041400" lvl="1" eaLnBrk="1" hangingPunct="1">
              <a:lnSpc>
                <a:spcPct val="80000"/>
              </a:lnSpc>
              <a:spcBef>
                <a:spcPts val="1300"/>
              </a:spcBef>
              <a:defRPr/>
            </a:pPr>
            <a:r>
              <a:rPr lang="en-US" sz="1050" dirty="0" smtClean="0">
                <a:latin typeface="Gill Sans" charset="0"/>
                <a:ea typeface="ヒラギノ角ゴ Pro W3" charset="0"/>
              </a:rPr>
              <a:t>IDX and 500+ people doing Scrum</a:t>
            </a:r>
          </a:p>
          <a:p>
            <a:pPr marL="698500" eaLnBrk="1" hangingPunct="1">
              <a:lnSpc>
                <a:spcPct val="80000"/>
              </a:lnSpc>
              <a:spcBef>
                <a:spcPts val="1300"/>
              </a:spcBef>
              <a:defRPr/>
            </a:pPr>
            <a:r>
              <a:rPr lang="en-US" sz="1050" b="1" dirty="0" smtClean="0">
                <a:latin typeface="Gill Sans" charset="0"/>
                <a:ea typeface="ヒラギノ角ゴ Pro W3" charset="0"/>
              </a:rPr>
              <a:t>Ken </a:t>
            </a:r>
            <a:r>
              <a:rPr lang="en-US" sz="1050" b="1" dirty="0" err="1" smtClean="0">
                <a:latin typeface="Gill Sans" charset="0"/>
                <a:ea typeface="ヒラギノ角ゴ Pro W3" charset="0"/>
              </a:rPr>
              <a:t>Schwaber</a:t>
            </a:r>
            <a:endParaRPr lang="en-US" sz="1050" b="1" dirty="0" smtClean="0">
              <a:latin typeface="Gill Sans" charset="0"/>
              <a:ea typeface="ヒラギノ角ゴ Pro W3" charset="0"/>
            </a:endParaRPr>
          </a:p>
          <a:p>
            <a:pPr marL="1041400" lvl="1" eaLnBrk="1" hangingPunct="1">
              <a:lnSpc>
                <a:spcPct val="80000"/>
              </a:lnSpc>
              <a:spcBef>
                <a:spcPts val="1300"/>
              </a:spcBef>
              <a:defRPr/>
            </a:pPr>
            <a:r>
              <a:rPr lang="en-US" sz="1050" dirty="0" smtClean="0">
                <a:latin typeface="Gill Sans" charset="0"/>
                <a:ea typeface="ヒラギノ角ゴ Pro W3" charset="0"/>
              </a:rPr>
              <a:t>ADM</a:t>
            </a:r>
          </a:p>
          <a:p>
            <a:pPr marL="1041400" lvl="1" eaLnBrk="1" hangingPunct="1">
              <a:lnSpc>
                <a:spcPct val="80000"/>
              </a:lnSpc>
              <a:spcBef>
                <a:spcPts val="1300"/>
              </a:spcBef>
              <a:defRPr/>
            </a:pPr>
            <a:r>
              <a:rPr lang="en-US" sz="1050" dirty="0" smtClean="0">
                <a:latin typeface="Gill Sans" charset="0"/>
                <a:ea typeface="ヒラギノ角ゴ Pro W3" charset="0"/>
              </a:rPr>
              <a:t>Scrum presented at OOPSLA 96 with Sutherland</a:t>
            </a:r>
          </a:p>
          <a:p>
            <a:pPr marL="1041400" lvl="1" eaLnBrk="1" hangingPunct="1">
              <a:lnSpc>
                <a:spcPct val="80000"/>
              </a:lnSpc>
              <a:spcBef>
                <a:spcPts val="1300"/>
              </a:spcBef>
              <a:defRPr/>
            </a:pPr>
            <a:r>
              <a:rPr lang="en-US" sz="1050" dirty="0" smtClean="0">
                <a:latin typeface="Gill Sans" charset="0"/>
                <a:ea typeface="ヒラギノ角ゴ Pro W3" charset="0"/>
              </a:rPr>
              <a:t>Author of three books on Scrum</a:t>
            </a:r>
          </a:p>
          <a:p>
            <a:pPr marL="698500" eaLnBrk="1" hangingPunct="1">
              <a:lnSpc>
                <a:spcPct val="80000"/>
              </a:lnSpc>
              <a:spcBef>
                <a:spcPts val="1300"/>
              </a:spcBef>
              <a:defRPr/>
            </a:pPr>
            <a:r>
              <a:rPr lang="en-US" sz="1050" b="1" dirty="0" smtClean="0">
                <a:latin typeface="Gill Sans" charset="0"/>
                <a:ea typeface="ヒラギノ角ゴ Pro W3" charset="0"/>
              </a:rPr>
              <a:t>Mike </a:t>
            </a:r>
            <a:r>
              <a:rPr lang="en-US" sz="1050" b="1" dirty="0" err="1" smtClean="0">
                <a:latin typeface="Gill Sans" charset="0"/>
                <a:ea typeface="ヒラギノ角ゴ Pro W3" charset="0"/>
              </a:rPr>
              <a:t>Beedle</a:t>
            </a:r>
            <a:endParaRPr lang="en-US" sz="1050" b="1" dirty="0" smtClean="0">
              <a:latin typeface="Gill Sans" charset="0"/>
              <a:ea typeface="ヒラギノ角ゴ Pro W3" charset="0"/>
            </a:endParaRPr>
          </a:p>
          <a:p>
            <a:pPr marL="1041400" lvl="1" eaLnBrk="1" hangingPunct="1">
              <a:lnSpc>
                <a:spcPct val="80000"/>
              </a:lnSpc>
              <a:spcBef>
                <a:spcPts val="1300"/>
              </a:spcBef>
              <a:defRPr/>
            </a:pPr>
            <a:r>
              <a:rPr lang="en-US" sz="1050" dirty="0" smtClean="0">
                <a:latin typeface="Gill Sans" charset="0"/>
                <a:ea typeface="ヒラギノ角ゴ Pro W3" charset="0"/>
              </a:rPr>
              <a:t>Scrum patterns in PLOPD4</a:t>
            </a:r>
          </a:p>
          <a:p>
            <a:pPr marL="698500" eaLnBrk="1" hangingPunct="1">
              <a:lnSpc>
                <a:spcPct val="80000"/>
              </a:lnSpc>
              <a:spcBef>
                <a:spcPts val="1300"/>
              </a:spcBef>
              <a:defRPr/>
            </a:pPr>
            <a:r>
              <a:rPr lang="en-US" sz="1050" b="1" dirty="0" smtClean="0">
                <a:latin typeface="Gill Sans" charset="0"/>
                <a:ea typeface="ヒラギノ角ゴ Pro W3" charset="0"/>
              </a:rPr>
              <a:t>Ken </a:t>
            </a:r>
            <a:r>
              <a:rPr lang="en-US" sz="1050" b="1" dirty="0" err="1" smtClean="0">
                <a:latin typeface="Gill Sans" charset="0"/>
                <a:ea typeface="ヒラギノ角ゴ Pro W3" charset="0"/>
              </a:rPr>
              <a:t>Schwaber</a:t>
            </a:r>
            <a:r>
              <a:rPr lang="en-US" sz="1050" b="1" dirty="0" smtClean="0">
                <a:latin typeface="Gill Sans" charset="0"/>
                <a:ea typeface="ヒラギノ角ゴ Pro W3" charset="0"/>
              </a:rPr>
              <a:t> and Mike Cohn</a:t>
            </a:r>
          </a:p>
          <a:p>
            <a:pPr marL="1041400" lvl="1" eaLnBrk="1" hangingPunct="1">
              <a:lnSpc>
                <a:spcPct val="80000"/>
              </a:lnSpc>
              <a:spcBef>
                <a:spcPts val="1300"/>
              </a:spcBef>
              <a:defRPr/>
            </a:pPr>
            <a:r>
              <a:rPr lang="en-US" sz="1050" dirty="0" smtClean="0">
                <a:latin typeface="Gill Sans" charset="0"/>
                <a:ea typeface="ヒラギノ角ゴ Pro W3" charset="0"/>
              </a:rPr>
              <a:t>Co-founded Scrum Alliance in 2002, initially within the Agile Alliance</a:t>
            </a:r>
          </a:p>
          <a:p>
            <a:pPr marL="1041400" lvl="1" eaLnBrk="1" hangingPunct="1">
              <a:lnSpc>
                <a:spcPct val="80000"/>
              </a:lnSpc>
              <a:spcBef>
                <a:spcPts val="1300"/>
              </a:spcBef>
              <a:defRPr/>
            </a:pPr>
            <a:endParaRPr lang="en-US" sz="1050" dirty="0" smtClean="0">
              <a:latin typeface="Gill Sans" charset="0"/>
              <a:ea typeface="ヒラギノ角ゴ Pro W3" charset="0"/>
            </a:endParaRPr>
          </a:p>
          <a:p>
            <a:pPr marL="1041400" marR="0" lvl="1" indent="0" algn="r" defTabSz="457200" rtl="0" eaLnBrk="1" fontAlgn="auto" latinLnBrk="0" hangingPunct="1">
              <a:lnSpc>
                <a:spcPct val="80000"/>
              </a:lnSpc>
              <a:spcBef>
                <a:spcPts val="1300"/>
              </a:spcBef>
              <a:spcAft>
                <a:spcPts val="0"/>
              </a:spcAft>
              <a:buClrTx/>
              <a:buSzTx/>
              <a:buFontTx/>
              <a:buNone/>
              <a:tabLst/>
              <a:defRPr/>
            </a:pPr>
            <a:r>
              <a:rPr lang="en-US" sz="1050" dirty="0" smtClean="0"/>
              <a:t>Cohn, Mike.</a:t>
            </a:r>
            <a:r>
              <a:rPr lang="en-US" sz="1050" baseline="0" dirty="0" smtClean="0"/>
              <a:t> </a:t>
            </a:r>
            <a:r>
              <a:rPr lang="en-US" sz="1050" dirty="0" smtClean="0"/>
              <a:t>”An</a:t>
            </a:r>
            <a:r>
              <a:rPr lang="en-US" sz="1050" baseline="0" dirty="0" smtClean="0"/>
              <a:t> Introduction to Scrum</a:t>
            </a:r>
            <a:r>
              <a:rPr lang="en-US" sz="1050" dirty="0" smtClean="0"/>
              <a:t>". Mountain</a:t>
            </a:r>
            <a:r>
              <a:rPr lang="en-US" sz="1050" baseline="0" dirty="0" smtClean="0"/>
              <a:t> Goat Software, LLC. 6 June, 2012</a:t>
            </a:r>
            <a:r>
              <a:rPr lang="en-US" sz="1050" dirty="0" smtClean="0"/>
              <a:t>. Web.  27 Oct 2012. &lt;http://</a:t>
            </a:r>
            <a:r>
              <a:rPr lang="en-US" sz="1050" dirty="0" err="1" smtClean="0"/>
              <a:t>www.mountaingoatsoftware.com</a:t>
            </a:r>
            <a:r>
              <a:rPr lang="en-US" sz="1050" dirty="0" smtClean="0"/>
              <a:t>/presentations/an-introduction-to-scrum&gt;</a:t>
            </a:r>
          </a:p>
          <a:p>
            <a:pPr marL="1041400" lvl="1" algn="r" eaLnBrk="1" hangingPunct="1">
              <a:lnSpc>
                <a:spcPct val="80000"/>
              </a:lnSpc>
              <a:spcBef>
                <a:spcPts val="1300"/>
              </a:spcBef>
              <a:defRPr/>
            </a:pPr>
            <a:endParaRPr lang="en-US" sz="1050" dirty="0">
              <a:latin typeface="Gill Sans" charset="0"/>
              <a:ea typeface="ヒラギノ角ゴ Pro W3" charset="0"/>
            </a:endParaRPr>
          </a:p>
        </p:txBody>
      </p:sp>
      <p:sp>
        <p:nvSpPr>
          <p:cNvPr id="4" name="Slide Number Placeholder 3"/>
          <p:cNvSpPr>
            <a:spLocks noGrp="1"/>
          </p:cNvSpPr>
          <p:nvPr>
            <p:ph type="sldNum" sz="quarter" idx="10"/>
          </p:nvPr>
        </p:nvSpPr>
        <p:spPr/>
        <p:txBody>
          <a:bodyPr/>
          <a:lstStyle/>
          <a:p>
            <a:fld id="{FAB8DC0D-3587-4549-9D1F-864B99D6213B}" type="slidenum">
              <a:rPr lang="en-US" smtClean="0"/>
              <a:pPr/>
              <a:t>8</a:t>
            </a:fld>
            <a:endParaRPr lang="en-US"/>
          </a:p>
        </p:txBody>
      </p:sp>
    </p:spTree>
    <p:extLst>
      <p:ext uri="{BB962C8B-B14F-4D97-AF65-F5344CB8AC3E}">
        <p14:creationId xmlns:p14="http://schemas.microsoft.com/office/powerpoint/2010/main" xmlns="" val="375519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get into the details of Scrum in a moment, but first I</a:t>
            </a:r>
            <a:r>
              <a:rPr lang="en-US" baseline="0" dirty="0" smtClean="0"/>
              <a:t> want to mention Kanban...</a:t>
            </a:r>
          </a:p>
          <a:p>
            <a:endParaRPr lang="en-US" baseline="0" dirty="0" smtClean="0"/>
          </a:p>
          <a:p>
            <a:r>
              <a:rPr lang="en-US" baseline="0" dirty="0" smtClean="0"/>
              <a:t>Read...</a:t>
            </a:r>
          </a:p>
          <a:p>
            <a:endParaRPr lang="en-US" baseline="0" dirty="0" smtClean="0"/>
          </a:p>
          <a:p>
            <a:r>
              <a:rPr lang="en-US" baseline="0" dirty="0" smtClean="0"/>
              <a:t>Kanban is Scrum’s little sister.  I mention it because I’m seeing it more and more – particularly around startups...  I don’t want you to be caught flat-footed...</a:t>
            </a:r>
            <a:endParaRPr lang="en-US" dirty="0"/>
          </a:p>
        </p:txBody>
      </p:sp>
      <p:sp>
        <p:nvSpPr>
          <p:cNvPr id="4" name="Slide Number Placeholder 3"/>
          <p:cNvSpPr>
            <a:spLocks noGrp="1"/>
          </p:cNvSpPr>
          <p:nvPr>
            <p:ph type="sldNum" sz="quarter" idx="10"/>
          </p:nvPr>
        </p:nvSpPr>
        <p:spPr/>
        <p:txBody>
          <a:bodyPr/>
          <a:lstStyle/>
          <a:p>
            <a:fld id="{FAB8DC0D-3587-4549-9D1F-864B99D6213B}" type="slidenum">
              <a:rPr lang="en-US" smtClean="0"/>
              <a:pPr/>
              <a:t>9</a:t>
            </a:fld>
            <a:endParaRPr lang="en-US"/>
          </a:p>
        </p:txBody>
      </p:sp>
    </p:spTree>
    <p:extLst>
      <p:ext uri="{BB962C8B-B14F-4D97-AF65-F5344CB8AC3E}">
        <p14:creationId xmlns:p14="http://schemas.microsoft.com/office/powerpoint/2010/main" xmlns="" val="1758835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11/8/2012</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11/8/2012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11/8/2012</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11/8/2012</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11/8/2012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11/8/2012</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11/8/2012</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11/8/2012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11/8/2012</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11/8/2012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11/8/2012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11/8/2012</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8.xml"/><Relationship Id="rId5" Type="http://schemas.openxmlformats.org/officeDocument/2006/relationships/image" Target="../media/image9.jpeg"/><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571" y="966836"/>
            <a:ext cx="7079691" cy="3245726"/>
          </a:xfrm>
        </p:spPr>
        <p:txBody>
          <a:bodyPr>
            <a:normAutofit fontScale="90000"/>
          </a:bodyPr>
          <a:lstStyle/>
          <a:p>
            <a:pPr>
              <a:lnSpc>
                <a:spcPct val="130000"/>
              </a:lnSpc>
            </a:pPr>
            <a:r>
              <a:rPr lang="en-US" dirty="0"/>
              <a:t>Continuous </a:t>
            </a:r>
            <a:r>
              <a:rPr lang="en-US" dirty="0" smtClean="0"/>
              <a:t>Improvement:</a:t>
            </a:r>
            <a:br>
              <a:rPr lang="en-US" dirty="0" smtClean="0"/>
            </a:br>
            <a:r>
              <a:rPr lang="en-US" dirty="0" smtClean="0"/>
              <a:t>    </a:t>
            </a:r>
            <a:r>
              <a:rPr lang="en-US" i="1" dirty="0" smtClean="0"/>
              <a:t>Agile, Scrum, Kanban... </a:t>
            </a:r>
            <a:br>
              <a:rPr lang="en-US" i="1" dirty="0" smtClean="0"/>
            </a:br>
            <a:endParaRPr lang="en-US" i="1" dirty="0"/>
          </a:p>
        </p:txBody>
      </p:sp>
      <p:sp>
        <p:nvSpPr>
          <p:cNvPr id="3" name="Subtitle 2"/>
          <p:cNvSpPr>
            <a:spLocks noGrp="1"/>
          </p:cNvSpPr>
          <p:nvPr>
            <p:ph type="subTitle" idx="1"/>
          </p:nvPr>
        </p:nvSpPr>
        <p:spPr/>
        <p:txBody>
          <a:bodyPr>
            <a:normAutofit/>
          </a:bodyPr>
          <a:lstStyle/>
          <a:p>
            <a:r>
              <a:rPr lang="en-US" dirty="0" smtClean="0"/>
              <a:t>     PM 290				Nov 0812</a:t>
            </a:r>
            <a:endParaRPr lang="en-US" dirty="0"/>
          </a:p>
        </p:txBody>
      </p:sp>
    </p:spTree>
    <p:extLst>
      <p:ext uri="{BB962C8B-B14F-4D97-AF65-F5344CB8AC3E}">
        <p14:creationId xmlns:p14="http://schemas.microsoft.com/office/powerpoint/2010/main" xmlns="" val="2515482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a:t>Scrum</a:t>
            </a:r>
            <a:r>
              <a:rPr lang="en-US" dirty="0">
                <a:solidFill>
                  <a:schemeClr val="tx2">
                    <a:lumMod val="60000"/>
                    <a:lumOff val="40000"/>
                  </a:schemeClr>
                </a:solidFill>
              </a:rPr>
              <a:t> vs. </a:t>
            </a:r>
            <a:r>
              <a:rPr lang="en-US" b="1" dirty="0"/>
              <a:t>Kanban</a:t>
            </a:r>
          </a:p>
        </p:txBody>
      </p:sp>
      <p:sp>
        <p:nvSpPr>
          <p:cNvPr id="5" name="TextBox 4"/>
          <p:cNvSpPr txBox="1"/>
          <p:nvPr/>
        </p:nvSpPr>
        <p:spPr>
          <a:xfrm>
            <a:off x="5707959" y="5953386"/>
            <a:ext cx="3055041" cy="553998"/>
          </a:xfrm>
          <a:prstGeom prst="rect">
            <a:avLst/>
          </a:prstGeom>
          <a:noFill/>
        </p:spPr>
        <p:txBody>
          <a:bodyPr wrap="square" rtlCol="0">
            <a:spAutoFit/>
          </a:bodyPr>
          <a:lstStyle/>
          <a:p>
            <a:r>
              <a:rPr lang="en-US" sz="1000" dirty="0"/>
              <a:t>"What is Kanban?". </a:t>
            </a:r>
            <a:r>
              <a:rPr lang="en-US" sz="1000" dirty="0" err="1"/>
              <a:t>VersionOne</a:t>
            </a:r>
            <a:r>
              <a:rPr lang="en-US" sz="1000" dirty="0"/>
              <a:t>: Agile Made Easier</a:t>
            </a:r>
            <a:r>
              <a:rPr lang="en-US" sz="1000" dirty="0" smtClean="0"/>
              <a:t>. </a:t>
            </a:r>
            <a:r>
              <a:rPr lang="en-US" sz="1000" dirty="0" err="1"/>
              <a:t>VersionOne</a:t>
            </a:r>
            <a:r>
              <a:rPr lang="en-US" sz="1000" dirty="0"/>
              <a:t>, Inc.. </a:t>
            </a:r>
            <a:r>
              <a:rPr lang="en-US" sz="1000" dirty="0" err="1"/>
              <a:t>n.d.</a:t>
            </a:r>
            <a:r>
              <a:rPr lang="en-US" sz="1000" dirty="0"/>
              <a:t> Web. 11 Oct 2012. &lt;http://</a:t>
            </a:r>
            <a:r>
              <a:rPr lang="en-US" sz="1000" dirty="0" err="1"/>
              <a:t>www.versionone.com</a:t>
            </a:r>
            <a:r>
              <a:rPr lang="en-US" sz="1000" dirty="0"/>
              <a:t>/what-is-</a:t>
            </a:r>
            <a:r>
              <a:rPr lang="en-US" sz="1000" dirty="0" err="1"/>
              <a:t>kanban</a:t>
            </a:r>
            <a:r>
              <a:rPr lang="en-US" sz="1000" dirty="0"/>
              <a:t>/&gt;</a:t>
            </a:r>
          </a:p>
        </p:txBody>
      </p:sp>
      <p:pic>
        <p:nvPicPr>
          <p:cNvPr id="7" name="Picture 6" descr="kanban vs scrum.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5258" y="1679222"/>
            <a:ext cx="8968742" cy="3965223"/>
          </a:xfrm>
          <a:prstGeom prst="rect">
            <a:avLst/>
          </a:prstGeom>
        </p:spPr>
      </p:pic>
    </p:spTree>
    <p:extLst>
      <p:ext uri="{BB962C8B-B14F-4D97-AF65-F5344CB8AC3E}">
        <p14:creationId xmlns:p14="http://schemas.microsoft.com/office/powerpoint/2010/main" xmlns="" val="1521576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a:t>Scrum</a:t>
            </a:r>
            <a:r>
              <a:rPr lang="en-US" dirty="0">
                <a:solidFill>
                  <a:schemeClr val="tx2">
                    <a:lumMod val="60000"/>
                    <a:lumOff val="40000"/>
                  </a:schemeClr>
                </a:solidFill>
              </a:rPr>
              <a:t> </a:t>
            </a:r>
            <a:r>
              <a:rPr lang="en-US" dirty="0" smtClean="0">
                <a:solidFill>
                  <a:schemeClr val="tx2">
                    <a:lumMod val="60000"/>
                    <a:lumOff val="40000"/>
                  </a:schemeClr>
                </a:solidFill>
              </a:rPr>
              <a:t>in a Nutshell...</a:t>
            </a:r>
            <a:endParaRPr lang="en-US" b="1" dirty="0"/>
          </a:p>
        </p:txBody>
      </p:sp>
      <p:pic>
        <p:nvPicPr>
          <p:cNvPr id="3" name="Picture 2" descr="scrumlargelabelled1.pn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08326" y="1944764"/>
            <a:ext cx="8370124" cy="3886503"/>
          </a:xfrm>
          <a:prstGeom prst="rect">
            <a:avLst/>
          </a:prstGeom>
        </p:spPr>
      </p:pic>
    </p:spTree>
    <p:extLst>
      <p:ext uri="{BB962C8B-B14F-4D97-AF65-F5344CB8AC3E}">
        <p14:creationId xmlns:p14="http://schemas.microsoft.com/office/powerpoint/2010/main" xmlns="" val="767299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Scrum </a:t>
            </a:r>
            <a:r>
              <a:rPr lang="en-US" dirty="0">
                <a:solidFill>
                  <a:schemeClr val="tx2">
                    <a:lumMod val="60000"/>
                    <a:lumOff val="40000"/>
                  </a:schemeClr>
                </a:solidFill>
              </a:rPr>
              <a:t>teams...</a:t>
            </a:r>
          </a:p>
        </p:txBody>
      </p:sp>
      <p:sp>
        <p:nvSpPr>
          <p:cNvPr id="14" name="Subtitle 2"/>
          <p:cNvSpPr>
            <a:spLocks noGrp="1"/>
          </p:cNvSpPr>
          <p:nvPr>
            <p:ph sz="quarter" idx="1"/>
          </p:nvPr>
        </p:nvSpPr>
        <p:spPr>
          <a:xfrm>
            <a:off x="346350" y="1721556"/>
            <a:ext cx="8340449" cy="4829800"/>
          </a:xfrm>
        </p:spPr>
        <p:txBody>
          <a:bodyPr>
            <a:normAutofit/>
          </a:bodyPr>
          <a:lstStyle/>
          <a:p>
            <a:r>
              <a:rPr lang="en-US" dirty="0" smtClean="0"/>
              <a:t>Typically 5-9 people. </a:t>
            </a:r>
          </a:p>
          <a:p>
            <a:pPr lvl="1"/>
            <a:r>
              <a:rPr lang="en-US" dirty="0"/>
              <a:t>Developers, Engineers, </a:t>
            </a:r>
            <a:r>
              <a:rPr lang="en-US" dirty="0" smtClean="0"/>
              <a:t>DB Admins, QA </a:t>
            </a:r>
            <a:r>
              <a:rPr lang="en-US" dirty="0"/>
              <a:t>Testers, </a:t>
            </a:r>
            <a:r>
              <a:rPr lang="en-US" dirty="0" smtClean="0"/>
              <a:t>UI / UX Designers, Scrum Master, Product Owner...</a:t>
            </a:r>
            <a:endParaRPr lang="en-US" dirty="0"/>
          </a:p>
          <a:p>
            <a:r>
              <a:rPr lang="en-US" dirty="0" smtClean="0"/>
              <a:t>Optimally, most team members will be allocated 100% to a single scrum.</a:t>
            </a:r>
          </a:p>
          <a:p>
            <a:r>
              <a:rPr lang="en-US" dirty="0" smtClean="0"/>
              <a:t>Optimally, the team will be co-located &amp; is largely self-organizing.</a:t>
            </a:r>
          </a:p>
          <a:p>
            <a:r>
              <a:rPr lang="en-US" dirty="0" smtClean="0"/>
              <a:t>Membership should change only between sprints.</a:t>
            </a:r>
          </a:p>
          <a:p>
            <a:endParaRPr lang="en-US" dirty="0" smtClean="0"/>
          </a:p>
          <a:p>
            <a:endParaRPr lang="en-US" dirty="0"/>
          </a:p>
        </p:txBody>
      </p:sp>
    </p:spTree>
    <p:extLst>
      <p:ext uri="{BB962C8B-B14F-4D97-AF65-F5344CB8AC3E}">
        <p14:creationId xmlns:p14="http://schemas.microsoft.com/office/powerpoint/2010/main" xmlns="" val="1847028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Roles unique to Scrum...</a:t>
            </a:r>
            <a:endParaRPr lang="en-US" dirty="0">
              <a:solidFill>
                <a:schemeClr val="tx2">
                  <a:lumMod val="60000"/>
                  <a:lumOff val="40000"/>
                </a:schemeClr>
              </a:solidFill>
            </a:endParaRPr>
          </a:p>
        </p:txBody>
      </p:sp>
      <p:sp>
        <p:nvSpPr>
          <p:cNvPr id="14" name="Subtitle 2"/>
          <p:cNvSpPr>
            <a:spLocks noGrp="1"/>
          </p:cNvSpPr>
          <p:nvPr>
            <p:ph sz="quarter" idx="1"/>
          </p:nvPr>
        </p:nvSpPr>
        <p:spPr>
          <a:xfrm>
            <a:off x="346350" y="1721556"/>
            <a:ext cx="8340449" cy="4829800"/>
          </a:xfrm>
        </p:spPr>
        <p:txBody>
          <a:bodyPr>
            <a:normAutofit fontScale="85000" lnSpcReduction="10000"/>
          </a:bodyPr>
          <a:lstStyle/>
          <a:p>
            <a:r>
              <a:rPr lang="en-US" dirty="0" smtClean="0"/>
              <a:t>Product Owner</a:t>
            </a:r>
          </a:p>
          <a:p>
            <a:pPr lvl="1"/>
            <a:r>
              <a:rPr lang="en-US" dirty="0" smtClean="0"/>
              <a:t>Defines </a:t>
            </a:r>
            <a:r>
              <a:rPr lang="en-US" dirty="0"/>
              <a:t>the features of the </a:t>
            </a:r>
            <a:r>
              <a:rPr lang="en-US" dirty="0" smtClean="0"/>
              <a:t>product and is often responsible for the profitability of the product.</a:t>
            </a:r>
          </a:p>
          <a:p>
            <a:pPr lvl="1"/>
            <a:r>
              <a:rPr lang="en-US" dirty="0" smtClean="0"/>
              <a:t>Prioritizes features according to market value, adjusts features and priority for each sprint, and determines release dates and content.</a:t>
            </a:r>
            <a:endParaRPr lang="en-US" dirty="0"/>
          </a:p>
          <a:p>
            <a:pPr lvl="1"/>
            <a:r>
              <a:rPr lang="en-US" dirty="0" smtClean="0"/>
              <a:t>Accepts or rejects work results of each sprint.</a:t>
            </a:r>
          </a:p>
          <a:p>
            <a:pPr lvl="1"/>
            <a:endParaRPr lang="en-US" dirty="0" smtClean="0"/>
          </a:p>
          <a:p>
            <a:r>
              <a:rPr lang="en-US" dirty="0" smtClean="0"/>
              <a:t>Scrum Master</a:t>
            </a:r>
          </a:p>
          <a:p>
            <a:pPr lvl="1"/>
            <a:r>
              <a:rPr lang="en-US" dirty="0" smtClean="0"/>
              <a:t>Removes impediments &amp; facilitates efficient collaboration across all roles and functions.</a:t>
            </a:r>
          </a:p>
          <a:p>
            <a:pPr lvl="1"/>
            <a:r>
              <a:rPr lang="en-US" dirty="0" smtClean="0"/>
              <a:t>Expresses and champions Scrum values and best practices.</a:t>
            </a:r>
          </a:p>
          <a:p>
            <a:pPr lvl="1"/>
            <a:r>
              <a:rPr lang="en-US" dirty="0" smtClean="0"/>
              <a:t>Shields </a:t>
            </a:r>
            <a:r>
              <a:rPr lang="en-US" dirty="0"/>
              <a:t>the team from external </a:t>
            </a:r>
            <a:r>
              <a:rPr lang="en-US" dirty="0" smtClean="0"/>
              <a:t>interferences.</a:t>
            </a:r>
          </a:p>
          <a:p>
            <a:pPr lvl="1"/>
            <a:r>
              <a:rPr lang="en-US" dirty="0"/>
              <a:t>Represents management to the </a:t>
            </a:r>
            <a:r>
              <a:rPr lang="en-US" dirty="0" smtClean="0"/>
              <a:t>scrum.</a:t>
            </a:r>
            <a:endParaRPr lang="en-US" dirty="0"/>
          </a:p>
          <a:p>
            <a:pPr lvl="1"/>
            <a:endParaRPr lang="en-US" dirty="0"/>
          </a:p>
          <a:p>
            <a:endParaRPr lang="en-US" dirty="0"/>
          </a:p>
        </p:txBody>
      </p:sp>
    </p:spTree>
    <p:extLst>
      <p:ext uri="{BB962C8B-B14F-4D97-AF65-F5344CB8AC3E}">
        <p14:creationId xmlns:p14="http://schemas.microsoft.com/office/powerpoint/2010/main" xmlns="" val="1220753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a:t>Scrum</a:t>
            </a:r>
            <a:r>
              <a:rPr lang="en-US" dirty="0">
                <a:solidFill>
                  <a:schemeClr val="tx2">
                    <a:lumMod val="60000"/>
                    <a:lumOff val="40000"/>
                  </a:schemeClr>
                </a:solidFill>
              </a:rPr>
              <a:t> </a:t>
            </a:r>
            <a:r>
              <a:rPr lang="en-US" dirty="0" smtClean="0">
                <a:solidFill>
                  <a:schemeClr val="tx2">
                    <a:lumMod val="60000"/>
                    <a:lumOff val="40000"/>
                  </a:schemeClr>
                </a:solidFill>
              </a:rPr>
              <a:t>meetings...</a:t>
            </a:r>
            <a:endParaRPr lang="en-US" b="1" dirty="0"/>
          </a:p>
        </p:txBody>
      </p:sp>
      <p:grpSp>
        <p:nvGrpSpPr>
          <p:cNvPr id="13" name="Group 12"/>
          <p:cNvGrpSpPr/>
          <p:nvPr/>
        </p:nvGrpSpPr>
        <p:grpSpPr>
          <a:xfrm>
            <a:off x="480484" y="1779041"/>
            <a:ext cx="8346016" cy="3304973"/>
            <a:chOff x="480484" y="2265769"/>
            <a:chExt cx="8346016" cy="3304973"/>
          </a:xfrm>
        </p:grpSpPr>
        <p:sp>
          <p:nvSpPr>
            <p:cNvPr id="5" name="Rounded Rectangle 4"/>
            <p:cNvSpPr/>
            <p:nvPr/>
          </p:nvSpPr>
          <p:spPr>
            <a:xfrm rot="16200000">
              <a:off x="-868857" y="3615327"/>
              <a:ext cx="3304756" cy="606073"/>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Planning</a:t>
              </a:r>
              <a:endParaRPr lang="en-US" sz="2400" dirty="0">
                <a:solidFill>
                  <a:schemeClr val="tx1">
                    <a:lumMod val="85000"/>
                    <a:lumOff val="15000"/>
                  </a:schemeClr>
                </a:solidFill>
              </a:endParaRPr>
            </a:p>
          </p:txBody>
        </p:sp>
        <p:sp>
          <p:nvSpPr>
            <p:cNvPr id="6" name="Rounded Rectangle 5"/>
            <p:cNvSpPr/>
            <p:nvPr/>
          </p:nvSpPr>
          <p:spPr>
            <a:xfrm>
              <a:off x="1187665" y="4964452"/>
              <a:ext cx="3874810" cy="606073"/>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Daily Scrums</a:t>
              </a:r>
              <a:endParaRPr lang="en-US" sz="2400" dirty="0">
                <a:solidFill>
                  <a:schemeClr val="tx1">
                    <a:lumMod val="85000"/>
                    <a:lumOff val="15000"/>
                  </a:schemeClr>
                </a:solidFill>
              </a:endParaRPr>
            </a:p>
          </p:txBody>
        </p:sp>
        <p:sp>
          <p:nvSpPr>
            <p:cNvPr id="7" name="Rounded Rectangle 6"/>
            <p:cNvSpPr/>
            <p:nvPr/>
          </p:nvSpPr>
          <p:spPr>
            <a:xfrm rot="16200000">
              <a:off x="3802036" y="3615110"/>
              <a:ext cx="3304756" cy="606073"/>
            </a:xfrm>
            <a:prstGeom prst="round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Review</a:t>
              </a:r>
              <a:endParaRPr lang="en-US" sz="2400" dirty="0">
                <a:solidFill>
                  <a:schemeClr val="tx1">
                    <a:lumMod val="85000"/>
                    <a:lumOff val="15000"/>
                  </a:schemeClr>
                </a:solidFill>
              </a:endParaRPr>
            </a:p>
          </p:txBody>
        </p:sp>
        <p:sp>
          <p:nvSpPr>
            <p:cNvPr id="8" name="Rounded Rectangle 7"/>
            <p:cNvSpPr/>
            <p:nvPr/>
          </p:nvSpPr>
          <p:spPr>
            <a:xfrm rot="16200000">
              <a:off x="4475963" y="3615325"/>
              <a:ext cx="3304756" cy="606073"/>
            </a:xfrm>
            <a:prstGeom prst="round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Retrospective</a:t>
              </a:r>
              <a:endParaRPr lang="en-US" sz="2400" dirty="0">
                <a:solidFill>
                  <a:schemeClr val="tx1">
                    <a:lumMod val="85000"/>
                    <a:lumOff val="15000"/>
                  </a:schemeClr>
                </a:solidFill>
              </a:endParaRPr>
            </a:p>
          </p:txBody>
        </p:sp>
        <p:sp>
          <p:nvSpPr>
            <p:cNvPr id="10" name="Rounded Rectangle 9"/>
            <p:cNvSpPr/>
            <p:nvPr/>
          </p:nvSpPr>
          <p:spPr>
            <a:xfrm rot="16200000">
              <a:off x="5175852" y="3615110"/>
              <a:ext cx="3304756" cy="606073"/>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Planning</a:t>
              </a:r>
              <a:endParaRPr lang="en-US" sz="2400" dirty="0">
                <a:solidFill>
                  <a:schemeClr val="tx1">
                    <a:lumMod val="85000"/>
                    <a:lumOff val="15000"/>
                  </a:schemeClr>
                </a:solidFill>
              </a:endParaRPr>
            </a:p>
          </p:txBody>
        </p:sp>
        <p:sp>
          <p:nvSpPr>
            <p:cNvPr id="11" name="Rounded Rectangle 10"/>
            <p:cNvSpPr/>
            <p:nvPr/>
          </p:nvSpPr>
          <p:spPr>
            <a:xfrm>
              <a:off x="7232865" y="4962990"/>
              <a:ext cx="1593635" cy="606073"/>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Daily ...</a:t>
              </a:r>
              <a:endParaRPr lang="en-US" sz="2400" dirty="0">
                <a:solidFill>
                  <a:schemeClr val="tx1">
                    <a:lumMod val="85000"/>
                    <a:lumOff val="15000"/>
                  </a:schemeClr>
                </a:solidFill>
              </a:endParaRPr>
            </a:p>
          </p:txBody>
        </p:sp>
      </p:grpSp>
      <p:sp>
        <p:nvSpPr>
          <p:cNvPr id="15" name="TextBox 14"/>
          <p:cNvSpPr txBox="1"/>
          <p:nvPr/>
        </p:nvSpPr>
        <p:spPr>
          <a:xfrm>
            <a:off x="609600" y="5272849"/>
            <a:ext cx="448949" cy="369332"/>
          </a:xfrm>
          <a:prstGeom prst="rect">
            <a:avLst/>
          </a:prstGeom>
          <a:noFill/>
        </p:spPr>
        <p:txBody>
          <a:bodyPr wrap="square" rtlCol="0">
            <a:spAutoFit/>
          </a:bodyPr>
          <a:lstStyle/>
          <a:p>
            <a:r>
              <a:rPr lang="en-US" dirty="0" smtClean="0"/>
              <a:t>2h</a:t>
            </a:r>
            <a:endParaRPr lang="en-US" dirty="0"/>
          </a:p>
        </p:txBody>
      </p:sp>
      <p:sp>
        <p:nvSpPr>
          <p:cNvPr id="18" name="TextBox 17"/>
          <p:cNvSpPr txBox="1"/>
          <p:nvPr/>
        </p:nvSpPr>
        <p:spPr>
          <a:xfrm>
            <a:off x="2162597" y="5272849"/>
            <a:ext cx="2094622" cy="369332"/>
          </a:xfrm>
          <a:prstGeom prst="rect">
            <a:avLst/>
          </a:prstGeom>
          <a:noFill/>
        </p:spPr>
        <p:txBody>
          <a:bodyPr wrap="square" rtlCol="0">
            <a:spAutoFit/>
          </a:bodyPr>
          <a:lstStyle/>
          <a:p>
            <a:r>
              <a:rPr lang="en-US" dirty="0" smtClean="0"/>
              <a:t>15m x 10d = 3.5h</a:t>
            </a:r>
            <a:endParaRPr lang="en-US" dirty="0"/>
          </a:p>
        </p:txBody>
      </p:sp>
      <p:sp>
        <p:nvSpPr>
          <p:cNvPr id="19" name="TextBox 18"/>
          <p:cNvSpPr txBox="1"/>
          <p:nvPr/>
        </p:nvSpPr>
        <p:spPr>
          <a:xfrm>
            <a:off x="5267406" y="5272849"/>
            <a:ext cx="462036" cy="369332"/>
          </a:xfrm>
          <a:prstGeom prst="rect">
            <a:avLst/>
          </a:prstGeom>
          <a:noFill/>
        </p:spPr>
        <p:txBody>
          <a:bodyPr wrap="square" rtlCol="0">
            <a:spAutoFit/>
          </a:bodyPr>
          <a:lstStyle/>
          <a:p>
            <a:r>
              <a:rPr lang="en-US" dirty="0" smtClean="0"/>
              <a:t>2h</a:t>
            </a:r>
            <a:endParaRPr lang="en-US" dirty="0"/>
          </a:p>
        </p:txBody>
      </p:sp>
      <p:sp>
        <p:nvSpPr>
          <p:cNvPr id="20" name="TextBox 19"/>
          <p:cNvSpPr txBox="1"/>
          <p:nvPr/>
        </p:nvSpPr>
        <p:spPr>
          <a:xfrm>
            <a:off x="5825304" y="5262498"/>
            <a:ext cx="695675" cy="369332"/>
          </a:xfrm>
          <a:prstGeom prst="rect">
            <a:avLst/>
          </a:prstGeom>
          <a:noFill/>
        </p:spPr>
        <p:txBody>
          <a:bodyPr wrap="square" rtlCol="0">
            <a:spAutoFit/>
          </a:bodyPr>
          <a:lstStyle/>
          <a:p>
            <a:r>
              <a:rPr lang="en-US" dirty="0" smtClean="0"/>
              <a:t>30m</a:t>
            </a:r>
            <a:endParaRPr lang="en-US" dirty="0"/>
          </a:p>
        </p:txBody>
      </p:sp>
      <p:grpSp>
        <p:nvGrpSpPr>
          <p:cNvPr id="23" name="Group 22"/>
          <p:cNvGrpSpPr/>
          <p:nvPr/>
        </p:nvGrpSpPr>
        <p:grpSpPr>
          <a:xfrm>
            <a:off x="480484" y="5512165"/>
            <a:ext cx="5950894" cy="1345835"/>
            <a:chOff x="480484" y="5512165"/>
            <a:chExt cx="5950894" cy="1345835"/>
          </a:xfrm>
        </p:grpSpPr>
        <p:sp>
          <p:nvSpPr>
            <p:cNvPr id="21" name="Right Brace 20"/>
            <p:cNvSpPr/>
            <p:nvPr/>
          </p:nvSpPr>
          <p:spPr>
            <a:xfrm rot="5400000">
              <a:off x="3121139" y="2871510"/>
              <a:ext cx="669583" cy="5950894"/>
            </a:xfrm>
            <a:prstGeom prst="rightBrace">
              <a:avLst>
                <a:gd name="adj1" fmla="val 8333"/>
                <a:gd name="adj2" fmla="val 50794"/>
              </a:avLst>
            </a:prstGeom>
            <a:ln w="47625">
              <a:solidFill>
                <a:schemeClr val="accent2">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2" name="Rectangle 21"/>
            <p:cNvSpPr/>
            <p:nvPr/>
          </p:nvSpPr>
          <p:spPr>
            <a:xfrm>
              <a:off x="2165406" y="5934670"/>
              <a:ext cx="2495470" cy="923330"/>
            </a:xfrm>
            <a:prstGeom prst="rect">
              <a:avLst/>
            </a:prstGeom>
            <a:noFill/>
          </p:spPr>
          <p:txBody>
            <a:bodyPr wrap="none" lIns="91440" tIns="45720" rIns="91440" bIns="45720">
              <a:spAutoFit/>
            </a:bodyPr>
            <a:lstStyle/>
            <a:p>
              <a:pPr algn="ctr"/>
              <a:r>
                <a:rPr lang="en-US" sz="5400" b="1" cap="none" spc="0" dirty="0" smtClean="0">
                  <a:ln w="12700">
                    <a:solidFill>
                      <a:schemeClr val="accent2">
                        <a:lumMod val="75000"/>
                      </a:schemeClr>
                    </a:solidFill>
                    <a:prstDash val="solid"/>
                  </a:ln>
                  <a:solidFill>
                    <a:schemeClr val="accent2">
                      <a:lumMod val="75000"/>
                    </a:schemeClr>
                  </a:solidFill>
                </a:rPr>
                <a:t>8 hours!</a:t>
              </a:r>
              <a:endParaRPr lang="en-US" sz="5400" b="1" cap="none" spc="0" dirty="0">
                <a:ln w="12700">
                  <a:solidFill>
                    <a:schemeClr val="accent2">
                      <a:lumMod val="75000"/>
                    </a:schemeClr>
                  </a:solidFill>
                  <a:prstDash val="solid"/>
                </a:ln>
                <a:solidFill>
                  <a:schemeClr val="accent2">
                    <a:lumMod val="75000"/>
                  </a:schemeClr>
                </a:solidFill>
              </a:endParaRPr>
            </a:p>
          </p:txBody>
        </p:sp>
      </p:grpSp>
      <p:grpSp>
        <p:nvGrpSpPr>
          <p:cNvPr id="32" name="Group 31"/>
          <p:cNvGrpSpPr/>
          <p:nvPr/>
        </p:nvGrpSpPr>
        <p:grpSpPr>
          <a:xfrm>
            <a:off x="2032000" y="273050"/>
            <a:ext cx="4978399" cy="869950"/>
            <a:chOff x="2032000" y="273050"/>
            <a:chExt cx="4978399" cy="869950"/>
          </a:xfrm>
        </p:grpSpPr>
        <p:grpSp>
          <p:nvGrpSpPr>
            <p:cNvPr id="30" name="Group 29"/>
            <p:cNvGrpSpPr/>
            <p:nvPr/>
          </p:nvGrpSpPr>
          <p:grpSpPr>
            <a:xfrm>
              <a:off x="2032000" y="647700"/>
              <a:ext cx="1968500" cy="495300"/>
              <a:chOff x="2032000" y="647700"/>
              <a:chExt cx="1968500" cy="495300"/>
            </a:xfrm>
          </p:grpSpPr>
          <p:cxnSp>
            <p:nvCxnSpPr>
              <p:cNvPr id="25" name="Straight Connector 24"/>
              <p:cNvCxnSpPr/>
              <p:nvPr/>
            </p:nvCxnSpPr>
            <p:spPr>
              <a:xfrm flipV="1">
                <a:off x="2032000" y="647700"/>
                <a:ext cx="1968500" cy="495300"/>
              </a:xfrm>
              <a:prstGeom prst="line">
                <a:avLst/>
              </a:prstGeom>
              <a:ln w="3175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2032000" y="647700"/>
                <a:ext cx="1968500" cy="495300"/>
              </a:xfrm>
              <a:prstGeom prst="line">
                <a:avLst/>
              </a:prstGeom>
              <a:ln w="31750">
                <a:solidFill>
                  <a:schemeClr val="accent2">
                    <a:lumMod val="75000"/>
                  </a:schemeClr>
                </a:solidFill>
              </a:ln>
            </p:spPr>
            <p:style>
              <a:lnRef idx="2">
                <a:schemeClr val="accent1"/>
              </a:lnRef>
              <a:fillRef idx="0">
                <a:schemeClr val="accent1"/>
              </a:fillRef>
              <a:effectRef idx="1">
                <a:schemeClr val="accent1"/>
              </a:effectRef>
              <a:fontRef idx="minor">
                <a:schemeClr val="tx1"/>
              </a:fontRef>
            </p:style>
          </p:cxnSp>
        </p:grpSp>
        <p:sp>
          <p:nvSpPr>
            <p:cNvPr id="31" name="Title 1"/>
            <p:cNvSpPr txBox="1">
              <a:spLocks/>
            </p:cNvSpPr>
            <p:nvPr/>
          </p:nvSpPr>
          <p:spPr>
            <a:xfrm>
              <a:off x="4324704" y="273050"/>
              <a:ext cx="2685695" cy="869950"/>
            </a:xfrm>
            <a:prstGeom prst="rect">
              <a:avLst/>
            </a:prstGeom>
          </p:spPr>
          <p:txBody>
            <a:bodyPr vert="horz" anchor="ctr">
              <a:normAutofit fontScale="90000" lnSpcReduction="10000"/>
            </a:bodyPr>
            <a:lstStyle>
              <a:lvl1pPr algn="l" rtl="0" eaLnBrk="1" latinLnBrk="0" hangingPunct="1">
                <a:spcBef>
                  <a:spcPct val="0"/>
                </a:spcBef>
                <a:buNone/>
                <a:defRPr kumimoji="0" sz="4400" b="0" kern="1200">
                  <a:solidFill>
                    <a:schemeClr val="tx2"/>
                  </a:solidFill>
                  <a:latin typeface="+mj-lt"/>
                  <a:ea typeface="+mj-ea"/>
                  <a:cs typeface="+mj-cs"/>
                </a:defRPr>
              </a:lvl1pPr>
            </a:lstStyle>
            <a:p>
              <a:pPr>
                <a:lnSpc>
                  <a:spcPct val="130000"/>
                </a:lnSpc>
              </a:pPr>
              <a:r>
                <a:rPr lang="en-US" b="1" dirty="0" smtClean="0"/>
                <a:t>activities...</a:t>
              </a:r>
              <a:endParaRPr lang="en-US" b="1" dirty="0"/>
            </a:p>
          </p:txBody>
        </p:sp>
      </p:grpSp>
    </p:spTree>
    <p:extLst>
      <p:ext uri="{BB962C8B-B14F-4D97-AF65-F5344CB8AC3E}">
        <p14:creationId xmlns:p14="http://schemas.microsoft.com/office/powerpoint/2010/main" xmlns="" val="342514556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dissolve">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dissolv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dissolv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p:bldP spid="19" grpId="0"/>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Scrum </a:t>
            </a:r>
            <a:r>
              <a:rPr lang="en-US" dirty="0">
                <a:solidFill>
                  <a:schemeClr val="tx2">
                    <a:lumMod val="60000"/>
                    <a:lumOff val="40000"/>
                  </a:schemeClr>
                </a:solidFill>
              </a:rPr>
              <a:t>activities...</a:t>
            </a:r>
          </a:p>
        </p:txBody>
      </p:sp>
      <p:sp>
        <p:nvSpPr>
          <p:cNvPr id="14" name="Subtitle 2"/>
          <p:cNvSpPr>
            <a:spLocks noGrp="1"/>
          </p:cNvSpPr>
          <p:nvPr>
            <p:ph sz="quarter" idx="1"/>
          </p:nvPr>
        </p:nvSpPr>
        <p:spPr>
          <a:xfrm>
            <a:off x="1184550" y="2572456"/>
            <a:ext cx="7502250" cy="2075744"/>
          </a:xfrm>
        </p:spPr>
        <p:txBody>
          <a:bodyPr>
            <a:normAutofit/>
          </a:bodyPr>
          <a:lstStyle/>
          <a:p>
            <a:r>
              <a:rPr lang="en-US" sz="2000" dirty="0" smtClean="0"/>
              <a:t>Team selects the items (“stories”) </a:t>
            </a:r>
            <a:r>
              <a:rPr lang="en-US" sz="2000" dirty="0"/>
              <a:t>from the </a:t>
            </a:r>
            <a:r>
              <a:rPr lang="en-US" sz="2000" b="1" dirty="0"/>
              <a:t>product backlog</a:t>
            </a:r>
            <a:r>
              <a:rPr lang="en-US" sz="2000" dirty="0"/>
              <a:t> </a:t>
            </a:r>
            <a:r>
              <a:rPr lang="en-US" sz="2000" dirty="0" smtClean="0"/>
              <a:t>that they </a:t>
            </a:r>
            <a:r>
              <a:rPr lang="en-US" sz="2000" dirty="0"/>
              <a:t>can commit to </a:t>
            </a:r>
            <a:r>
              <a:rPr lang="en-US" sz="2000" dirty="0" smtClean="0"/>
              <a:t>completing in the sprint – this is the </a:t>
            </a:r>
            <a:r>
              <a:rPr lang="en-US" sz="2000" b="1" dirty="0" smtClean="0"/>
              <a:t>sprint backlog</a:t>
            </a:r>
            <a:r>
              <a:rPr lang="en-US" sz="2000" dirty="0" smtClean="0"/>
              <a:t>.</a:t>
            </a:r>
            <a:endParaRPr lang="en-US" sz="2000" dirty="0"/>
          </a:p>
          <a:p>
            <a:r>
              <a:rPr lang="en-US" sz="2000" dirty="0" smtClean="0"/>
              <a:t>Tasks associated with each story </a:t>
            </a:r>
            <a:r>
              <a:rPr lang="en-US" sz="2000" dirty="0"/>
              <a:t>are identified and </a:t>
            </a:r>
            <a:r>
              <a:rPr lang="en-US" sz="2000" dirty="0" smtClean="0"/>
              <a:t>estimated.</a:t>
            </a:r>
            <a:endParaRPr lang="en-US" sz="2000" dirty="0"/>
          </a:p>
        </p:txBody>
      </p:sp>
      <p:sp>
        <p:nvSpPr>
          <p:cNvPr id="4" name="Rounded Rectangle 3"/>
          <p:cNvSpPr/>
          <p:nvPr/>
        </p:nvSpPr>
        <p:spPr>
          <a:xfrm>
            <a:off x="223343" y="1758762"/>
            <a:ext cx="3304756" cy="606073"/>
          </a:xfrm>
          <a:prstGeom prst="round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Planning</a:t>
            </a:r>
            <a:endParaRPr lang="en-US" sz="2400" dirty="0">
              <a:solidFill>
                <a:schemeClr val="tx1">
                  <a:lumMod val="85000"/>
                  <a:lumOff val="15000"/>
                </a:schemeClr>
              </a:solidFill>
            </a:endParaRPr>
          </a:p>
        </p:txBody>
      </p:sp>
      <p:sp>
        <p:nvSpPr>
          <p:cNvPr id="5" name="Rounded Rectangle 4"/>
          <p:cNvSpPr/>
          <p:nvPr/>
        </p:nvSpPr>
        <p:spPr>
          <a:xfrm>
            <a:off x="223343" y="3878790"/>
            <a:ext cx="3874810" cy="606073"/>
          </a:xfrm>
          <a:prstGeom prst="roundRect">
            <a:avLst/>
          </a:prstGeom>
          <a:solidFill>
            <a:schemeClr val="accent3">
              <a:lumMod val="75000"/>
            </a:schemeClr>
          </a:solidFill>
          <a:ln>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Daily Scrums</a:t>
            </a:r>
            <a:endParaRPr lang="en-US" sz="2400" dirty="0">
              <a:solidFill>
                <a:schemeClr val="tx1">
                  <a:lumMod val="85000"/>
                  <a:lumOff val="15000"/>
                </a:schemeClr>
              </a:solidFill>
            </a:endParaRPr>
          </a:p>
        </p:txBody>
      </p:sp>
      <p:sp>
        <p:nvSpPr>
          <p:cNvPr id="7" name="Subtitle 2"/>
          <p:cNvSpPr txBox="1">
            <a:spLocks/>
          </p:cNvSpPr>
          <p:nvPr/>
        </p:nvSpPr>
        <p:spPr>
          <a:xfrm>
            <a:off x="1336950" y="4767792"/>
            <a:ext cx="7502250" cy="1847144"/>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smtClean="0"/>
              <a:t>Daily 15-minute stand-up meeting – optimally first thing in the morning...</a:t>
            </a:r>
          </a:p>
          <a:p>
            <a:r>
              <a:rPr lang="en-US" sz="2000" dirty="0" smtClean="0"/>
              <a:t>What did you do yesterday?  What will you do today?  Is anything in your way?</a:t>
            </a:r>
          </a:p>
          <a:p>
            <a:r>
              <a:rPr lang="en-US" sz="2000" dirty="0" smtClean="0"/>
              <a:t>This is </a:t>
            </a:r>
            <a:r>
              <a:rPr lang="en-US" sz="2000" b="1" dirty="0" smtClean="0"/>
              <a:t>NOT</a:t>
            </a:r>
            <a:r>
              <a:rPr lang="en-US" sz="2000" dirty="0" smtClean="0"/>
              <a:t> a status review – it is a commitment in front of peers...</a:t>
            </a:r>
            <a:endParaRPr lang="en-US" sz="2000" dirty="0"/>
          </a:p>
        </p:txBody>
      </p:sp>
    </p:spTree>
    <p:extLst>
      <p:ext uri="{BB962C8B-B14F-4D97-AF65-F5344CB8AC3E}">
        <p14:creationId xmlns:p14="http://schemas.microsoft.com/office/powerpoint/2010/main" xmlns="" val="25457548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Scrum </a:t>
            </a:r>
            <a:r>
              <a:rPr lang="en-US" dirty="0">
                <a:solidFill>
                  <a:schemeClr val="tx2">
                    <a:lumMod val="60000"/>
                    <a:lumOff val="40000"/>
                  </a:schemeClr>
                </a:solidFill>
              </a:rPr>
              <a:t>activities...</a:t>
            </a:r>
          </a:p>
        </p:txBody>
      </p:sp>
      <p:sp>
        <p:nvSpPr>
          <p:cNvPr id="14" name="Subtitle 2"/>
          <p:cNvSpPr>
            <a:spLocks noGrp="1"/>
          </p:cNvSpPr>
          <p:nvPr>
            <p:ph sz="quarter" idx="1"/>
          </p:nvPr>
        </p:nvSpPr>
        <p:spPr>
          <a:xfrm>
            <a:off x="1184550" y="2572456"/>
            <a:ext cx="7502250" cy="1593144"/>
          </a:xfrm>
        </p:spPr>
        <p:txBody>
          <a:bodyPr>
            <a:normAutofit lnSpcReduction="10000"/>
          </a:bodyPr>
          <a:lstStyle/>
          <a:p>
            <a:r>
              <a:rPr lang="en-US" sz="2000" dirty="0"/>
              <a:t>Team presents </a:t>
            </a:r>
            <a:r>
              <a:rPr lang="en-US" sz="2000" dirty="0" smtClean="0"/>
              <a:t>sprint work results – a </a:t>
            </a:r>
            <a:r>
              <a:rPr lang="en-US" sz="2000" b="1" dirty="0" smtClean="0"/>
              <a:t>live demo</a:t>
            </a:r>
            <a:r>
              <a:rPr lang="en-US" sz="2000" dirty="0" smtClean="0"/>
              <a:t> of functionality (potentially shippable product increment).</a:t>
            </a:r>
          </a:p>
          <a:p>
            <a:r>
              <a:rPr lang="en-US" sz="2000" dirty="0" smtClean="0"/>
              <a:t>Product Owner either accepts or rejects the output of each sprint, and the whole world is welcome to observe (but not necessarily participate).</a:t>
            </a:r>
            <a:endParaRPr lang="en-US" sz="2000" dirty="0"/>
          </a:p>
        </p:txBody>
      </p:sp>
      <p:sp>
        <p:nvSpPr>
          <p:cNvPr id="7" name="Subtitle 2"/>
          <p:cNvSpPr txBox="1">
            <a:spLocks/>
          </p:cNvSpPr>
          <p:nvPr/>
        </p:nvSpPr>
        <p:spPr>
          <a:xfrm>
            <a:off x="1336950" y="5041548"/>
            <a:ext cx="7502250" cy="1847144"/>
          </a:xfrm>
          <a:prstGeom prst="rect">
            <a:avLst/>
          </a:prstGeom>
        </p:spPr>
        <p:txBody>
          <a:bodyPr vert="horz">
            <a:normAutofit/>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sz="2000" dirty="0" smtClean="0"/>
              <a:t>Final activity of every sprint – this is where continuous improvement happens...</a:t>
            </a:r>
          </a:p>
          <a:p>
            <a:r>
              <a:rPr lang="en-US" sz="2000" dirty="0" smtClean="0"/>
              <a:t>What should we </a:t>
            </a:r>
            <a:r>
              <a:rPr lang="en-US" sz="2000" b="1" dirty="0" smtClean="0"/>
              <a:t>start</a:t>
            </a:r>
            <a:r>
              <a:rPr lang="en-US" sz="2000" dirty="0" smtClean="0"/>
              <a:t> doing?  What should we </a:t>
            </a:r>
            <a:r>
              <a:rPr lang="en-US" sz="2000" b="1" dirty="0" smtClean="0"/>
              <a:t>stop</a:t>
            </a:r>
            <a:r>
              <a:rPr lang="en-US" sz="2000" dirty="0" smtClean="0"/>
              <a:t> doing?  What should we </a:t>
            </a:r>
            <a:r>
              <a:rPr lang="en-US" sz="2000" b="1" dirty="0" smtClean="0"/>
              <a:t>continue</a:t>
            </a:r>
            <a:r>
              <a:rPr lang="en-US" sz="2000" dirty="0" smtClean="0"/>
              <a:t> to do?</a:t>
            </a:r>
            <a:endParaRPr lang="en-US" sz="2000" dirty="0"/>
          </a:p>
        </p:txBody>
      </p:sp>
      <p:sp>
        <p:nvSpPr>
          <p:cNvPr id="8" name="Rounded Rectangle 7"/>
          <p:cNvSpPr/>
          <p:nvPr/>
        </p:nvSpPr>
        <p:spPr>
          <a:xfrm>
            <a:off x="223343" y="1807582"/>
            <a:ext cx="3304756" cy="606073"/>
          </a:xfrm>
          <a:prstGeom prst="roundRect">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Review</a:t>
            </a:r>
            <a:endParaRPr lang="en-US" sz="2400" dirty="0">
              <a:solidFill>
                <a:schemeClr val="tx1">
                  <a:lumMod val="85000"/>
                  <a:lumOff val="15000"/>
                </a:schemeClr>
              </a:solidFill>
            </a:endParaRPr>
          </a:p>
        </p:txBody>
      </p:sp>
      <p:sp>
        <p:nvSpPr>
          <p:cNvPr id="9" name="Rounded Rectangle 8"/>
          <p:cNvSpPr/>
          <p:nvPr/>
        </p:nvSpPr>
        <p:spPr>
          <a:xfrm>
            <a:off x="223343" y="4331216"/>
            <a:ext cx="3304756" cy="606073"/>
          </a:xfrm>
          <a:prstGeom prst="roundRect">
            <a:avLst/>
          </a:prstGeom>
          <a:solidFill>
            <a:schemeClr val="accent4">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solidFill>
                  <a:schemeClr val="tx1">
                    <a:lumMod val="85000"/>
                    <a:lumOff val="15000"/>
                  </a:schemeClr>
                </a:solidFill>
              </a:rPr>
              <a:t>Sprint Retrospective</a:t>
            </a:r>
            <a:endParaRPr lang="en-US" sz="2400" dirty="0">
              <a:solidFill>
                <a:schemeClr val="tx1">
                  <a:lumMod val="85000"/>
                  <a:lumOff val="15000"/>
                </a:schemeClr>
              </a:solidFill>
            </a:endParaRPr>
          </a:p>
        </p:txBody>
      </p:sp>
    </p:spTree>
    <p:extLst>
      <p:ext uri="{BB962C8B-B14F-4D97-AF65-F5344CB8AC3E}">
        <p14:creationId xmlns:p14="http://schemas.microsoft.com/office/powerpoint/2010/main" xmlns="" val="5644178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Measuring Progress...</a:t>
            </a:r>
            <a:endParaRPr lang="en-US" dirty="0">
              <a:solidFill>
                <a:schemeClr val="tx2">
                  <a:lumMod val="60000"/>
                  <a:lumOff val="40000"/>
                </a:schemeClr>
              </a:solidFill>
            </a:endParaRPr>
          </a:p>
        </p:txBody>
      </p:sp>
      <p:pic>
        <p:nvPicPr>
          <p:cNvPr id="6" name="Content Placeholder 5" descr="chart_1.jpg"/>
          <p:cNvPicPr>
            <a:picLocks noGrp="1" noChangeAspect="1"/>
          </p:cNvPicPr>
          <p:nvPr>
            <p:ph sz="quarter" idx="1"/>
          </p:nvPr>
        </p:nvPicPr>
        <p:blipFill>
          <a:blip r:embed="rId3" cstate="print">
            <a:extLst>
              <a:ext uri="{28A0092B-C50C-407E-A947-70E740481C1C}">
                <a14:useLocalDpi xmlns:a14="http://schemas.microsoft.com/office/drawing/2010/main" xmlns="" val="0"/>
              </a:ext>
            </a:extLst>
          </a:blip>
          <a:srcRect l="5966" r="5966"/>
          <a:stretch>
            <a:fillRect/>
          </a:stretch>
        </p:blipFill>
        <p:spPr>
          <a:xfrm>
            <a:off x="0" y="1578429"/>
            <a:ext cx="4427485" cy="3057072"/>
          </a:xfrm>
        </p:spPr>
      </p:pic>
      <p:pic>
        <p:nvPicPr>
          <p:cNvPr id="10" name="Picture 9" descr="chart_2.jp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587013" y="1724725"/>
            <a:ext cx="4556987" cy="2771075"/>
          </a:xfrm>
          <a:prstGeom prst="rect">
            <a:avLst/>
          </a:prstGeom>
        </p:spPr>
      </p:pic>
      <p:pic>
        <p:nvPicPr>
          <p:cNvPr id="11" name="Picture 10" descr="chart_3.jpg"/>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293506" y="4068667"/>
            <a:ext cx="4587013" cy="2789333"/>
          </a:xfrm>
          <a:prstGeom prst="rect">
            <a:avLst/>
          </a:prstGeom>
        </p:spPr>
      </p:pic>
    </p:spTree>
    <p:extLst>
      <p:ext uri="{BB962C8B-B14F-4D97-AF65-F5344CB8AC3E}">
        <p14:creationId xmlns:p14="http://schemas.microsoft.com/office/powerpoint/2010/main" xmlns="" val="3964955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Common Challenges...</a:t>
            </a:r>
            <a:endParaRPr lang="en-US" dirty="0">
              <a:solidFill>
                <a:schemeClr val="tx2">
                  <a:lumMod val="60000"/>
                  <a:lumOff val="40000"/>
                </a:schemeClr>
              </a:solidFill>
            </a:endParaRPr>
          </a:p>
        </p:txBody>
      </p:sp>
      <p:sp>
        <p:nvSpPr>
          <p:cNvPr id="14" name="Subtitle 2"/>
          <p:cNvSpPr>
            <a:spLocks noGrp="1"/>
          </p:cNvSpPr>
          <p:nvPr>
            <p:ph sz="quarter" idx="1"/>
          </p:nvPr>
        </p:nvSpPr>
        <p:spPr>
          <a:xfrm>
            <a:off x="371750" y="1775884"/>
            <a:ext cx="8315050" cy="4677682"/>
          </a:xfrm>
        </p:spPr>
        <p:txBody>
          <a:bodyPr>
            <a:normAutofit lnSpcReduction="10000"/>
          </a:bodyPr>
          <a:lstStyle/>
          <a:p>
            <a:r>
              <a:rPr lang="en-US" sz="2000" dirty="0" smtClean="0"/>
              <a:t>Enterprise transitions from traditional to scrum</a:t>
            </a:r>
          </a:p>
          <a:p>
            <a:pPr lvl="1"/>
            <a:r>
              <a:rPr lang="en-US" sz="1700" dirty="0" smtClean="0"/>
              <a:t>Slow &amp; Steady vs. Shock &amp; Awe</a:t>
            </a:r>
          </a:p>
          <a:p>
            <a:pPr lvl="1"/>
            <a:r>
              <a:rPr lang="en-US" sz="1700" dirty="0" smtClean="0"/>
              <a:t>Choosing the right project</a:t>
            </a:r>
          </a:p>
          <a:p>
            <a:pPr lvl="1"/>
            <a:r>
              <a:rPr lang="en-US" sz="1700" dirty="0" smtClean="0"/>
              <a:t>Setting expectations</a:t>
            </a:r>
          </a:p>
          <a:p>
            <a:r>
              <a:rPr lang="en-US" sz="2000" dirty="0" smtClean="0"/>
              <a:t>Scrum with “legacy” products and programs</a:t>
            </a:r>
          </a:p>
          <a:p>
            <a:pPr lvl="1"/>
            <a:r>
              <a:rPr lang="en-US" sz="1700" dirty="0" smtClean="0"/>
              <a:t>Technical debt (Quality)</a:t>
            </a:r>
          </a:p>
          <a:p>
            <a:pPr lvl="1"/>
            <a:r>
              <a:rPr lang="en-US" sz="1700" dirty="0" smtClean="0"/>
              <a:t>Setting expectations</a:t>
            </a:r>
          </a:p>
          <a:p>
            <a:r>
              <a:rPr lang="en-US" sz="2100" dirty="0"/>
              <a:t>Working with geographically distributed </a:t>
            </a:r>
            <a:r>
              <a:rPr lang="en-US" sz="2100" dirty="0" smtClean="0"/>
              <a:t>teams</a:t>
            </a:r>
          </a:p>
          <a:p>
            <a:pPr lvl="1"/>
            <a:r>
              <a:rPr lang="en-US" sz="1800" dirty="0" smtClean="0"/>
              <a:t>Daily scrums</a:t>
            </a:r>
          </a:p>
          <a:p>
            <a:pPr lvl="1"/>
            <a:r>
              <a:rPr lang="en-US" sz="1800" dirty="0" smtClean="0"/>
              <a:t>Tools that will help...</a:t>
            </a:r>
          </a:p>
          <a:p>
            <a:r>
              <a:rPr lang="en-US" sz="2100" dirty="0" smtClean="0"/>
              <a:t>Regulatory Compliance</a:t>
            </a:r>
          </a:p>
          <a:p>
            <a:r>
              <a:rPr lang="en-US" sz="2100" dirty="0" smtClean="0"/>
              <a:t>Agile Contracts</a:t>
            </a:r>
          </a:p>
          <a:p>
            <a:r>
              <a:rPr lang="en-US" sz="2100" dirty="0" smtClean="0"/>
              <a:t>Scaling</a:t>
            </a:r>
          </a:p>
          <a:p>
            <a:endParaRPr lang="en-US" sz="1800" dirty="0"/>
          </a:p>
          <a:p>
            <a:pPr lvl="1"/>
            <a:endParaRPr lang="en-US" sz="1700" dirty="0" smtClean="0"/>
          </a:p>
          <a:p>
            <a:endParaRPr lang="en-US" sz="2000" dirty="0"/>
          </a:p>
          <a:p>
            <a:endParaRPr lang="en-US" sz="2000" dirty="0" smtClean="0"/>
          </a:p>
        </p:txBody>
      </p:sp>
    </p:spTree>
    <p:extLst>
      <p:ext uri="{BB962C8B-B14F-4D97-AF65-F5344CB8AC3E}">
        <p14:creationId xmlns:p14="http://schemas.microsoft.com/office/powerpoint/2010/main" xmlns="" val="1613131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Ball Point Game...</a:t>
            </a:r>
            <a:endParaRPr lang="en-US" dirty="0">
              <a:solidFill>
                <a:schemeClr val="tx2">
                  <a:lumMod val="60000"/>
                  <a:lumOff val="40000"/>
                </a:schemeClr>
              </a:solidFill>
            </a:endParaRPr>
          </a:p>
        </p:txBody>
      </p:sp>
      <p:sp>
        <p:nvSpPr>
          <p:cNvPr id="4" name="Text Placeholder 3"/>
          <p:cNvSpPr>
            <a:spLocks noGrp="1"/>
          </p:cNvSpPr>
          <p:nvPr>
            <p:ph type="body" idx="2"/>
          </p:nvPr>
        </p:nvSpPr>
        <p:spPr>
          <a:xfrm>
            <a:off x="609601" y="1752600"/>
            <a:ext cx="241300" cy="4343400"/>
          </a:xfrm>
        </p:spPr>
        <p:txBody>
          <a:bodyPr/>
          <a:lstStyle/>
          <a:p>
            <a:endParaRPr lang="en-US" dirty="0"/>
          </a:p>
        </p:txBody>
      </p:sp>
      <p:sp>
        <p:nvSpPr>
          <p:cNvPr id="3" name="Subtitle 2"/>
          <p:cNvSpPr>
            <a:spLocks noGrp="1"/>
          </p:cNvSpPr>
          <p:nvPr>
            <p:ph sz="quarter" idx="1"/>
          </p:nvPr>
        </p:nvSpPr>
        <p:spPr>
          <a:xfrm>
            <a:off x="1054100" y="1600200"/>
            <a:ext cx="7632700" cy="4981526"/>
          </a:xfrm>
        </p:spPr>
        <p:txBody>
          <a:bodyPr>
            <a:normAutofit fontScale="55000" lnSpcReduction="20000"/>
          </a:bodyPr>
          <a:lstStyle/>
          <a:p>
            <a:r>
              <a:rPr lang="en-US" b="1" dirty="0"/>
              <a:t>The object of the game is to pass as many balls as possible through the team in </a:t>
            </a:r>
            <a:r>
              <a:rPr lang="en-US" b="1" dirty="0" smtClean="0"/>
              <a:t>3 </a:t>
            </a:r>
            <a:r>
              <a:rPr lang="en-US" b="1" dirty="0"/>
              <a:t>minutes.  </a:t>
            </a:r>
            <a:r>
              <a:rPr lang="en-US" b="1" dirty="0" smtClean="0"/>
              <a:t>The rules:</a:t>
            </a:r>
          </a:p>
          <a:p>
            <a:pPr lvl="1"/>
            <a:r>
              <a:rPr lang="en-US" sz="2500" b="1" dirty="0"/>
              <a:t>if you’ve played this game before, please participate silently so you don’t spoil it for others.</a:t>
            </a:r>
          </a:p>
          <a:p>
            <a:pPr lvl="1"/>
            <a:r>
              <a:rPr lang="en-US" sz="2500" b="1" dirty="0"/>
              <a:t>you are one big team – you cannot change your team size.</a:t>
            </a:r>
          </a:p>
          <a:p>
            <a:pPr lvl="1"/>
            <a:r>
              <a:rPr lang="en-US" sz="2500" b="1" dirty="0"/>
              <a:t>every team member must touch each ball for it to count.</a:t>
            </a:r>
          </a:p>
          <a:p>
            <a:pPr lvl="1"/>
            <a:r>
              <a:rPr lang="en-US" sz="2500" b="1" dirty="0"/>
              <a:t>as each ball is passed between team members, it must have air time, i.e. It must not be passed directly from hand to hand.</a:t>
            </a:r>
          </a:p>
          <a:p>
            <a:pPr lvl="1"/>
            <a:r>
              <a:rPr lang="en-US" sz="2500" b="1" dirty="0"/>
              <a:t>you cannot pass the ball to the person immediately to your left or right.</a:t>
            </a:r>
          </a:p>
          <a:p>
            <a:pPr lvl="1"/>
            <a:r>
              <a:rPr lang="en-US" sz="2500" b="1" dirty="0"/>
              <a:t>if you drop a ball, you cannot pick it up.</a:t>
            </a:r>
          </a:p>
          <a:p>
            <a:pPr lvl="1"/>
            <a:r>
              <a:rPr lang="en-US" sz="2500" b="1" dirty="0"/>
              <a:t>there will be a penalty (points deducted) if you break any of the rules.</a:t>
            </a:r>
          </a:p>
          <a:p>
            <a:pPr lvl="1"/>
            <a:r>
              <a:rPr lang="en-US" sz="2500" b="1" dirty="0"/>
              <a:t>every ball must end where it </a:t>
            </a:r>
            <a:r>
              <a:rPr lang="en-US" sz="2500" b="1" dirty="0" smtClean="0"/>
              <a:t>started to be counted.</a:t>
            </a:r>
            <a:endParaRPr lang="en-US" sz="2500" b="1" dirty="0"/>
          </a:p>
          <a:p>
            <a:r>
              <a:rPr lang="en-US" b="1" dirty="0"/>
              <a:t>You have 5</a:t>
            </a:r>
            <a:r>
              <a:rPr lang="en-US" b="1" dirty="0" smtClean="0"/>
              <a:t> </a:t>
            </a:r>
            <a:r>
              <a:rPr lang="en-US" b="1" dirty="0"/>
              <a:t>minutes to self-</a:t>
            </a:r>
            <a:r>
              <a:rPr lang="en-US" b="1" dirty="0" smtClean="0"/>
              <a:t>organize, </a:t>
            </a:r>
            <a:r>
              <a:rPr lang="en-US" b="1" dirty="0"/>
              <a:t>plan your </a:t>
            </a:r>
            <a:r>
              <a:rPr lang="en-US" b="1" dirty="0" smtClean="0"/>
              <a:t>approach, and come up with an estimate of how many balls the team can move through the entire process in 3 minutes.</a:t>
            </a:r>
            <a:endParaRPr lang="en-US" b="1" dirty="0"/>
          </a:p>
          <a:p>
            <a:r>
              <a:rPr lang="en-US" b="1" dirty="0"/>
              <a:t>You will then play the game for </a:t>
            </a:r>
            <a:r>
              <a:rPr lang="en-US" b="1" dirty="0" smtClean="0"/>
              <a:t>3 </a:t>
            </a:r>
            <a:r>
              <a:rPr lang="en-US" b="1" dirty="0"/>
              <a:t>minutes</a:t>
            </a:r>
            <a:r>
              <a:rPr lang="en-US" b="1" dirty="0" smtClean="0"/>
              <a:t>.</a:t>
            </a:r>
            <a:endParaRPr lang="en-US" b="1" dirty="0"/>
          </a:p>
          <a:p>
            <a:r>
              <a:rPr lang="en-US" b="1" dirty="0"/>
              <a:t>You will then spend </a:t>
            </a:r>
            <a:r>
              <a:rPr lang="en-US" b="1" dirty="0" smtClean="0"/>
              <a:t>2 minutes discussing </a:t>
            </a:r>
            <a:r>
              <a:rPr lang="en-US" b="1" dirty="0"/>
              <a:t>how to </a:t>
            </a:r>
            <a:r>
              <a:rPr lang="en-US" b="1" dirty="0" smtClean="0"/>
              <a:t>optimize the process, note what the team has decided on the chart, and make another estimate.</a:t>
            </a:r>
          </a:p>
          <a:p>
            <a:r>
              <a:rPr lang="en-US" b="1" dirty="0" smtClean="0"/>
              <a:t>Then play again, and so-forth...</a:t>
            </a:r>
            <a:endParaRPr lang="en-US" b="1" dirty="0"/>
          </a:p>
          <a:p>
            <a:r>
              <a:rPr lang="en-US" b="1" dirty="0"/>
              <a:t>In all, you will do 5 iterations, recording the estimate, actual </a:t>
            </a:r>
            <a:r>
              <a:rPr lang="en-US" b="1" dirty="0" smtClean="0"/>
              <a:t>result, and optimizations </a:t>
            </a:r>
            <a:r>
              <a:rPr lang="en-US" b="1" dirty="0"/>
              <a:t>each time.</a:t>
            </a:r>
          </a:p>
        </p:txBody>
      </p:sp>
    </p:spTree>
    <p:extLst>
      <p:ext uri="{BB962C8B-B14F-4D97-AF65-F5344CB8AC3E}">
        <p14:creationId xmlns:p14="http://schemas.microsoft.com/office/powerpoint/2010/main" xmlns="" val="19784593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smtClean="0"/>
              <a:t>Agile</a:t>
            </a:r>
            <a:r>
              <a:rPr lang="en-US" b="1" dirty="0"/>
              <a:t>:</a:t>
            </a:r>
            <a:r>
              <a:rPr lang="en-US" dirty="0" smtClean="0">
                <a:solidFill>
                  <a:schemeClr val="tx2">
                    <a:lumMod val="60000"/>
                    <a:lumOff val="40000"/>
                  </a:schemeClr>
                </a:solidFill>
              </a:rPr>
              <a:t> Scrum</a:t>
            </a:r>
            <a:r>
              <a:rPr lang="en-US" dirty="0">
                <a:solidFill>
                  <a:schemeClr val="tx2">
                    <a:lumMod val="60000"/>
                    <a:lumOff val="40000"/>
                  </a:schemeClr>
                </a:solidFill>
              </a:rPr>
              <a:t>, Kanban</a:t>
            </a:r>
          </a:p>
        </p:txBody>
      </p:sp>
      <p:sp>
        <p:nvSpPr>
          <p:cNvPr id="4" name="Text Placeholder 3"/>
          <p:cNvSpPr>
            <a:spLocks noGrp="1"/>
          </p:cNvSpPr>
          <p:nvPr>
            <p:ph type="body" idx="2"/>
          </p:nvPr>
        </p:nvSpPr>
        <p:spPr>
          <a:xfrm>
            <a:off x="609600" y="1752600"/>
            <a:ext cx="746937" cy="4343400"/>
          </a:xfrm>
        </p:spPr>
        <p:txBody>
          <a:bodyPr/>
          <a:lstStyle/>
          <a:p>
            <a:endParaRPr lang="en-US" dirty="0"/>
          </a:p>
        </p:txBody>
      </p:sp>
      <p:sp>
        <p:nvSpPr>
          <p:cNvPr id="3" name="Subtitle 2"/>
          <p:cNvSpPr>
            <a:spLocks noGrp="1"/>
          </p:cNvSpPr>
          <p:nvPr>
            <p:ph sz="quarter" idx="1"/>
          </p:nvPr>
        </p:nvSpPr>
        <p:spPr>
          <a:xfrm>
            <a:off x="1669500" y="1752600"/>
            <a:ext cx="7017300" cy="4419600"/>
          </a:xfrm>
        </p:spPr>
        <p:txBody>
          <a:bodyPr>
            <a:normAutofit/>
          </a:bodyPr>
          <a:lstStyle/>
          <a:p>
            <a:r>
              <a:rPr lang="en-US" sz="2700" b="1" dirty="0" smtClean="0"/>
              <a:t>Imagine</a:t>
            </a:r>
            <a:r>
              <a:rPr lang="en-US" sz="2700" dirty="0" smtClean="0"/>
              <a:t> </a:t>
            </a:r>
            <a:r>
              <a:rPr lang="en-US" sz="2700" dirty="0"/>
              <a:t>a continuum of projects that range from situations where almost all of the solution is clearly and completely defined to situations where very little of the solution is clearly and completely defined. This is the range of projects that occupy the </a:t>
            </a:r>
            <a:r>
              <a:rPr lang="en-US" sz="2700" dirty="0" smtClean="0"/>
              <a:t>APM quadrant...</a:t>
            </a:r>
            <a:r>
              <a:rPr lang="en-US" sz="2700" baseline="30000" dirty="0" smtClean="0"/>
              <a:t>1</a:t>
            </a:r>
          </a:p>
          <a:p>
            <a:r>
              <a:rPr lang="en-US" sz="2700" b="1" dirty="0"/>
              <a:t>Because</a:t>
            </a:r>
            <a:r>
              <a:rPr lang="en-US" sz="2700" dirty="0"/>
              <a:t> there is no known solution, a TPM approach, which requires a complete RBS and WBS, will not work</a:t>
            </a:r>
            <a:r>
              <a:rPr lang="en-US" sz="2700" dirty="0" smtClean="0"/>
              <a:t>.</a:t>
            </a:r>
            <a:r>
              <a:rPr lang="en-US" sz="2700" baseline="30000" dirty="0" smtClean="0"/>
              <a:t>2</a:t>
            </a:r>
            <a:endParaRPr lang="en-US" sz="2700" baseline="30000" dirty="0"/>
          </a:p>
        </p:txBody>
      </p:sp>
      <p:sp>
        <p:nvSpPr>
          <p:cNvPr id="6" name="TextBox 5"/>
          <p:cNvSpPr txBox="1"/>
          <p:nvPr/>
        </p:nvSpPr>
        <p:spPr>
          <a:xfrm>
            <a:off x="1544145" y="6193044"/>
            <a:ext cx="3544414" cy="553998"/>
          </a:xfrm>
          <a:prstGeom prst="rect">
            <a:avLst/>
          </a:prstGeom>
          <a:noFill/>
        </p:spPr>
        <p:txBody>
          <a:bodyPr wrap="square" rtlCol="0">
            <a:spAutoFit/>
          </a:bodyPr>
          <a:lstStyle/>
          <a:p>
            <a:r>
              <a:rPr lang="en-US" sz="1000" dirty="0" smtClean="0"/>
              <a:t>1.  </a:t>
            </a:r>
            <a:r>
              <a:rPr lang="en-US" sz="1000" dirty="0" err="1" smtClean="0"/>
              <a:t>Wysocki</a:t>
            </a:r>
            <a:r>
              <a:rPr lang="en-US" sz="1000" dirty="0"/>
              <a:t>, Robert K. (2011-02-25). Effective Project Management: Traditional, Agile, Extreme (Kindle Locations 7007-7009). John Wiley and Sons. Kindle Edition. </a:t>
            </a:r>
          </a:p>
        </p:txBody>
      </p:sp>
      <p:sp>
        <p:nvSpPr>
          <p:cNvPr id="7" name="TextBox 6"/>
          <p:cNvSpPr txBox="1"/>
          <p:nvPr/>
        </p:nvSpPr>
        <p:spPr>
          <a:xfrm>
            <a:off x="5088559" y="6193044"/>
            <a:ext cx="3544414" cy="553998"/>
          </a:xfrm>
          <a:prstGeom prst="rect">
            <a:avLst/>
          </a:prstGeom>
          <a:noFill/>
        </p:spPr>
        <p:txBody>
          <a:bodyPr wrap="square" rtlCol="0">
            <a:spAutoFit/>
          </a:bodyPr>
          <a:lstStyle/>
          <a:p>
            <a:r>
              <a:rPr lang="en-US" sz="1000" dirty="0"/>
              <a:t>2</a:t>
            </a:r>
            <a:r>
              <a:rPr lang="en-US" sz="1000" dirty="0" smtClean="0"/>
              <a:t>. </a:t>
            </a:r>
            <a:r>
              <a:rPr lang="en-US" sz="1000" dirty="0"/>
              <a:t> </a:t>
            </a:r>
            <a:r>
              <a:rPr lang="en-US" sz="1000" dirty="0" err="1" smtClean="0"/>
              <a:t>Wysocki</a:t>
            </a:r>
            <a:r>
              <a:rPr lang="en-US" sz="1000" dirty="0"/>
              <a:t>, Robert K. (2011-02-25). Effective Project Management: Traditional, Agile, Extreme (Kindle Location 7136). John Wiley and Sons. Kindle Edition. </a:t>
            </a:r>
          </a:p>
        </p:txBody>
      </p:sp>
    </p:spTree>
    <p:extLst>
      <p:ext uri="{BB962C8B-B14F-4D97-AF65-F5344CB8AC3E}">
        <p14:creationId xmlns:p14="http://schemas.microsoft.com/office/powerpoint/2010/main" xmlns="" val="7207928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a:t>Agile:</a:t>
            </a:r>
            <a:r>
              <a:rPr lang="en-US" dirty="0">
                <a:solidFill>
                  <a:schemeClr val="tx2">
                    <a:lumMod val="60000"/>
                    <a:lumOff val="40000"/>
                  </a:schemeClr>
                </a:solidFill>
              </a:rPr>
              <a:t> Scrum, Kanban</a:t>
            </a:r>
          </a:p>
        </p:txBody>
      </p:sp>
      <p:pic>
        <p:nvPicPr>
          <p:cNvPr id="9" name="Picture 8" descr="4 quadrants of the pm landscape - cropped.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1560687"/>
            <a:ext cx="6406444" cy="4701805"/>
          </a:xfrm>
          <a:prstGeom prst="rect">
            <a:avLst/>
          </a:prstGeom>
        </p:spPr>
      </p:pic>
      <p:sp>
        <p:nvSpPr>
          <p:cNvPr id="6" name="TextBox 5"/>
          <p:cNvSpPr txBox="1"/>
          <p:nvPr/>
        </p:nvSpPr>
        <p:spPr>
          <a:xfrm>
            <a:off x="6251222" y="6096000"/>
            <a:ext cx="2857485" cy="707886"/>
          </a:xfrm>
          <a:prstGeom prst="rect">
            <a:avLst/>
          </a:prstGeom>
          <a:noFill/>
        </p:spPr>
        <p:txBody>
          <a:bodyPr wrap="square" rtlCol="0">
            <a:spAutoFit/>
          </a:bodyPr>
          <a:lstStyle/>
          <a:p>
            <a:r>
              <a:rPr lang="en-US" sz="1000" dirty="0" err="1"/>
              <a:t>Wysocki</a:t>
            </a:r>
            <a:r>
              <a:rPr lang="en-US" sz="1000" dirty="0"/>
              <a:t>, Robert K. (2011-02-25). Effective Project Management: Traditional, Agile, Extreme (Kindle Locations 7007-7009). John Wiley and Sons. Kindle Edition. </a:t>
            </a:r>
          </a:p>
        </p:txBody>
      </p:sp>
      <p:sp>
        <p:nvSpPr>
          <p:cNvPr id="12" name="Right Brace 11"/>
          <p:cNvSpPr/>
          <p:nvPr/>
        </p:nvSpPr>
        <p:spPr>
          <a:xfrm>
            <a:off x="6121612" y="4582583"/>
            <a:ext cx="569664" cy="1333500"/>
          </a:xfrm>
          <a:prstGeom prst="rightBrace">
            <a:avLst>
              <a:gd name="adj1" fmla="val 8333"/>
              <a:gd name="adj2" fmla="val 50794"/>
            </a:avLst>
          </a:prstGeom>
          <a:ln w="47625">
            <a:solidFill>
              <a:schemeClr val="accent2">
                <a:lumMod val="75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3" name="Rectangle 12"/>
          <p:cNvSpPr/>
          <p:nvPr/>
        </p:nvSpPr>
        <p:spPr>
          <a:xfrm>
            <a:off x="6896000" y="4741989"/>
            <a:ext cx="1718777" cy="923330"/>
          </a:xfrm>
          <a:prstGeom prst="rect">
            <a:avLst/>
          </a:prstGeom>
          <a:noFill/>
        </p:spPr>
        <p:txBody>
          <a:bodyPr wrap="none" lIns="91440" tIns="45720" rIns="91440" bIns="45720">
            <a:spAutoFit/>
          </a:bodyPr>
          <a:lstStyle/>
          <a:p>
            <a:pPr algn="ctr"/>
            <a:r>
              <a:rPr lang="en-US" sz="5400" b="1" cap="none" spc="0" dirty="0" smtClean="0">
                <a:ln w="12700">
                  <a:solidFill>
                    <a:schemeClr val="accent2">
                      <a:lumMod val="75000"/>
                    </a:schemeClr>
                  </a:solidFill>
                  <a:prstDash val="solid"/>
                </a:ln>
                <a:solidFill>
                  <a:schemeClr val="accent2">
                    <a:lumMod val="75000"/>
                  </a:schemeClr>
                </a:solidFill>
              </a:rPr>
              <a:t>Agile</a:t>
            </a:r>
            <a:endParaRPr lang="en-US" sz="5400" b="1" cap="none" spc="0" dirty="0">
              <a:ln w="12700">
                <a:solidFill>
                  <a:schemeClr val="accent2">
                    <a:lumMod val="75000"/>
                  </a:schemeClr>
                </a:solidFill>
                <a:prstDash val="solid"/>
              </a:ln>
              <a:solidFill>
                <a:schemeClr val="accent2">
                  <a:lumMod val="75000"/>
                </a:schemeClr>
              </a:solidFill>
            </a:endParaRPr>
          </a:p>
        </p:txBody>
      </p:sp>
    </p:spTree>
    <p:extLst>
      <p:ext uri="{BB962C8B-B14F-4D97-AF65-F5344CB8AC3E}">
        <p14:creationId xmlns:p14="http://schemas.microsoft.com/office/powerpoint/2010/main" xmlns="" val="1135265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a:t>Agile:</a:t>
            </a:r>
            <a:r>
              <a:rPr lang="en-US" dirty="0">
                <a:solidFill>
                  <a:schemeClr val="tx2">
                    <a:lumMod val="60000"/>
                    <a:lumOff val="40000"/>
                  </a:schemeClr>
                </a:solidFill>
              </a:rPr>
              <a:t> Scrum, Kanban</a:t>
            </a:r>
          </a:p>
        </p:txBody>
      </p:sp>
      <p:sp>
        <p:nvSpPr>
          <p:cNvPr id="6" name="TextBox 5"/>
          <p:cNvSpPr txBox="1"/>
          <p:nvPr/>
        </p:nvSpPr>
        <p:spPr>
          <a:xfrm>
            <a:off x="6251222" y="6096000"/>
            <a:ext cx="2857485" cy="553998"/>
          </a:xfrm>
          <a:prstGeom prst="rect">
            <a:avLst/>
          </a:prstGeom>
          <a:noFill/>
        </p:spPr>
        <p:txBody>
          <a:bodyPr wrap="square" rtlCol="0">
            <a:spAutoFit/>
          </a:bodyPr>
          <a:lstStyle/>
          <a:p>
            <a:r>
              <a:rPr lang="en-US" sz="1000" dirty="0" smtClean="0"/>
              <a:t>Stacey, Ralph. “Management and Organizational Dynamics”. Agile Software Development with Scrum by Ken </a:t>
            </a:r>
            <a:r>
              <a:rPr lang="en-US" sz="1000" dirty="0" err="1" smtClean="0"/>
              <a:t>Schwaber</a:t>
            </a:r>
            <a:r>
              <a:rPr lang="en-US" sz="1000" dirty="0" smtClean="0"/>
              <a:t> &amp; Mike </a:t>
            </a:r>
            <a:r>
              <a:rPr lang="en-US" sz="1000" dirty="0" err="1" smtClean="0"/>
              <a:t>Beedle</a:t>
            </a:r>
            <a:endParaRPr lang="en-US" sz="1000" dirty="0"/>
          </a:p>
        </p:txBody>
      </p:sp>
      <p:sp>
        <p:nvSpPr>
          <p:cNvPr id="13" name="Rectangle 12"/>
          <p:cNvSpPr/>
          <p:nvPr/>
        </p:nvSpPr>
        <p:spPr>
          <a:xfrm>
            <a:off x="6968023" y="4092834"/>
            <a:ext cx="1718777" cy="923330"/>
          </a:xfrm>
          <a:prstGeom prst="rect">
            <a:avLst/>
          </a:prstGeom>
          <a:noFill/>
        </p:spPr>
        <p:txBody>
          <a:bodyPr wrap="none" lIns="91440" tIns="45720" rIns="91440" bIns="45720">
            <a:spAutoFit/>
          </a:bodyPr>
          <a:lstStyle/>
          <a:p>
            <a:pPr algn="ctr"/>
            <a:r>
              <a:rPr lang="en-US" sz="5400" b="1" cap="none" spc="0" dirty="0" smtClean="0">
                <a:ln w="12700">
                  <a:solidFill>
                    <a:schemeClr val="accent2">
                      <a:lumMod val="75000"/>
                    </a:schemeClr>
                  </a:solidFill>
                  <a:prstDash val="solid"/>
                </a:ln>
                <a:solidFill>
                  <a:schemeClr val="accent2">
                    <a:lumMod val="75000"/>
                  </a:schemeClr>
                </a:solidFill>
              </a:rPr>
              <a:t>Agile</a:t>
            </a:r>
            <a:endParaRPr lang="en-US" sz="5400" b="1" cap="none" spc="0" dirty="0">
              <a:ln w="12700">
                <a:solidFill>
                  <a:schemeClr val="accent2">
                    <a:lumMod val="75000"/>
                  </a:schemeClr>
                </a:solidFill>
                <a:prstDash val="solid"/>
              </a:ln>
              <a:solidFill>
                <a:schemeClr val="accent2">
                  <a:lumMod val="75000"/>
                </a:schemeClr>
              </a:solidFill>
            </a:endParaRPr>
          </a:p>
        </p:txBody>
      </p:sp>
      <p:pic>
        <p:nvPicPr>
          <p:cNvPr id="5" name="Picture 4" descr="project landscape - cohn - cropped"/>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450622" y="1626347"/>
            <a:ext cx="4800600" cy="4279900"/>
          </a:xfrm>
          <a:prstGeom prst="rect">
            <a:avLst/>
          </a:prstGeom>
        </p:spPr>
      </p:pic>
      <p:cxnSp>
        <p:nvCxnSpPr>
          <p:cNvPr id="10" name="Straight Arrow Connector 9"/>
          <p:cNvCxnSpPr/>
          <p:nvPr/>
        </p:nvCxnSpPr>
        <p:spPr>
          <a:xfrm flipH="1" flipV="1">
            <a:off x="5022075" y="3679726"/>
            <a:ext cx="1775044" cy="865818"/>
          </a:xfrm>
          <a:prstGeom prst="straightConnector1">
            <a:avLst/>
          </a:prstGeom>
          <a:ln w="76200" cap="rnd" cmpd="sng">
            <a:solidFill>
              <a:schemeClr val="accent2">
                <a:lumMod val="75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252611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b="1" dirty="0"/>
              <a:t>Agile:</a:t>
            </a:r>
            <a:r>
              <a:rPr lang="en-US" dirty="0">
                <a:solidFill>
                  <a:schemeClr val="tx2">
                    <a:lumMod val="60000"/>
                    <a:lumOff val="40000"/>
                  </a:schemeClr>
                </a:solidFill>
              </a:rPr>
              <a:t> Scrum, Kanban</a:t>
            </a:r>
          </a:p>
        </p:txBody>
      </p:sp>
      <p:sp>
        <p:nvSpPr>
          <p:cNvPr id="6" name="TextBox 5"/>
          <p:cNvSpPr txBox="1"/>
          <p:nvPr/>
        </p:nvSpPr>
        <p:spPr>
          <a:xfrm>
            <a:off x="5494866" y="6223000"/>
            <a:ext cx="3613841" cy="400110"/>
          </a:xfrm>
          <a:prstGeom prst="rect">
            <a:avLst/>
          </a:prstGeom>
          <a:noFill/>
        </p:spPr>
        <p:txBody>
          <a:bodyPr wrap="square" rtlCol="0">
            <a:spAutoFit/>
          </a:bodyPr>
          <a:lstStyle/>
          <a:p>
            <a:r>
              <a:rPr lang="en-US" sz="1000" dirty="0"/>
              <a:t>"Manifesto for Agile </a:t>
            </a:r>
            <a:r>
              <a:rPr lang="en-US" sz="1000" dirty="0" smtClean="0"/>
              <a:t>Software Development</a:t>
            </a:r>
            <a:r>
              <a:rPr lang="en-US" sz="1000" dirty="0"/>
              <a:t>". </a:t>
            </a:r>
            <a:r>
              <a:rPr lang="en-US" sz="1000" dirty="0" err="1"/>
              <a:t>agilemanifesto.org</a:t>
            </a:r>
            <a:r>
              <a:rPr lang="en-US" sz="1000" dirty="0"/>
              <a:t>. </a:t>
            </a:r>
            <a:r>
              <a:rPr lang="en-US" sz="1000" dirty="0" err="1"/>
              <a:t>n.d.</a:t>
            </a:r>
            <a:r>
              <a:rPr lang="en-US" sz="1000" dirty="0"/>
              <a:t> Web. 27 Oct 2012. &lt;http://</a:t>
            </a:r>
            <a:r>
              <a:rPr lang="en-US" sz="1000" dirty="0" err="1"/>
              <a:t>agilemanifesto.org</a:t>
            </a:r>
            <a:r>
              <a:rPr lang="en-US" sz="1000" dirty="0"/>
              <a:t>&gt;</a:t>
            </a:r>
          </a:p>
        </p:txBody>
      </p:sp>
      <p:sp>
        <p:nvSpPr>
          <p:cNvPr id="3" name="TextBox 2"/>
          <p:cNvSpPr txBox="1"/>
          <p:nvPr/>
        </p:nvSpPr>
        <p:spPr>
          <a:xfrm>
            <a:off x="1918511" y="2157842"/>
            <a:ext cx="5450606" cy="3231654"/>
          </a:xfrm>
          <a:prstGeom prst="rect">
            <a:avLst/>
          </a:prstGeom>
          <a:noFill/>
        </p:spPr>
        <p:txBody>
          <a:bodyPr wrap="none" rtlCol="0">
            <a:spAutoFit/>
          </a:bodyPr>
          <a:lstStyle/>
          <a:p>
            <a:pPr algn="ctr"/>
            <a:r>
              <a:rPr lang="en-US" dirty="0"/>
              <a:t>We are uncovering better ways of developing</a:t>
            </a:r>
          </a:p>
          <a:p>
            <a:pPr algn="ctr"/>
            <a:r>
              <a:rPr lang="en-US" dirty="0"/>
              <a:t>software by doing it and helping others do it.</a:t>
            </a:r>
          </a:p>
          <a:p>
            <a:pPr algn="ctr"/>
            <a:r>
              <a:rPr lang="en-US" dirty="0"/>
              <a:t>Through this work we have come to value:</a:t>
            </a:r>
          </a:p>
          <a:p>
            <a:pPr algn="ctr"/>
            <a:endParaRPr lang="en-US" dirty="0"/>
          </a:p>
          <a:p>
            <a:pPr algn="ctr"/>
            <a:r>
              <a:rPr lang="en-US" sz="2000" b="1" dirty="0"/>
              <a:t>Individuals and interactions</a:t>
            </a:r>
            <a:r>
              <a:rPr lang="en-US" dirty="0"/>
              <a:t> over processes and tools</a:t>
            </a:r>
          </a:p>
          <a:p>
            <a:pPr algn="ctr"/>
            <a:r>
              <a:rPr lang="en-US" sz="2000" b="1" dirty="0"/>
              <a:t>Working software </a:t>
            </a:r>
            <a:r>
              <a:rPr lang="en-US" dirty="0"/>
              <a:t>over comprehensive documentation</a:t>
            </a:r>
          </a:p>
          <a:p>
            <a:pPr algn="ctr"/>
            <a:r>
              <a:rPr lang="en-US" sz="2000" b="1" dirty="0"/>
              <a:t>Customer collaboration </a:t>
            </a:r>
            <a:r>
              <a:rPr lang="en-US" dirty="0"/>
              <a:t>over contract negotiation</a:t>
            </a:r>
          </a:p>
          <a:p>
            <a:pPr algn="ctr"/>
            <a:r>
              <a:rPr lang="en-US" sz="2000" b="1" dirty="0"/>
              <a:t>Responding to change </a:t>
            </a:r>
            <a:r>
              <a:rPr lang="en-US" dirty="0"/>
              <a:t>over following a plan</a:t>
            </a:r>
          </a:p>
          <a:p>
            <a:pPr algn="ctr"/>
            <a:endParaRPr lang="en-US" dirty="0"/>
          </a:p>
          <a:p>
            <a:pPr algn="ctr"/>
            <a:r>
              <a:rPr lang="en-US" dirty="0"/>
              <a:t>That is, while there is value in the items on</a:t>
            </a:r>
          </a:p>
          <a:p>
            <a:pPr algn="ctr"/>
            <a:r>
              <a:rPr lang="en-US" dirty="0"/>
              <a:t>the right, we value the items on the left more.</a:t>
            </a:r>
          </a:p>
        </p:txBody>
      </p:sp>
    </p:spTree>
    <p:extLst>
      <p:ext uri="{BB962C8B-B14F-4D97-AF65-F5344CB8AC3E}">
        <p14:creationId xmlns:p14="http://schemas.microsoft.com/office/powerpoint/2010/main" xmlns="" val="2121038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dirty="0">
                <a:solidFill>
                  <a:schemeClr val="tx2">
                    <a:lumMod val="60000"/>
                    <a:lumOff val="40000"/>
                  </a:schemeClr>
                </a:solidFill>
              </a:rPr>
              <a:t>Agile: </a:t>
            </a:r>
            <a:r>
              <a:rPr lang="en-US" b="1" dirty="0"/>
              <a:t>Scrum</a:t>
            </a:r>
            <a:r>
              <a:rPr lang="en-US" dirty="0">
                <a:solidFill>
                  <a:schemeClr val="tx2">
                    <a:lumMod val="60000"/>
                    <a:lumOff val="40000"/>
                  </a:schemeClr>
                </a:solidFill>
              </a:rPr>
              <a:t>, Kanban</a:t>
            </a:r>
            <a:endParaRPr lang="en-US" b="1" i="1" dirty="0"/>
          </a:p>
        </p:txBody>
      </p:sp>
      <p:sp>
        <p:nvSpPr>
          <p:cNvPr id="4" name="Text Placeholder 3"/>
          <p:cNvSpPr>
            <a:spLocks noGrp="1"/>
          </p:cNvSpPr>
          <p:nvPr>
            <p:ph type="body" idx="2"/>
          </p:nvPr>
        </p:nvSpPr>
        <p:spPr>
          <a:xfrm>
            <a:off x="609600" y="1752600"/>
            <a:ext cx="851700" cy="4343400"/>
          </a:xfrm>
        </p:spPr>
        <p:txBody>
          <a:bodyPr/>
          <a:lstStyle/>
          <a:p>
            <a:endParaRPr lang="en-US" dirty="0"/>
          </a:p>
        </p:txBody>
      </p:sp>
      <p:sp>
        <p:nvSpPr>
          <p:cNvPr id="3" name="Subtitle 2"/>
          <p:cNvSpPr>
            <a:spLocks noGrp="1"/>
          </p:cNvSpPr>
          <p:nvPr>
            <p:ph sz="quarter" idx="1"/>
          </p:nvPr>
        </p:nvSpPr>
        <p:spPr>
          <a:xfrm>
            <a:off x="1809229" y="1752600"/>
            <a:ext cx="6953771" cy="4419600"/>
          </a:xfrm>
        </p:spPr>
        <p:txBody>
          <a:bodyPr>
            <a:normAutofit fontScale="92500" lnSpcReduction="10000"/>
          </a:bodyPr>
          <a:lstStyle/>
          <a:p>
            <a:r>
              <a:rPr lang="en-US" b="1" dirty="0"/>
              <a:t>Scrum</a:t>
            </a:r>
            <a:r>
              <a:rPr lang="en-US" dirty="0"/>
              <a:t> is an iterative and incremental agile software development </a:t>
            </a:r>
            <a:r>
              <a:rPr lang="en-US" dirty="0" smtClean="0"/>
              <a:t>framework </a:t>
            </a:r>
            <a:r>
              <a:rPr lang="en-US" dirty="0"/>
              <a:t>for managing software projects and product or application development... Scrum focuses on project management </a:t>
            </a:r>
            <a:r>
              <a:rPr lang="en-US" dirty="0" smtClean="0"/>
              <a:t>[scenarios] </a:t>
            </a:r>
            <a:r>
              <a:rPr lang="en-US" dirty="0"/>
              <a:t>where it is difficult to plan </a:t>
            </a:r>
            <a:r>
              <a:rPr lang="en-US" dirty="0" smtClean="0"/>
              <a:t>ahead.</a:t>
            </a:r>
            <a:r>
              <a:rPr lang="en-US" baseline="30000" dirty="0" smtClean="0"/>
              <a:t>1</a:t>
            </a:r>
          </a:p>
          <a:p>
            <a:r>
              <a:rPr lang="en-US" b="1" dirty="0"/>
              <a:t>Scrum</a:t>
            </a:r>
            <a:r>
              <a:rPr lang="en-US" dirty="0"/>
              <a:t> is founded on the principle that bringing people together to self-organize within a loosely-structured way of working will enable them to observe what is happening and to improve it</a:t>
            </a:r>
            <a:r>
              <a:rPr lang="en-US" dirty="0" smtClean="0"/>
              <a:t>.</a:t>
            </a:r>
            <a:r>
              <a:rPr lang="en-US" baseline="30000" dirty="0" smtClean="0"/>
              <a:t>2</a:t>
            </a:r>
            <a:endParaRPr lang="en-US" baseline="30000" dirty="0"/>
          </a:p>
          <a:p>
            <a:endParaRPr lang="en-US" dirty="0"/>
          </a:p>
        </p:txBody>
      </p:sp>
      <p:sp>
        <p:nvSpPr>
          <p:cNvPr id="6" name="TextBox 5"/>
          <p:cNvSpPr txBox="1"/>
          <p:nvPr/>
        </p:nvSpPr>
        <p:spPr>
          <a:xfrm>
            <a:off x="739422" y="6274459"/>
            <a:ext cx="4202289" cy="507831"/>
          </a:xfrm>
          <a:prstGeom prst="rect">
            <a:avLst/>
          </a:prstGeom>
          <a:noFill/>
        </p:spPr>
        <p:txBody>
          <a:bodyPr wrap="square" rtlCol="0">
            <a:spAutoFit/>
          </a:bodyPr>
          <a:lstStyle/>
          <a:p>
            <a:r>
              <a:rPr lang="en-US" sz="900" dirty="0" smtClean="0"/>
              <a:t>1. “Scrum </a:t>
            </a:r>
            <a:r>
              <a:rPr lang="en-US" sz="900" dirty="0"/>
              <a:t>(development</a:t>
            </a:r>
            <a:r>
              <a:rPr lang="en-US" sz="900" dirty="0" smtClean="0"/>
              <a:t>).” Wikipedia, The Free Encyclopedia. Wikimedia Foundation, Inc.. 5 Oct 2012. Web. 11 Oct 2012 </a:t>
            </a:r>
            <a:r>
              <a:rPr lang="en-US" sz="900" dirty="0"/>
              <a:t>. &lt;http://</a:t>
            </a:r>
            <a:r>
              <a:rPr lang="en-US" sz="900" dirty="0" err="1"/>
              <a:t>en.wikipedia.org</a:t>
            </a:r>
            <a:r>
              <a:rPr lang="en-US" sz="900" dirty="0"/>
              <a:t>/wiki/Scrum_(development</a:t>
            </a:r>
            <a:r>
              <a:rPr lang="en-US" sz="900" dirty="0" smtClean="0"/>
              <a:t>)&gt;</a:t>
            </a:r>
            <a:endParaRPr lang="en-US" sz="900" dirty="0"/>
          </a:p>
        </p:txBody>
      </p:sp>
      <p:sp>
        <p:nvSpPr>
          <p:cNvPr id="7" name="TextBox 6"/>
          <p:cNvSpPr txBox="1"/>
          <p:nvPr/>
        </p:nvSpPr>
        <p:spPr>
          <a:xfrm>
            <a:off x="4941711" y="6269896"/>
            <a:ext cx="4202289" cy="369332"/>
          </a:xfrm>
          <a:prstGeom prst="rect">
            <a:avLst/>
          </a:prstGeom>
          <a:noFill/>
        </p:spPr>
        <p:txBody>
          <a:bodyPr wrap="square" rtlCol="0">
            <a:spAutoFit/>
          </a:bodyPr>
          <a:lstStyle/>
          <a:p>
            <a:r>
              <a:rPr lang="en-US" sz="900" dirty="0"/>
              <a:t>2</a:t>
            </a:r>
            <a:r>
              <a:rPr lang="en-US" sz="900" dirty="0" smtClean="0"/>
              <a:t>. “Agile Atlas.” The Scrum Alliance. 14 Oct 2012. Web. 15 Oct 2012 </a:t>
            </a:r>
            <a:r>
              <a:rPr lang="en-US" sz="900" dirty="0"/>
              <a:t>. &lt;http://</a:t>
            </a:r>
            <a:r>
              <a:rPr lang="en-US" sz="900" dirty="0" err="1"/>
              <a:t>agileatlas.org</a:t>
            </a:r>
            <a:r>
              <a:rPr lang="en-US" sz="900" dirty="0"/>
              <a:t>/atlas/scrum&gt;</a:t>
            </a:r>
          </a:p>
        </p:txBody>
      </p:sp>
    </p:spTree>
    <p:extLst>
      <p:ext uri="{BB962C8B-B14F-4D97-AF65-F5344CB8AC3E}">
        <p14:creationId xmlns:p14="http://schemas.microsoft.com/office/powerpoint/2010/main" xmlns="" val="3132246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dirty="0">
                <a:solidFill>
                  <a:schemeClr val="tx2">
                    <a:lumMod val="60000"/>
                    <a:lumOff val="40000"/>
                  </a:schemeClr>
                </a:solidFill>
              </a:rPr>
              <a:t>Agile: </a:t>
            </a:r>
            <a:r>
              <a:rPr lang="en-US" b="1" dirty="0"/>
              <a:t>Scrum</a:t>
            </a:r>
            <a:r>
              <a:rPr lang="en-US" dirty="0">
                <a:solidFill>
                  <a:schemeClr val="tx2">
                    <a:lumMod val="60000"/>
                    <a:lumOff val="40000"/>
                  </a:schemeClr>
                </a:solidFill>
              </a:rPr>
              <a:t>, Kanban</a:t>
            </a:r>
            <a:endParaRPr lang="en-US" b="1" i="1" dirty="0"/>
          </a:p>
        </p:txBody>
      </p:sp>
      <p:sp>
        <p:nvSpPr>
          <p:cNvPr id="4" name="Text Placeholder 3"/>
          <p:cNvSpPr>
            <a:spLocks noGrp="1"/>
          </p:cNvSpPr>
          <p:nvPr>
            <p:ph type="body" idx="2"/>
          </p:nvPr>
        </p:nvSpPr>
        <p:spPr/>
        <p:txBody>
          <a:bodyPr/>
          <a:lstStyle/>
          <a:p>
            <a:endParaRPr lang="en-US" dirty="0"/>
          </a:p>
        </p:txBody>
      </p:sp>
      <p:sp>
        <p:nvSpPr>
          <p:cNvPr id="3" name="Subtitle 2"/>
          <p:cNvSpPr>
            <a:spLocks noGrp="1"/>
          </p:cNvSpPr>
          <p:nvPr>
            <p:ph sz="quarter" idx="1"/>
          </p:nvPr>
        </p:nvSpPr>
        <p:spPr>
          <a:xfrm>
            <a:off x="2475089" y="1981200"/>
            <a:ext cx="6400800" cy="3973689"/>
          </a:xfrm>
        </p:spPr>
        <p:txBody>
          <a:bodyPr>
            <a:normAutofit/>
          </a:bodyPr>
          <a:lstStyle/>
          <a:p>
            <a:pPr marL="0" indent="0">
              <a:buNone/>
            </a:pPr>
            <a:r>
              <a:rPr lang="en-US" dirty="0" smtClean="0"/>
              <a:t>	“</a:t>
            </a:r>
            <a:r>
              <a:rPr lang="en-US" dirty="0"/>
              <a:t>The… ‘relay race’ approach to product development</a:t>
            </a:r>
            <a:r>
              <a:rPr lang="en-US" dirty="0" smtClean="0"/>
              <a:t>… may </a:t>
            </a:r>
            <a:r>
              <a:rPr lang="en-US" dirty="0"/>
              <a:t>conflict with the goals of maximum speed and flexibility. </a:t>
            </a:r>
            <a:r>
              <a:rPr lang="en-US" dirty="0" smtClean="0"/>
              <a:t>  Instead </a:t>
            </a:r>
            <a:r>
              <a:rPr lang="en-US" dirty="0"/>
              <a:t>a holistic or ‘</a:t>
            </a:r>
            <a:r>
              <a:rPr lang="en-US" b="1" dirty="0"/>
              <a:t>rugby</a:t>
            </a:r>
            <a:r>
              <a:rPr lang="en-US" dirty="0"/>
              <a:t>’ </a:t>
            </a:r>
            <a:r>
              <a:rPr lang="en-US" dirty="0" smtClean="0"/>
              <a:t>approach – where </a:t>
            </a:r>
            <a:r>
              <a:rPr lang="en-US" dirty="0"/>
              <a:t>a team tries to go the distance as a unit, passing the ball back and </a:t>
            </a:r>
            <a:r>
              <a:rPr lang="en-US" dirty="0" smtClean="0"/>
              <a:t>forth – may </a:t>
            </a:r>
            <a:r>
              <a:rPr lang="en-US" dirty="0"/>
              <a:t>better serve today’s competitive requirements.”</a:t>
            </a:r>
          </a:p>
        </p:txBody>
      </p:sp>
      <p:sp>
        <p:nvSpPr>
          <p:cNvPr id="7" name="TextBox 6"/>
          <p:cNvSpPr txBox="1"/>
          <p:nvPr/>
        </p:nvSpPr>
        <p:spPr>
          <a:xfrm>
            <a:off x="5077179" y="6337630"/>
            <a:ext cx="3905955" cy="369332"/>
          </a:xfrm>
          <a:prstGeom prst="rect">
            <a:avLst/>
          </a:prstGeom>
          <a:noFill/>
        </p:spPr>
        <p:txBody>
          <a:bodyPr wrap="square" rtlCol="0">
            <a:spAutoFit/>
          </a:bodyPr>
          <a:lstStyle/>
          <a:p>
            <a:r>
              <a:rPr lang="en-US" sz="900" dirty="0" err="1"/>
              <a:t>Hirotaka</a:t>
            </a:r>
            <a:r>
              <a:rPr lang="en-US" sz="900" dirty="0"/>
              <a:t> Takeuchi and </a:t>
            </a:r>
            <a:r>
              <a:rPr lang="en-US" sz="900" dirty="0" err="1"/>
              <a:t>Ikujiro</a:t>
            </a:r>
            <a:r>
              <a:rPr lang="en-US" sz="900" dirty="0"/>
              <a:t> </a:t>
            </a:r>
            <a:r>
              <a:rPr lang="en-US" sz="900" dirty="0" err="1"/>
              <a:t>Nonaka</a:t>
            </a:r>
            <a:r>
              <a:rPr lang="en-US" sz="900" dirty="0"/>
              <a:t>, “The New New Product Development Game”,  Harvard Business Review, January 1986.</a:t>
            </a:r>
          </a:p>
        </p:txBody>
      </p:sp>
    </p:spTree>
    <p:extLst>
      <p:ext uri="{BB962C8B-B14F-4D97-AF65-F5344CB8AC3E}">
        <p14:creationId xmlns:p14="http://schemas.microsoft.com/office/powerpoint/2010/main" xmlns="" val="3563606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30000"/>
              </a:lnSpc>
            </a:pPr>
            <a:r>
              <a:rPr lang="en-US" dirty="0">
                <a:solidFill>
                  <a:schemeClr val="tx2">
                    <a:lumMod val="60000"/>
                    <a:lumOff val="40000"/>
                  </a:schemeClr>
                </a:solidFill>
              </a:rPr>
              <a:t>Agile: Scrum, </a:t>
            </a:r>
            <a:r>
              <a:rPr lang="en-US" b="1" dirty="0"/>
              <a:t>Kanban</a:t>
            </a:r>
          </a:p>
        </p:txBody>
      </p:sp>
      <p:sp>
        <p:nvSpPr>
          <p:cNvPr id="4" name="Text Placeholder 3"/>
          <p:cNvSpPr>
            <a:spLocks noGrp="1"/>
          </p:cNvSpPr>
          <p:nvPr>
            <p:ph type="body" idx="2"/>
          </p:nvPr>
        </p:nvSpPr>
        <p:spPr/>
        <p:txBody>
          <a:bodyPr/>
          <a:lstStyle/>
          <a:p>
            <a:endParaRPr lang="en-US" dirty="0"/>
          </a:p>
        </p:txBody>
      </p:sp>
      <p:sp>
        <p:nvSpPr>
          <p:cNvPr id="3" name="Subtitle 2"/>
          <p:cNvSpPr>
            <a:spLocks noGrp="1"/>
          </p:cNvSpPr>
          <p:nvPr>
            <p:ph sz="quarter" idx="1"/>
          </p:nvPr>
        </p:nvSpPr>
        <p:spPr/>
        <p:txBody>
          <a:bodyPr>
            <a:normAutofit/>
          </a:bodyPr>
          <a:lstStyle/>
          <a:p>
            <a:r>
              <a:rPr lang="en-US" b="1" dirty="0"/>
              <a:t>Kanban</a:t>
            </a:r>
            <a:r>
              <a:rPr lang="en-US" dirty="0"/>
              <a:t> </a:t>
            </a:r>
            <a:r>
              <a:rPr lang="en-US" dirty="0" smtClean="0"/>
              <a:t>is </a:t>
            </a:r>
            <a:r>
              <a:rPr lang="en-US" dirty="0"/>
              <a:t>a method for managing the creation of products with an emphasis on continual delivery while not overburdening the </a:t>
            </a:r>
            <a:r>
              <a:rPr lang="en-US" dirty="0" smtClean="0"/>
              <a:t>... development </a:t>
            </a:r>
            <a:r>
              <a:rPr lang="en-US" dirty="0"/>
              <a:t>team. </a:t>
            </a:r>
            <a:r>
              <a:rPr lang="en-US" dirty="0" smtClean="0"/>
              <a:t>  Kanban </a:t>
            </a:r>
            <a:r>
              <a:rPr lang="en-US" dirty="0"/>
              <a:t>schedules software development </a:t>
            </a:r>
            <a:r>
              <a:rPr lang="en-US" dirty="0" smtClean="0"/>
              <a:t>... </a:t>
            </a:r>
            <a:r>
              <a:rPr lang="en-US" dirty="0"/>
              <a:t>so that teams can determine what to produce, when to produce it, and how much to produce</a:t>
            </a:r>
            <a:r>
              <a:rPr lang="en-US" dirty="0" smtClean="0"/>
              <a:t>... </a:t>
            </a:r>
            <a:endParaRPr lang="en-US" dirty="0"/>
          </a:p>
        </p:txBody>
      </p:sp>
      <p:sp>
        <p:nvSpPr>
          <p:cNvPr id="5" name="TextBox 4"/>
          <p:cNvSpPr txBox="1"/>
          <p:nvPr/>
        </p:nvSpPr>
        <p:spPr>
          <a:xfrm>
            <a:off x="5707959" y="5953386"/>
            <a:ext cx="3055041" cy="707886"/>
          </a:xfrm>
          <a:prstGeom prst="rect">
            <a:avLst/>
          </a:prstGeom>
          <a:noFill/>
        </p:spPr>
        <p:txBody>
          <a:bodyPr wrap="square" rtlCol="0">
            <a:spAutoFit/>
          </a:bodyPr>
          <a:lstStyle/>
          <a:p>
            <a:r>
              <a:rPr lang="en-US" sz="1000" dirty="0"/>
              <a:t>"Top Kanban Blogs". </a:t>
            </a:r>
            <a:r>
              <a:rPr lang="en-US" sz="1000" dirty="0" err="1"/>
              <a:t>VersionOne</a:t>
            </a:r>
            <a:r>
              <a:rPr lang="en-US" sz="1000" dirty="0"/>
              <a:t>: Agile Made Easier." </a:t>
            </a:r>
            <a:r>
              <a:rPr lang="en-US" sz="1000" dirty="0" err="1"/>
              <a:t>VersionOne</a:t>
            </a:r>
            <a:r>
              <a:rPr lang="en-US" sz="1000" dirty="0"/>
              <a:t>, Inc.. </a:t>
            </a:r>
            <a:r>
              <a:rPr lang="en-US" sz="1000" dirty="0" err="1"/>
              <a:t>n.d.</a:t>
            </a:r>
            <a:r>
              <a:rPr lang="en-US" sz="1000" dirty="0"/>
              <a:t> Web. 12 Oct 2012. &lt;http://</a:t>
            </a:r>
            <a:r>
              <a:rPr lang="en-US" sz="1000" dirty="0" err="1"/>
              <a:t>blogs.versionone.com</a:t>
            </a:r>
            <a:r>
              <a:rPr lang="en-US" sz="1000" dirty="0"/>
              <a:t>/</a:t>
            </a:r>
            <a:r>
              <a:rPr lang="en-US" sz="1000" dirty="0" err="1"/>
              <a:t>agile_management</a:t>
            </a:r>
            <a:r>
              <a:rPr lang="en-US" sz="1000" dirty="0"/>
              <a:t>/2012/07/05/top-</a:t>
            </a:r>
            <a:r>
              <a:rPr lang="en-US" sz="1000" dirty="0" err="1"/>
              <a:t>kanban</a:t>
            </a:r>
            <a:r>
              <a:rPr lang="en-US" sz="1000" dirty="0"/>
              <a:t>-blogs/&gt;</a:t>
            </a:r>
          </a:p>
        </p:txBody>
      </p:sp>
    </p:spTree>
    <p:extLst>
      <p:ext uri="{BB962C8B-B14F-4D97-AF65-F5344CB8AC3E}">
        <p14:creationId xmlns:p14="http://schemas.microsoft.com/office/powerpoint/2010/main" xmlns="" val="39371897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43396</TotalTime>
  <Words>2063</Words>
  <Application>Microsoft Office PowerPoint</Application>
  <PresentationFormat>On-screen Show (4:3)</PresentationFormat>
  <Paragraphs>241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Continuous Improvement:     Agile, Scrum, Kanban...  </vt:lpstr>
      <vt:lpstr>Ball Point Game...</vt:lpstr>
      <vt:lpstr>Agile: Scrum, Kanban</vt:lpstr>
      <vt:lpstr>Agile: Scrum, Kanban</vt:lpstr>
      <vt:lpstr>Agile: Scrum, Kanban</vt:lpstr>
      <vt:lpstr>Agile: Scrum, Kanban</vt:lpstr>
      <vt:lpstr>Agile: Scrum, Kanban</vt:lpstr>
      <vt:lpstr>Agile: Scrum, Kanban</vt:lpstr>
      <vt:lpstr>Agile: Scrum, Kanban</vt:lpstr>
      <vt:lpstr>Scrum vs. Kanban</vt:lpstr>
      <vt:lpstr>Scrum in a Nutshell...</vt:lpstr>
      <vt:lpstr>Scrum teams...</vt:lpstr>
      <vt:lpstr>Roles unique to Scrum...</vt:lpstr>
      <vt:lpstr>Scrum meetings...</vt:lpstr>
      <vt:lpstr>Scrum activities...</vt:lpstr>
      <vt:lpstr>Scrum activities...</vt:lpstr>
      <vt:lpstr>Measuring Progress...</vt:lpstr>
      <vt:lpstr>Common Challenges...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Dudley Emmert</dc:creator>
  <cp:lastModifiedBy>demo</cp:lastModifiedBy>
  <cp:revision>78</cp:revision>
  <cp:lastPrinted>2012-11-07T05:24:14Z</cp:lastPrinted>
  <dcterms:created xsi:type="dcterms:W3CDTF">2012-10-09T17:37:43Z</dcterms:created>
  <dcterms:modified xsi:type="dcterms:W3CDTF">2012-11-09T04:13:15Z</dcterms:modified>
</cp:coreProperties>
</file>