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318" r:id="rId4"/>
    <p:sldId id="319" r:id="rId5"/>
    <p:sldId id="320" r:id="rId6"/>
    <p:sldId id="321" r:id="rId7"/>
    <p:sldId id="322" r:id="rId8"/>
    <p:sldId id="326" r:id="rId9"/>
    <p:sldId id="302" r:id="rId10"/>
    <p:sldId id="357" r:id="rId11"/>
    <p:sldId id="325" r:id="rId12"/>
    <p:sldId id="310" r:id="rId13"/>
    <p:sldId id="343" r:id="rId14"/>
    <p:sldId id="308" r:id="rId15"/>
    <p:sldId id="330" r:id="rId16"/>
    <p:sldId id="311" r:id="rId17"/>
    <p:sldId id="305" r:id="rId18"/>
    <p:sldId id="342" r:id="rId19"/>
    <p:sldId id="351" r:id="rId20"/>
    <p:sldId id="296" r:id="rId21"/>
    <p:sldId id="335" r:id="rId22"/>
    <p:sldId id="338" r:id="rId23"/>
    <p:sldId id="354" r:id="rId24"/>
    <p:sldId id="358" r:id="rId25"/>
    <p:sldId id="355" r:id="rId26"/>
    <p:sldId id="356" r:id="rId27"/>
    <p:sldId id="331" r:id="rId28"/>
    <p:sldId id="345" r:id="rId29"/>
    <p:sldId id="349" r:id="rId30"/>
    <p:sldId id="348" r:id="rId31"/>
    <p:sldId id="312" r:id="rId32"/>
    <p:sldId id="313" r:id="rId33"/>
    <p:sldId id="352" r:id="rId34"/>
    <p:sldId id="346" r:id="rId35"/>
    <p:sldId id="344" r:id="rId36"/>
    <p:sldId id="347" r:id="rId37"/>
    <p:sldId id="28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14" autoAdjust="0"/>
  </p:normalViewPr>
  <p:slideViewPr>
    <p:cSldViewPr showGuides="1">
      <p:cViewPr varScale="1">
        <p:scale>
          <a:sx n="92" d="100"/>
          <a:sy n="92" d="100"/>
        </p:scale>
        <p:origin x="-2184" y="-108"/>
      </p:cViewPr>
      <p:guideLst>
        <p:guide orient="horz" pos="211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rainie\Documents\Reports%20Archive\2013\xx%20-%20Anonymity%20-%20Kiesler%20project\anonymity%20data%207.20.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rainie\Documents\Reports%20Archive\2013\xx%20-%20Anonymity%20-%20Kiesler%20project\anonymity%20data%207.20.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PewResearch.net\Shared\Internet\Maeve\Anonymity\anonymity%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Not too confident / Not at all confident</c:v>
                </c:pt>
              </c:strCache>
            </c:strRef>
          </c:tx>
          <c:invertIfNegative val="0"/>
          <c:dLbls>
            <c:txPr>
              <a:bodyPr/>
              <a:lstStyle/>
              <a:p>
                <a:pPr>
                  <a:defRPr sz="2400" b="1"/>
                </a:pPr>
                <a:endParaRPr lang="en-US"/>
              </a:p>
            </c:txPr>
            <c:dLblPos val="inEnd"/>
            <c:showLegendKey val="0"/>
            <c:showVal val="1"/>
            <c:showCatName val="0"/>
            <c:showSerName val="0"/>
            <c:showPercent val="0"/>
            <c:showBubbleSize val="0"/>
            <c:showLeaderLines val="0"/>
          </c:dLbls>
          <c:cat>
            <c:strRef>
              <c:f>Sheet1!$A$2:$A$11</c:f>
              <c:strCache>
                <c:ptCount val="10"/>
                <c:pt idx="0">
                  <c:v>Online advertisers</c:v>
                </c:pt>
                <c:pt idx="1">
                  <c:v>Social media</c:v>
                </c:pt>
                <c:pt idx="2">
                  <c:v>Search engines</c:v>
                </c:pt>
                <c:pt idx="3">
                  <c:v>Retailers </c:v>
                </c:pt>
                <c:pt idx="4">
                  <c:v>Email provider</c:v>
                </c:pt>
                <c:pt idx="5">
                  <c:v>Cell telephone</c:v>
                </c:pt>
                <c:pt idx="6">
                  <c:v>Government agencies</c:v>
                </c:pt>
                <c:pt idx="7">
                  <c:v>Cable TV </c:v>
                </c:pt>
                <c:pt idx="8">
                  <c:v>Landline telephone</c:v>
                </c:pt>
                <c:pt idx="9">
                  <c:v>Credit card</c:v>
                </c:pt>
              </c:strCache>
            </c:strRef>
          </c:cat>
          <c:val>
            <c:numRef>
              <c:f>Sheet1!$B$2:$B$11</c:f>
              <c:numCache>
                <c:formatCode>0%</c:formatCode>
                <c:ptCount val="10"/>
                <c:pt idx="0">
                  <c:v>0.76</c:v>
                </c:pt>
                <c:pt idx="1">
                  <c:v>0.69</c:v>
                </c:pt>
                <c:pt idx="2">
                  <c:v>0.66</c:v>
                </c:pt>
                <c:pt idx="3">
                  <c:v>0.61</c:v>
                </c:pt>
                <c:pt idx="4">
                  <c:v>0.56999999999999995</c:v>
                </c:pt>
                <c:pt idx="5">
                  <c:v>0.56000000000000005</c:v>
                </c:pt>
                <c:pt idx="6">
                  <c:v>0.55000000000000004</c:v>
                </c:pt>
                <c:pt idx="7">
                  <c:v>0.54</c:v>
                </c:pt>
                <c:pt idx="8">
                  <c:v>0.5</c:v>
                </c:pt>
                <c:pt idx="9">
                  <c:v>0.46</c:v>
                </c:pt>
              </c:numCache>
            </c:numRef>
          </c:val>
        </c:ser>
        <c:dLbls>
          <c:showLegendKey val="0"/>
          <c:showVal val="0"/>
          <c:showCatName val="0"/>
          <c:showSerName val="0"/>
          <c:showPercent val="0"/>
          <c:showBubbleSize val="0"/>
        </c:dLbls>
        <c:gapWidth val="150"/>
        <c:overlap val="100"/>
        <c:axId val="80594048"/>
        <c:axId val="80595584"/>
      </c:barChart>
      <c:catAx>
        <c:axId val="80594048"/>
        <c:scaling>
          <c:orientation val="minMax"/>
        </c:scaling>
        <c:delete val="0"/>
        <c:axPos val="l"/>
        <c:majorTickMark val="out"/>
        <c:minorTickMark val="none"/>
        <c:tickLblPos val="nextTo"/>
        <c:txPr>
          <a:bodyPr/>
          <a:lstStyle/>
          <a:p>
            <a:pPr>
              <a:defRPr sz="2000">
                <a:solidFill>
                  <a:srgbClr val="FF0000"/>
                </a:solidFill>
              </a:defRPr>
            </a:pPr>
            <a:endParaRPr lang="en-US"/>
          </a:p>
        </c:txPr>
        <c:crossAx val="80595584"/>
        <c:crosses val="autoZero"/>
        <c:auto val="1"/>
        <c:lblAlgn val="ctr"/>
        <c:lblOffset val="100"/>
        <c:noMultiLvlLbl val="0"/>
      </c:catAx>
      <c:valAx>
        <c:axId val="80595584"/>
        <c:scaling>
          <c:orientation val="minMax"/>
        </c:scaling>
        <c:delete val="0"/>
        <c:axPos val="b"/>
        <c:majorGridlines/>
        <c:numFmt formatCode="0%" sourceLinked="1"/>
        <c:majorTickMark val="out"/>
        <c:minorTickMark val="none"/>
        <c:tickLblPos val="nextTo"/>
        <c:txPr>
          <a:bodyPr/>
          <a:lstStyle/>
          <a:p>
            <a:pPr>
              <a:defRPr sz="1800"/>
            </a:pPr>
            <a:endParaRPr lang="en-US"/>
          </a:p>
        </c:txPr>
        <c:crossAx val="80594048"/>
        <c:crosses val="autoZero"/>
        <c:crossBetween val="between"/>
      </c:valAx>
    </c:plotArea>
    <c:legend>
      <c:legendPos val="t"/>
      <c:layout/>
      <c:overlay val="0"/>
      <c:txPr>
        <a:bodyPr/>
        <a:lstStyle/>
        <a:p>
          <a:pPr>
            <a:defRPr sz="2800">
              <a:solidFill>
                <a:srgbClr val="FF0000"/>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94135332530947"/>
          <c:y val="3.7414965986394558E-2"/>
          <c:w val="0.44961722326145698"/>
          <c:h val="0.87737532808398955"/>
        </c:manualLayout>
      </c:layout>
      <c:barChart>
        <c:barDir val="bar"/>
        <c:grouping val="stacked"/>
        <c:varyColors val="0"/>
        <c:ser>
          <c:idx val="0"/>
          <c:order val="0"/>
          <c:spPr>
            <a:solidFill>
              <a:schemeClr val="tx2"/>
            </a:solidFill>
          </c:spPr>
          <c:invertIfNegative val="0"/>
          <c:dLbls>
            <c:txPr>
              <a:bodyPr/>
              <a:lstStyle/>
              <a:p>
                <a:pPr>
                  <a:defRPr sz="2000" b="0">
                    <a:solidFill>
                      <a:schemeClr val="bg1"/>
                    </a:solidFill>
                  </a:defRPr>
                </a:pPr>
                <a:endParaRPr lang="en-US"/>
              </a:p>
            </c:txPr>
            <c:dLblPos val="inEnd"/>
            <c:showLegendKey val="0"/>
            <c:showVal val="1"/>
            <c:showCatName val="0"/>
            <c:showSerName val="0"/>
            <c:showPercent val="0"/>
            <c:showBubbleSize val="0"/>
            <c:showLeaderLines val="0"/>
          </c:dLbls>
          <c:cat>
            <c:strRef>
              <c:f>'Available info online'!$A$4:$A$14</c:f>
              <c:strCache>
                <c:ptCount val="11"/>
                <c:pt idx="0">
                  <c:v>Your political party / affiliation</c:v>
                </c:pt>
                <c:pt idx="1">
                  <c:v>Video of you</c:v>
                </c:pt>
                <c:pt idx="2">
                  <c:v>Your home phone number</c:v>
                </c:pt>
                <c:pt idx="3">
                  <c:v>Your cell number</c:v>
                </c:pt>
                <c:pt idx="4">
                  <c:v>Which groups / orgs you belong to</c:v>
                </c:pt>
                <c:pt idx="5">
                  <c:v>Your home address</c:v>
                </c:pt>
                <c:pt idx="6">
                  <c:v>Things you’ve written using your name</c:v>
                </c:pt>
                <c:pt idx="7">
                  <c:v>Your employer / company you work for</c:v>
                </c:pt>
                <c:pt idx="8">
                  <c:v>Your email address</c:v>
                </c:pt>
                <c:pt idx="9">
                  <c:v> Your birth date</c:v>
                </c:pt>
                <c:pt idx="10">
                  <c:v>A photo of you</c:v>
                </c:pt>
              </c:strCache>
            </c:strRef>
          </c:cat>
          <c:val>
            <c:numRef>
              <c:f>'Available info online'!$B$4:$B$14</c:f>
              <c:numCache>
                <c:formatCode>0%</c:formatCode>
                <c:ptCount val="11"/>
                <c:pt idx="0">
                  <c:v>0.2</c:v>
                </c:pt>
                <c:pt idx="1">
                  <c:v>0.21000000000000021</c:v>
                </c:pt>
                <c:pt idx="2">
                  <c:v>0.21000000000000021</c:v>
                </c:pt>
                <c:pt idx="3">
                  <c:v>0.24000000000000021</c:v>
                </c:pt>
                <c:pt idx="4">
                  <c:v>0.29000000000000031</c:v>
                </c:pt>
                <c:pt idx="5">
                  <c:v>0.30000000000000032</c:v>
                </c:pt>
                <c:pt idx="6">
                  <c:v>0.38000000000000167</c:v>
                </c:pt>
                <c:pt idx="7">
                  <c:v>0.44000000000000006</c:v>
                </c:pt>
                <c:pt idx="8">
                  <c:v>0.46</c:v>
                </c:pt>
                <c:pt idx="9">
                  <c:v>0.5</c:v>
                </c:pt>
                <c:pt idx="10">
                  <c:v>0.66000000000000392</c:v>
                </c:pt>
              </c:numCache>
            </c:numRef>
          </c:val>
        </c:ser>
        <c:dLbls>
          <c:showLegendKey val="0"/>
          <c:showVal val="0"/>
          <c:showCatName val="0"/>
          <c:showSerName val="0"/>
          <c:showPercent val="0"/>
          <c:showBubbleSize val="0"/>
        </c:dLbls>
        <c:gapWidth val="50"/>
        <c:overlap val="100"/>
        <c:axId val="43698432"/>
        <c:axId val="80547840"/>
      </c:barChart>
      <c:catAx>
        <c:axId val="43698432"/>
        <c:scaling>
          <c:orientation val="minMax"/>
        </c:scaling>
        <c:delete val="0"/>
        <c:axPos val="l"/>
        <c:majorTickMark val="out"/>
        <c:minorTickMark val="none"/>
        <c:tickLblPos val="nextTo"/>
        <c:txPr>
          <a:bodyPr/>
          <a:lstStyle/>
          <a:p>
            <a:pPr>
              <a:defRPr sz="1800"/>
            </a:pPr>
            <a:endParaRPr lang="en-US"/>
          </a:p>
        </c:txPr>
        <c:crossAx val="80547840"/>
        <c:crosses val="autoZero"/>
        <c:auto val="1"/>
        <c:lblAlgn val="ctr"/>
        <c:lblOffset val="100"/>
        <c:noMultiLvlLbl val="0"/>
      </c:catAx>
      <c:valAx>
        <c:axId val="80547840"/>
        <c:scaling>
          <c:orientation val="minMax"/>
          <c:max val="0.8"/>
        </c:scaling>
        <c:delete val="0"/>
        <c:axPos val="b"/>
        <c:majorGridlines/>
        <c:numFmt formatCode="0%" sourceLinked="1"/>
        <c:majorTickMark val="out"/>
        <c:minorTickMark val="none"/>
        <c:tickLblPos val="nextTo"/>
        <c:txPr>
          <a:bodyPr/>
          <a:lstStyle/>
          <a:p>
            <a:pPr>
              <a:defRPr sz="1400"/>
            </a:pPr>
            <a:endParaRPr lang="en-US"/>
          </a:p>
        </c:txPr>
        <c:crossAx val="43698432"/>
        <c:crosses val="autoZero"/>
        <c:crossBetween val="between"/>
        <c:majorUnit val="0.2"/>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975419529845199"/>
          <c:y val="4.583333333333333E-2"/>
          <c:w val="0.38090469847048014"/>
          <c:h val="0.85750721784776907"/>
        </c:manualLayout>
      </c:layout>
      <c:barChart>
        <c:barDir val="bar"/>
        <c:grouping val="stacked"/>
        <c:varyColors val="0"/>
        <c:ser>
          <c:idx val="0"/>
          <c:order val="0"/>
          <c:spPr>
            <a:solidFill>
              <a:schemeClr val="tx2"/>
            </a:solidFill>
          </c:spPr>
          <c:invertIfNegative val="0"/>
          <c:dLbls>
            <c:dLbl>
              <c:idx val="0"/>
              <c:layout>
                <c:manualLayout>
                  <c:x val="1.7877048237496696E-3"/>
                  <c:y val="0"/>
                </c:manualLayout>
              </c:layout>
              <c:dLblPos val="ctr"/>
              <c:showLegendKey val="0"/>
              <c:showVal val="1"/>
              <c:showCatName val="0"/>
              <c:showSerName val="0"/>
              <c:showPercent val="0"/>
              <c:showBubbleSize val="0"/>
            </c:dLbl>
            <c:dLbl>
              <c:idx val="2"/>
              <c:layout>
                <c:manualLayout>
                  <c:x val="1.424945445037761E-2"/>
                  <c:y val="0"/>
                </c:manualLayout>
              </c:layout>
              <c:dLblPos val="ctr"/>
              <c:showLegendKey val="0"/>
              <c:showVal val="1"/>
              <c:showCatName val="0"/>
              <c:showSerName val="0"/>
              <c:showPercent val="0"/>
              <c:showBubbleSize val="0"/>
            </c:dLbl>
            <c:dLbl>
              <c:idx val="3"/>
              <c:layout>
                <c:manualLayout>
                  <c:x val="1.9358011283072376E-2"/>
                  <c:y val="7.638800644811996E-17"/>
                </c:manualLayout>
              </c:layout>
              <c:dLblPos val="ctr"/>
              <c:showLegendKey val="0"/>
              <c:showVal val="1"/>
              <c:showCatName val="0"/>
              <c:showSerName val="0"/>
              <c:showPercent val="0"/>
              <c:showBubbleSize val="0"/>
            </c:dLbl>
            <c:dLbl>
              <c:idx val="4"/>
              <c:layout>
                <c:manualLayout>
                  <c:x val="2.3716482675846424E-2"/>
                  <c:y val="0"/>
                </c:manualLayout>
              </c:layout>
              <c:dLblPos val="ctr"/>
              <c:showLegendKey val="0"/>
              <c:showVal val="1"/>
              <c:showCatName val="0"/>
              <c:showSerName val="0"/>
              <c:showPercent val="0"/>
              <c:showBubbleSize val="0"/>
            </c:dLbl>
            <c:dLbl>
              <c:idx val="7"/>
              <c:layout>
                <c:manualLayout>
                  <c:x val="6.0812288902134248E-2"/>
                  <c:y val="0"/>
                </c:manualLayout>
              </c:layout>
              <c:dLblPos val="ctr"/>
              <c:showLegendKey val="0"/>
              <c:showVal val="1"/>
              <c:showCatName val="0"/>
              <c:showSerName val="0"/>
              <c:showPercent val="0"/>
              <c:showBubbleSize val="0"/>
            </c:dLbl>
            <c:dLbl>
              <c:idx val="8"/>
              <c:layout>
                <c:manualLayout>
                  <c:x val="6.1454130982631153E-2"/>
                  <c:y val="0"/>
                </c:manualLayout>
              </c:layout>
              <c:dLblPos val="ctr"/>
              <c:showLegendKey val="0"/>
              <c:showVal val="1"/>
              <c:showCatName val="0"/>
              <c:showSerName val="0"/>
              <c:showPercent val="0"/>
              <c:showBubbleSize val="0"/>
            </c:dLbl>
            <c:dLbl>
              <c:idx val="9"/>
              <c:layout>
                <c:manualLayout>
                  <c:x val="0.10114000690152775"/>
                  <c:y val="-4.1666666666666666E-3"/>
                </c:manualLayout>
              </c:layout>
              <c:dLblPos val="ctr"/>
              <c:showLegendKey val="0"/>
              <c:showVal val="1"/>
              <c:showCatName val="0"/>
              <c:showSerName val="0"/>
              <c:showPercent val="0"/>
              <c:showBubbleSize val="0"/>
            </c:dLbl>
            <c:dLbl>
              <c:idx val="10"/>
              <c:layout>
                <c:manualLayout>
                  <c:x val="0.12651776097708903"/>
                  <c:y val="0"/>
                </c:manualLayout>
              </c:layout>
              <c:dLblPos val="ctr"/>
              <c:showLegendKey val="0"/>
              <c:showVal val="1"/>
              <c:showCatName val="0"/>
              <c:showSerName val="0"/>
              <c:showPercent val="0"/>
              <c:showBubbleSize val="0"/>
            </c:dLbl>
            <c:txPr>
              <a:bodyPr/>
              <a:lstStyle/>
              <a:p>
                <a:pPr>
                  <a:defRPr sz="2000">
                    <a:solidFill>
                      <a:schemeClr val="bg1"/>
                    </a:solidFill>
                  </a:defRPr>
                </a:pPr>
                <a:endParaRPr lang="en-US"/>
              </a:p>
            </c:txPr>
            <c:dLblPos val="inEnd"/>
            <c:showLegendKey val="0"/>
            <c:showVal val="1"/>
            <c:showCatName val="0"/>
            <c:showSerName val="0"/>
            <c:showPercent val="0"/>
            <c:showBubbleSize val="0"/>
            <c:showLeaderLines val="0"/>
          </c:dLbls>
          <c:cat>
            <c:strRef>
              <c:f>'who hiding from'!$A$4:$A$14</c:f>
              <c:strCache>
                <c:ptCount val="11"/>
                <c:pt idx="0">
                  <c:v>Law enforcement</c:v>
                </c:pt>
                <c:pt idx="1">
                  <c:v>The government</c:v>
                </c:pt>
                <c:pt idx="2">
                  <c:v>Companies / people who run the website you visited</c:v>
                </c:pt>
                <c:pt idx="3">
                  <c:v>Companies / people who might want payment for files you download</c:v>
                </c:pt>
                <c:pt idx="4">
                  <c:v>Employer, supervisor, coworkers</c:v>
                </c:pt>
                <c:pt idx="5">
                  <c:v>Family members or romantic partner</c:v>
                </c:pt>
                <c:pt idx="6">
                  <c:v>People who might criticize / harass you</c:v>
                </c:pt>
                <c:pt idx="7">
                  <c:v>People from your past</c:v>
                </c:pt>
                <c:pt idx="8">
                  <c:v>Certain friends</c:v>
                </c:pt>
                <c:pt idx="9">
                  <c:v>Advertisers</c:v>
                </c:pt>
                <c:pt idx="10">
                  <c:v>Hackers or criminals</c:v>
                </c:pt>
              </c:strCache>
            </c:strRef>
          </c:cat>
          <c:val>
            <c:numRef>
              <c:f>'who hiding from'!$B$4:$B$14</c:f>
              <c:numCache>
                <c:formatCode>0%</c:formatCode>
                <c:ptCount val="11"/>
                <c:pt idx="0">
                  <c:v>4.0000000000000022E-2</c:v>
                </c:pt>
                <c:pt idx="1">
                  <c:v>0.05</c:v>
                </c:pt>
                <c:pt idx="2">
                  <c:v>6.0000000000000032E-2</c:v>
                </c:pt>
                <c:pt idx="3">
                  <c:v>6.0000000000000032E-2</c:v>
                </c:pt>
                <c:pt idx="4">
                  <c:v>0.11</c:v>
                </c:pt>
                <c:pt idx="5">
                  <c:v>0.14000000000000001</c:v>
                </c:pt>
                <c:pt idx="6">
                  <c:v>0.17</c:v>
                </c:pt>
                <c:pt idx="7">
                  <c:v>0.19</c:v>
                </c:pt>
                <c:pt idx="8">
                  <c:v>0.19</c:v>
                </c:pt>
                <c:pt idx="9">
                  <c:v>0.28000000000000008</c:v>
                </c:pt>
                <c:pt idx="10">
                  <c:v>0.33000000000000196</c:v>
                </c:pt>
              </c:numCache>
            </c:numRef>
          </c:val>
        </c:ser>
        <c:dLbls>
          <c:showLegendKey val="0"/>
          <c:showVal val="0"/>
          <c:showCatName val="0"/>
          <c:showSerName val="0"/>
          <c:showPercent val="0"/>
          <c:showBubbleSize val="0"/>
        </c:dLbls>
        <c:gapWidth val="50"/>
        <c:overlap val="100"/>
        <c:axId val="80920960"/>
        <c:axId val="80922496"/>
      </c:barChart>
      <c:catAx>
        <c:axId val="80920960"/>
        <c:scaling>
          <c:orientation val="minMax"/>
        </c:scaling>
        <c:delete val="0"/>
        <c:axPos val="l"/>
        <c:majorTickMark val="out"/>
        <c:minorTickMark val="none"/>
        <c:tickLblPos val="nextTo"/>
        <c:txPr>
          <a:bodyPr/>
          <a:lstStyle/>
          <a:p>
            <a:pPr>
              <a:defRPr sz="1400"/>
            </a:pPr>
            <a:endParaRPr lang="en-US"/>
          </a:p>
        </c:txPr>
        <c:crossAx val="80922496"/>
        <c:crosses val="autoZero"/>
        <c:auto val="1"/>
        <c:lblAlgn val="ctr"/>
        <c:lblOffset val="100"/>
        <c:noMultiLvlLbl val="0"/>
      </c:catAx>
      <c:valAx>
        <c:axId val="80922496"/>
        <c:scaling>
          <c:orientation val="minMax"/>
          <c:max val="0.4"/>
        </c:scaling>
        <c:delete val="0"/>
        <c:axPos val="b"/>
        <c:majorGridlines/>
        <c:numFmt formatCode="0%" sourceLinked="1"/>
        <c:majorTickMark val="out"/>
        <c:minorTickMark val="none"/>
        <c:tickLblPos val="nextTo"/>
        <c:crossAx val="80920960"/>
        <c:crosses val="autoZero"/>
        <c:crossBetween val="between"/>
        <c:majorUnit val="0.1"/>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'problems by age'!$B$1</c:f>
              <c:strCache>
                <c:ptCount val="1"/>
                <c:pt idx="0">
                  <c:v>Ages 18-29</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'problems by age'!$A$2:$A$6</c:f>
              <c:strCache>
                <c:ptCount val="5"/>
                <c:pt idx="0">
                  <c:v>Had email or SNS account compromised or taken over without permission</c:v>
                </c:pt>
                <c:pt idx="1">
                  <c:v>Been stalked or harassed online</c:v>
                </c:pt>
                <c:pt idx="2">
                  <c:v>Had important info stolen such as SSN, credit card, bank info</c:v>
                </c:pt>
                <c:pt idx="3">
                  <c:v>Had reputation damaged because of something that happened online</c:v>
                </c:pt>
                <c:pt idx="4">
                  <c:v>Online events led you into physical danger</c:v>
                </c:pt>
              </c:strCache>
            </c:strRef>
          </c:cat>
          <c:val>
            <c:numRef>
              <c:f>'problems by age'!$B$2:$B$6</c:f>
              <c:numCache>
                <c:formatCode>0%</c:formatCode>
                <c:ptCount val="5"/>
                <c:pt idx="0">
                  <c:v>0.28000000000000008</c:v>
                </c:pt>
                <c:pt idx="1">
                  <c:v>0.23</c:v>
                </c:pt>
                <c:pt idx="2">
                  <c:v>7.0000000000000021E-2</c:v>
                </c:pt>
                <c:pt idx="3">
                  <c:v>0.13</c:v>
                </c:pt>
                <c:pt idx="4">
                  <c:v>0.11</c:v>
                </c:pt>
              </c:numCache>
            </c:numRef>
          </c:val>
        </c:ser>
        <c:ser>
          <c:idx val="1"/>
          <c:order val="1"/>
          <c:tx>
            <c:strRef>
              <c:f>'problems by age'!$C$1</c:f>
              <c:strCache>
                <c:ptCount val="1"/>
                <c:pt idx="0">
                  <c:v>Ages 30-49</c:v>
                </c:pt>
              </c:strCache>
            </c:strRef>
          </c:tx>
          <c:spPr>
            <a:solidFill>
              <a:schemeClr val="tx2"/>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'problems by age'!$A$2:$A$6</c:f>
              <c:strCache>
                <c:ptCount val="5"/>
                <c:pt idx="0">
                  <c:v>Had email or SNS account compromised or taken over without permission</c:v>
                </c:pt>
                <c:pt idx="1">
                  <c:v>Been stalked or harassed online</c:v>
                </c:pt>
                <c:pt idx="2">
                  <c:v>Had important info stolen such as SSN, credit card, bank info</c:v>
                </c:pt>
                <c:pt idx="3">
                  <c:v>Had reputation damaged because of something that happened online</c:v>
                </c:pt>
                <c:pt idx="4">
                  <c:v>Online events led you into physical danger</c:v>
                </c:pt>
              </c:strCache>
            </c:strRef>
          </c:cat>
          <c:val>
            <c:numRef>
              <c:f>'problems by age'!$C$2:$C$6</c:f>
              <c:numCache>
                <c:formatCode>0%</c:formatCode>
                <c:ptCount val="5"/>
                <c:pt idx="0">
                  <c:v>0.22</c:v>
                </c:pt>
                <c:pt idx="1">
                  <c:v>0.15000000000000024</c:v>
                </c:pt>
                <c:pt idx="2">
                  <c:v>0.14000000000000001</c:v>
                </c:pt>
                <c:pt idx="3">
                  <c:v>6.0000000000000032E-2</c:v>
                </c:pt>
                <c:pt idx="4">
                  <c:v>4.0000000000000022E-2</c:v>
                </c:pt>
              </c:numCache>
            </c:numRef>
          </c:val>
        </c:ser>
        <c:ser>
          <c:idx val="2"/>
          <c:order val="2"/>
          <c:tx>
            <c:strRef>
              <c:f>'problems by age'!$D$1</c:f>
              <c:strCache>
                <c:ptCount val="1"/>
                <c:pt idx="0">
                  <c:v>Ages 50-64</c:v>
                </c:pt>
              </c:strCache>
            </c:strRef>
          </c:tx>
          <c:spPr>
            <a:solidFill>
              <a:schemeClr val="tx2">
                <a:lumMod val="60000"/>
                <a:lumOff val="40000"/>
              </a:schemeClr>
            </a:solidFill>
          </c:spPr>
          <c:invertIfNegative val="0"/>
          <c:dLbls>
            <c:dLbl>
              <c:idx val="0"/>
              <c:layout>
                <c:manualLayout>
                  <c:x val="0"/>
                  <c:y val="1.3888888888888888E-2"/>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'problems by age'!$A$2:$A$6</c:f>
              <c:strCache>
                <c:ptCount val="5"/>
                <c:pt idx="0">
                  <c:v>Had email or SNS account compromised or taken over without permission</c:v>
                </c:pt>
                <c:pt idx="1">
                  <c:v>Been stalked or harassed online</c:v>
                </c:pt>
                <c:pt idx="2">
                  <c:v>Had important info stolen such as SSN, credit card, bank info</c:v>
                </c:pt>
                <c:pt idx="3">
                  <c:v>Had reputation damaged because of something that happened online</c:v>
                </c:pt>
                <c:pt idx="4">
                  <c:v>Online events led you into physical danger</c:v>
                </c:pt>
              </c:strCache>
            </c:strRef>
          </c:cat>
          <c:val>
            <c:numRef>
              <c:f>'problems by age'!$D$2:$D$6</c:f>
              <c:numCache>
                <c:formatCode>0%</c:formatCode>
                <c:ptCount val="5"/>
                <c:pt idx="0">
                  <c:v>0.17</c:v>
                </c:pt>
                <c:pt idx="1">
                  <c:v>2.0000000000000011E-2</c:v>
                </c:pt>
                <c:pt idx="2">
                  <c:v>0.11</c:v>
                </c:pt>
                <c:pt idx="3">
                  <c:v>2.0000000000000011E-2</c:v>
                </c:pt>
                <c:pt idx="4">
                  <c:v>1.0000000000000005E-2</c:v>
                </c:pt>
              </c:numCache>
            </c:numRef>
          </c:val>
        </c:ser>
        <c:ser>
          <c:idx val="3"/>
          <c:order val="3"/>
          <c:tx>
            <c:strRef>
              <c:f>'problems by age'!$E$1</c:f>
              <c:strCache>
                <c:ptCount val="1"/>
                <c:pt idx="0">
                  <c:v>Ages 65+</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'problems by age'!$A$2:$A$6</c:f>
              <c:strCache>
                <c:ptCount val="5"/>
                <c:pt idx="0">
                  <c:v>Had email or SNS account compromised or taken over without permission</c:v>
                </c:pt>
                <c:pt idx="1">
                  <c:v>Been stalked or harassed online</c:v>
                </c:pt>
                <c:pt idx="2">
                  <c:v>Had important info stolen such as SSN, credit card, bank info</c:v>
                </c:pt>
                <c:pt idx="3">
                  <c:v>Had reputation damaged because of something that happened online</c:v>
                </c:pt>
                <c:pt idx="4">
                  <c:v>Online events led you into physical danger</c:v>
                </c:pt>
              </c:strCache>
            </c:strRef>
          </c:cat>
          <c:val>
            <c:numRef>
              <c:f>'problems by age'!$E$2:$E$6</c:f>
              <c:numCache>
                <c:formatCode>0%</c:formatCode>
                <c:ptCount val="5"/>
                <c:pt idx="0">
                  <c:v>9.0000000000000024E-2</c:v>
                </c:pt>
                <c:pt idx="1">
                  <c:v>3.0000000000000002E-2</c:v>
                </c:pt>
                <c:pt idx="2">
                  <c:v>8.0000000000000043E-2</c:v>
                </c:pt>
                <c:pt idx="3">
                  <c:v>4.0000000000000022E-2</c:v>
                </c:pt>
              </c:numCache>
            </c:numRef>
          </c:val>
        </c:ser>
        <c:dLbls>
          <c:showLegendKey val="0"/>
          <c:showVal val="0"/>
          <c:showCatName val="0"/>
          <c:showSerName val="0"/>
          <c:showPercent val="0"/>
          <c:showBubbleSize val="0"/>
        </c:dLbls>
        <c:gapWidth val="50"/>
        <c:axId val="81058432"/>
        <c:axId val="80953728"/>
      </c:barChart>
      <c:catAx>
        <c:axId val="81058432"/>
        <c:scaling>
          <c:orientation val="minMax"/>
        </c:scaling>
        <c:delete val="0"/>
        <c:axPos val="b"/>
        <c:majorTickMark val="out"/>
        <c:minorTickMark val="none"/>
        <c:tickLblPos val="nextTo"/>
        <c:txPr>
          <a:bodyPr/>
          <a:lstStyle/>
          <a:p>
            <a:pPr>
              <a:defRPr sz="1400"/>
            </a:pPr>
            <a:endParaRPr lang="en-US"/>
          </a:p>
        </c:txPr>
        <c:crossAx val="80953728"/>
        <c:crosses val="autoZero"/>
        <c:auto val="1"/>
        <c:lblAlgn val="ctr"/>
        <c:lblOffset val="100"/>
        <c:noMultiLvlLbl val="0"/>
      </c:catAx>
      <c:valAx>
        <c:axId val="80953728"/>
        <c:scaling>
          <c:orientation val="minMax"/>
        </c:scaling>
        <c:delete val="0"/>
        <c:axPos val="l"/>
        <c:majorGridlines/>
        <c:numFmt formatCode="0%" sourceLinked="1"/>
        <c:majorTickMark val="out"/>
        <c:minorTickMark val="none"/>
        <c:tickLblPos val="nextTo"/>
        <c:crossAx val="81058432"/>
        <c:crosses val="autoZero"/>
        <c:crossBetween val="between"/>
        <c:majorUnit val="0.1"/>
      </c:valAx>
    </c:plotArea>
    <c:legend>
      <c:legendPos val="t"/>
      <c:layout/>
      <c:overlay val="0"/>
      <c:txPr>
        <a:bodyPr/>
        <a:lstStyle/>
        <a:p>
          <a:pPr>
            <a:defRPr sz="1600"/>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32788F-E669-44F6-91E2-9C32758573CA}" type="datetimeFigureOut">
              <a:rPr lang="en-US" smtClean="0"/>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5BF17-902A-48AA-88E1-7DADDB9C6CC6}" type="slidenum">
              <a:rPr lang="en-US" smtClean="0"/>
              <a:t>‹#›</a:t>
            </a:fld>
            <a:endParaRPr lang="en-US"/>
          </a:p>
        </p:txBody>
      </p:sp>
    </p:spTree>
    <p:extLst>
      <p:ext uri="{BB962C8B-B14F-4D97-AF65-F5344CB8AC3E}">
        <p14:creationId xmlns:p14="http://schemas.microsoft.com/office/powerpoint/2010/main" val="24765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anah.org/papers/talks/2010/SXSW2010.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Title: Sur-</a:t>
            </a:r>
            <a:r>
              <a:rPr lang="en-US" sz="1200" kern="1200" dirty="0" err="1" smtClean="0">
                <a:solidFill>
                  <a:schemeClr val="tx1"/>
                </a:solidFill>
                <a:effectLst/>
                <a:latin typeface="+mn-lt"/>
                <a:ea typeface="+mn-ea"/>
                <a:cs typeface="+mn-cs"/>
              </a:rPr>
              <a:t>veillance</a:t>
            </a:r>
            <a:r>
              <a:rPr lang="en-US" sz="1200" kern="1200" dirty="0" smtClean="0">
                <a:solidFill>
                  <a:schemeClr val="tx1"/>
                </a:solidFill>
                <a:effectLst/>
                <a:latin typeface="+mn-lt"/>
                <a:ea typeface="+mn-ea"/>
                <a:cs typeface="+mn-cs"/>
              </a:rPr>
              <a:t>, Sous-</a:t>
            </a:r>
            <a:r>
              <a:rPr lang="en-US" sz="1200" kern="1200" dirty="0" err="1" smtClean="0">
                <a:solidFill>
                  <a:schemeClr val="tx1"/>
                </a:solidFill>
                <a:effectLst/>
                <a:latin typeface="+mn-lt"/>
                <a:ea typeface="+mn-ea"/>
                <a:cs typeface="+mn-cs"/>
              </a:rPr>
              <a:t>veillace</a:t>
            </a:r>
            <a:r>
              <a:rPr lang="en-US" sz="1200" kern="1200" dirty="0" smtClean="0">
                <a:solidFill>
                  <a:schemeClr val="tx1"/>
                </a:solidFill>
                <a:effectLst/>
                <a:latin typeface="+mn-lt"/>
                <a:ea typeface="+mn-ea"/>
                <a:cs typeface="+mn-cs"/>
              </a:rPr>
              <a:t> and Co-</a:t>
            </a:r>
            <a:r>
              <a:rPr lang="en-US" sz="1200" kern="1200" dirty="0" err="1" smtClean="0">
                <a:solidFill>
                  <a:schemeClr val="tx1"/>
                </a:solidFill>
                <a:effectLst/>
                <a:latin typeface="+mn-lt"/>
                <a:ea typeface="+mn-ea"/>
                <a:cs typeface="+mn-cs"/>
              </a:rPr>
              <a:t>veillance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Abstract: Personal privacy in the networked age is limited by three dimensions of “</a:t>
            </a:r>
            <a:r>
              <a:rPr lang="en-US" sz="1200" kern="1200" dirty="0" err="1" smtClean="0">
                <a:solidFill>
                  <a:schemeClr val="tx1"/>
                </a:solidFill>
                <a:effectLst/>
                <a:latin typeface="+mn-lt"/>
                <a:ea typeface="+mn-ea"/>
                <a:cs typeface="+mn-cs"/>
              </a:rPr>
              <a:t>veillance</a:t>
            </a:r>
            <a:r>
              <a:rPr lang="en-US" sz="1200" kern="1200" dirty="0" smtClean="0">
                <a:solidFill>
                  <a:schemeClr val="tx1"/>
                </a:solidFill>
                <a:effectLst/>
                <a:latin typeface="+mn-lt"/>
                <a:ea typeface="+mn-ea"/>
                <a:cs typeface="+mn-cs"/>
              </a:rPr>
              <a:t>.” They shape people’s behavior and their anxieties about the future of privacy. Lee Rainie will present the latest survey findings from the Pew Research Center about how people try to navigate this new environment in their relationship with government, commercial enterprises, and each other. He will also discuss how some technologists are trying to respond. </a:t>
            </a:r>
          </a:p>
          <a:p>
            <a:endParaRPr lang="en-US" dirty="0"/>
          </a:p>
        </p:txBody>
      </p:sp>
      <p:sp>
        <p:nvSpPr>
          <p:cNvPr id="4" name="Slide Number Placeholder 3"/>
          <p:cNvSpPr>
            <a:spLocks noGrp="1"/>
          </p:cNvSpPr>
          <p:nvPr>
            <p:ph type="sldNum" sz="quarter" idx="10"/>
          </p:nvPr>
        </p:nvSpPr>
        <p:spPr/>
        <p:txBody>
          <a:bodyPr/>
          <a:lstStyle/>
          <a:p>
            <a:fld id="{EB15BF17-902A-48AA-88E1-7DADDB9C6CC6}" type="slidenum">
              <a:rPr lang="en-US" smtClean="0"/>
              <a:t>1</a:t>
            </a:fld>
            <a:endParaRPr lang="en-US"/>
          </a:p>
        </p:txBody>
      </p:sp>
    </p:spTree>
    <p:extLst>
      <p:ext uri="{BB962C8B-B14F-4D97-AF65-F5344CB8AC3E}">
        <p14:creationId xmlns:p14="http://schemas.microsoft.com/office/powerpoint/2010/main" val="339608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CB465AC-788E-48FE-A28D-2DF1A269A658}"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5BF17-902A-48AA-88E1-7DADDB9C6CC6}" type="slidenum">
              <a:rPr lang="en-US" smtClean="0"/>
              <a:t>7</a:t>
            </a:fld>
            <a:endParaRPr lang="en-US"/>
          </a:p>
        </p:txBody>
      </p:sp>
    </p:spTree>
    <p:extLst>
      <p:ext uri="{BB962C8B-B14F-4D97-AF65-F5344CB8AC3E}">
        <p14:creationId xmlns:p14="http://schemas.microsoft.com/office/powerpoint/2010/main" val="204789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5BF17-902A-48AA-88E1-7DADDB9C6CC6}" type="slidenum">
              <a:rPr lang="en-US" smtClean="0"/>
              <a:t>8</a:t>
            </a:fld>
            <a:endParaRPr lang="en-US"/>
          </a:p>
        </p:txBody>
      </p:sp>
    </p:spTree>
    <p:extLst>
      <p:ext uri="{BB962C8B-B14F-4D97-AF65-F5344CB8AC3E}">
        <p14:creationId xmlns:p14="http://schemas.microsoft.com/office/powerpoint/2010/main" val="2434966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http://www.danah.org/papers/talks/2010/SXSW2010.html</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EB15BF17-902A-48AA-88E1-7DADDB9C6CC6}" type="slidenum">
              <a:rPr lang="en-US" smtClean="0"/>
              <a:t>9</a:t>
            </a:fld>
            <a:endParaRPr lang="en-US"/>
          </a:p>
        </p:txBody>
      </p:sp>
    </p:spTree>
    <p:extLst>
      <p:ext uri="{BB962C8B-B14F-4D97-AF65-F5344CB8AC3E}">
        <p14:creationId xmlns:p14="http://schemas.microsoft.com/office/powerpoint/2010/main" val="2800735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5BF17-902A-48AA-88E1-7DADDB9C6CC6}" type="slidenum">
              <a:rPr lang="en-US" smtClean="0"/>
              <a:t>16</a:t>
            </a:fld>
            <a:endParaRPr lang="en-US"/>
          </a:p>
        </p:txBody>
      </p:sp>
    </p:spTree>
    <p:extLst>
      <p:ext uri="{BB962C8B-B14F-4D97-AF65-F5344CB8AC3E}">
        <p14:creationId xmlns:p14="http://schemas.microsoft.com/office/powerpoint/2010/main" val="3130135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smtClean="0"/>
              <a:t>©2010 Bill &amp; Melinda Gates Foundation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5BF17-902A-48AA-88E1-7DADDB9C6CC6}" type="slidenum">
              <a:rPr lang="en-US" smtClean="0"/>
              <a:t>27</a:t>
            </a:fld>
            <a:endParaRPr lang="en-US"/>
          </a:p>
        </p:txBody>
      </p:sp>
    </p:spTree>
    <p:extLst>
      <p:ext uri="{BB962C8B-B14F-4D97-AF65-F5344CB8AC3E}">
        <p14:creationId xmlns:p14="http://schemas.microsoft.com/office/powerpoint/2010/main" val="278549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5BF17-902A-48AA-88E1-7DADDB9C6CC6}" type="slidenum">
              <a:rPr lang="en-US" smtClean="0"/>
              <a:t>28</a:t>
            </a:fld>
            <a:endParaRPr lang="en-US"/>
          </a:p>
        </p:txBody>
      </p:sp>
    </p:spTree>
    <p:extLst>
      <p:ext uri="{BB962C8B-B14F-4D97-AF65-F5344CB8AC3E}">
        <p14:creationId xmlns:p14="http://schemas.microsoft.com/office/powerpoint/2010/main" val="95655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F2DFE1-D0A4-49C3-BABF-E242209D9EE9}"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1224881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2DFE1-D0A4-49C3-BABF-E242209D9EE9}"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197399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2DFE1-D0A4-49C3-BABF-E242209D9EE9}"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410007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2DFE1-D0A4-49C3-BABF-E242209D9EE9}"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193511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2DFE1-D0A4-49C3-BABF-E242209D9EE9}"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350926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F2DFE1-D0A4-49C3-BABF-E242209D9EE9}"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370672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F2DFE1-D0A4-49C3-BABF-E242209D9EE9}"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255454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F2DFE1-D0A4-49C3-BABF-E242209D9EE9}"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120374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2DFE1-D0A4-49C3-BABF-E242209D9EE9}"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73449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2DFE1-D0A4-49C3-BABF-E242209D9EE9}"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114565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2DFE1-D0A4-49C3-BABF-E242209D9EE9}"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2CFB9-E57F-43A7-BC46-8E12EBF4D907}" type="slidenum">
              <a:rPr lang="en-US" smtClean="0"/>
              <a:t>‹#›</a:t>
            </a:fld>
            <a:endParaRPr lang="en-US"/>
          </a:p>
        </p:txBody>
      </p:sp>
    </p:spTree>
    <p:extLst>
      <p:ext uri="{BB962C8B-B14F-4D97-AF65-F5344CB8AC3E}">
        <p14:creationId xmlns:p14="http://schemas.microsoft.com/office/powerpoint/2010/main" val="31898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2DFE1-D0A4-49C3-BABF-E242209D9EE9}" type="datetimeFigureOut">
              <a:rPr lang="en-US" smtClean="0"/>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2CFB9-E57F-43A7-BC46-8E12EBF4D907}" type="slidenum">
              <a:rPr lang="en-US" smtClean="0"/>
              <a:t>‹#›</a:t>
            </a:fld>
            <a:endParaRPr lang="en-US"/>
          </a:p>
        </p:txBody>
      </p:sp>
    </p:spTree>
    <p:extLst>
      <p:ext uri="{BB962C8B-B14F-4D97-AF65-F5344CB8AC3E}">
        <p14:creationId xmlns:p14="http://schemas.microsoft.com/office/powerpoint/2010/main" val="344461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ewresearch.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lrainie@pewinternet.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9750"/>
            <a:ext cx="7772400" cy="1847850"/>
          </a:xfrm>
        </p:spPr>
        <p:txBody>
          <a:bodyPr>
            <a:noAutofit/>
          </a:bodyPr>
          <a:lstStyle/>
          <a:p>
            <a:r>
              <a:rPr lang="en-US" sz="3600" dirty="0" smtClean="0"/>
              <a:t>Networked Privacy in the Age of Surveillance, </a:t>
            </a:r>
            <a:r>
              <a:rPr lang="en-US" sz="3600" dirty="0" err="1" smtClean="0"/>
              <a:t>Sousveillance</a:t>
            </a:r>
            <a:r>
              <a:rPr lang="en-US" sz="3600" dirty="0" smtClean="0"/>
              <a:t>, </a:t>
            </a:r>
            <a:r>
              <a:rPr lang="en-US" sz="3600" dirty="0" err="1" smtClean="0"/>
              <a:t>Coveillance</a:t>
            </a:r>
            <a:endParaRPr lang="en-US" sz="3600" dirty="0"/>
          </a:p>
        </p:txBody>
      </p:sp>
      <p:sp>
        <p:nvSpPr>
          <p:cNvPr id="3" name="Subtitle 2"/>
          <p:cNvSpPr>
            <a:spLocks noGrp="1"/>
          </p:cNvSpPr>
          <p:nvPr>
            <p:ph type="subTitle" idx="1"/>
          </p:nvPr>
        </p:nvSpPr>
        <p:spPr>
          <a:xfrm>
            <a:off x="1371600" y="4267200"/>
            <a:ext cx="6400800" cy="1752600"/>
          </a:xfrm>
        </p:spPr>
        <p:txBody>
          <a:bodyPr>
            <a:normAutofit fontScale="70000" lnSpcReduction="20000"/>
          </a:bodyPr>
          <a:lstStyle/>
          <a:p>
            <a:r>
              <a:rPr lang="en-US" dirty="0" smtClean="0">
                <a:solidFill>
                  <a:schemeClr val="tx1"/>
                </a:solidFill>
              </a:rPr>
              <a:t>Lee Rainie (@</a:t>
            </a:r>
            <a:r>
              <a:rPr lang="en-US" dirty="0" err="1" smtClean="0">
                <a:solidFill>
                  <a:schemeClr val="tx1"/>
                </a:solidFill>
              </a:rPr>
              <a:t>lrainie</a:t>
            </a:r>
            <a:r>
              <a:rPr lang="en-US" dirty="0" smtClean="0">
                <a:solidFill>
                  <a:schemeClr val="tx1"/>
                </a:solidFill>
              </a:rPr>
              <a:t>)</a:t>
            </a:r>
          </a:p>
          <a:p>
            <a:r>
              <a:rPr lang="en-US" dirty="0" smtClean="0">
                <a:solidFill>
                  <a:schemeClr val="tx1"/>
                </a:solidFill>
              </a:rPr>
              <a:t>Director, Internet, Science, and Technology Research</a:t>
            </a:r>
          </a:p>
          <a:p>
            <a:r>
              <a:rPr lang="en-US" dirty="0" smtClean="0">
                <a:solidFill>
                  <a:schemeClr val="tx1"/>
                </a:solidFill>
              </a:rPr>
              <a:t>Pew Research Center</a:t>
            </a:r>
          </a:p>
          <a:p>
            <a:r>
              <a:rPr lang="en-US" dirty="0" smtClean="0">
                <a:solidFill>
                  <a:schemeClr val="tx1"/>
                </a:solidFill>
              </a:rPr>
              <a:t>1.23.15</a:t>
            </a:r>
          </a:p>
          <a:p>
            <a:r>
              <a:rPr lang="en-US" dirty="0" smtClean="0">
                <a:solidFill>
                  <a:schemeClr val="tx1"/>
                </a:solidFill>
              </a:rPr>
              <a:t>Harvard University - “Privacy in a Networked World”</a:t>
            </a:r>
          </a:p>
        </p:txBody>
      </p:sp>
    </p:spTree>
    <p:extLst>
      <p:ext uri="{BB962C8B-B14F-4D97-AF65-F5344CB8AC3E}">
        <p14:creationId xmlns:p14="http://schemas.microsoft.com/office/powerpoint/2010/main" val="3926645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00"/>
                </a:solidFill>
              </a:rPr>
              <a:t>On a typical day, how much control do you have over information that is collected about you and how it is used?</a:t>
            </a:r>
          </a:p>
          <a:p>
            <a:r>
              <a:rPr lang="en-US" dirty="0" smtClean="0">
                <a:solidFill>
                  <a:srgbClr val="FF0000"/>
                </a:solidFill>
              </a:rPr>
              <a:t>47% say “a lot” or “some”</a:t>
            </a:r>
          </a:p>
          <a:p>
            <a:r>
              <a:rPr lang="en-US" dirty="0" smtClean="0">
                <a:solidFill>
                  <a:srgbClr val="FF0000"/>
                </a:solidFill>
              </a:rPr>
              <a:t>50% say “not much control” or “no control at all”</a:t>
            </a:r>
            <a:endParaRPr lang="en-US" dirty="0">
              <a:solidFill>
                <a:srgbClr val="FF0000"/>
              </a:solidFill>
            </a:endParaRPr>
          </a:p>
        </p:txBody>
      </p:sp>
    </p:spTree>
    <p:extLst>
      <p:ext uri="{BB962C8B-B14F-4D97-AF65-F5344CB8AC3E}">
        <p14:creationId xmlns:p14="http://schemas.microsoft.com/office/powerpoint/2010/main" val="2277531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1300"/>
            <a:ext cx="8229600" cy="1143000"/>
          </a:xfrm>
        </p:spPr>
        <p:txBody>
          <a:bodyPr/>
          <a:lstStyle/>
          <a:p>
            <a:r>
              <a:rPr lang="en-US" dirty="0" smtClean="0"/>
              <a:t>Surveillance</a:t>
            </a:r>
            <a:endParaRPr lang="en-US" dirty="0"/>
          </a:p>
        </p:txBody>
      </p:sp>
    </p:spTree>
    <p:extLst>
      <p:ext uri="{BB962C8B-B14F-4D97-AF65-F5344CB8AC3E}">
        <p14:creationId xmlns:p14="http://schemas.microsoft.com/office/powerpoint/2010/main" val="3951018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rainie.000\Desktop\Govt-Anti-Terror-Policies-Have-C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6448"/>
            <a:ext cx="6172200" cy="661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970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dirty="0"/>
              <a:t>80% of adults “agree” or “strongly agree” that </a:t>
            </a:r>
            <a:r>
              <a:rPr lang="en-US" u="sng" dirty="0"/>
              <a:t>Americans should be concerned about the government’s monitoring of phone calls and internet communications</a:t>
            </a:r>
            <a:r>
              <a:rPr lang="en-US" dirty="0"/>
              <a:t>. </a:t>
            </a:r>
            <a:endParaRPr lang="en-US" dirty="0" smtClean="0"/>
          </a:p>
          <a:p>
            <a:pPr lvl="0"/>
            <a:r>
              <a:rPr lang="en-US" dirty="0" smtClean="0">
                <a:solidFill>
                  <a:srgbClr val="FF0000"/>
                </a:solidFill>
              </a:rPr>
              <a:t>54% of adults have become </a:t>
            </a:r>
            <a:r>
              <a:rPr lang="en-US" u="sng" dirty="0" smtClean="0">
                <a:solidFill>
                  <a:srgbClr val="FF0000"/>
                </a:solidFill>
              </a:rPr>
              <a:t>less confident</a:t>
            </a:r>
            <a:r>
              <a:rPr lang="en-US" dirty="0" smtClean="0">
                <a:solidFill>
                  <a:srgbClr val="FF0000"/>
                </a:solidFill>
              </a:rPr>
              <a:t> </a:t>
            </a:r>
            <a:r>
              <a:rPr lang="en-US" u="sng" dirty="0" smtClean="0">
                <a:solidFill>
                  <a:srgbClr val="FF0000"/>
                </a:solidFill>
              </a:rPr>
              <a:t>over time that the surveillance programs are serving the public interest</a:t>
            </a:r>
            <a:r>
              <a:rPr lang="en-US" dirty="0" smtClean="0">
                <a:solidFill>
                  <a:srgbClr val="FF0000"/>
                </a:solidFill>
              </a:rPr>
              <a:t>.  </a:t>
            </a:r>
            <a:endParaRPr lang="en-US" dirty="0">
              <a:solidFill>
                <a:srgbClr val="FF0000"/>
              </a:solidFill>
            </a:endParaRPr>
          </a:p>
          <a:p>
            <a:endParaRPr lang="en-US" dirty="0"/>
          </a:p>
        </p:txBody>
      </p:sp>
    </p:spTree>
    <p:extLst>
      <p:ext uri="{BB962C8B-B14F-4D97-AF65-F5344CB8AC3E}">
        <p14:creationId xmlns:p14="http://schemas.microsoft.com/office/powerpoint/2010/main" val="3467557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lrainie.000\Desktop\Perceptions-of-the-Governments-Data-Collection-Program.png"/>
          <p:cNvPicPr>
            <a:picLocks noChangeAspect="1" noChangeArrowheads="1"/>
          </p:cNvPicPr>
          <p:nvPr/>
        </p:nvPicPr>
        <p:blipFill rotWithShape="1">
          <a:blip r:embed="rId2">
            <a:extLst>
              <a:ext uri="{28A0092B-C50C-407E-A947-70E740481C1C}">
                <a14:useLocalDpi xmlns:a14="http://schemas.microsoft.com/office/drawing/2010/main" val="0"/>
              </a:ext>
            </a:extLst>
          </a:blip>
          <a:srcRect r="2532" b="30371"/>
          <a:stretch/>
        </p:blipFill>
        <p:spPr bwMode="auto">
          <a:xfrm>
            <a:off x="457200" y="0"/>
            <a:ext cx="81678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517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rgbClr val="FF0000"/>
                </a:solidFill>
              </a:rPr>
              <a:t>Do you think the courts and judges do a good job balancing the public’s right to privacy and the needs of law enforcement and intelligence agencies to collect information for investigations?</a:t>
            </a:r>
          </a:p>
          <a:p>
            <a:r>
              <a:rPr lang="en-US" dirty="0" smtClean="0">
                <a:solidFill>
                  <a:srgbClr val="FF0000"/>
                </a:solidFill>
              </a:rPr>
              <a:t>Yes - 48% </a:t>
            </a:r>
          </a:p>
          <a:p>
            <a:r>
              <a:rPr lang="en-US" dirty="0" smtClean="0">
                <a:solidFill>
                  <a:srgbClr val="FF0000"/>
                </a:solidFill>
              </a:rPr>
              <a:t>No – 49%</a:t>
            </a:r>
            <a:endParaRPr lang="en-US" dirty="0">
              <a:solidFill>
                <a:srgbClr val="FF0000"/>
              </a:solidFill>
            </a:endParaRPr>
          </a:p>
        </p:txBody>
      </p:sp>
    </p:spTree>
    <p:extLst>
      <p:ext uri="{BB962C8B-B14F-4D97-AF65-F5344CB8AC3E}">
        <p14:creationId xmlns:p14="http://schemas.microsoft.com/office/powerpoint/2010/main" val="341997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rainie.000\Desktop\14-Young-People-Concerned-about-Civil-Liberties-Media-Freedom-Divide-Evenly-over-Surveilla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947"/>
            <a:ext cx="6019800" cy="714045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6858000" y="1371600"/>
            <a:ext cx="609600" cy="381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8" name="Oval 7"/>
          <p:cNvSpPr/>
          <p:nvPr/>
        </p:nvSpPr>
        <p:spPr>
          <a:xfrm>
            <a:off x="6858000" y="6248400"/>
            <a:ext cx="609600" cy="381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 name="Oval 8"/>
          <p:cNvSpPr/>
          <p:nvPr/>
        </p:nvSpPr>
        <p:spPr>
          <a:xfrm>
            <a:off x="6858000" y="4876800"/>
            <a:ext cx="609600" cy="381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 name="Oval 9"/>
          <p:cNvSpPr/>
          <p:nvPr/>
        </p:nvSpPr>
        <p:spPr>
          <a:xfrm>
            <a:off x="6858000" y="3962400"/>
            <a:ext cx="609600" cy="381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 name="Oval 10"/>
          <p:cNvSpPr/>
          <p:nvPr/>
        </p:nvSpPr>
        <p:spPr>
          <a:xfrm>
            <a:off x="6858000" y="2743200"/>
            <a:ext cx="609600" cy="381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Tree>
    <p:extLst>
      <p:ext uri="{BB962C8B-B14F-4D97-AF65-F5344CB8AC3E}">
        <p14:creationId xmlns:p14="http://schemas.microsoft.com/office/powerpoint/2010/main" val="1774549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ivacy, Personal In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3767"/>
            <a:ext cx="5585318" cy="699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175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343400"/>
          </a:xfrm>
        </p:spPr>
        <p:txBody>
          <a:bodyPr>
            <a:normAutofit/>
          </a:bodyPr>
          <a:lstStyle/>
          <a:p>
            <a:r>
              <a:rPr lang="en-US" dirty="0"/>
              <a:t>68% of internet users believe </a:t>
            </a:r>
            <a:r>
              <a:rPr lang="en-US" u="sng" dirty="0"/>
              <a:t>current laws are not good enough in protecting people’s privacy online </a:t>
            </a:r>
            <a:r>
              <a:rPr lang="en-US" dirty="0"/>
              <a:t>and 24% believe current laws provide reasonable protections. </a:t>
            </a:r>
          </a:p>
          <a:p>
            <a:pPr lvl="0"/>
            <a:r>
              <a:rPr lang="en-US" dirty="0" smtClean="0"/>
              <a:t>64</a:t>
            </a:r>
            <a:r>
              <a:rPr lang="en-US" dirty="0"/>
              <a:t>% believe the </a:t>
            </a:r>
            <a:r>
              <a:rPr lang="en-US" u="sng" dirty="0"/>
              <a:t>government should do more to regulate advertisers,</a:t>
            </a:r>
            <a:r>
              <a:rPr lang="en-US" dirty="0"/>
              <a:t> compared with 34% who think the government should not get more involved.</a:t>
            </a:r>
          </a:p>
          <a:p>
            <a:endParaRPr lang="en-US" dirty="0"/>
          </a:p>
        </p:txBody>
      </p:sp>
    </p:spTree>
    <p:extLst>
      <p:ext uri="{BB962C8B-B14F-4D97-AF65-F5344CB8AC3E}">
        <p14:creationId xmlns:p14="http://schemas.microsoft.com/office/powerpoint/2010/main" val="905145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505200"/>
          </a:xfrm>
        </p:spPr>
        <p:txBody>
          <a:bodyPr>
            <a:normAutofit/>
          </a:bodyPr>
          <a:lstStyle/>
          <a:p>
            <a:pPr marL="0" lvl="0" indent="0">
              <a:buNone/>
            </a:pPr>
            <a:endParaRPr lang="en-US" b="1" dirty="0"/>
          </a:p>
          <a:p>
            <a:r>
              <a:rPr lang="en-US" dirty="0" smtClean="0"/>
              <a:t>55</a:t>
            </a:r>
            <a:r>
              <a:rPr lang="en-US" dirty="0"/>
              <a:t>% “agree” or “strongly agree” with the statement: “I am willing to share some information about myself with companies in order to use online services for free.”</a:t>
            </a:r>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4225394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data:image/jpeg;base64,/9j/4AAQSkZJRgABAQAAAQABAAD/2wCEAAkGBxISEhUTEhQVFhMXGRoXFBgWGBoaGhwaGR8ZHhoWFxgaIiggGCYlHR4dIzEhJSorLi8xIB8zODMsNygvLisBCgoKDg0OFBAPGDckHxwsNDQuNzc3NDc3KzA3LC80Nzc3LCssMTcwODcsLis3KzArLDc3MTU0MisrNy0sKzI1Lv/AABEIAFAA8AMBIgACEQEDEQH/xAAcAAEAAgMBAQEAAAAAAAAAAAAABQYDBAcBAgj/xABEEAABAwICBQcIBgkFAQAAAAABAAIDBBESIQUGMUFRBxMiYXGBkRQyM1Nyk6HTI3OCsbPBFjQ1QmJjstHwFYOEosMI/8QAGQEBAQEBAQEAAAAAAAAAAAAAAAEDBAIF/8QAHhEBAQACAQUBAAAAAAAAAAAAAAECEQMEEiExQVH/2gAMAwEAAhEDEQA/AO4oiICIiAiIgIiICIiAiIgIiICIiAiIgIiICIiAiIgIiICIiAiIgIiICIiDwuAXmMcQqNyknpw+y/72qJ0VqxPURiVjmBpuBcm+RI4dSDqAcOKFw4qqaq6uTU0pfI5pBbbIk53HEKq61VhlqpCL2b0Rbg3L77oOrAoqzqBWY6YsJzjcR3HMfmO5RGvOnn84aeNxa1o+kIyJJ/dvwAQXjyhl7Ym34XF/BZCVy52qlQIOfs3Zjw/vW238M7LZ0VVzVUD6S+J+Toy47gRiaT9yDo+McQvOdbxHiuTaR0VNTPY2W13Zizr7CFzam0DUV9fPBTYTIHSSdN5aMLXgHOx3uCD9SNcDsN18mRvEeKpfJloKfRtFKyrwBwe6TovxDDhG8gcCvz5puvfUzTVBxWlkc6+Y84kgdWVkH66Xy6QDaR4qu8nWl/K9HU0pN34MEntxksce8i/euM8uDj/qrsz6GLf1vQfokG+xeB42XF+1cr5BdYOcgko3npRHHHfbzbznbsd/UOKqeqDj+kjsz+sVP/og7/zjeI8V9E22r8t1rz/rDsz+v8f56vvLprXdzdHwuORD6jDtJ2siy7nEeyg7M14Owgr6VC5MdVm6NpOeqMqiUB0uLawbWxDs39fYrVovTTJ3OaOiRsB3jiP7LPLmwxymFvm+nuceVxuUniJNFgrKtkTS55sPv6hxVXiqJ6uYFhLGsNwdzR18SVjz9VjxXHGTeV+RpxcFzlyt1J9W9ECLqYCIiAiIgIiIKHylefD7L/vasOr+trKeBsRjc4guNwRbMk/ms3KV58Psv+9q3dUdCU8tKx8kTXOJdcm+5xA+CCTh1gbJSSVIaW4Q4AE3zGzZxJCqOq2jTNFVOOZ5vC32j0h8QFL67c3T07YImhoe65A4DafGyr2in10bPoBIGOOLosBB2C9yDwQb/J7WYZ3RnZI3Ltbn911C6UdiqpCd8hv42XlHK+CoY9wLXMeC4EWNt4tuuCVm1hh5uqk4YsbesOzBVR1d0YLcO61u5Qeh9VIaeQSMdIXAEZkWzFsxZbs2mIhTmfEMOHEM99sm243yVb1S0/VVE4Y9zSwNJd0QD1ZjrsorDyh+ng7D/UFROSL9uVP1U/4sSvfKH6eDsP8AUFROSL9uVP1U/wCLEg6FywaWNPouYNNnzWhb2PPT/wCmL4LldBq7i1dnqQOmKgSD2IyI3W6hdx+ypjl/0vingpWnKNpleP4n5N+AOXWFXKdmnm03krI6kUpa5vNiFmEtfcuFy3Fnc53vmgu//wA/aVvFUUpObHCVo6n5H4j4qucrbA7TsTSLgilBHEGQgjwUTyTaSNNpWEOuBJigkB/i2X7Htb8VL8rH7eh/4n4hQaUBOhdO2NxEJLdsE2w9gy72HgtnU831kJGw1FSR4SK08vugccMVY0Zxnm5fYeeiT2Oy+0qFySuJ0vTkm5JkJJ9h6CH1gnMekqiRtsTKuR4vsuyUuF+8Lb1Q0swaUhqasYw+bFIXXydJez+5xB4LX0xAJNKSxuvhfWuY62Rs+bCbHdkVcOXDViOmkgmhYGRPYIS0bAYx0Rb2MvsoOq6dpJ5ZQCbQ7QdwG+/ErU0novmTjhJuy2LiP4h1dS0NRNYTW0MLnOvJG0RS33ubliPtCx8Vaag/S94/JfN5eh48rnbbu33+OvDqs8e2T1Pn6g42zVsgLzZgyJ3DqHElT2imhrg1os0A2H5niV804AkDWgBrSQANm9fWjPP7itOm6acV7srvK+6883N3+JNYz1EsiIu5zCIiDSdPNc2jjtu+kd8teeUT+rj9675azlFBg8on9XH713y08on9XH713y1nRNiq616Gqqt0ZY2BuAOBxSv322Wj6lI6u01RTwNicyIkFxuJXWzJO+PrUyibFP1n0FWVUoe0QBoaGgGV995Jyi/yysVDz0cbIxHH0WhvpXbh9Wtt8rWkAkAuNm33nbYL4fUsFruGZIHaNqbFR1k1bqqiYysbA0FoBDpX3uLi+UXCy2dJavzTwxh7YhPG0NxiV1jbcfo72VlfUsAJLgAG4jfc3ivZKhgvcjIgHtIuB4Zpsc8/Qyu2Wp7fWvt+GrXq9oqSlYQI43Pd57uddn1D6PIKaikDhdpuCvnyhnR6Q6eTevfkmxWtZ9DVVVJG9rYWhgscUr+IOVo1XdSdRa2i0hLWSGmcx7JGhrZZMQxvY4E3itkGrpTXgi4OX9tqxNrIzezh0fO25dvimxyfT3JrpCq0i+rkdS826VjsHOyX5tmEBvorXwtXVxPMMhFH713y1kkna29yBhALuoG9ifBexShwuDf/ADrTY43pjkr0g+tkqYH0rGmXno2ukkuDcOsbRcVK64agV1ZpGOsaaZrWCHE10klyYnYja0Vs100VDMxiF2kNd1E2sD23C955vEbcP2uCbEfpulkqqeWnkijLJGFh+ldvGR9HlY5rmepHJlX0VbFUvdSvbHiuGyyXOJrm5XitvXWTVx4XOxjC0lrjfYRkQe9JKtjTYuAOXx2dibHHqjkr0g6uNVjpcBqefw85Je3OY8PorXtkuga+aCm0jRvp8ETX3a+JxldZr2nI5R7xcHqJVjNSzFhv0uGe/YvG1TC7DiF72t1jcmxzPUDUXSOj5JC91K+KRou1sslw8HouF4rbLg93BX2WKoL8WCK1wfSu3W/lrfjqmOOEOBOfwyNuNisylmxFsiqA/Fgitcn0rt/+2lJHUMdcsi2etd8tSiKahtg8on9XH713y08on9XH713y1nRetjB5RP6uP3rvlp5RP6uP3rvlrOibAohRAREUBERBq1tLzmEHYL57wbdFw6wc1qimktGXAlzS8uwEDzr2IuR4KURUR9dRmR0eXR2SA7cOTgMtvSA+KxxUTxEA4EvxYiWus4fugtOy+EAEHrUoiDXoGvDAHm7rnhe1za9sibbbLWFCSyNrssIOY3OyLSOwi6kUQa9BG5rAH2xXJNtmZJyWCalcWTN3vddue6zB3bCt9EEbUUTrSgEnE1gbc53BdcXOzat2nvbMOHtEE+IJWVEEbLQux422zkaXDiwFpv2gj4leinfith6PO85iuLWtsttvfJSKIISTRbziGWFxke4X2uxvMfwcCetoWerpHuc6wd0mtAs4Bt2384bSO5SiINJkThK51nEOw7CMOQsbgm6xsonBwcSSOdc8tuLWN8Lh1g2yUiiCNpad7XiwLWdLGC4Obns5sec3PO2Q2qSREBER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026" name="Picture 2" descr="C:\Users\lrainie\AppData\Local\Microsoft\Windows\Temporary Internet Files\Content.Outlook\4YD0DD0G\FactTank-logo_300x100.png">
            <a:hlinkClick r:id="rId3"/>
          </p:cNvPr>
          <p:cNvPicPr>
            <a:picLocks noChangeAspect="1" noChangeArrowheads="1"/>
          </p:cNvPicPr>
          <p:nvPr/>
        </p:nvPicPr>
        <p:blipFill>
          <a:blip r:embed="rId4" cstate="print"/>
          <a:srcRect/>
          <a:stretch>
            <a:fillRect/>
          </a:stretch>
        </p:blipFill>
        <p:spPr bwMode="auto">
          <a:xfrm>
            <a:off x="-457200" y="1752600"/>
            <a:ext cx="10050356" cy="3352800"/>
          </a:xfrm>
          <a:prstGeom prst="rect">
            <a:avLst/>
          </a:prstGeom>
          <a:noFill/>
        </p:spPr>
      </p:pic>
    </p:spTree>
    <p:extLst>
      <p:ext uri="{BB962C8B-B14F-4D97-AF65-F5344CB8AC3E}">
        <p14:creationId xmlns:p14="http://schemas.microsoft.com/office/powerpoint/2010/main" val="2338948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a:bodyPr>
          <a:lstStyle/>
          <a:p>
            <a:pPr marL="0" indent="0">
              <a:buNone/>
            </a:pPr>
            <a:endParaRPr lang="en-US" b="1" dirty="0" smtClean="0"/>
          </a:p>
          <a:p>
            <a:pPr marL="0" indent="0" algn="ctr">
              <a:buNone/>
            </a:pPr>
            <a:r>
              <a:rPr lang="en-US" b="1" u="sng" dirty="0" smtClean="0"/>
              <a:t>Knowledge quiz</a:t>
            </a:r>
            <a:endParaRPr lang="en-US" b="1" u="sng" dirty="0"/>
          </a:p>
          <a:p>
            <a:pPr marL="0" indent="0">
              <a:buNone/>
            </a:pPr>
            <a:r>
              <a:rPr lang="en-US" dirty="0" smtClean="0"/>
              <a:t>True or False: When </a:t>
            </a:r>
            <a:r>
              <a:rPr lang="en-US" dirty="0"/>
              <a:t>a company posts a privacy policy, it ensures that the company keeps confidential all the information it collects on users. </a:t>
            </a:r>
            <a:endParaRPr lang="en-US" dirty="0" smtClean="0"/>
          </a:p>
          <a:p>
            <a:r>
              <a:rPr lang="en-US" dirty="0" smtClean="0"/>
              <a:t>44% were correct the answer is FALSE</a:t>
            </a:r>
          </a:p>
          <a:p>
            <a:r>
              <a:rPr lang="en-US" b="1" dirty="0" smtClean="0">
                <a:solidFill>
                  <a:srgbClr val="FF0000"/>
                </a:solidFill>
              </a:rPr>
              <a:t>52% were incorrect</a:t>
            </a:r>
          </a:p>
          <a:p>
            <a:r>
              <a:rPr lang="en-US" dirty="0" smtClean="0"/>
              <a:t>4% refused to answer</a:t>
            </a:r>
            <a:endParaRPr lang="en-US" dirty="0"/>
          </a:p>
          <a:p>
            <a:pPr marL="0" indent="0">
              <a:buNone/>
            </a:pPr>
            <a:endParaRPr lang="en-US" dirty="0"/>
          </a:p>
        </p:txBody>
      </p:sp>
    </p:spTree>
    <p:extLst>
      <p:ext uri="{BB962C8B-B14F-4D97-AF65-F5344CB8AC3E}">
        <p14:creationId xmlns:p14="http://schemas.microsoft.com/office/powerpoint/2010/main" val="21382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Privacy strategies that people don’t know about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39% don’t know about anonymity software such as Tor</a:t>
            </a:r>
          </a:p>
          <a:p>
            <a:r>
              <a:rPr lang="en-US" dirty="0" smtClean="0">
                <a:solidFill>
                  <a:srgbClr val="FF0000"/>
                </a:solidFill>
              </a:rPr>
              <a:t>37% don’t know about using locally-networked communications such as </a:t>
            </a:r>
            <a:r>
              <a:rPr lang="en-US" dirty="0" err="1" smtClean="0">
                <a:solidFill>
                  <a:srgbClr val="FF0000"/>
                </a:solidFill>
              </a:rPr>
              <a:t>FireChat</a:t>
            </a:r>
            <a:endParaRPr lang="en-US" dirty="0" smtClean="0">
              <a:solidFill>
                <a:srgbClr val="FF0000"/>
              </a:solidFill>
            </a:endParaRPr>
          </a:p>
          <a:p>
            <a:r>
              <a:rPr lang="en-US" dirty="0" smtClean="0">
                <a:solidFill>
                  <a:srgbClr val="FF0000"/>
                </a:solidFill>
              </a:rPr>
              <a:t>31% don’t know about email encryption</a:t>
            </a:r>
          </a:p>
          <a:p>
            <a:r>
              <a:rPr lang="en-US" dirty="0" smtClean="0">
                <a:solidFill>
                  <a:srgbClr val="FF0000"/>
                </a:solidFill>
              </a:rPr>
              <a:t>31% don’t know about privacy enhancing browser plug-ins such as </a:t>
            </a:r>
            <a:r>
              <a:rPr lang="en-US" dirty="0" err="1" smtClean="0">
                <a:solidFill>
                  <a:srgbClr val="FF0000"/>
                </a:solidFill>
              </a:rPr>
              <a:t>DoNotTrackMe</a:t>
            </a:r>
            <a:r>
              <a:rPr lang="en-US" dirty="0" smtClean="0">
                <a:solidFill>
                  <a:srgbClr val="FF0000"/>
                </a:solidFill>
              </a:rPr>
              <a:t> or Privacy Badger</a:t>
            </a:r>
          </a:p>
          <a:p>
            <a:endParaRPr lang="en-US" dirty="0" smtClean="0">
              <a:solidFill>
                <a:srgbClr val="FF0000"/>
              </a:solidFill>
            </a:endParaRPr>
          </a:p>
          <a:p>
            <a:endParaRPr lang="en-US"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110703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err="1" smtClean="0"/>
              <a:t>Sousveillance</a:t>
            </a:r>
            <a:endParaRPr lang="en-US" dirty="0"/>
          </a:p>
        </p:txBody>
      </p:sp>
    </p:spTree>
    <p:extLst>
      <p:ext uri="{BB962C8B-B14F-4D97-AF65-F5344CB8AC3E}">
        <p14:creationId xmlns:p14="http://schemas.microsoft.com/office/powerpoint/2010/main" val="1419171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ne 2014: How Much Confidence Do You Have in Each of These Institutions in American Society?"/>
          <p:cNvPicPr>
            <a:picLocks noChangeAspect="1" noChangeArrowheads="1"/>
          </p:cNvPicPr>
          <p:nvPr/>
        </p:nvPicPr>
        <p:blipFill rotWithShape="1">
          <a:blip r:embed="rId3">
            <a:extLst>
              <a:ext uri="{28A0092B-C50C-407E-A947-70E740481C1C}">
                <a14:useLocalDpi xmlns:a14="http://schemas.microsoft.com/office/drawing/2010/main" val="0"/>
              </a:ext>
            </a:extLst>
          </a:blip>
          <a:srcRect t="10663"/>
          <a:stretch/>
        </p:blipFill>
        <p:spPr bwMode="auto">
          <a:xfrm>
            <a:off x="609600" y="0"/>
            <a:ext cx="7848600" cy="688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80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143000"/>
          </a:xfrm>
        </p:spPr>
        <p:txBody>
          <a:bodyPr>
            <a:noAutofit/>
          </a:bodyPr>
          <a:lstStyle/>
          <a:p>
            <a:r>
              <a:rPr lang="en-US" sz="3600" dirty="0" smtClean="0">
                <a:solidFill>
                  <a:srgbClr val="FF0000"/>
                </a:solidFill>
              </a:rPr>
              <a:t>How confident are you that your records at these companies will remain safe and private?</a:t>
            </a:r>
            <a:endParaRPr lang="en-US" sz="3600"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2211133293"/>
              </p:ext>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2744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Accessing government data</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lvl="0"/>
            <a:r>
              <a:rPr lang="en-US" dirty="0">
                <a:solidFill>
                  <a:srgbClr val="FF0000"/>
                </a:solidFill>
              </a:rPr>
              <a:t>37% have done this for Federal government information</a:t>
            </a:r>
          </a:p>
          <a:p>
            <a:pPr lvl="0"/>
            <a:r>
              <a:rPr lang="en-US" dirty="0">
                <a:solidFill>
                  <a:srgbClr val="FF0000"/>
                </a:solidFill>
              </a:rPr>
              <a:t>34% have done this for state government information</a:t>
            </a:r>
          </a:p>
          <a:p>
            <a:pPr lvl="0"/>
            <a:r>
              <a:rPr lang="en-US" dirty="0">
                <a:solidFill>
                  <a:srgbClr val="FF0000"/>
                </a:solidFill>
              </a:rPr>
              <a:t>32% have done this for local government information </a:t>
            </a:r>
            <a:endParaRPr lang="en-US" dirty="0" smtClean="0">
              <a:solidFill>
                <a:srgbClr val="FF0000"/>
              </a:solidFill>
            </a:endParaRPr>
          </a:p>
          <a:p>
            <a:r>
              <a:rPr lang="en-US" u="sng" dirty="0">
                <a:solidFill>
                  <a:srgbClr val="FF0000"/>
                </a:solidFill>
              </a:rPr>
              <a:t>This comes to 67% of </a:t>
            </a:r>
            <a:r>
              <a:rPr lang="en-US" u="sng" dirty="0" smtClean="0">
                <a:solidFill>
                  <a:srgbClr val="FF0000"/>
                </a:solidFill>
              </a:rPr>
              <a:t>adults who </a:t>
            </a:r>
            <a:r>
              <a:rPr lang="en-US" u="sng" dirty="0">
                <a:solidFill>
                  <a:srgbClr val="FF0000"/>
                </a:solidFill>
              </a:rPr>
              <a:t>used the </a:t>
            </a:r>
            <a:r>
              <a:rPr lang="en-US" u="sng" dirty="0" smtClean="0">
                <a:solidFill>
                  <a:srgbClr val="FF0000"/>
                </a:solidFill>
              </a:rPr>
              <a:t>internet </a:t>
            </a:r>
            <a:r>
              <a:rPr lang="en-US" u="sng" dirty="0">
                <a:solidFill>
                  <a:srgbClr val="FF0000"/>
                </a:solidFill>
              </a:rPr>
              <a:t>or an app to access government information or data across the three levels of government. </a:t>
            </a:r>
          </a:p>
          <a:p>
            <a:pPr lvl="0"/>
            <a:endParaRPr lang="en-US" dirty="0">
              <a:solidFill>
                <a:srgbClr val="FF0000"/>
              </a:solidFill>
            </a:endParaRPr>
          </a:p>
          <a:p>
            <a:endParaRPr lang="en-US" dirty="0"/>
          </a:p>
        </p:txBody>
      </p:sp>
    </p:spTree>
    <p:extLst>
      <p:ext uri="{BB962C8B-B14F-4D97-AF65-F5344CB8AC3E}">
        <p14:creationId xmlns:p14="http://schemas.microsoft.com/office/powerpoint/2010/main" val="1742696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Transparency demands</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lvl="0"/>
            <a:r>
              <a:rPr lang="en-US" dirty="0">
                <a:solidFill>
                  <a:srgbClr val="FF0000"/>
                </a:solidFill>
              </a:rPr>
              <a:t>5% of respondents think the </a:t>
            </a:r>
            <a:r>
              <a:rPr lang="en-US" u="sng" dirty="0">
                <a:solidFill>
                  <a:srgbClr val="FF0000"/>
                </a:solidFill>
              </a:rPr>
              <a:t>Federal government very effectively shares the data </a:t>
            </a:r>
            <a:r>
              <a:rPr lang="en-US" dirty="0">
                <a:solidFill>
                  <a:srgbClr val="FF0000"/>
                </a:solidFill>
              </a:rPr>
              <a:t>it collects with the general public, with another 39% saying this is done somewhat effectively.</a:t>
            </a:r>
          </a:p>
          <a:p>
            <a:pPr lvl="0"/>
            <a:r>
              <a:rPr lang="en-US" dirty="0">
                <a:solidFill>
                  <a:srgbClr val="FF0000"/>
                </a:solidFill>
              </a:rPr>
              <a:t>5% of respondents say </a:t>
            </a:r>
            <a:r>
              <a:rPr lang="en-US" u="sng" dirty="0">
                <a:solidFill>
                  <a:srgbClr val="FF0000"/>
                </a:solidFill>
              </a:rPr>
              <a:t>their state government very effectively shares data </a:t>
            </a:r>
            <a:r>
              <a:rPr lang="en-US" dirty="0">
                <a:solidFill>
                  <a:srgbClr val="FF0000"/>
                </a:solidFill>
              </a:rPr>
              <a:t>with the general public, with another 44% saying their state does this somewhat effectively.</a:t>
            </a:r>
          </a:p>
          <a:p>
            <a:r>
              <a:rPr lang="en-US" dirty="0">
                <a:solidFill>
                  <a:srgbClr val="FF0000"/>
                </a:solidFill>
              </a:rPr>
              <a:t>7% of respondents say their </a:t>
            </a:r>
            <a:r>
              <a:rPr lang="en-US" u="sng" dirty="0">
                <a:solidFill>
                  <a:srgbClr val="FF0000"/>
                </a:solidFill>
              </a:rPr>
              <a:t>local government share data very effectively</a:t>
            </a:r>
            <a:r>
              <a:rPr lang="en-US" dirty="0">
                <a:solidFill>
                  <a:srgbClr val="FF0000"/>
                </a:solidFill>
              </a:rPr>
              <a:t>, with another 45% saying this is done somewhat effectively</a:t>
            </a:r>
            <a:r>
              <a:rPr lang="en-US" dirty="0"/>
              <a:t>. </a:t>
            </a:r>
          </a:p>
        </p:txBody>
      </p:sp>
    </p:spTree>
    <p:extLst>
      <p:ext uri="{BB962C8B-B14F-4D97-AF65-F5344CB8AC3E}">
        <p14:creationId xmlns:p14="http://schemas.microsoft.com/office/powerpoint/2010/main" val="949070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err="1" smtClean="0"/>
              <a:t>Coveillance</a:t>
            </a:r>
            <a:endParaRPr lang="en-US" dirty="0"/>
          </a:p>
        </p:txBody>
      </p:sp>
    </p:spTree>
    <p:extLst>
      <p:ext uri="{BB962C8B-B14F-4D97-AF65-F5344CB8AC3E}">
        <p14:creationId xmlns:p14="http://schemas.microsoft.com/office/powerpoint/2010/main" val="3559780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11763"/>
          </a:xfrm>
        </p:spPr>
        <p:txBody>
          <a:bodyPr>
            <a:normAutofit/>
          </a:bodyPr>
          <a:lstStyle/>
          <a:p>
            <a:pPr marL="0" indent="0">
              <a:buNone/>
            </a:pPr>
            <a:endParaRPr lang="en-US" b="1" dirty="0" smtClean="0"/>
          </a:p>
          <a:p>
            <a:pPr marL="0" lvl="0" indent="0">
              <a:buNone/>
            </a:pPr>
            <a:endParaRPr lang="en-US" dirty="0" smtClean="0"/>
          </a:p>
          <a:p>
            <a:pPr lvl="0"/>
            <a:r>
              <a:rPr lang="en-US" dirty="0" smtClean="0"/>
              <a:t>86</a:t>
            </a:r>
            <a:r>
              <a:rPr lang="en-US" dirty="0"/>
              <a:t>% of internet users </a:t>
            </a:r>
            <a:r>
              <a:rPr lang="en-US" u="sng" dirty="0"/>
              <a:t>try to be anonymous </a:t>
            </a:r>
            <a:r>
              <a:rPr lang="en-US" dirty="0"/>
              <a:t>at least occasionally  </a:t>
            </a:r>
            <a:endParaRPr lang="en-US" dirty="0" smtClean="0"/>
          </a:p>
          <a:p>
            <a:pPr lvl="0"/>
            <a:r>
              <a:rPr lang="en-US" dirty="0" smtClean="0"/>
              <a:t>59</a:t>
            </a:r>
            <a:r>
              <a:rPr lang="en-US" dirty="0"/>
              <a:t>% </a:t>
            </a:r>
            <a:r>
              <a:rPr lang="en-US" u="sng" dirty="0"/>
              <a:t>do not believe it is possible to be completely anonymous online</a:t>
            </a:r>
            <a:r>
              <a:rPr lang="en-US" dirty="0"/>
              <a:t>, while 37% of them believe it is possible. </a:t>
            </a:r>
          </a:p>
          <a:p>
            <a:pPr marL="0" indent="0">
              <a:buNone/>
            </a:pPr>
            <a:endParaRPr lang="en-US" dirty="0"/>
          </a:p>
        </p:txBody>
      </p:sp>
    </p:spTree>
    <p:extLst>
      <p:ext uri="{BB962C8B-B14F-4D97-AF65-F5344CB8AC3E}">
        <p14:creationId xmlns:p14="http://schemas.microsoft.com/office/powerpoint/2010/main" val="169318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b="1" dirty="0"/>
              <a:t>Personal information online</a:t>
            </a:r>
            <a:r>
              <a:rPr lang="en-US" dirty="0"/>
              <a:t/>
            </a:r>
            <a:br>
              <a:rPr lang="en-US" dirty="0"/>
            </a:br>
            <a:r>
              <a:rPr lang="en-US" sz="2000" i="1" dirty="0"/>
              <a:t>% of adult internet users who say this information about them is available </a:t>
            </a:r>
            <a:r>
              <a:rPr lang="en-US" sz="2000" i="1" dirty="0" smtClean="0"/>
              <a:t>online</a:t>
            </a:r>
            <a:endParaRPr lang="en-US" dirty="0"/>
          </a:p>
        </p:txBody>
      </p:sp>
      <p:graphicFrame>
        <p:nvGraphicFramePr>
          <p:cNvPr id="4" name="Chart 3"/>
          <p:cNvGraphicFramePr/>
          <p:nvPr>
            <p:extLst>
              <p:ext uri="{D42A27DB-BD31-4B8C-83A1-F6EECF244321}">
                <p14:modId xmlns:p14="http://schemas.microsoft.com/office/powerpoint/2010/main" val="2551629141"/>
              </p:ext>
            </p:extLst>
          </p:nvPr>
        </p:nvGraphicFramePr>
        <p:xfrm>
          <a:off x="-609600" y="1219200"/>
          <a:ext cx="108204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2517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rainie.000\Desktop\JO-D-111114-CalendarioBinario-BLK_low.jpg"/>
          <p:cNvPicPr>
            <a:picLocks noChangeAspect="1" noChangeArrowheads="1"/>
          </p:cNvPicPr>
          <p:nvPr/>
        </p:nvPicPr>
        <p:blipFill rotWithShape="1">
          <a:blip r:embed="rId2">
            <a:extLst>
              <a:ext uri="{28A0092B-C50C-407E-A947-70E740481C1C}">
                <a14:useLocalDpi xmlns:a14="http://schemas.microsoft.com/office/drawing/2010/main" val="0"/>
              </a:ext>
            </a:extLst>
          </a:blip>
          <a:srcRect r="1324"/>
          <a:stretch/>
        </p:blipFill>
        <p:spPr bwMode="auto">
          <a:xfrm>
            <a:off x="-76200" y="-1096557"/>
            <a:ext cx="9220200" cy="91737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66800" y="1143000"/>
            <a:ext cx="6906058" cy="584775"/>
          </a:xfrm>
          <a:prstGeom prst="rect">
            <a:avLst/>
          </a:prstGeom>
        </p:spPr>
        <p:txBody>
          <a:bodyPr wrap="none">
            <a:spAutoFit/>
          </a:bodyPr>
          <a:lstStyle/>
          <a:p>
            <a:r>
              <a:rPr lang="en-US" sz="3200" dirty="0" smtClean="0">
                <a:solidFill>
                  <a:schemeClr val="bg1"/>
                </a:solidFill>
              </a:rPr>
              <a:t>1. Privacy </a:t>
            </a:r>
            <a:r>
              <a:rPr lang="en-US" sz="3200" dirty="0">
                <a:solidFill>
                  <a:schemeClr val="bg1"/>
                </a:solidFill>
              </a:rPr>
              <a:t>is not binary / context matters</a:t>
            </a:r>
          </a:p>
        </p:txBody>
      </p:sp>
    </p:spTree>
    <p:extLst>
      <p:ext uri="{BB962C8B-B14F-4D97-AF65-F5344CB8AC3E}">
        <p14:creationId xmlns:p14="http://schemas.microsoft.com/office/powerpoint/2010/main" val="220963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Who users try to avoid </a:t>
            </a:r>
            <a:r>
              <a:rPr lang="en-US" dirty="0"/>
              <a:t/>
            </a:r>
            <a:br>
              <a:rPr lang="en-US" dirty="0"/>
            </a:br>
            <a:r>
              <a:rPr lang="en-US" sz="1800" i="1" dirty="0"/>
              <a:t>% of adult internet users who say they have used the internet in ways to avoid being observed or seen by … </a:t>
            </a:r>
            <a:endParaRPr lang="en-US" sz="1800" dirty="0"/>
          </a:p>
        </p:txBody>
      </p:sp>
      <p:graphicFrame>
        <p:nvGraphicFramePr>
          <p:cNvPr id="4" name="Chart 3"/>
          <p:cNvGraphicFramePr/>
          <p:nvPr>
            <p:extLst>
              <p:ext uri="{D42A27DB-BD31-4B8C-83A1-F6EECF244321}">
                <p14:modId xmlns:p14="http://schemas.microsoft.com/office/powerpoint/2010/main" val="1452956805"/>
              </p:ext>
            </p:extLst>
          </p:nvPr>
        </p:nvGraphicFramePr>
        <p:xfrm>
          <a:off x="152400" y="1524000"/>
          <a:ext cx="108966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1422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rainie.000\Desktop\Online-harassment1.png"/>
          <p:cNvPicPr>
            <a:picLocks noChangeAspect="1" noChangeArrowheads="1"/>
          </p:cNvPicPr>
          <p:nvPr/>
        </p:nvPicPr>
        <p:blipFill rotWithShape="1">
          <a:blip r:embed="rId2">
            <a:extLst>
              <a:ext uri="{28A0092B-C50C-407E-A947-70E740481C1C}">
                <a14:useLocalDpi xmlns:a14="http://schemas.microsoft.com/office/drawing/2010/main" val="0"/>
              </a:ext>
            </a:extLst>
          </a:blip>
          <a:srcRect b="18382"/>
          <a:stretch/>
        </p:blipFill>
        <p:spPr bwMode="auto">
          <a:xfrm>
            <a:off x="1472005" y="-68580"/>
            <a:ext cx="6147995" cy="677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765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rainie.000\Desktop\PI_2014.10.22__online-harassment-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5140"/>
            <a:ext cx="9074426" cy="564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409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Young adults are the most likely to have had </a:t>
            </a:r>
            <a:r>
              <a:rPr lang="en-US" sz="2800" b="1" dirty="0" smtClean="0"/>
              <a:t>major </a:t>
            </a:r>
            <a:r>
              <a:rPr lang="en-US" sz="2800" b="1" dirty="0"/>
              <a:t>problems with personal information and identity</a:t>
            </a:r>
            <a:r>
              <a:rPr lang="en-US" sz="2800" dirty="0"/>
              <a:t/>
            </a:r>
            <a:br>
              <a:rPr lang="en-US" sz="2800" dirty="0"/>
            </a:br>
            <a:endParaRPr lang="en-US" sz="2800" dirty="0"/>
          </a:p>
        </p:txBody>
      </p:sp>
      <p:graphicFrame>
        <p:nvGraphicFramePr>
          <p:cNvPr id="3" name="Chart 2"/>
          <p:cNvGraphicFramePr/>
          <p:nvPr>
            <p:extLst>
              <p:ext uri="{D42A27DB-BD31-4B8C-83A1-F6EECF244321}">
                <p14:modId xmlns:p14="http://schemas.microsoft.com/office/powerpoint/2010/main" val="3448423874"/>
              </p:ext>
            </p:extLst>
          </p:nvPr>
        </p:nvGraphicFramePr>
        <p:xfrm>
          <a:off x="0" y="1295400"/>
          <a:ext cx="91440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5190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lvl="0"/>
            <a:r>
              <a:rPr lang="en-US" dirty="0"/>
              <a:t>62% adults have ever </a:t>
            </a:r>
            <a:r>
              <a:rPr lang="en-US" u="sng" dirty="0"/>
              <a:t>used a search engine to look up their own name </a:t>
            </a:r>
            <a:r>
              <a:rPr lang="en-US" dirty="0"/>
              <a:t>or see what information about them is on the </a:t>
            </a:r>
            <a:r>
              <a:rPr lang="en-US" dirty="0" smtClean="0"/>
              <a:t>internet</a:t>
            </a:r>
            <a:endParaRPr lang="en-US" dirty="0"/>
          </a:p>
          <a:p>
            <a:pPr lvl="0"/>
            <a:r>
              <a:rPr lang="en-US" dirty="0"/>
              <a:t>47% say they generally assume that people they meet will </a:t>
            </a:r>
            <a:r>
              <a:rPr lang="en-US" u="sng" dirty="0"/>
              <a:t>search for information about them </a:t>
            </a:r>
            <a:r>
              <a:rPr lang="en-US" dirty="0"/>
              <a:t>on the </a:t>
            </a:r>
            <a:r>
              <a:rPr lang="en-US" dirty="0" smtClean="0"/>
              <a:t>internet</a:t>
            </a:r>
            <a:endParaRPr lang="en-US" dirty="0"/>
          </a:p>
        </p:txBody>
      </p:sp>
    </p:spTree>
    <p:extLst>
      <p:ext uri="{BB962C8B-B14F-4D97-AF65-F5344CB8AC3E}">
        <p14:creationId xmlns:p14="http://schemas.microsoft.com/office/powerpoint/2010/main" val="1820038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lnSpcReduction="10000"/>
          </a:bodyPr>
          <a:lstStyle/>
          <a:p>
            <a:pPr lvl="0"/>
            <a:r>
              <a:rPr lang="en-US" dirty="0"/>
              <a:t>When asked if they feel as though their own efforts to protect the privacy of their personal information online are sufficient, 61% say they feel as though they </a:t>
            </a:r>
            <a:r>
              <a:rPr lang="en-US" u="sng" dirty="0"/>
              <a:t>“would like to do more,”</a:t>
            </a:r>
            <a:r>
              <a:rPr lang="en-US" dirty="0"/>
              <a:t> while 37% say they “already do enough.”</a:t>
            </a:r>
          </a:p>
          <a:p>
            <a:pPr lvl="0"/>
            <a:r>
              <a:rPr lang="en-US" dirty="0" smtClean="0"/>
              <a:t>88</a:t>
            </a:r>
            <a:r>
              <a:rPr lang="en-US" dirty="0"/>
              <a:t>% of adults “agree” (49%) or “strongly agree” (39%) that it would be very difficult to </a:t>
            </a:r>
            <a:r>
              <a:rPr lang="en-US" u="sng" dirty="0"/>
              <a:t>remove inaccurate information </a:t>
            </a:r>
            <a:r>
              <a:rPr lang="en-US" dirty="0"/>
              <a:t>about them online. </a:t>
            </a:r>
          </a:p>
          <a:p>
            <a:endParaRPr lang="en-US" dirty="0"/>
          </a:p>
        </p:txBody>
      </p:sp>
    </p:spTree>
    <p:extLst>
      <p:ext uri="{BB962C8B-B14F-4D97-AF65-F5344CB8AC3E}">
        <p14:creationId xmlns:p14="http://schemas.microsoft.com/office/powerpoint/2010/main" val="2084495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lstStyle/>
          <a:p>
            <a:r>
              <a:rPr lang="en-US" dirty="0" smtClean="0"/>
              <a:t>Future public reaction?</a:t>
            </a:r>
            <a:endParaRPr lang="en-US" dirty="0"/>
          </a:p>
        </p:txBody>
      </p:sp>
    </p:spTree>
    <p:extLst>
      <p:ext uri="{BB962C8B-B14F-4D97-AF65-F5344CB8AC3E}">
        <p14:creationId xmlns:p14="http://schemas.microsoft.com/office/powerpoint/2010/main" val="38018986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4419600"/>
          </a:xfrm>
        </p:spPr>
        <p:txBody>
          <a:bodyPr>
            <a:normAutofit fontScale="90000"/>
          </a:bodyPr>
          <a:lstStyle/>
          <a:p>
            <a:r>
              <a:rPr lang="en-US" dirty="0" smtClean="0"/>
              <a:t>Thank you!</a:t>
            </a:r>
            <a:br>
              <a:rPr lang="en-US" dirty="0" smtClean="0"/>
            </a:br>
            <a:r>
              <a:rPr lang="en-US" dirty="0" smtClean="0"/>
              <a:t/>
            </a:r>
            <a:br>
              <a:rPr lang="en-US" dirty="0" smtClean="0"/>
            </a:br>
            <a:r>
              <a:rPr lang="en-US" dirty="0" smtClean="0"/>
              <a:t>Lee Rainie</a:t>
            </a:r>
            <a:br>
              <a:rPr lang="en-US" dirty="0" smtClean="0"/>
            </a:br>
            <a:r>
              <a:rPr lang="en-US" dirty="0" smtClean="0">
                <a:hlinkClick r:id="rId2"/>
              </a:rPr>
              <a:t>lrainie@pewinternet.org</a:t>
            </a:r>
            <a:r>
              <a:rPr lang="en-US" dirty="0" smtClean="0"/>
              <a:t/>
            </a:r>
            <a:br>
              <a:rPr lang="en-US" dirty="0" smtClean="0"/>
            </a:br>
            <a:r>
              <a:rPr lang="en-US" dirty="0" smtClean="0"/>
              <a:t>@</a:t>
            </a:r>
            <a:r>
              <a:rPr lang="en-US" dirty="0" err="1" smtClean="0"/>
              <a:t>lrainie</a:t>
            </a:r>
            <a:r>
              <a:rPr lang="en-US" dirty="0" smtClean="0"/>
              <a:t/>
            </a:r>
            <a:br>
              <a:rPr lang="en-US" dirty="0" smtClean="0"/>
            </a:br>
            <a:r>
              <a:rPr lang="en-US" dirty="0" smtClean="0"/>
              <a:t>@</a:t>
            </a:r>
            <a:r>
              <a:rPr lang="en-US" dirty="0" err="1" smtClean="0"/>
              <a:t>pewinternet</a:t>
            </a:r>
            <a:r>
              <a:rPr lang="en-US" dirty="0" smtClean="0"/>
              <a:t/>
            </a:r>
            <a:br>
              <a:rPr lang="en-US" dirty="0" smtClean="0"/>
            </a:br>
            <a:r>
              <a:rPr lang="en-US" dirty="0" smtClean="0"/>
              <a:t>@</a:t>
            </a:r>
            <a:r>
              <a:rPr lang="en-US" dirty="0" err="1" smtClean="0"/>
              <a:t>pewresearch</a:t>
            </a: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965412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rainie.000\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45431"/>
            <a:ext cx="10287001" cy="63887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17430" y="1143000"/>
            <a:ext cx="6278770" cy="584775"/>
          </a:xfrm>
          <a:prstGeom prst="rect">
            <a:avLst/>
          </a:prstGeom>
        </p:spPr>
        <p:txBody>
          <a:bodyPr wrap="none">
            <a:spAutoFit/>
          </a:bodyPr>
          <a:lstStyle/>
          <a:p>
            <a:r>
              <a:rPr lang="en-US" sz="3200" dirty="0" smtClean="0"/>
              <a:t>2. Personal control / agency matters </a:t>
            </a:r>
            <a:endParaRPr lang="en-US" sz="3200" dirty="0"/>
          </a:p>
        </p:txBody>
      </p:sp>
    </p:spTree>
    <p:extLst>
      <p:ext uri="{BB962C8B-B14F-4D97-AF65-F5344CB8AC3E}">
        <p14:creationId xmlns:p14="http://schemas.microsoft.com/office/powerpoint/2010/main" val="4216310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lrainie.000\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11221804" cy="7467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52600" y="609600"/>
            <a:ext cx="6193299" cy="584775"/>
          </a:xfrm>
          <a:prstGeom prst="rect">
            <a:avLst/>
          </a:prstGeom>
        </p:spPr>
        <p:txBody>
          <a:bodyPr wrap="none">
            <a:spAutoFit/>
          </a:bodyPr>
          <a:lstStyle/>
          <a:p>
            <a:r>
              <a:rPr lang="en-US" sz="3200" dirty="0" smtClean="0">
                <a:solidFill>
                  <a:schemeClr val="bg1"/>
                </a:solidFill>
              </a:rPr>
              <a:t>3. Trade-offs are part of the bargain </a:t>
            </a:r>
            <a:endParaRPr lang="en-US" sz="3200" dirty="0">
              <a:solidFill>
                <a:schemeClr val="bg1"/>
              </a:solidFill>
            </a:endParaRPr>
          </a:p>
        </p:txBody>
      </p:sp>
    </p:spTree>
    <p:extLst>
      <p:ext uri="{BB962C8B-B14F-4D97-AF65-F5344CB8AC3E}">
        <p14:creationId xmlns:p14="http://schemas.microsoft.com/office/powerpoint/2010/main" val="557288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00" t="19295" r="27288" b="16855"/>
          <a:stretch/>
        </p:blipFill>
        <p:spPr bwMode="auto">
          <a:xfrm>
            <a:off x="-381000" y="-381000"/>
            <a:ext cx="10926039" cy="7413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52600" y="609600"/>
            <a:ext cx="6120458" cy="1077218"/>
          </a:xfrm>
          <a:prstGeom prst="rect">
            <a:avLst/>
          </a:prstGeom>
        </p:spPr>
        <p:txBody>
          <a:bodyPr wrap="none">
            <a:spAutoFit/>
          </a:bodyPr>
          <a:lstStyle/>
          <a:p>
            <a:r>
              <a:rPr lang="en-US" sz="3200" dirty="0" smtClean="0">
                <a:solidFill>
                  <a:schemeClr val="bg1"/>
                </a:solidFill>
              </a:rPr>
              <a:t>4. The young are more focused on  </a:t>
            </a:r>
          </a:p>
          <a:p>
            <a:r>
              <a:rPr lang="en-US" sz="3200" dirty="0" smtClean="0">
                <a:solidFill>
                  <a:schemeClr val="bg1"/>
                </a:solidFill>
              </a:rPr>
              <a:t>networked privacy than their elders</a:t>
            </a:r>
            <a:endParaRPr lang="en-US" sz="3200" dirty="0">
              <a:solidFill>
                <a:schemeClr val="bg1"/>
              </a:solidFill>
            </a:endParaRPr>
          </a:p>
        </p:txBody>
      </p:sp>
    </p:spTree>
    <p:extLst>
      <p:ext uri="{BB962C8B-B14F-4D97-AF65-F5344CB8AC3E}">
        <p14:creationId xmlns:p14="http://schemas.microsoft.com/office/powerpoint/2010/main" val="1724336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915" t="37405" r="44272" b="31920"/>
          <a:stretch/>
        </p:blipFill>
        <p:spPr bwMode="auto">
          <a:xfrm>
            <a:off x="-304800" y="-803344"/>
            <a:ext cx="9829800" cy="819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0" y="457200"/>
            <a:ext cx="4739631" cy="1077218"/>
          </a:xfrm>
          <a:prstGeom prst="rect">
            <a:avLst/>
          </a:prstGeom>
        </p:spPr>
        <p:txBody>
          <a:bodyPr wrap="none">
            <a:spAutoFit/>
          </a:bodyPr>
          <a:lstStyle/>
          <a:p>
            <a:r>
              <a:rPr lang="en-US" sz="3200" dirty="0">
                <a:solidFill>
                  <a:schemeClr val="bg1"/>
                </a:solidFill>
              </a:rPr>
              <a:t>5</a:t>
            </a:r>
            <a:r>
              <a:rPr lang="en-US" sz="3200" dirty="0" smtClean="0">
                <a:solidFill>
                  <a:schemeClr val="bg1"/>
                </a:solidFill>
              </a:rPr>
              <a:t>. Many know they do not</a:t>
            </a:r>
          </a:p>
          <a:p>
            <a:r>
              <a:rPr lang="en-US" sz="3200" dirty="0">
                <a:solidFill>
                  <a:schemeClr val="bg1"/>
                </a:solidFill>
              </a:rPr>
              <a:t>k</a:t>
            </a:r>
            <a:r>
              <a:rPr lang="en-US" sz="3200" dirty="0" smtClean="0">
                <a:solidFill>
                  <a:schemeClr val="bg1"/>
                </a:solidFill>
              </a:rPr>
              <a:t>now what is going on</a:t>
            </a:r>
            <a:endParaRPr lang="en-US" sz="3200" dirty="0">
              <a:solidFill>
                <a:schemeClr val="bg1"/>
              </a:solidFill>
            </a:endParaRPr>
          </a:p>
        </p:txBody>
      </p:sp>
    </p:spTree>
    <p:extLst>
      <p:ext uri="{BB962C8B-B14F-4D97-AF65-F5344CB8AC3E}">
        <p14:creationId xmlns:p14="http://schemas.microsoft.com/office/powerpoint/2010/main" val="3549292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00" t="19951" r="26300" b="14132"/>
          <a:stretch/>
        </p:blipFill>
        <p:spPr bwMode="auto">
          <a:xfrm>
            <a:off x="-541540" y="-2125"/>
            <a:ext cx="10218940" cy="686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95625" y="990600"/>
            <a:ext cx="5452775" cy="1077218"/>
          </a:xfrm>
          <a:prstGeom prst="rect">
            <a:avLst/>
          </a:prstGeom>
        </p:spPr>
        <p:txBody>
          <a:bodyPr wrap="none">
            <a:spAutoFit/>
          </a:bodyPr>
          <a:lstStyle/>
          <a:p>
            <a:r>
              <a:rPr lang="en-US" sz="3200" dirty="0"/>
              <a:t>6</a:t>
            </a:r>
            <a:r>
              <a:rPr lang="en-US" sz="3200" dirty="0" smtClean="0"/>
              <a:t>. People are growing hopeless </a:t>
            </a:r>
          </a:p>
          <a:p>
            <a:r>
              <a:rPr lang="en-US" sz="3200" dirty="0" smtClean="0"/>
              <a:t>and their trust is fading</a:t>
            </a:r>
            <a:endParaRPr lang="en-US" sz="3200" dirty="0"/>
          </a:p>
        </p:txBody>
      </p:sp>
    </p:spTree>
    <p:extLst>
      <p:ext uri="{BB962C8B-B14F-4D97-AF65-F5344CB8AC3E}">
        <p14:creationId xmlns:p14="http://schemas.microsoft.com/office/powerpoint/2010/main" val="294811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00200"/>
            <a:ext cx="8915400" cy="3733800"/>
          </a:xfrm>
        </p:spPr>
        <p:txBody>
          <a:bodyPr>
            <a:normAutofit fontScale="90000"/>
          </a:bodyPr>
          <a:lstStyle/>
          <a:p>
            <a:r>
              <a:rPr lang="en-US" dirty="0"/>
              <a:t>T</a:t>
            </a:r>
            <a:r>
              <a:rPr lang="en-US" dirty="0" smtClean="0"/>
              <a:t>he balance of forces has shifted in the world of networked information that is </a:t>
            </a:r>
            <a:br>
              <a:rPr lang="en-US" dirty="0" smtClean="0"/>
            </a:br>
            <a:r>
              <a:rPr lang="en-US" dirty="0"/>
              <a:t> </a:t>
            </a:r>
            <a:r>
              <a:rPr lang="en-US" dirty="0" smtClean="0"/>
              <a:t>persistent, scalable, searchable, spreadable …</a:t>
            </a:r>
            <a:br>
              <a:rPr lang="en-US" dirty="0" smtClean="0"/>
            </a:br>
            <a:r>
              <a:rPr lang="en-US" dirty="0" smtClean="0"/>
              <a:t>… created and shared by networked individuals</a:t>
            </a:r>
            <a:br>
              <a:rPr lang="en-US" dirty="0" smtClean="0"/>
            </a:br>
            <a:r>
              <a:rPr lang="en-US" dirty="0" smtClean="0"/>
              <a:t>----</a:t>
            </a:r>
            <a:br>
              <a:rPr lang="en-US" dirty="0" smtClean="0"/>
            </a:br>
            <a:r>
              <a:rPr lang="en-US" dirty="0" smtClean="0"/>
              <a:t>The new reality is that people are “public by default and private by effort”</a:t>
            </a:r>
            <a:endParaRPr lang="en-US" dirty="0"/>
          </a:p>
        </p:txBody>
      </p:sp>
      <p:sp>
        <p:nvSpPr>
          <p:cNvPr id="4" name="Title 1"/>
          <p:cNvSpPr txBox="1">
            <a:spLocks/>
          </p:cNvSpPr>
          <p:nvPr/>
        </p:nvSpPr>
        <p:spPr>
          <a:xfrm>
            <a:off x="609600" y="60198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t> -- </a:t>
            </a:r>
            <a:r>
              <a:rPr lang="en-US" sz="2800" dirty="0" err="1" smtClean="0"/>
              <a:t>danah</a:t>
            </a:r>
            <a:r>
              <a:rPr lang="en-US" sz="2800" dirty="0" smtClean="0"/>
              <a:t> </a:t>
            </a:r>
            <a:r>
              <a:rPr lang="en-US" sz="2800" dirty="0" err="1" smtClean="0"/>
              <a:t>boyd</a:t>
            </a:r>
            <a:endParaRPr lang="en-US" sz="2800" dirty="0"/>
          </a:p>
        </p:txBody>
      </p:sp>
    </p:spTree>
    <p:extLst>
      <p:ext uri="{BB962C8B-B14F-4D97-AF65-F5344CB8AC3E}">
        <p14:creationId xmlns:p14="http://schemas.microsoft.com/office/powerpoint/2010/main" val="365120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917</Words>
  <Application>Microsoft Office PowerPoint</Application>
  <PresentationFormat>On-screen Show (4:3)</PresentationFormat>
  <Paragraphs>94</Paragraphs>
  <Slides>37</Slides>
  <Notes>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Networked Privacy in the Age of Surveillance, Sousveillance, Coveillance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balance of forces has shifted in the world of networked information that is   persistent, scalable, searchable, spreadable … … created and shared by networked individuals ---- The new reality is that people are “public by default and private by effort”</vt:lpstr>
      <vt:lpstr>PowerPoint Presentation</vt:lpstr>
      <vt:lpstr>Surveillance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Privacy strategies that people don’t know about</vt:lpstr>
      <vt:lpstr>Sousveillance</vt:lpstr>
      <vt:lpstr>PowerPoint Presentation</vt:lpstr>
      <vt:lpstr>How confident are you that your records at these companies will remain safe and private?</vt:lpstr>
      <vt:lpstr>Accessing government data</vt:lpstr>
      <vt:lpstr>Transparency demands</vt:lpstr>
      <vt:lpstr>Coveillance</vt:lpstr>
      <vt:lpstr>PowerPoint Presentation</vt:lpstr>
      <vt:lpstr>Personal information online % of adult internet users who say this information about them is available online</vt:lpstr>
      <vt:lpstr>Who users try to avoid  % of adult internet users who say they have used the internet in ways to avoid being observed or seen by … </vt:lpstr>
      <vt:lpstr>PowerPoint Presentation</vt:lpstr>
      <vt:lpstr>PowerPoint Presentation</vt:lpstr>
      <vt:lpstr>Young adults are the most likely to have had major problems with personal information and identity </vt:lpstr>
      <vt:lpstr>PowerPoint Presentation</vt:lpstr>
      <vt:lpstr>PowerPoint Presentation</vt:lpstr>
      <vt:lpstr>Future public reaction?</vt:lpstr>
      <vt:lpstr>Thank you!  Lee Rainie lrainie@pewinternet.org @lrainie @pewinternet @pewresearch  </vt:lpstr>
    </vt:vector>
  </TitlesOfParts>
  <Company>Pew Research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Americans’ views about privacy in the networked age</dc:title>
  <dc:creator>Lee Rainie</dc:creator>
  <cp:lastModifiedBy>jbrenner</cp:lastModifiedBy>
  <cp:revision>89</cp:revision>
  <dcterms:created xsi:type="dcterms:W3CDTF">2014-12-11T20:01:59Z</dcterms:created>
  <dcterms:modified xsi:type="dcterms:W3CDTF">2015-01-23T16:22:46Z</dcterms:modified>
</cp:coreProperties>
</file>