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67" r:id="rId3"/>
  </p:sldMasterIdLst>
  <p:notesMasterIdLst>
    <p:notesMasterId r:id="rId15"/>
  </p:notesMasterIdLst>
  <p:handoutMasterIdLst>
    <p:handoutMasterId r:id="rId16"/>
  </p:handoutMasterIdLst>
  <p:sldIdLst>
    <p:sldId id="368" r:id="rId4"/>
    <p:sldId id="309" r:id="rId5"/>
    <p:sldId id="393" r:id="rId6"/>
    <p:sldId id="390" r:id="rId7"/>
    <p:sldId id="391" r:id="rId8"/>
    <p:sldId id="392" r:id="rId9"/>
    <p:sldId id="292" r:id="rId10"/>
    <p:sldId id="397" r:id="rId11"/>
    <p:sldId id="394" r:id="rId12"/>
    <p:sldId id="395" r:id="rId13"/>
    <p:sldId id="396" r:id="rId14"/>
  </p:sldIdLst>
  <p:sldSz cx="9144000" cy="6858000" type="screen4x3"/>
  <p:notesSz cx="6858000" cy="9296400"/>
  <p:embeddedFontLst>
    <p:embeddedFont>
      <p:font typeface="Garamond" panose="02020404030301010803" pitchFamily="18" charset="0"/>
      <p:regular r:id="rId17"/>
      <p:bold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3E8"/>
    <a:srgbClr val="26639B"/>
    <a:srgbClr val="FF9408"/>
    <a:srgbClr val="2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03" autoAdjust="0"/>
    <p:restoredTop sz="93401" autoAdjust="0"/>
  </p:normalViewPr>
  <p:slideViewPr>
    <p:cSldViewPr snapToGrid="0">
      <p:cViewPr>
        <p:scale>
          <a:sx n="80" d="100"/>
          <a:sy n="80" d="100"/>
        </p:scale>
        <p:origin x="-360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'Knee Replacement'!$AG$20</c:f>
              <c:strCache>
                <c:ptCount val="1"/>
                <c:pt idx="0">
                  <c:v>Adjusted average health gain</c:v>
                </c:pt>
              </c:strCache>
            </c:strRef>
          </c:tx>
          <c:invertIfNegative val="0"/>
          <c:cat>
            <c:strRef>
              <c:f>'Knee Replacement'!$D$22:$D$219</c:f>
              <c:strCache>
                <c:ptCount val="198"/>
                <c:pt idx="0">
                  <c:v>Spire Portsmouth Hospital</c:v>
                </c:pt>
                <c:pt idx="1">
                  <c:v>Duchy Hospital</c:v>
                </c:pt>
                <c:pt idx="2">
                  <c:v>Scarborough and North East Yorkshire Health Care NHS Trust</c:v>
                </c:pt>
                <c:pt idx="3">
                  <c:v>Oaks Hospital</c:v>
                </c:pt>
                <c:pt idx="4">
                  <c:v>East Cheshire NHS Trust</c:v>
                </c:pt>
                <c:pt idx="5">
                  <c:v>Spire Washington Hospital</c:v>
                </c:pt>
                <c:pt idx="6">
                  <c:v>BMI Woodlands Hospital</c:v>
                </c:pt>
                <c:pt idx="7">
                  <c:v>BMI - Bath Clinic</c:v>
                </c:pt>
                <c:pt idx="8">
                  <c:v>Mount Stuart Hospital</c:v>
                </c:pt>
                <c:pt idx="9">
                  <c:v>Spire Hull and East Riding Hospital</c:v>
                </c:pt>
                <c:pt idx="10">
                  <c:v>Leeds Teaching Hospitals NHS Trust</c:v>
                </c:pt>
                <c:pt idx="11">
                  <c:v>Woodland Hospital</c:v>
                </c:pt>
                <c:pt idx="12">
                  <c:v>Claremont Hospital</c:v>
                </c:pt>
                <c:pt idx="13">
                  <c:v>Ipswich Hospital NHS Trust</c:v>
                </c:pt>
                <c:pt idx="14">
                  <c:v>Burton Hospitals NHS Foundation Trust</c:v>
                </c:pt>
                <c:pt idx="15">
                  <c:v>Shepton Mallet NHS Treatment Centre</c:v>
                </c:pt>
                <c:pt idx="16">
                  <c:v>Isle of Wight NHS PCT</c:v>
                </c:pt>
                <c:pt idx="17">
                  <c:v>Spire Parkway Hospital</c:v>
                </c:pt>
                <c:pt idx="18">
                  <c:v>Calderdale and Huddersfield NHS Foundation Trust</c:v>
                </c:pt>
                <c:pt idx="19">
                  <c:v>Fulwood Hall Hospital</c:v>
                </c:pt>
                <c:pt idx="20">
                  <c:v>Euxton Hall Hospital</c:v>
                </c:pt>
                <c:pt idx="21">
                  <c:v>Weston Area Health NHS Trust</c:v>
                </c:pt>
                <c:pt idx="22">
                  <c:v>Royal Surrey County Hospital NHS Foundation Trust</c:v>
                </c:pt>
                <c:pt idx="23">
                  <c:v>Spire Liverpool Hospital</c:v>
                </c:pt>
                <c:pt idx="24">
                  <c:v>Spire South Bank Hospital</c:v>
                </c:pt>
                <c:pt idx="25">
                  <c:v>Horton NHS Treatment Centre</c:v>
                </c:pt>
                <c:pt idx="26">
                  <c:v>Barlborough NHS Treatment Centre</c:v>
                </c:pt>
                <c:pt idx="27">
                  <c:v>BMI - The Highfield Hospital</c:v>
                </c:pt>
                <c:pt idx="28">
                  <c:v>Harrogate and District NHS Foundation Trust</c:v>
                </c:pt>
                <c:pt idx="29">
                  <c:v>Peninsula NHS Treatment Centre</c:v>
                </c:pt>
                <c:pt idx="30">
                  <c:v>The Royal Wolverhampton Hospitals NHS Trust</c:v>
                </c:pt>
                <c:pt idx="31">
                  <c:v>Barnsley Hospital NHS Foundation Trust</c:v>
                </c:pt>
                <c:pt idx="32">
                  <c:v>Royal Devon and Exeter NHS Foundation Trust</c:v>
                </c:pt>
                <c:pt idx="33">
                  <c:v>Fitzwilliam Hospital</c:v>
                </c:pt>
                <c:pt idx="34">
                  <c:v>Airedale NHS Foundation Trust</c:v>
                </c:pt>
                <c:pt idx="35">
                  <c:v>Salisbury NHS Foundation Trust</c:v>
                </c:pt>
                <c:pt idx="36">
                  <c:v>University Hospital Southampton NHS Foundation Trust</c:v>
                </c:pt>
                <c:pt idx="37">
                  <c:v>Kendal NHS Treatment Centre</c:v>
                </c:pt>
                <c:pt idx="38">
                  <c:v>The Queen Elizabeth Hospital, King's Lynn, NHS Foundation Trust</c:v>
                </c:pt>
                <c:pt idx="39">
                  <c:v>Spire Cheshire Hospital</c:v>
                </c:pt>
                <c:pt idx="40">
                  <c:v>Hampshire Hospitals NHS Foundation Trust</c:v>
                </c:pt>
                <c:pt idx="41">
                  <c:v>The Newcastle Upon Tyne Hospitals NHS Foundation Trust</c:v>
                </c:pt>
                <c:pt idx="42">
                  <c:v>The Robert Jones and Agnes Hunt Orthopaedic Hospital NHS Foundation Trust</c:v>
                </c:pt>
                <c:pt idx="43">
                  <c:v>South Tees Hospitals NHS Foundation Trust</c:v>
                </c:pt>
                <c:pt idx="44">
                  <c:v>Yeovil District Hospital NHS Foundation Trust</c:v>
                </c:pt>
                <c:pt idx="45">
                  <c:v>Taunton and Somerset NHS Foundation Trust</c:v>
                </c:pt>
                <c:pt idx="46">
                  <c:v>Peterborough and Stamford Hospitals NHS Foundation Trust</c:v>
                </c:pt>
                <c:pt idx="47">
                  <c:v>Nuffield Health, The Grosvenor Hospital, Chester</c:v>
                </c:pt>
                <c:pt idx="48">
                  <c:v>Royal Cornwall Hospitals NHS Trust</c:v>
                </c:pt>
                <c:pt idx="49">
                  <c:v>West Middlesex University Hospital NHS Trust</c:v>
                </c:pt>
                <c:pt idx="50">
                  <c:v>Winfield Hospital</c:v>
                </c:pt>
                <c:pt idx="51">
                  <c:v>Bolton NHS Foundation Trust</c:v>
                </c:pt>
                <c:pt idx="52">
                  <c:v>Emersons Green NHS Treatment Centre</c:v>
                </c:pt>
                <c:pt idx="53">
                  <c:v>East Sussex Healthcare NHS Trust</c:v>
                </c:pt>
                <c:pt idx="54">
                  <c:v>The Horder Centre - St Johns Road</c:v>
                </c:pt>
                <c:pt idx="55">
                  <c:v>Stockport NHS Foundation Trust</c:v>
                </c:pt>
                <c:pt idx="56">
                  <c:v>Abbey Gisburne Park Hospital</c:v>
                </c:pt>
                <c:pt idx="57">
                  <c:v>BMI The Lincoln Hospital</c:v>
                </c:pt>
                <c:pt idx="58">
                  <c:v>Northampton General Hospital NHS Trust</c:v>
                </c:pt>
                <c:pt idx="59">
                  <c:v>Nuffield Health, York Hospital</c:v>
                </c:pt>
                <c:pt idx="60">
                  <c:v>Pennine Acute Hospitals NHS Trust</c:v>
                </c:pt>
                <c:pt idx="61">
                  <c:v>Benenden Hospital</c:v>
                </c:pt>
                <c:pt idx="62">
                  <c:v>Portsmouth Hospitals NHS Trust</c:v>
                </c:pt>
                <c:pt idx="63">
                  <c:v>Clifton Park NHS Treatment Centre</c:v>
                </c:pt>
                <c:pt idx="64">
                  <c:v>Mid Staffordshire NHS Foundation Trust</c:v>
                </c:pt>
                <c:pt idx="65">
                  <c:v>Kettering General Hospital NHS Foundation Trust</c:v>
                </c:pt>
                <c:pt idx="66">
                  <c:v>Dorset County Hospital NHS Foundation Trust</c:v>
                </c:pt>
                <c:pt idx="67">
                  <c:v>Nuffield Health, Exeter Hospital</c:v>
                </c:pt>
                <c:pt idx="68">
                  <c:v>County Durham and Darlington NHS Foundation Trust</c:v>
                </c:pt>
                <c:pt idx="69">
                  <c:v>George Eliot Hospital NHS Trust</c:v>
                </c:pt>
                <c:pt idx="70">
                  <c:v>Sheffield Teaching Hospitals NHS Foundation Trust</c:v>
                </c:pt>
                <c:pt idx="71">
                  <c:v>Winchester and Eastleigh Healthcare NHS Trust</c:v>
                </c:pt>
                <c:pt idx="72">
                  <c:v>Gloucestershire Hospitals NHS Foundation Trust</c:v>
                </c:pt>
                <c:pt idx="73">
                  <c:v>East and North Hertfordshire NHS Trust</c:v>
                </c:pt>
                <c:pt idx="74">
                  <c:v>Wrightington, Wigan and Leigh NHS Foundation Trust</c:v>
                </c:pt>
                <c:pt idx="75">
                  <c:v>Milton Keynes Hospital NHS Foundation Trust</c:v>
                </c:pt>
                <c:pt idx="76">
                  <c:v>Royal Berkshire NHS Foundation Trust</c:v>
                </c:pt>
                <c:pt idx="77">
                  <c:v>Warrington and Halton Hospitals NHS Foundation Trust</c:v>
                </c:pt>
                <c:pt idx="78">
                  <c:v>Spire Alexandra Hospital</c:v>
                </c:pt>
                <c:pt idx="79">
                  <c:v>Wye Valley NHS Trust</c:v>
                </c:pt>
                <c:pt idx="80">
                  <c:v>BMI - Thornbury Hospital</c:v>
                </c:pt>
                <c:pt idx="81">
                  <c:v>Colchester Hospital University NHS Foundation Trust</c:v>
                </c:pt>
                <c:pt idx="82">
                  <c:v>University Hospitals of Morecambe Bay NHS Foundation Trust</c:v>
                </c:pt>
                <c:pt idx="83">
                  <c:v>Cambridge University Hospitals NHS Foundation Trust</c:v>
                </c:pt>
                <c:pt idx="84">
                  <c:v>Sussex Orthopaedic NHS Treatment Centre</c:v>
                </c:pt>
                <c:pt idx="85">
                  <c:v>The Yorkshire Clinic</c:v>
                </c:pt>
                <c:pt idx="86">
                  <c:v>Northern Devon Healthcare NHS Trust</c:v>
                </c:pt>
                <c:pt idx="87">
                  <c:v>Spire Methley Park Hospital</c:v>
                </c:pt>
                <c:pt idx="88">
                  <c:v>York Teaching Hospital NHS Foundation Trust</c:v>
                </c:pt>
                <c:pt idx="89">
                  <c:v>The Princess Alexandra Hospital NHS Trust</c:v>
                </c:pt>
                <c:pt idx="90">
                  <c:v>Northumbria Healthcare NHS Foundation Trust</c:v>
                </c:pt>
                <c:pt idx="91">
                  <c:v>Spire Murrayfield Hospital</c:v>
                </c:pt>
                <c:pt idx="92">
                  <c:v>Nuffield Health, Newcastle-Upon-Tyne Hospital</c:v>
                </c:pt>
                <c:pt idx="93">
                  <c:v>Northern Lincolnshire and Goole Hospitals NHS Foundation Trust</c:v>
                </c:pt>
                <c:pt idx="94">
                  <c:v>The Cheshire &amp; Merseyside NHS Treatment Centre</c:v>
                </c:pt>
                <c:pt idx="95">
                  <c:v>Nottingham University Hospitals NHS Trust</c:v>
                </c:pt>
                <c:pt idx="96">
                  <c:v>University Hospitals of Leicester NHS Trust</c:v>
                </c:pt>
                <c:pt idx="97">
                  <c:v>Gateshead Health NHS Foundation Trust</c:v>
                </c:pt>
                <c:pt idx="98">
                  <c:v>Aintree University Hospital NHS Foundation Trust</c:v>
                </c:pt>
                <c:pt idx="99">
                  <c:v>Shrewsbury and Telford Hospital NHS Trust</c:v>
                </c:pt>
                <c:pt idx="100">
                  <c:v>Springfield Hospital</c:v>
                </c:pt>
                <c:pt idx="101">
                  <c:v>Derby Hospitals NHS Foundation Trust</c:v>
                </c:pt>
                <c:pt idx="102">
                  <c:v>Nuffield Health, Leeds Hospital</c:v>
                </c:pt>
                <c:pt idx="103">
                  <c:v>England</c:v>
                </c:pt>
                <c:pt idx="104">
                  <c:v>Nuffield Health, Derby Hospital</c:v>
                </c:pt>
                <c:pt idx="105">
                  <c:v>Southampton NHS Treatment Centre (NTP11)</c:v>
                </c:pt>
                <c:pt idx="106">
                  <c:v>City Hospitals Sunderland NHS Foundation Trust</c:v>
                </c:pt>
                <c:pt idx="107">
                  <c:v>Great Western Hospitals NHS Foundation Trust</c:v>
                </c:pt>
                <c:pt idx="108">
                  <c:v>East Kent Hospitals University NHS Foundation Trust</c:v>
                </c:pt>
                <c:pt idx="109">
                  <c:v>Plymouth Hospitals NHS Trust</c:v>
                </c:pt>
                <c:pt idx="110">
                  <c:v>Trafford Healthcare NHS Trust</c:v>
                </c:pt>
                <c:pt idx="111">
                  <c:v>Southend University Hospital NHS Foundation Trust</c:v>
                </c:pt>
                <c:pt idx="112">
                  <c:v>Spire Sussex Hospital</c:v>
                </c:pt>
                <c:pt idx="113">
                  <c:v>University Hospitals Coventry and Warwickshire NHS Trust</c:v>
                </c:pt>
                <c:pt idx="114">
                  <c:v>Hull and East Yorkshire Hospitals NHS Trust</c:v>
                </c:pt>
                <c:pt idx="115">
                  <c:v>Mid Essex Hospital Services NHS Trust</c:v>
                </c:pt>
                <c:pt idx="116">
                  <c:v>North Downs Hospital</c:v>
                </c:pt>
                <c:pt idx="117">
                  <c:v>St Helens and Knowsley Hospitals NHS Trust</c:v>
                </c:pt>
                <c:pt idx="118">
                  <c:v>Wirral University Teaching Hospital NHS Foundation Trust</c:v>
                </c:pt>
                <c:pt idx="119">
                  <c:v>Nottingham Woodthorpe Hospital</c:v>
                </c:pt>
                <c:pt idx="120">
                  <c:v>Spire Norwich Hospital</c:v>
                </c:pt>
                <c:pt idx="121">
                  <c:v>BMI - Goring Hall Hospital</c:v>
                </c:pt>
                <c:pt idx="122">
                  <c:v>Bedford Hospital NHS Trust</c:v>
                </c:pt>
                <c:pt idx="123">
                  <c:v>South Warwickshire NHS Foundation Trust</c:v>
                </c:pt>
                <c:pt idx="124">
                  <c:v>Oaklands Hospital</c:v>
                </c:pt>
                <c:pt idx="125">
                  <c:v>Lancashire Teaching Hospitals NHS Foundation Trust</c:v>
                </c:pt>
                <c:pt idx="126">
                  <c:v>Walsall Healthcare NHS Trust</c:v>
                </c:pt>
                <c:pt idx="127">
                  <c:v>South Devon Healthcare NHS Foundation Trust</c:v>
                </c:pt>
                <c:pt idx="128">
                  <c:v>Mid Cheshire Hospitals NHS Foundation Trust</c:v>
                </c:pt>
                <c:pt idx="129">
                  <c:v>Blackpool Teaching Hospitals NHS Foundation Trust</c:v>
                </c:pt>
                <c:pt idx="130">
                  <c:v>Southport and Ormskirk Hospital NHS Trust</c:v>
                </c:pt>
                <c:pt idx="131">
                  <c:v>BMI - The Droitwich Spa Hospital</c:v>
                </c:pt>
                <c:pt idx="132">
                  <c:v>Lewisham Healthcare NHS Trust</c:v>
                </c:pt>
                <c:pt idx="133">
                  <c:v>Frimley Park Hospital NHS Foundation Trust</c:v>
                </c:pt>
                <c:pt idx="134">
                  <c:v>Chesterfield Royal Hospital NHS Foundation Trust</c:v>
                </c:pt>
                <c:pt idx="135">
                  <c:v>Hinchingbrooke Health Care NHS Trust</c:v>
                </c:pt>
                <c:pt idx="136">
                  <c:v>East Lancashire Hospitals NHS Trust</c:v>
                </c:pt>
                <c:pt idx="137">
                  <c:v>Buckinghamshire Healthcare NHS Trust</c:v>
                </c:pt>
                <c:pt idx="138">
                  <c:v>The Rotherham NHS Foundation Trust</c:v>
                </c:pt>
                <c:pt idx="139">
                  <c:v>Western Sussex Hospitals NHS Trust</c:v>
                </c:pt>
                <c:pt idx="140">
                  <c:v>University Hospital of South Manchester NHS Foundation Trust</c:v>
                </c:pt>
                <c:pt idx="141">
                  <c:v>Park Hill Hospital</c:v>
                </c:pt>
                <c:pt idx="142">
                  <c:v>United Lincolnshire Hospitals NHS Trust</c:v>
                </c:pt>
                <c:pt idx="143">
                  <c:v>The Royal Bournemouth and Christchurch Hospitals NHS Foundation Trust</c:v>
                </c:pt>
                <c:pt idx="144">
                  <c:v>Bradford Teaching Hospitals NHS Foundation Trust</c:v>
                </c:pt>
                <c:pt idx="145">
                  <c:v>King's College Hospital NHS Foundation Trust</c:v>
                </c:pt>
                <c:pt idx="146">
                  <c:v>Sandwell and West Birmingham Hospitals NHS Trust</c:v>
                </c:pt>
                <c:pt idx="147">
                  <c:v>Epsom and St Helier University Hospitals NHS Trust</c:v>
                </c:pt>
                <c:pt idx="148">
                  <c:v>Worcestershire Acute Hospitals NHS Trust</c:v>
                </c:pt>
                <c:pt idx="149">
                  <c:v>Surrey and Sussex Healthcare NHS Trust</c:v>
                </c:pt>
                <c:pt idx="150">
                  <c:v>Chelsea and Westminster Hospital NHS Foundation Trust</c:v>
                </c:pt>
                <c:pt idx="151">
                  <c:v>Dartford and Gravesham NHS Trust</c:v>
                </c:pt>
                <c:pt idx="152">
                  <c:v>Barking, Havering and Redbridge University Hospitals NHS Trust</c:v>
                </c:pt>
                <c:pt idx="153">
                  <c:v>Heart of England NHS Foundation Trust</c:v>
                </c:pt>
                <c:pt idx="154">
                  <c:v>Nuffield Orthopaedic Centre NHS Trust</c:v>
                </c:pt>
                <c:pt idx="155">
                  <c:v>West Hertfordshire Hospitals NHS Trust</c:v>
                </c:pt>
                <c:pt idx="156">
                  <c:v>University Hospital of North Staffordshire NHS Trust</c:v>
                </c:pt>
                <c:pt idx="157">
                  <c:v>Basildon and Thurrock University Hospitals NHS Foundation Trust</c:v>
                </c:pt>
                <c:pt idx="158">
                  <c:v>Ashford and St Peter's Hospitals NHS Foundation Trust</c:v>
                </c:pt>
                <c:pt idx="159">
                  <c:v>North Tees and Hartlepool NHS Foundation Trust</c:v>
                </c:pt>
                <c:pt idx="160">
                  <c:v>Royal United Hospital Bath NHS Trust</c:v>
                </c:pt>
                <c:pt idx="161">
                  <c:v>Maidstone and Tunbridge Wells NHS Trust</c:v>
                </c:pt>
                <c:pt idx="162">
                  <c:v>The Dudley Group NHS Foundation Trust</c:v>
                </c:pt>
                <c:pt idx="163">
                  <c:v>Sherwood Forest Hospitals NHS Foundation Trust</c:v>
                </c:pt>
                <c:pt idx="164">
                  <c:v>The Royal Orthopaedic Hospital NHS Foundation Trust</c:v>
                </c:pt>
                <c:pt idx="165">
                  <c:v>Norfolk and Norwich University Hospitals NHS Foundation Trust</c:v>
                </c:pt>
                <c:pt idx="166">
                  <c:v>Tameside Hospital NHS Foundation Trust</c:v>
                </c:pt>
                <c:pt idx="167">
                  <c:v>Nuffield Health, North Staffordshire Hospital</c:v>
                </c:pt>
                <c:pt idx="168">
                  <c:v>North Cumbria University Hospitals NHS Trust</c:v>
                </c:pt>
                <c:pt idx="169">
                  <c:v>James Paget University Hospitals NHS Foundation Trust</c:v>
                </c:pt>
                <c:pt idx="170">
                  <c:v>West Suffolk NHS Foundation Trust</c:v>
                </c:pt>
                <c:pt idx="171">
                  <c:v>Imperial College Healthcare NHS Trust</c:v>
                </c:pt>
                <c:pt idx="172">
                  <c:v>Mid Yorkshire Hospitals NHS Trust</c:v>
                </c:pt>
                <c:pt idx="173">
                  <c:v>North Middlesex University Hospital NHS Trust</c:v>
                </c:pt>
                <c:pt idx="174">
                  <c:v>Heatherwood and Wexham Park Hospitals NHS Foundation Trust</c:v>
                </c:pt>
                <c:pt idx="175">
                  <c:v>Spire Gatwick Park Hospital</c:v>
                </c:pt>
                <c:pt idx="176">
                  <c:v>Medway NHS Foundation Trust</c:v>
                </c:pt>
                <c:pt idx="177">
                  <c:v>Nuffield Health, Tees Hospital</c:v>
                </c:pt>
                <c:pt idx="178">
                  <c:v>Guy's and St Thomas' NHS Foundation Trust</c:v>
                </c:pt>
                <c:pt idx="179">
                  <c:v>Spire Wellesley Hospital</c:v>
                </c:pt>
                <c:pt idx="180">
                  <c:v>The Hillingdon Hospitals NHS Foundation Trust</c:v>
                </c:pt>
                <c:pt idx="181">
                  <c:v>Luton and Dunstable Hospital NHS Foundation Trust</c:v>
                </c:pt>
                <c:pt idx="182">
                  <c:v>Barts and The London NHS Trust</c:v>
                </c:pt>
                <c:pt idx="183">
                  <c:v>Royal Liverpool and Broadgreen University Hospitals NHS Trust</c:v>
                </c:pt>
                <c:pt idx="184">
                  <c:v>Barnet and Chase Farm Hospitals NHS Trust</c:v>
                </c:pt>
                <c:pt idx="185">
                  <c:v>Whipps Cross University Hospital NHS Trust</c:v>
                </c:pt>
                <c:pt idx="186">
                  <c:v>Countess of Chester Hospital NHS Foundation Trust</c:v>
                </c:pt>
                <c:pt idx="187">
                  <c:v>Royal Free London NHS Foundation Trust</c:v>
                </c:pt>
                <c:pt idx="188">
                  <c:v>Salford Royal NHS Foundation Trust</c:v>
                </c:pt>
                <c:pt idx="189">
                  <c:v>South London Healthcare NHS Trust</c:v>
                </c:pt>
                <c:pt idx="190">
                  <c:v>North Bristol NHS Trust</c:v>
                </c:pt>
                <c:pt idx="191">
                  <c:v>University College London Hospitals NHS Foundation Trust</c:v>
                </c:pt>
                <c:pt idx="192">
                  <c:v>Doncaster and Bassetlaw Hospitals NHS Foundation Trust</c:v>
                </c:pt>
                <c:pt idx="193">
                  <c:v>The Whittington Hospital NHS Trust</c:v>
                </c:pt>
                <c:pt idx="194">
                  <c:v>Royal National Orthopaedic Hospital NHS Trust</c:v>
                </c:pt>
                <c:pt idx="195">
                  <c:v>South Tyneside NHS Foundation Trust</c:v>
                </c:pt>
                <c:pt idx="196">
                  <c:v>BMI - The Clementine Churchill Hospital</c:v>
                </c:pt>
                <c:pt idx="197">
                  <c:v>Newham University Hospital NHS Trust</c:v>
                </c:pt>
              </c:strCache>
            </c:strRef>
          </c:cat>
          <c:val>
            <c:numRef>
              <c:f>'Knee Replacement'!$AG$21:$AG$219</c:f>
              <c:numCache>
                <c:formatCode>General</c:formatCode>
                <c:ptCount val="199"/>
                <c:pt idx="1">
                  <c:v>19.457999999999991</c:v>
                </c:pt>
                <c:pt idx="2">
                  <c:v>19.077999999999999</c:v>
                </c:pt>
                <c:pt idx="3">
                  <c:v>18.809999999999999</c:v>
                </c:pt>
                <c:pt idx="4">
                  <c:v>18.599</c:v>
                </c:pt>
                <c:pt idx="5">
                  <c:v>18.28</c:v>
                </c:pt>
                <c:pt idx="6">
                  <c:v>18.184999999999999</c:v>
                </c:pt>
                <c:pt idx="7">
                  <c:v>18.103999999999999</c:v>
                </c:pt>
                <c:pt idx="8">
                  <c:v>18.097000000000001</c:v>
                </c:pt>
                <c:pt idx="9">
                  <c:v>18.059000000000001</c:v>
                </c:pt>
                <c:pt idx="10">
                  <c:v>17.734999999999999</c:v>
                </c:pt>
                <c:pt idx="11">
                  <c:v>17.666</c:v>
                </c:pt>
                <c:pt idx="12">
                  <c:v>17.524999999999999</c:v>
                </c:pt>
                <c:pt idx="13">
                  <c:v>17.457999999999991</c:v>
                </c:pt>
                <c:pt idx="14">
                  <c:v>17.396999999999991</c:v>
                </c:pt>
                <c:pt idx="15">
                  <c:v>17.382999999999999</c:v>
                </c:pt>
                <c:pt idx="16">
                  <c:v>17.37</c:v>
                </c:pt>
                <c:pt idx="17">
                  <c:v>17.352</c:v>
                </c:pt>
                <c:pt idx="18">
                  <c:v>17.29</c:v>
                </c:pt>
                <c:pt idx="19">
                  <c:v>17.280999999999999</c:v>
                </c:pt>
                <c:pt idx="20">
                  <c:v>17.231000000000009</c:v>
                </c:pt>
                <c:pt idx="21">
                  <c:v>17.2</c:v>
                </c:pt>
                <c:pt idx="22">
                  <c:v>17.187000000000001</c:v>
                </c:pt>
                <c:pt idx="23">
                  <c:v>17.13</c:v>
                </c:pt>
                <c:pt idx="24">
                  <c:v>17.087</c:v>
                </c:pt>
                <c:pt idx="25">
                  <c:v>17.024000000000001</c:v>
                </c:pt>
                <c:pt idx="26">
                  <c:v>16.704000000000001</c:v>
                </c:pt>
                <c:pt idx="27">
                  <c:v>16.661999999999999</c:v>
                </c:pt>
                <c:pt idx="28">
                  <c:v>16.628</c:v>
                </c:pt>
                <c:pt idx="29">
                  <c:v>16.602</c:v>
                </c:pt>
                <c:pt idx="30">
                  <c:v>16.594999999999999</c:v>
                </c:pt>
                <c:pt idx="31">
                  <c:v>16.577999999999999</c:v>
                </c:pt>
                <c:pt idx="32">
                  <c:v>16.55</c:v>
                </c:pt>
                <c:pt idx="33">
                  <c:v>16.536000000000001</c:v>
                </c:pt>
                <c:pt idx="34">
                  <c:v>16.530999999999999</c:v>
                </c:pt>
                <c:pt idx="35">
                  <c:v>16.53</c:v>
                </c:pt>
                <c:pt idx="36">
                  <c:v>16.501999999999999</c:v>
                </c:pt>
                <c:pt idx="37">
                  <c:v>16.459</c:v>
                </c:pt>
                <c:pt idx="38">
                  <c:v>16.452000000000002</c:v>
                </c:pt>
                <c:pt idx="39">
                  <c:v>16.437999999999999</c:v>
                </c:pt>
                <c:pt idx="40">
                  <c:v>16.408000000000001</c:v>
                </c:pt>
                <c:pt idx="41">
                  <c:v>16.390999999999991</c:v>
                </c:pt>
                <c:pt idx="42">
                  <c:v>16.382000000000001</c:v>
                </c:pt>
                <c:pt idx="43">
                  <c:v>16.349</c:v>
                </c:pt>
                <c:pt idx="44">
                  <c:v>16.326000000000001</c:v>
                </c:pt>
                <c:pt idx="45">
                  <c:v>16.286000000000001</c:v>
                </c:pt>
                <c:pt idx="46">
                  <c:v>16.257000000000001</c:v>
                </c:pt>
                <c:pt idx="47">
                  <c:v>16.231999999999999</c:v>
                </c:pt>
                <c:pt idx="48">
                  <c:v>16.225999999999999</c:v>
                </c:pt>
                <c:pt idx="49">
                  <c:v>16.22</c:v>
                </c:pt>
                <c:pt idx="50">
                  <c:v>16.146999999999991</c:v>
                </c:pt>
                <c:pt idx="51">
                  <c:v>16.123000000000001</c:v>
                </c:pt>
                <c:pt idx="52">
                  <c:v>16.103999999999999</c:v>
                </c:pt>
                <c:pt idx="53">
                  <c:v>16.055</c:v>
                </c:pt>
                <c:pt idx="54">
                  <c:v>16.013000000000009</c:v>
                </c:pt>
                <c:pt idx="55">
                  <c:v>15.981999999999999</c:v>
                </c:pt>
                <c:pt idx="56">
                  <c:v>15.878</c:v>
                </c:pt>
                <c:pt idx="57">
                  <c:v>15.861000000000001</c:v>
                </c:pt>
                <c:pt idx="58">
                  <c:v>15.824</c:v>
                </c:pt>
                <c:pt idx="59">
                  <c:v>15.795</c:v>
                </c:pt>
                <c:pt idx="60">
                  <c:v>15.791</c:v>
                </c:pt>
                <c:pt idx="61">
                  <c:v>15.782999999999999</c:v>
                </c:pt>
                <c:pt idx="62">
                  <c:v>15.769</c:v>
                </c:pt>
                <c:pt idx="63">
                  <c:v>15.763999999999999</c:v>
                </c:pt>
                <c:pt idx="64">
                  <c:v>15.75</c:v>
                </c:pt>
                <c:pt idx="65">
                  <c:v>15.744</c:v>
                </c:pt>
                <c:pt idx="66">
                  <c:v>15.733000000000001</c:v>
                </c:pt>
                <c:pt idx="67">
                  <c:v>15.724</c:v>
                </c:pt>
                <c:pt idx="68">
                  <c:v>15.7</c:v>
                </c:pt>
                <c:pt idx="69">
                  <c:v>15.685</c:v>
                </c:pt>
                <c:pt idx="70">
                  <c:v>15.683</c:v>
                </c:pt>
                <c:pt idx="71">
                  <c:v>15.676</c:v>
                </c:pt>
                <c:pt idx="72">
                  <c:v>15.675000000000001</c:v>
                </c:pt>
                <c:pt idx="73">
                  <c:v>15.67</c:v>
                </c:pt>
                <c:pt idx="74">
                  <c:v>15.653</c:v>
                </c:pt>
                <c:pt idx="75">
                  <c:v>15.641999999999999</c:v>
                </c:pt>
                <c:pt idx="76">
                  <c:v>15.617000000000001</c:v>
                </c:pt>
                <c:pt idx="77">
                  <c:v>15.608000000000001</c:v>
                </c:pt>
                <c:pt idx="78">
                  <c:v>15.606</c:v>
                </c:pt>
                <c:pt idx="79">
                  <c:v>15.571</c:v>
                </c:pt>
                <c:pt idx="80">
                  <c:v>15.56</c:v>
                </c:pt>
                <c:pt idx="81">
                  <c:v>15.497</c:v>
                </c:pt>
                <c:pt idx="82">
                  <c:v>15.494999999999999</c:v>
                </c:pt>
                <c:pt idx="83">
                  <c:v>15.483000000000001</c:v>
                </c:pt>
                <c:pt idx="84">
                  <c:v>15.465999999999999</c:v>
                </c:pt>
                <c:pt idx="85">
                  <c:v>15.451000000000001</c:v>
                </c:pt>
                <c:pt idx="86">
                  <c:v>15.451000000000001</c:v>
                </c:pt>
                <c:pt idx="87">
                  <c:v>15.416</c:v>
                </c:pt>
                <c:pt idx="88">
                  <c:v>15.411</c:v>
                </c:pt>
                <c:pt idx="89">
                  <c:v>15.396000000000001</c:v>
                </c:pt>
                <c:pt idx="90">
                  <c:v>15.391999999999999</c:v>
                </c:pt>
                <c:pt idx="91">
                  <c:v>15.385</c:v>
                </c:pt>
                <c:pt idx="92">
                  <c:v>15.369</c:v>
                </c:pt>
                <c:pt idx="93">
                  <c:v>15.355</c:v>
                </c:pt>
                <c:pt idx="94">
                  <c:v>15.353</c:v>
                </c:pt>
                <c:pt idx="95">
                  <c:v>15.33</c:v>
                </c:pt>
                <c:pt idx="96">
                  <c:v>15.326000000000001</c:v>
                </c:pt>
                <c:pt idx="97">
                  <c:v>15.276</c:v>
                </c:pt>
                <c:pt idx="98">
                  <c:v>15.269</c:v>
                </c:pt>
                <c:pt idx="99">
                  <c:v>15.250999999999999</c:v>
                </c:pt>
                <c:pt idx="100">
                  <c:v>15.249000000000001</c:v>
                </c:pt>
                <c:pt idx="101">
                  <c:v>15.207000000000001</c:v>
                </c:pt>
                <c:pt idx="102">
                  <c:v>15.196999999999999</c:v>
                </c:pt>
                <c:pt idx="103">
                  <c:v>15.194000000000001</c:v>
                </c:pt>
                <c:pt idx="104" formatCode="#,##0.000">
                  <c:v>15.167</c:v>
                </c:pt>
                <c:pt idx="105">
                  <c:v>15.151999999999999</c:v>
                </c:pt>
                <c:pt idx="106">
                  <c:v>15.145</c:v>
                </c:pt>
                <c:pt idx="107">
                  <c:v>15.138999999999999</c:v>
                </c:pt>
                <c:pt idx="108">
                  <c:v>15.113</c:v>
                </c:pt>
                <c:pt idx="109">
                  <c:v>15.090999999999999</c:v>
                </c:pt>
                <c:pt idx="110">
                  <c:v>15.08</c:v>
                </c:pt>
                <c:pt idx="111">
                  <c:v>15.08</c:v>
                </c:pt>
                <c:pt idx="112">
                  <c:v>15.073</c:v>
                </c:pt>
                <c:pt idx="113">
                  <c:v>15.064</c:v>
                </c:pt>
                <c:pt idx="114">
                  <c:v>15.064</c:v>
                </c:pt>
                <c:pt idx="115">
                  <c:v>15.041</c:v>
                </c:pt>
                <c:pt idx="116">
                  <c:v>15.013999999999999</c:v>
                </c:pt>
                <c:pt idx="117">
                  <c:v>15.010999999999999</c:v>
                </c:pt>
                <c:pt idx="118">
                  <c:v>15.010999999999999</c:v>
                </c:pt>
                <c:pt idx="119">
                  <c:v>14.999000000000001</c:v>
                </c:pt>
                <c:pt idx="120">
                  <c:v>14.991</c:v>
                </c:pt>
                <c:pt idx="121">
                  <c:v>14.99</c:v>
                </c:pt>
                <c:pt idx="122">
                  <c:v>14.954000000000001</c:v>
                </c:pt>
                <c:pt idx="123">
                  <c:v>14.936</c:v>
                </c:pt>
                <c:pt idx="124">
                  <c:v>14.928000000000001</c:v>
                </c:pt>
                <c:pt idx="125">
                  <c:v>14.917999999999999</c:v>
                </c:pt>
                <c:pt idx="126">
                  <c:v>14.87</c:v>
                </c:pt>
                <c:pt idx="127">
                  <c:v>14.853999999999999</c:v>
                </c:pt>
                <c:pt idx="128">
                  <c:v>14.848000000000001</c:v>
                </c:pt>
                <c:pt idx="129">
                  <c:v>14.826000000000001</c:v>
                </c:pt>
                <c:pt idx="130">
                  <c:v>14.821999999999999</c:v>
                </c:pt>
                <c:pt idx="131">
                  <c:v>14.742000000000001</c:v>
                </c:pt>
                <c:pt idx="132">
                  <c:v>14.73</c:v>
                </c:pt>
                <c:pt idx="133">
                  <c:v>14.69</c:v>
                </c:pt>
                <c:pt idx="134">
                  <c:v>14.688000000000001</c:v>
                </c:pt>
                <c:pt idx="135">
                  <c:v>14.686</c:v>
                </c:pt>
                <c:pt idx="136">
                  <c:v>14.648999999999999</c:v>
                </c:pt>
                <c:pt idx="137">
                  <c:v>14.593</c:v>
                </c:pt>
                <c:pt idx="138">
                  <c:v>14.526</c:v>
                </c:pt>
                <c:pt idx="139">
                  <c:v>14.518000000000001</c:v>
                </c:pt>
                <c:pt idx="140">
                  <c:v>14.507</c:v>
                </c:pt>
                <c:pt idx="141">
                  <c:v>14.491</c:v>
                </c:pt>
                <c:pt idx="142">
                  <c:v>14.478</c:v>
                </c:pt>
                <c:pt idx="143">
                  <c:v>14.441000000000001</c:v>
                </c:pt>
                <c:pt idx="144">
                  <c:v>14.398999999999999</c:v>
                </c:pt>
                <c:pt idx="145">
                  <c:v>14.371</c:v>
                </c:pt>
                <c:pt idx="146">
                  <c:v>14.35</c:v>
                </c:pt>
                <c:pt idx="147">
                  <c:v>14.343999999999999</c:v>
                </c:pt>
                <c:pt idx="148">
                  <c:v>14.333</c:v>
                </c:pt>
                <c:pt idx="149">
                  <c:v>14.332000000000001</c:v>
                </c:pt>
                <c:pt idx="150">
                  <c:v>14.315</c:v>
                </c:pt>
                <c:pt idx="151">
                  <c:v>14.305999999999999</c:v>
                </c:pt>
                <c:pt idx="152">
                  <c:v>14.282999999999999</c:v>
                </c:pt>
                <c:pt idx="153">
                  <c:v>14.237</c:v>
                </c:pt>
                <c:pt idx="154">
                  <c:v>14.224</c:v>
                </c:pt>
                <c:pt idx="155">
                  <c:v>14.198</c:v>
                </c:pt>
                <c:pt idx="156">
                  <c:v>14.182</c:v>
                </c:pt>
                <c:pt idx="157">
                  <c:v>14.167</c:v>
                </c:pt>
                <c:pt idx="158">
                  <c:v>14.116</c:v>
                </c:pt>
                <c:pt idx="159">
                  <c:v>14.095000000000001</c:v>
                </c:pt>
                <c:pt idx="160">
                  <c:v>14.055999999999999</c:v>
                </c:pt>
                <c:pt idx="161">
                  <c:v>14.042</c:v>
                </c:pt>
                <c:pt idx="162">
                  <c:v>14.018000000000001</c:v>
                </c:pt>
                <c:pt idx="163">
                  <c:v>13.98</c:v>
                </c:pt>
                <c:pt idx="164">
                  <c:v>13.977</c:v>
                </c:pt>
                <c:pt idx="165">
                  <c:v>13.861000000000001</c:v>
                </c:pt>
                <c:pt idx="166">
                  <c:v>13.858000000000001</c:v>
                </c:pt>
                <c:pt idx="167">
                  <c:v>13.802</c:v>
                </c:pt>
                <c:pt idx="168">
                  <c:v>13.792</c:v>
                </c:pt>
                <c:pt idx="169">
                  <c:v>13.789</c:v>
                </c:pt>
                <c:pt idx="170">
                  <c:v>13.766999999999999</c:v>
                </c:pt>
                <c:pt idx="171">
                  <c:v>13.763</c:v>
                </c:pt>
                <c:pt idx="172">
                  <c:v>13.744999999999999</c:v>
                </c:pt>
                <c:pt idx="173">
                  <c:v>13.744999999999999</c:v>
                </c:pt>
                <c:pt idx="174">
                  <c:v>13.699</c:v>
                </c:pt>
                <c:pt idx="175">
                  <c:v>13.698</c:v>
                </c:pt>
                <c:pt idx="176">
                  <c:v>13.686</c:v>
                </c:pt>
                <c:pt idx="177">
                  <c:v>13.654999999999999</c:v>
                </c:pt>
                <c:pt idx="178">
                  <c:v>13.585000000000001</c:v>
                </c:pt>
                <c:pt idx="179">
                  <c:v>13.539</c:v>
                </c:pt>
                <c:pt idx="180">
                  <c:v>13.534000000000001</c:v>
                </c:pt>
                <c:pt idx="181">
                  <c:v>13.451000000000001</c:v>
                </c:pt>
                <c:pt idx="182">
                  <c:v>13.427</c:v>
                </c:pt>
                <c:pt idx="183">
                  <c:v>13.423</c:v>
                </c:pt>
                <c:pt idx="184">
                  <c:v>13.353999999999999</c:v>
                </c:pt>
                <c:pt idx="185">
                  <c:v>12.994999999999999</c:v>
                </c:pt>
                <c:pt idx="186">
                  <c:v>12.981</c:v>
                </c:pt>
                <c:pt idx="187">
                  <c:v>12.98</c:v>
                </c:pt>
                <c:pt idx="188">
                  <c:v>12.682</c:v>
                </c:pt>
                <c:pt idx="189">
                  <c:v>12.614000000000001</c:v>
                </c:pt>
                <c:pt idx="190">
                  <c:v>12.521000000000001</c:v>
                </c:pt>
                <c:pt idx="191">
                  <c:v>12.367000000000001</c:v>
                </c:pt>
                <c:pt idx="192">
                  <c:v>12.359</c:v>
                </c:pt>
                <c:pt idx="193">
                  <c:v>12.058999999999999</c:v>
                </c:pt>
                <c:pt idx="194">
                  <c:v>11.884</c:v>
                </c:pt>
                <c:pt idx="195">
                  <c:v>11.574999999999999</c:v>
                </c:pt>
                <c:pt idx="196">
                  <c:v>11.574999999999999</c:v>
                </c:pt>
                <c:pt idx="197">
                  <c:v>11.346</c:v>
                </c:pt>
                <c:pt idx="198">
                  <c:v>10.07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067520"/>
        <c:axId val="135069056"/>
      </c:barChart>
      <c:catAx>
        <c:axId val="135067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50" b="0" i="0">
                <a:latin typeface="Rotis Sans Serif Std"/>
                <a:cs typeface="Rotis Sans Serif Std"/>
              </a:defRPr>
            </a:pPr>
            <a:endParaRPr lang="en-US"/>
          </a:p>
        </c:txPr>
        <c:crossAx val="135069056"/>
        <c:crosses val="autoZero"/>
        <c:auto val="1"/>
        <c:lblAlgn val="ctr"/>
        <c:lblOffset val="100"/>
        <c:noMultiLvlLbl val="0"/>
      </c:catAx>
      <c:valAx>
        <c:axId val="13506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0" i="0">
                <a:latin typeface="Rotis Sans Serif Std"/>
                <a:cs typeface="Rotis Sans Serif Std"/>
              </a:defRPr>
            </a:pPr>
            <a:endParaRPr lang="en-US"/>
          </a:p>
        </c:txPr>
        <c:crossAx val="135067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64205"/>
          </a:xfrm>
          <a:prstGeom prst="rect">
            <a:avLst/>
          </a:prstGeom>
        </p:spPr>
        <p:txBody>
          <a:bodyPr vert="horz" lIns="87490" tIns="43745" rIns="87490" bIns="4374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5" y="1"/>
            <a:ext cx="2972098" cy="464205"/>
          </a:xfrm>
          <a:prstGeom prst="rect">
            <a:avLst/>
          </a:prstGeom>
        </p:spPr>
        <p:txBody>
          <a:bodyPr vert="horz" lIns="87490" tIns="43745" rIns="87490" bIns="43745" rtlCol="0"/>
          <a:lstStyle>
            <a:lvl1pPr algn="r">
              <a:defRPr sz="1100"/>
            </a:lvl1pPr>
          </a:lstStyle>
          <a:p>
            <a:fld id="{D9E3811B-3BD5-4E08-961C-FABC382B52F7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2972098" cy="464205"/>
          </a:xfrm>
          <a:prstGeom prst="rect">
            <a:avLst/>
          </a:prstGeom>
        </p:spPr>
        <p:txBody>
          <a:bodyPr vert="horz" lIns="87490" tIns="43745" rIns="87490" bIns="4374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5" y="8830659"/>
            <a:ext cx="2972098" cy="464205"/>
          </a:xfrm>
          <a:prstGeom prst="rect">
            <a:avLst/>
          </a:prstGeom>
        </p:spPr>
        <p:txBody>
          <a:bodyPr vert="horz" lIns="87490" tIns="43745" rIns="87490" bIns="43745" rtlCol="0" anchor="b"/>
          <a:lstStyle>
            <a:lvl1pPr algn="r">
              <a:defRPr sz="1100"/>
            </a:lvl1pPr>
          </a:lstStyle>
          <a:p>
            <a:fld id="{727DC03F-D2B4-47B7-902C-4B86957BE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14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64205"/>
          </a:xfrm>
          <a:prstGeom prst="rect">
            <a:avLst/>
          </a:prstGeom>
        </p:spPr>
        <p:txBody>
          <a:bodyPr vert="horz" lIns="87490" tIns="43745" rIns="87490" bIns="43745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5" y="1"/>
            <a:ext cx="2972098" cy="464205"/>
          </a:xfrm>
          <a:prstGeom prst="rect">
            <a:avLst/>
          </a:prstGeom>
        </p:spPr>
        <p:txBody>
          <a:bodyPr vert="horz" lIns="87490" tIns="43745" rIns="87490" bIns="43745" rtlCol="0"/>
          <a:lstStyle>
            <a:lvl1pPr algn="r">
              <a:defRPr sz="1100"/>
            </a:lvl1pPr>
          </a:lstStyle>
          <a:p>
            <a:fld id="{4E6F3891-105D-4D2C-9063-859D877A5B79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90" tIns="43745" rIns="87490" bIns="437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9" y="4416099"/>
            <a:ext cx="5485805" cy="4182457"/>
          </a:xfrm>
          <a:prstGeom prst="rect">
            <a:avLst/>
          </a:prstGeom>
        </p:spPr>
        <p:txBody>
          <a:bodyPr vert="horz" lIns="87490" tIns="43745" rIns="87490" bIns="437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2972098" cy="464205"/>
          </a:xfrm>
          <a:prstGeom prst="rect">
            <a:avLst/>
          </a:prstGeom>
        </p:spPr>
        <p:txBody>
          <a:bodyPr vert="horz" lIns="87490" tIns="43745" rIns="87490" bIns="43745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5" y="8830659"/>
            <a:ext cx="2972098" cy="464205"/>
          </a:xfrm>
          <a:prstGeom prst="rect">
            <a:avLst/>
          </a:prstGeom>
        </p:spPr>
        <p:txBody>
          <a:bodyPr vert="horz" lIns="87490" tIns="43745" rIns="87490" bIns="43745" rtlCol="0" anchor="b"/>
          <a:lstStyle>
            <a:lvl1pPr algn="r">
              <a:defRPr sz="1100"/>
            </a:lvl1pPr>
          </a:lstStyle>
          <a:p>
            <a:fld id="{4D85AFF4-4827-4E1A-BDB4-44153B00F7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0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5AFF4-4827-4E1A-BDB4-44153B00F70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B4484-F66B-4EC4-97A0-F6C4E3C7B00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MiscTransOct2013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0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7" name="Picture 16" descr="1207_FINAL_PBGH_Logo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591702" cy="12647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FB5BDA-BC24-48BD-B51B-D9D94BF74B12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35AD9E-308D-48D5-951A-430764B446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FB5BDA-BC24-48BD-B51B-D9D94BF74B12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35AD9E-308D-48D5-951A-430764B446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7" name="Picture 16" descr="1207_FINAL_PBGH_Logo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591702" cy="126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640"/>
            <a:ext cx="9144000" cy="769441"/>
          </a:xfrm>
          <a:solidFill>
            <a:schemeClr val="bg1"/>
          </a:solidFill>
        </p:spPr>
        <p:txBody>
          <a:bodyPr wrap="square">
            <a:normAutofit/>
          </a:bodyPr>
          <a:lstStyle>
            <a:lvl1pPr>
              <a:defRPr sz="4000">
                <a:solidFill>
                  <a:srgbClr val="26639B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1207_FINAL_PBGH_Logo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62" y="6055565"/>
            <a:ext cx="1364570" cy="665910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244231" y="6356350"/>
            <a:ext cx="3108569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rgbClr val="9F9F9F"/>
                </a:solidFill>
                <a:latin typeface="Rotis Sans Serif Std Light"/>
                <a:cs typeface="Rotis Sans Serif Std Light"/>
              </a:rPr>
              <a:t>©PBGH 2013 CONFIDENTIAL</a:t>
            </a:r>
            <a:endParaRPr lang="en-US" sz="1000" dirty="0">
              <a:solidFill>
                <a:srgbClr val="9F9F9F"/>
              </a:solidFill>
              <a:latin typeface="Rotis Sans Serif Std Light"/>
              <a:cs typeface="Rotis Sans Serif Std Light"/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6975148" y="6356350"/>
            <a:ext cx="1953929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817BAD-0C4D-474F-B2B8-C9776E0AD48A}" type="slidenum">
              <a:rPr lang="en-US" sz="1000" smtClean="0">
                <a:solidFill>
                  <a:srgbClr val="9F9F9F"/>
                </a:solidFill>
                <a:latin typeface="Rotis Sans Serif Std Light"/>
                <a:cs typeface="Rotis Sans Serif Std Light"/>
              </a:rPr>
              <a:pPr algn="r"/>
              <a:t>‹#›</a:t>
            </a:fld>
            <a:endParaRPr lang="en-US" sz="1000" dirty="0">
              <a:solidFill>
                <a:srgbClr val="9F9F9F"/>
              </a:solidFill>
              <a:latin typeface="Rotis Sans Serif Std Light"/>
              <a:cs typeface="Rotis Sans Serif Std Ligh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55023" y="795646"/>
            <a:ext cx="7303325" cy="4239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839788" y="792017"/>
            <a:ext cx="7289800" cy="4879975"/>
          </a:xfrm>
        </p:spPr>
        <p:txBody>
          <a:bodyPr/>
          <a:lstStyle>
            <a:lvl1pPr marL="342900" indent="-342900">
              <a:lnSpc>
                <a:spcPct val="100000"/>
              </a:lnSpc>
              <a:buFont typeface="Arial" pitchFamily="34" charset="0"/>
              <a:buChar char="•"/>
              <a:defRPr/>
            </a:lvl1pPr>
            <a:lvl2pPr marL="739775" marR="0" indent="-28257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9408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rgbClr val="26639B"/>
                </a:solidFill>
              </a:defRPr>
            </a:lvl2pPr>
            <a:lvl3pPr marL="1147763" indent="-349250">
              <a:lnSpc>
                <a:spcPct val="100000"/>
              </a:lnSpc>
              <a:spcBef>
                <a:spcPts val="200"/>
              </a:spcBef>
              <a:buClr>
                <a:srgbClr val="FF9408"/>
              </a:buClr>
              <a:buFont typeface="Arial" pitchFamily="34" charset="0"/>
              <a:buChar char="•"/>
              <a:defRPr sz="2400">
                <a:solidFill>
                  <a:srgbClr val="26639B"/>
                </a:solidFill>
              </a:defRPr>
            </a:lvl3pPr>
            <a:lvl4pPr marL="1485900" indent="-279400">
              <a:lnSpc>
                <a:spcPct val="100000"/>
              </a:lnSpc>
              <a:spcBef>
                <a:spcPts val="200"/>
              </a:spcBef>
              <a:buClr>
                <a:srgbClr val="FF9408"/>
              </a:buClr>
              <a:buFont typeface="Arial" pitchFamily="34" charset="0"/>
              <a:buChar char="•"/>
              <a:defRPr sz="2400">
                <a:solidFill>
                  <a:srgbClr val="26639B"/>
                </a:solidFill>
              </a:defRPr>
            </a:lvl4pPr>
            <a:lvl5pPr marL="1831975" indent="-282575">
              <a:lnSpc>
                <a:spcPct val="100000"/>
              </a:lnSpc>
              <a:spcBef>
                <a:spcPts val="200"/>
              </a:spcBef>
              <a:buFont typeface="Arial" pitchFamily="34" charset="0"/>
              <a:buChar char="•"/>
              <a:defRPr sz="2400">
                <a:solidFill>
                  <a:srgbClr val="26639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7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244231" y="6356350"/>
            <a:ext cx="3108569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rgbClr val="9F9F9F"/>
                </a:solidFill>
                <a:latin typeface="Rotis Sans Serif Std Light"/>
                <a:cs typeface="Rotis Sans Serif Std Light"/>
              </a:rPr>
              <a:t>©PBGH 2012, CONFIDENTIAL</a:t>
            </a:r>
            <a:endParaRPr lang="en-US" sz="1000" dirty="0">
              <a:solidFill>
                <a:srgbClr val="9F9F9F"/>
              </a:solidFill>
              <a:latin typeface="Rotis Sans Serif Std Light"/>
              <a:cs typeface="Rotis Sans Serif Std Light"/>
            </a:endParaRPr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6975148" y="6356350"/>
            <a:ext cx="1953929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817BAD-0C4D-474F-B2B8-C9776E0AD48A}" type="slidenum">
              <a:rPr lang="en-US" sz="1000" smtClean="0">
                <a:solidFill>
                  <a:srgbClr val="9F9F9F"/>
                </a:solidFill>
                <a:latin typeface="Rotis Sans Serif Std Light"/>
                <a:cs typeface="Rotis Sans Serif Std Light"/>
              </a:rPr>
              <a:pPr algn="r"/>
              <a:t>‹#›</a:t>
            </a:fld>
            <a:endParaRPr lang="en-US" sz="1000" dirty="0">
              <a:solidFill>
                <a:srgbClr val="9F9F9F"/>
              </a:solidFill>
              <a:latin typeface="Rotis Sans Serif Std Light"/>
              <a:cs typeface="Rotis Sans Serif Std Light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651016" y="610501"/>
            <a:ext cx="7972627" cy="54452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solidFill>
            <a:schemeClr val="bg1"/>
          </a:solidFill>
        </p:spPr>
        <p:txBody>
          <a:bodyPr wrap="square">
            <a:normAutofit/>
          </a:bodyPr>
          <a:lstStyle>
            <a:lvl1pPr>
              <a:defRPr>
                <a:solidFill>
                  <a:srgbClr val="26639B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797720"/>
            <a:ext cx="9144000" cy="4114800"/>
          </a:xfrm>
          <a:prstGeom prst="rect">
            <a:avLst/>
          </a:prstGeom>
          <a:solidFill>
            <a:srgbClr val="C6DEF1"/>
          </a:solidFill>
          <a:ln>
            <a:noFill/>
          </a:ln>
          <a:effectLst>
            <a:outerShdw blurRad="63500" dist="38100" dir="5400000" rotWithShape="0">
              <a:srgbClr val="CCCCCC">
                <a:alpha val="9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16592"/>
            <a:ext cx="4038600" cy="4525963"/>
          </a:xfr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816592"/>
            <a:ext cx="4038600" cy="4525963"/>
          </a:xfr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>
          <a:xfrm>
            <a:off x="244231" y="6356350"/>
            <a:ext cx="3108569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rgbClr val="9F9F9F"/>
                </a:solidFill>
                <a:latin typeface="Rotis Sans Serif Std Light"/>
                <a:cs typeface="Rotis Sans Serif Std Light"/>
              </a:rPr>
              <a:t>©PBGH 2012, CONFIDENTIAL</a:t>
            </a:r>
            <a:endParaRPr lang="en-US" sz="1000" dirty="0">
              <a:solidFill>
                <a:srgbClr val="9F9F9F"/>
              </a:solidFill>
              <a:latin typeface="Rotis Sans Serif Std Light"/>
              <a:cs typeface="Rotis Sans Serif Std Light"/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6975148" y="6356350"/>
            <a:ext cx="1953929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817BAD-0C4D-474F-B2B8-C9776E0AD48A}" type="slidenum">
              <a:rPr lang="en-US" sz="1000" smtClean="0">
                <a:solidFill>
                  <a:srgbClr val="9F9F9F"/>
                </a:solidFill>
                <a:latin typeface="Rotis Sans Serif Std Light"/>
                <a:cs typeface="Rotis Sans Serif Std Light"/>
              </a:rPr>
              <a:pPr algn="r"/>
              <a:t>‹#›</a:t>
            </a:fld>
            <a:endParaRPr lang="en-US" sz="1000" dirty="0">
              <a:solidFill>
                <a:srgbClr val="9F9F9F"/>
              </a:solidFill>
              <a:latin typeface="Rotis Sans Serif Std Light"/>
              <a:cs typeface="Rotis Sans Serif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174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97720"/>
            <a:ext cx="9144000" cy="4114800"/>
          </a:xfrm>
          <a:prstGeom prst="rect">
            <a:avLst/>
          </a:prstGeom>
          <a:solidFill>
            <a:srgbClr val="C6DEF1"/>
          </a:solidFill>
          <a:ln>
            <a:noFill/>
          </a:ln>
          <a:effectLst>
            <a:outerShdw blurRad="63500" dist="38100" dir="5400000" rotWithShape="0">
              <a:srgbClr val="CCCCCC">
                <a:alpha val="9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244231" y="6356350"/>
            <a:ext cx="3108569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rgbClr val="9F9F9F"/>
                </a:solidFill>
                <a:latin typeface="Rotis Sans Serif Std Light"/>
                <a:cs typeface="Rotis Sans Serif Std Light"/>
              </a:rPr>
              <a:t>©PBGH 2012</a:t>
            </a:r>
            <a:endParaRPr lang="en-US" sz="1000" dirty="0">
              <a:solidFill>
                <a:srgbClr val="9F9F9F"/>
              </a:solidFill>
              <a:latin typeface="Rotis Sans Serif Std Light"/>
              <a:cs typeface="Rotis Sans Serif Std Light"/>
            </a:endParaRP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6975148" y="6356350"/>
            <a:ext cx="1953929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817BAD-0C4D-474F-B2B8-C9776E0AD48A}" type="slidenum">
              <a:rPr lang="en-US" sz="1000" smtClean="0">
                <a:solidFill>
                  <a:srgbClr val="9F9F9F"/>
                </a:solidFill>
                <a:latin typeface="Rotis Sans Serif Std Light"/>
                <a:cs typeface="Rotis Sans Serif Std Light"/>
              </a:rPr>
              <a:pPr algn="r"/>
              <a:t>‹#›</a:t>
            </a:fld>
            <a:endParaRPr lang="en-US" sz="1000" dirty="0">
              <a:solidFill>
                <a:srgbClr val="9F9F9F"/>
              </a:solidFill>
              <a:latin typeface="Rotis Sans Serif Std Light"/>
              <a:cs typeface="Rotis Sans Serif Std Light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80539" y="855418"/>
            <a:ext cx="6043613" cy="4630738"/>
          </a:xfrm>
        </p:spPr>
        <p:txBody>
          <a:bodyPr/>
          <a:lstStyle>
            <a:lvl4pPr>
              <a:buClr>
                <a:srgbClr val="FF9408"/>
              </a:buClr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7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774458" cy="456780"/>
          </a:xfrm>
        </p:spPr>
        <p:txBody>
          <a:bodyPr anchor="t" anchorCtr="0">
            <a:norm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7336" y="1048228"/>
            <a:ext cx="7284288" cy="50597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41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6639B"/>
                </a:solidFill>
              </a:defRPr>
            </a:lvl1pPr>
            <a:lvl2pPr>
              <a:defRPr>
                <a:solidFill>
                  <a:srgbClr val="26639B"/>
                </a:solidFill>
              </a:defRPr>
            </a:lvl2pPr>
            <a:lvl3pPr>
              <a:defRPr>
                <a:solidFill>
                  <a:srgbClr val="26639B"/>
                </a:solidFill>
              </a:defRPr>
            </a:lvl3pPr>
            <a:lvl4pPr>
              <a:defRPr>
                <a:solidFill>
                  <a:srgbClr val="26639B"/>
                </a:solidFill>
              </a:defRPr>
            </a:lvl4pPr>
            <a:lvl5pPr>
              <a:defRPr>
                <a:solidFill>
                  <a:srgbClr val="26639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63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800"/>
              </a:spcAft>
              <a:defRPr sz="2800"/>
            </a:lvl1pPr>
            <a:lvl2pPr marL="0" indent="-365760"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+mj-lt"/>
              <a:buAutoNum type="arabicPeriod"/>
              <a:defRPr sz="2800"/>
            </a:lvl2pPr>
            <a:lvl3pPr marL="0" indent="-274320"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+mj-lt"/>
              <a:buAutoNum type="arabicPeriod"/>
              <a:defRPr/>
            </a:lvl3pPr>
            <a:lvl4pPr marL="0" indent="-274320"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+mj-lt"/>
              <a:buAutoNum type="arabicPeriod"/>
              <a:defRPr/>
            </a:lvl4pPr>
            <a:lvl5pPr marL="0" indent="-274320"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4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211"/>
            <a:ext cx="9144000" cy="769441"/>
          </a:xfrm>
          <a:solidFill>
            <a:schemeClr val="bg1"/>
          </a:solidFill>
        </p:spPr>
        <p:txBody>
          <a:bodyPr wrap="square">
            <a:normAutofit/>
          </a:bodyPr>
          <a:lstStyle>
            <a:lvl1pPr>
              <a:defRPr>
                <a:solidFill>
                  <a:srgbClr val="26639B"/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1207_FINAL_PBGH_Logo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62" y="6055565"/>
            <a:ext cx="1364570" cy="665910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244231" y="6356350"/>
            <a:ext cx="3108569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rgbClr val="9F9F9F"/>
                </a:solidFill>
                <a:latin typeface="Rotis Sans Serif Std Light"/>
                <a:cs typeface="Rotis Sans Serif Std Light"/>
              </a:rPr>
              <a:t>©PBGH 2013</a:t>
            </a:r>
            <a:endParaRPr lang="en-US" sz="1000" dirty="0">
              <a:solidFill>
                <a:srgbClr val="9F9F9F"/>
              </a:solidFill>
              <a:latin typeface="Rotis Sans Serif Std Light"/>
              <a:cs typeface="Rotis Sans Serif Std Light"/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6975148" y="6356350"/>
            <a:ext cx="1953929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817BAD-0C4D-474F-B2B8-C9776E0AD48A}" type="slidenum">
              <a:rPr lang="en-US" sz="1000" smtClean="0">
                <a:solidFill>
                  <a:srgbClr val="9F9F9F"/>
                </a:solidFill>
                <a:latin typeface="Rotis Sans Serif Std Light"/>
                <a:cs typeface="Rotis Sans Serif Std Light"/>
              </a:rPr>
              <a:pPr algn="r"/>
              <a:t>‹#›</a:t>
            </a:fld>
            <a:endParaRPr lang="en-US" sz="1000" dirty="0">
              <a:solidFill>
                <a:srgbClr val="9F9F9F"/>
              </a:solidFill>
              <a:latin typeface="Rotis Sans Serif Std Light"/>
              <a:cs typeface="Rotis Sans Serif Std Light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44231" y="822325"/>
            <a:ext cx="8684846" cy="487997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latin typeface="Garamond" pitchFamily="18" charset="0"/>
              </a:defRPr>
            </a:lvl1pPr>
            <a:lvl2pPr marL="739775" marR="0" indent="-28257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9408"/>
              </a:buClr>
              <a:buSzTx/>
              <a:buFontTx/>
              <a:buBlip>
                <a:blip r:embed="rId3"/>
              </a:buBlip>
              <a:tabLst/>
              <a:defRPr sz="2000" baseline="0">
                <a:latin typeface="Garamond" pitchFamily="18" charset="0"/>
              </a:defRPr>
            </a:lvl2pPr>
            <a:lvl3pPr marL="1147763" indent="-349250">
              <a:spcBef>
                <a:spcPts val="200"/>
              </a:spcBef>
              <a:buFont typeface="Wingdings" pitchFamily="2" charset="2"/>
              <a:buChar char="v"/>
              <a:defRPr sz="2000">
                <a:latin typeface="Garamond" pitchFamily="18" charset="0"/>
              </a:defRPr>
            </a:lvl3pPr>
            <a:lvl4pPr marL="1600200" indent="-344488">
              <a:spcBef>
                <a:spcPts val="200"/>
              </a:spcBef>
              <a:buClr>
                <a:srgbClr val="FF9408"/>
              </a:buClr>
              <a:buFont typeface="Courier New" pitchFamily="49" charset="0"/>
              <a:buChar char="o"/>
              <a:defRPr sz="2000">
                <a:latin typeface="Garamond" pitchFamily="18" charset="0"/>
              </a:defRPr>
            </a:lvl4pPr>
            <a:lvl5pPr marL="2111375" indent="-282575">
              <a:spcBef>
                <a:spcPts val="200"/>
              </a:spcBef>
              <a:defRPr sz="2000">
                <a:latin typeface="Garamond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774458" cy="456780"/>
          </a:xfrm>
        </p:spPr>
        <p:txBody>
          <a:bodyPr anchor="t" anchorCtr="0">
            <a:norm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7336" y="1565622"/>
            <a:ext cx="7284288" cy="4542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0616" y="1019878"/>
            <a:ext cx="7311168" cy="4449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909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774458" cy="456780"/>
          </a:xfrm>
        </p:spPr>
        <p:txBody>
          <a:bodyPr anchor="t" anchorCtr="0">
            <a:norm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7336" y="1048228"/>
            <a:ext cx="7284288" cy="50597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66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52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97720"/>
            <a:ext cx="9144000" cy="4114800"/>
          </a:xfrm>
          <a:prstGeom prst="rect">
            <a:avLst/>
          </a:prstGeom>
          <a:solidFill>
            <a:srgbClr val="C6DEF1"/>
          </a:solidFill>
          <a:ln>
            <a:noFill/>
          </a:ln>
          <a:effectLst>
            <a:outerShdw blurRad="63500" dist="38100" dir="5400000" rotWithShape="0">
              <a:srgbClr val="CCCCCC">
                <a:alpha val="9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244231" y="6356350"/>
            <a:ext cx="3108569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rgbClr val="9F9F9F"/>
                </a:solidFill>
                <a:latin typeface="Rotis Sans Serif Std Light"/>
                <a:cs typeface="Rotis Sans Serif Std Light"/>
              </a:rPr>
              <a:t>©PBGH 2012</a:t>
            </a:r>
            <a:endParaRPr lang="en-US" sz="1000" dirty="0">
              <a:solidFill>
                <a:srgbClr val="9F9F9F"/>
              </a:solidFill>
              <a:latin typeface="Rotis Sans Serif Std Light"/>
              <a:cs typeface="Rotis Sans Serif Std Light"/>
            </a:endParaRP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6975148" y="6356350"/>
            <a:ext cx="1953929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817BAD-0C4D-474F-B2B8-C9776E0AD48A}" type="slidenum">
              <a:rPr lang="en-US" sz="1000" smtClean="0">
                <a:solidFill>
                  <a:srgbClr val="9F9F9F"/>
                </a:solidFill>
                <a:latin typeface="Rotis Sans Serif Std Light"/>
                <a:cs typeface="Rotis Sans Serif Std Light"/>
              </a:rPr>
              <a:pPr algn="r"/>
              <a:t>‹#›</a:t>
            </a:fld>
            <a:endParaRPr lang="en-US" sz="1000" dirty="0">
              <a:solidFill>
                <a:srgbClr val="9F9F9F"/>
              </a:solidFill>
              <a:latin typeface="Rotis Sans Serif Std Light"/>
              <a:cs typeface="Rotis Sans Serif Std Light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80539" y="855418"/>
            <a:ext cx="6043613" cy="4630738"/>
          </a:xfrm>
        </p:spPr>
        <p:txBody>
          <a:bodyPr/>
          <a:lstStyle>
            <a:lvl4pPr>
              <a:buClr>
                <a:srgbClr val="FF9408"/>
              </a:buClr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797720"/>
            <a:ext cx="9144000" cy="4114800"/>
          </a:xfrm>
          <a:prstGeom prst="rect">
            <a:avLst/>
          </a:prstGeom>
          <a:solidFill>
            <a:srgbClr val="C6DEF1"/>
          </a:solidFill>
          <a:ln>
            <a:noFill/>
          </a:ln>
          <a:effectLst>
            <a:outerShdw blurRad="63500" dist="38100" dir="5400000" rotWithShape="0">
              <a:srgbClr val="CCCCCC">
                <a:alpha val="9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244231" y="6356350"/>
            <a:ext cx="3108569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rgbClr val="9F9F9F"/>
                </a:solidFill>
                <a:latin typeface="Rotis Sans Serif Std Light"/>
                <a:cs typeface="Rotis Sans Serif Std Light"/>
              </a:rPr>
              <a:t>©PBGH 2011</a:t>
            </a:r>
            <a:endParaRPr lang="en-US" sz="1000" dirty="0">
              <a:solidFill>
                <a:srgbClr val="9F9F9F"/>
              </a:solidFill>
              <a:latin typeface="Rotis Sans Serif Std Light"/>
              <a:cs typeface="Rotis Sans Serif Std Light"/>
            </a:endParaRPr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6975148" y="6356350"/>
            <a:ext cx="1953929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817BAD-0C4D-474F-B2B8-C9776E0AD48A}" type="slidenum">
              <a:rPr lang="en-US" sz="1000" smtClean="0">
                <a:solidFill>
                  <a:srgbClr val="9F9F9F"/>
                </a:solidFill>
                <a:latin typeface="Rotis Sans Serif Std Light"/>
                <a:cs typeface="Rotis Sans Serif Std Light"/>
              </a:rPr>
              <a:pPr algn="r"/>
              <a:t>‹#›</a:t>
            </a:fld>
            <a:endParaRPr lang="en-US" sz="1000" dirty="0">
              <a:solidFill>
                <a:srgbClr val="9F9F9F"/>
              </a:solidFill>
              <a:latin typeface="Rotis Sans Serif Std Light"/>
              <a:cs typeface="Rotis Sans Serif Std Light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651016" y="771432"/>
            <a:ext cx="7972627" cy="54452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solidFill>
            <a:schemeClr val="bg1"/>
          </a:solidFill>
        </p:spPr>
        <p:txBody>
          <a:bodyPr wrap="square">
            <a:normAutofit/>
          </a:bodyPr>
          <a:lstStyle>
            <a:lvl1pPr>
              <a:defRPr>
                <a:solidFill>
                  <a:srgbClr val="26639B"/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797720"/>
            <a:ext cx="9144000" cy="4114800"/>
          </a:xfrm>
          <a:prstGeom prst="rect">
            <a:avLst/>
          </a:prstGeom>
          <a:solidFill>
            <a:srgbClr val="C6DEF1"/>
          </a:solidFill>
          <a:ln>
            <a:noFill/>
          </a:ln>
          <a:effectLst>
            <a:outerShdw blurRad="63500" dist="38100" dir="5400000" rotWithShape="0">
              <a:srgbClr val="CCCCCC">
                <a:alpha val="9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4525963"/>
          </a:xfr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762000"/>
            <a:ext cx="4038600" cy="4525963"/>
          </a:xfr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97720"/>
            <a:ext cx="9144000" cy="4114800"/>
          </a:xfrm>
          <a:prstGeom prst="rect">
            <a:avLst/>
          </a:prstGeom>
          <a:solidFill>
            <a:srgbClr val="C6DEF1"/>
          </a:solidFill>
          <a:ln>
            <a:noFill/>
          </a:ln>
          <a:effectLst>
            <a:outerShdw blurRad="63500" dist="38100" dir="5400000" rotWithShape="0">
              <a:srgbClr val="CCCCCC">
                <a:alpha val="9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244231" y="6356350"/>
            <a:ext cx="3108569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rgbClr val="9F9F9F"/>
                </a:solidFill>
                <a:latin typeface="Rotis Sans Serif Std Light"/>
                <a:cs typeface="Rotis Sans Serif Std Light"/>
              </a:rPr>
              <a:t>©PBGH 2011</a:t>
            </a:r>
            <a:endParaRPr lang="en-US" sz="1000" dirty="0">
              <a:solidFill>
                <a:srgbClr val="9F9F9F"/>
              </a:solidFill>
              <a:latin typeface="Rotis Sans Serif Std Light"/>
              <a:cs typeface="Rotis Sans Serif Std Light"/>
            </a:endParaRP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6975148" y="6356350"/>
            <a:ext cx="1953929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A817BAD-0C4D-474F-B2B8-C9776E0AD48A}" type="slidenum">
              <a:rPr lang="en-US" sz="1000" smtClean="0">
                <a:solidFill>
                  <a:srgbClr val="9F9F9F"/>
                </a:solidFill>
                <a:latin typeface="Rotis Sans Serif Std Light"/>
                <a:cs typeface="Rotis Sans Serif Std Light"/>
              </a:rPr>
              <a:pPr algn="r"/>
              <a:t>‹#›</a:t>
            </a:fld>
            <a:endParaRPr lang="en-US" sz="1000" dirty="0">
              <a:solidFill>
                <a:srgbClr val="9F9F9F"/>
              </a:solidFill>
              <a:latin typeface="Rotis Sans Serif Std Light"/>
              <a:cs typeface="Rotis Sans Serif Std Light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80539" y="814474"/>
            <a:ext cx="6043613" cy="4630738"/>
          </a:xfrm>
        </p:spPr>
        <p:txBody>
          <a:bodyPr/>
          <a:lstStyle>
            <a:lvl1pPr marL="0" indent="0">
              <a:buNone/>
              <a:defRPr>
                <a:latin typeface="Garamond" pitchFamily="18" charset="0"/>
              </a:defRPr>
            </a:lvl1pPr>
            <a:lvl2pPr>
              <a:defRPr>
                <a:latin typeface="Garamond" pitchFamily="18" charset="0"/>
              </a:defRPr>
            </a:lvl2pPr>
            <a:lvl3pPr>
              <a:defRPr>
                <a:latin typeface="Garamond" pitchFamily="18" charset="0"/>
              </a:defRPr>
            </a:lvl3pPr>
            <a:lvl4pPr>
              <a:buClr>
                <a:srgbClr val="FF9408"/>
              </a:buClr>
              <a:buFont typeface="Courier New" pitchFamily="49" charset="0"/>
              <a:buChar char="o"/>
              <a:defRPr>
                <a:latin typeface="Garamond" pitchFamily="18" charset="0"/>
              </a:defRPr>
            </a:lvl4pPr>
            <a:lvl5pPr>
              <a:defRPr>
                <a:latin typeface="Garamond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FB5BDA-BC24-48BD-B51B-D9D94BF74B12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35AD9E-308D-48D5-951A-430764B446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FB5BDA-BC24-48BD-B51B-D9D94BF74B12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35AD9E-308D-48D5-951A-430764B446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FB5BDA-BC24-48BD-B51B-D9D94BF74B12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35AD9E-308D-48D5-951A-430764B446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FB5BDA-BC24-48BD-B51B-D9D94BF74B12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35AD9E-308D-48D5-951A-430764B446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8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26639B"/>
          </a:solidFill>
          <a:latin typeface="Garamond" pitchFamily="18" charset="0"/>
          <a:ea typeface="+mj-ea"/>
          <a:cs typeface="Calibri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defRPr sz="3200" kern="1200">
          <a:solidFill>
            <a:srgbClr val="26639B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08"/>
        </a:buClr>
        <a:buFontTx/>
        <a:buBlip>
          <a:blip r:embed="rId13"/>
        </a:buBlip>
        <a:defRPr sz="2000" kern="1200" baseline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08"/>
        </a:buClr>
        <a:buFont typeface="Wingdings" pitchFamily="2" charset="2"/>
        <a:buChar char="§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38" indent="-341313" algn="l" defTabSz="914400" rtl="0" eaLnBrk="1" latinLnBrk="0" hangingPunct="1">
        <a:spcBef>
          <a:spcPct val="20000"/>
        </a:spcBef>
        <a:buClr>
          <a:srgbClr val="FF9408"/>
        </a:buClr>
        <a:buFont typeface="Symbol" pitchFamily="18" charset="2"/>
        <a:buChar char="¨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341313" algn="l" defTabSz="914400" rtl="0" eaLnBrk="1" latinLnBrk="0" hangingPunct="1">
        <a:spcBef>
          <a:spcPct val="20000"/>
        </a:spcBef>
        <a:buClr>
          <a:srgbClr val="FF9408"/>
        </a:buClr>
        <a:buFont typeface="Wingdings" pitchFamily="2" charset="2"/>
        <a:buChar char="v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8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9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26639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26639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08"/>
        </a:buClr>
        <a:buFontTx/>
        <a:buBlip>
          <a:blip r:embed="rId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08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38" indent="-341313" algn="l" defTabSz="914400" rtl="0" eaLnBrk="1" latinLnBrk="0" hangingPunct="1">
        <a:spcBef>
          <a:spcPct val="20000"/>
        </a:spcBef>
        <a:buClr>
          <a:srgbClr val="FF9408"/>
        </a:buClr>
        <a:buFont typeface="Symbol" pitchFamily="18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341313" algn="l" defTabSz="914400" rtl="0" eaLnBrk="1" latinLnBrk="0" hangingPunct="1">
        <a:spcBef>
          <a:spcPct val="20000"/>
        </a:spcBef>
        <a:buClr>
          <a:srgbClr val="FF9408"/>
        </a:buClr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97720"/>
            <a:ext cx="9144000" cy="4114800"/>
          </a:xfrm>
          <a:prstGeom prst="rect">
            <a:avLst/>
          </a:prstGeom>
          <a:solidFill>
            <a:srgbClr val="C6DEF1"/>
          </a:solidFill>
          <a:ln>
            <a:noFill/>
          </a:ln>
          <a:effectLst>
            <a:outerShdw blurRad="63500" dist="38100" dir="5400000" rotWithShape="0">
              <a:srgbClr val="CCCCCC">
                <a:alpha val="9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1207_FINAL_PBGH_Logo_RGB.eps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08" y="6336886"/>
            <a:ext cx="807610" cy="394114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692141" y="6564863"/>
            <a:ext cx="7768117" cy="196926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smtClean="0">
                <a:solidFill>
                  <a:srgbClr val="9F9F9F"/>
                </a:solidFill>
                <a:latin typeface="Rotis Sans Serif Std Light"/>
                <a:cs typeface="Rotis Sans Serif Std Light"/>
              </a:rPr>
              <a:t>©PBGH 2013</a:t>
            </a:r>
            <a:endParaRPr lang="en-US" sz="900" dirty="0">
              <a:solidFill>
                <a:srgbClr val="9F9F9F"/>
              </a:solidFill>
              <a:latin typeface="Rotis Sans Serif Std Light"/>
              <a:cs typeface="Rotis Sans Serif Std Light"/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230188" y="6585021"/>
            <a:ext cx="8802628" cy="176768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817BAD-0C4D-474F-B2B8-C9776E0AD48A}" type="slidenum">
              <a:rPr lang="en-US" sz="1000" smtClean="0">
                <a:solidFill>
                  <a:srgbClr val="9F9F9F"/>
                </a:solidFill>
                <a:latin typeface="Rotis Sans Serif Std Light"/>
                <a:cs typeface="Rotis Sans Serif Std Light"/>
              </a:rPr>
              <a:pPr/>
              <a:t>‹#›</a:t>
            </a:fld>
            <a:endParaRPr lang="en-US" sz="1000" dirty="0">
              <a:solidFill>
                <a:srgbClr val="9F9F9F"/>
              </a:solidFill>
              <a:latin typeface="Rotis Sans Serif Std Light"/>
              <a:cs typeface="Rotis Sans Serif Std Ligh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71981" y="913172"/>
            <a:ext cx="7789393" cy="52619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rotWithShape="0">
              <a:schemeClr val="bg1">
                <a:lumMod val="65000"/>
                <a:alpha val="9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795528"/>
            <a:ext cx="9144000" cy="0"/>
          </a:xfrm>
          <a:prstGeom prst="line">
            <a:avLst/>
          </a:prstGeom>
          <a:ln w="6350" cmpd="sng">
            <a:solidFill>
              <a:srgbClr val="F76E0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768478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33272"/>
            <a:ext cx="7315200" cy="4919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2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26639B"/>
          </a:solidFill>
          <a:latin typeface="Rotis SemiSerif Std Bold"/>
          <a:ea typeface="+mj-ea"/>
          <a:cs typeface="Rotis SemiSerif Std Bold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SzPct val="75000"/>
        <a:buFontTx/>
        <a:buNone/>
        <a:defRPr sz="3200" kern="1200" baseline="0">
          <a:solidFill>
            <a:srgbClr val="26639B"/>
          </a:solidFill>
          <a:latin typeface="Rotis SemiSerif Std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70000"/>
        <a:buFont typeface="Arial"/>
        <a:buChar char="➤"/>
        <a:defRPr sz="2800" kern="1200" baseline="0">
          <a:solidFill>
            <a:srgbClr val="26639B"/>
          </a:solidFill>
          <a:latin typeface="Rotis SemiSerif Std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6639B"/>
          </a:solidFill>
          <a:latin typeface="Rotis SemiSerif Std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6639B"/>
          </a:solidFill>
          <a:latin typeface="Rotis SemiSerif Std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u="none" kern="1200">
          <a:solidFill>
            <a:srgbClr val="26639B"/>
          </a:solidFill>
          <a:latin typeface="Rotis SemiSerif Std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26" Type="http://schemas.openxmlformats.org/officeDocument/2006/relationships/image" Target="../media/image25.gif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3.gif"/><Relationship Id="rId5" Type="http://schemas.openxmlformats.org/officeDocument/2006/relationships/image" Target="../media/image6.png"/><Relationship Id="rId15" Type="http://schemas.openxmlformats.org/officeDocument/2006/relationships/image" Target="../media/image3.png"/><Relationship Id="rId23" Type="http://schemas.openxmlformats.org/officeDocument/2006/relationships/image" Target="../media/image22.jpeg"/><Relationship Id="rId28" Type="http://schemas.openxmlformats.org/officeDocument/2006/relationships/image" Target="../media/image27.emf"/><Relationship Id="rId10" Type="http://schemas.openxmlformats.org/officeDocument/2006/relationships/image" Target="../media/image11.png"/><Relationship Id="rId19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1.bin"/><Relationship Id="rId22" Type="http://schemas.openxmlformats.org/officeDocument/2006/relationships/image" Target="../media/image21.png"/><Relationship Id="rId27" Type="http://schemas.openxmlformats.org/officeDocument/2006/relationships/image" Target="../media/image26.jpeg"/><Relationship Id="rId30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caredisclosure.org/" TargetMode="External"/><Relationship Id="rId2" Type="http://schemas.openxmlformats.org/officeDocument/2006/relationships/hyperlink" Target="http://www.pbgh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talyzepaymentreform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82" y="1045029"/>
            <a:ext cx="8213835" cy="23839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Consumer and Purchaser Use of Healthcare Information</a:t>
            </a:r>
            <a:r>
              <a:rPr lang="en-US" dirty="0"/>
              <a:t>	</a:t>
            </a:r>
            <a:br>
              <a:rPr lang="en-US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700" dirty="0" smtClean="0"/>
              <a:t>Finding Health in the US:  Healthcare and the Information Economy (INFO 290A)</a:t>
            </a:r>
            <a:br>
              <a:rPr lang="en-US" sz="2700" dirty="0" smtClean="0"/>
            </a:br>
            <a:r>
              <a:rPr lang="en-US" sz="2700" b="0" dirty="0" smtClean="0"/>
              <a:t>UC Berkeley</a:t>
            </a:r>
            <a:br>
              <a:rPr lang="en-US" sz="2700" b="0" dirty="0" smtClean="0"/>
            </a:br>
            <a:r>
              <a:rPr lang="en-US" sz="2700" b="0" dirty="0" smtClean="0"/>
              <a:t>September </a:t>
            </a:r>
            <a:r>
              <a:rPr lang="en-US" sz="2700" b="0" dirty="0"/>
              <a:t>5</a:t>
            </a:r>
            <a:r>
              <a:rPr lang="en-US" sz="2700" b="0" dirty="0" smtClean="0"/>
              <a:t>, 2014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7200" dirty="0" smtClean="0">
                <a:solidFill>
                  <a:srgbClr val="FFFFFF"/>
                </a:solidFill>
                <a:latin typeface="RotisSansSerif"/>
                <a:cs typeface="RotisSansSerif"/>
              </a:rPr>
              <a:t>Purchaser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39750" y="4827421"/>
            <a:ext cx="7764463" cy="154587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David Lansky, PhD</a:t>
            </a:r>
          </a:p>
          <a:p>
            <a:pPr marL="0" indent="0">
              <a:buNone/>
            </a:pPr>
            <a:r>
              <a:rPr lang="en-US" sz="2000" dirty="0" smtClean="0"/>
              <a:t>President and CEO</a:t>
            </a:r>
          </a:p>
        </p:txBody>
      </p:sp>
    </p:spTree>
    <p:extLst>
      <p:ext uri="{BB962C8B-B14F-4D97-AF65-F5344CB8AC3E}">
        <p14:creationId xmlns:p14="http://schemas.microsoft.com/office/powerpoint/2010/main" val="2970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643820"/>
            <a:ext cx="6667500" cy="843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935686" cy="45678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Rotis SemiSerif Std"/>
              </a:rPr>
              <a:t>Meaningful measures of chronic care outcomes by provider</a:t>
            </a:r>
            <a:endParaRPr lang="en-US" dirty="0">
              <a:latin typeface="Rotis SemiSerif Std"/>
            </a:endParaRPr>
          </a:p>
        </p:txBody>
      </p:sp>
      <p:pic>
        <p:nvPicPr>
          <p:cNvPr id="4" name="Picture Placeholder 3" descr="MN.jpg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805" b="269"/>
          <a:stretch/>
        </p:blipFill>
        <p:spPr>
          <a:xfrm>
            <a:off x="935560" y="1371600"/>
            <a:ext cx="7288756" cy="3177117"/>
          </a:xfrm>
          <a:ln w="6350" cmpd="sng"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4246856"/>
            <a:ext cx="2959100" cy="187454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9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344135315"/>
              </p:ext>
            </p:extLst>
          </p:nvPr>
        </p:nvGraphicFramePr>
        <p:xfrm>
          <a:off x="1229569" y="1407226"/>
          <a:ext cx="7285038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measures of patient outcomes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723" y="1008003"/>
            <a:ext cx="7311168" cy="5114222"/>
          </a:xfrm>
        </p:spPr>
        <p:txBody>
          <a:bodyPr>
            <a:normAutofit fontScale="92500"/>
          </a:bodyPr>
          <a:lstStyle/>
          <a:p>
            <a:r>
              <a:rPr lang="en-US" sz="1600" dirty="0"/>
              <a:t>Case-mix adjusted average health gain after knee replacement – Oxford Knee </a:t>
            </a:r>
            <a:r>
              <a:rPr lang="en-US" sz="1600" dirty="0" smtClean="0"/>
              <a:t>Score</a:t>
            </a:r>
          </a:p>
          <a:p>
            <a:pPr>
              <a:spcBef>
                <a:spcPts val="36600"/>
              </a:spcBef>
            </a:pPr>
            <a:r>
              <a:rPr lang="en-US" sz="1000" dirty="0" smtClean="0">
                <a:latin typeface="Rotis Sans Serif Std"/>
                <a:cs typeface="Rotis Sans Serif Std"/>
              </a:rPr>
              <a:t>Max score = 48. Pre-op mean = 18.5 (severe pain)</a:t>
            </a:r>
            <a:endParaRPr lang="en-US" sz="1000" dirty="0">
              <a:latin typeface="Rotis Sans Serif Std"/>
              <a:cs typeface="Rotis Sans Serif Std"/>
            </a:endParaRPr>
          </a:p>
        </p:txBody>
      </p:sp>
    </p:spTree>
    <p:extLst>
      <p:ext uri="{BB962C8B-B14F-4D97-AF65-F5344CB8AC3E}">
        <p14:creationId xmlns:p14="http://schemas.microsoft.com/office/powerpoint/2010/main" val="42116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PBGH Members</a:t>
            </a:r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6187" y="3117930"/>
            <a:ext cx="1447800" cy="4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2427" y="3881088"/>
            <a:ext cx="1400175" cy="59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5816" y="1054188"/>
            <a:ext cx="7794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426" y="1242919"/>
            <a:ext cx="838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75385" y="3191607"/>
            <a:ext cx="1371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2170735"/>
            <a:ext cx="939139" cy="7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83176" y="4811400"/>
            <a:ext cx="619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9091" y="3789213"/>
            <a:ext cx="695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4362" y="5358496"/>
            <a:ext cx="20574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8556" y="5314059"/>
            <a:ext cx="837833" cy="82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29437" y="1848154"/>
            <a:ext cx="1219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1" name="Object 28"/>
          <p:cNvGraphicFramePr>
            <a:graphicFrameLocks noChangeAspect="1"/>
          </p:cNvGraphicFramePr>
          <p:nvPr/>
        </p:nvGraphicFramePr>
        <p:xfrm>
          <a:off x="775284" y="1968131"/>
          <a:ext cx="603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" name="Photo Editor Photo" r:id="rId14" imgW="485586" imgH="552527" progId="">
                  <p:embed/>
                </p:oleObj>
              </mc:Choice>
              <mc:Fallback>
                <p:oleObj name="Photo Editor Photo" r:id="rId14" imgW="485586" imgH="55252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284" y="1968131"/>
                        <a:ext cx="6032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9"/>
          <p:cNvPicPr>
            <a:picLocks noChangeAspect="1" noChangeArrowheads="1"/>
          </p:cNvPicPr>
          <p:nvPr/>
        </p:nvPicPr>
        <p:blipFill>
          <a:blip r:embed="rId16" cstate="print"/>
          <a:srcRect r="28854"/>
          <a:stretch>
            <a:fillRect/>
          </a:stretch>
        </p:blipFill>
        <p:spPr bwMode="auto">
          <a:xfrm>
            <a:off x="5528315" y="2018140"/>
            <a:ext cx="114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31656" y="3344874"/>
            <a:ext cx="857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6" descr="ge"/>
          <p:cNvPicPr>
            <a:picLocks noChangeAspect="1" noChangeArrowheads="1"/>
          </p:cNvPicPr>
          <p:nvPr/>
        </p:nvPicPr>
        <p:blipFill>
          <a:blip r:embed="rId18" cstate="print"/>
          <a:srcRect t="-7143" r="69139"/>
          <a:stretch>
            <a:fillRect/>
          </a:stretch>
        </p:blipFill>
        <p:spPr bwMode="auto">
          <a:xfrm>
            <a:off x="794035" y="2986114"/>
            <a:ext cx="762000" cy="709613"/>
          </a:xfrm>
          <a:prstGeom prst="rect">
            <a:avLst/>
          </a:prstGeom>
          <a:noFill/>
        </p:spPr>
      </p:pic>
      <p:pic>
        <p:nvPicPr>
          <p:cNvPr id="26" name="Picture 25" descr="Greenbrier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313074" y="2823977"/>
            <a:ext cx="1470932" cy="391870"/>
          </a:xfrm>
          <a:prstGeom prst="rect">
            <a:avLst/>
          </a:prstGeom>
        </p:spPr>
      </p:pic>
      <p:pic>
        <p:nvPicPr>
          <p:cNvPr id="27" name="Picture 3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19006" y="4680098"/>
            <a:ext cx="1524000" cy="3619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28" name="Picture 2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85279" y="2233758"/>
            <a:ext cx="1006331" cy="6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344416" y="5415399"/>
            <a:ext cx="1518566" cy="40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pbgh.org/storage/images/logos/boeing_logo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147483647" y="0"/>
            <a:ext cx="1552575" cy="752475"/>
          </a:xfrm>
          <a:prstGeom prst="rect">
            <a:avLst/>
          </a:prstGeom>
          <a:noFill/>
        </p:spPr>
      </p:pic>
      <p:pic>
        <p:nvPicPr>
          <p:cNvPr id="1030" name="Picture 6" descr="http://www.pbgh.org/storage/images/logos/boeing_logo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147483647" y="0"/>
            <a:ext cx="1552575" cy="752475"/>
          </a:xfrm>
          <a:prstGeom prst="rect">
            <a:avLst/>
          </a:prstGeom>
          <a:noFill/>
        </p:spPr>
      </p:pic>
      <p:pic>
        <p:nvPicPr>
          <p:cNvPr id="1032" name="Picture 8" descr="http://www.pbgh.org/storage/images/logos/boeing_logo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147483647" y="0"/>
            <a:ext cx="1552575" cy="752475"/>
          </a:xfrm>
          <a:prstGeom prst="rect">
            <a:avLst/>
          </a:prstGeom>
          <a:noFill/>
        </p:spPr>
      </p:pic>
      <p:pic>
        <p:nvPicPr>
          <p:cNvPr id="1034" name="Picture 10" descr="http://www.pbgh.org/storage/images/logos/boeing_logo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147483647" y="0"/>
            <a:ext cx="1552575" cy="752475"/>
          </a:xfrm>
          <a:prstGeom prst="rect">
            <a:avLst/>
          </a:prstGeom>
          <a:noFill/>
        </p:spPr>
      </p:pic>
      <p:pic>
        <p:nvPicPr>
          <p:cNvPr id="1036" name="Picture 12" descr="http://www.pbgh.org/storage/images/logos/boeing_logo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147483647" y="0"/>
            <a:ext cx="1552575" cy="752475"/>
          </a:xfrm>
          <a:prstGeom prst="rect">
            <a:avLst/>
          </a:prstGeom>
          <a:noFill/>
        </p:spPr>
      </p:pic>
      <p:pic>
        <p:nvPicPr>
          <p:cNvPr id="35" name="Picture 34" descr="boeing_logo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994151" y="1062159"/>
            <a:ext cx="1772238" cy="858937"/>
          </a:xfrm>
          <a:prstGeom prst="rect">
            <a:avLst/>
          </a:prstGeom>
        </p:spPr>
      </p:pic>
      <p:pic>
        <p:nvPicPr>
          <p:cNvPr id="37" name="Picture 36" descr="UC.gi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507781" y="5445202"/>
            <a:ext cx="952500" cy="952500"/>
          </a:xfrm>
          <a:prstGeom prst="rect">
            <a:avLst/>
          </a:prstGeom>
        </p:spPr>
      </p:pic>
      <p:pic>
        <p:nvPicPr>
          <p:cNvPr id="3" name="Picture 8" descr="http://www.pbgh.org/storage/images/logos/TriZetto_Logo_wTag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147483647" y="0"/>
            <a:ext cx="1524000" cy="533400"/>
          </a:xfrm>
          <a:prstGeom prst="rect">
            <a:avLst/>
          </a:prstGeom>
          <a:noFill/>
        </p:spPr>
      </p:pic>
      <p:pic>
        <p:nvPicPr>
          <p:cNvPr id="11" name="Picture 10" descr="http://www.pbgh.org/storage/images/logos/TriZetto_Logo_wTag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147483647" y="0"/>
            <a:ext cx="1524000" cy="533400"/>
          </a:xfrm>
          <a:prstGeom prst="rect">
            <a:avLst/>
          </a:prstGeom>
          <a:noFill/>
        </p:spPr>
      </p:pic>
      <p:pic>
        <p:nvPicPr>
          <p:cNvPr id="38" name="Picture 37" descr="TriZetto_Logo_wTag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467437" y="5874560"/>
            <a:ext cx="1524000" cy="533400"/>
          </a:xfrm>
          <a:prstGeom prst="rect">
            <a:avLst/>
          </a:prstGeom>
        </p:spPr>
      </p:pic>
      <p:pic>
        <p:nvPicPr>
          <p:cNvPr id="39" name="Picture 38" descr="bechtel_small.gi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432641" y="1063366"/>
            <a:ext cx="876300" cy="733425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04058" y="4132647"/>
            <a:ext cx="1655135" cy="51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45" y="533400"/>
            <a:ext cx="1169236" cy="135354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5852" name="Picture 12" descr="File:Sfseal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87" y="4627325"/>
            <a:ext cx="717404" cy="71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15460" y="3518573"/>
            <a:ext cx="137601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accent2">
                    <a:lumMod val="75000"/>
                  </a:schemeClr>
                </a:solidFill>
              </a:rPr>
              <a:t>Apple</a:t>
            </a:r>
          </a:p>
          <a:p>
            <a:r>
              <a:rPr lang="en-US" sz="1400" i="1" dirty="0" smtClean="0">
                <a:solidFill>
                  <a:schemeClr val="accent2">
                    <a:lumMod val="75000"/>
                  </a:schemeClr>
                </a:solidFill>
              </a:rPr>
              <a:t>Facebook</a:t>
            </a:r>
          </a:p>
          <a:p>
            <a:r>
              <a:rPr lang="en-US" sz="1400" i="1" dirty="0" smtClean="0">
                <a:solidFill>
                  <a:schemeClr val="accent2">
                    <a:lumMod val="75000"/>
                  </a:schemeClr>
                </a:solidFill>
              </a:rPr>
              <a:t>Google</a:t>
            </a:r>
          </a:p>
          <a:p>
            <a:r>
              <a:rPr lang="en-US" sz="1400" i="1" dirty="0" smtClean="0">
                <a:solidFill>
                  <a:schemeClr val="accent2">
                    <a:lumMod val="75000"/>
                  </a:schemeClr>
                </a:solidFill>
              </a:rPr>
              <a:t>Hewlett Packard</a:t>
            </a:r>
          </a:p>
          <a:p>
            <a:r>
              <a:rPr lang="en-US" sz="1400" i="1" dirty="0" smtClean="0">
                <a:solidFill>
                  <a:schemeClr val="accent2">
                    <a:lumMod val="75000"/>
                  </a:schemeClr>
                </a:solidFill>
              </a:rPr>
              <a:t>Microsoft</a:t>
            </a:r>
          </a:p>
          <a:p>
            <a:r>
              <a:rPr lang="en-US" sz="1400" i="1" dirty="0" smtClean="0">
                <a:solidFill>
                  <a:schemeClr val="accent2">
                    <a:lumMod val="75000"/>
                  </a:schemeClr>
                </a:solidFill>
              </a:rPr>
              <a:t>Oracle</a:t>
            </a:r>
          </a:p>
          <a:p>
            <a:r>
              <a:rPr lang="en-US" sz="1400" i="1" dirty="0" smtClean="0">
                <a:solidFill>
                  <a:schemeClr val="accent2">
                    <a:lumMod val="75000"/>
                  </a:schemeClr>
                </a:solidFill>
              </a:rPr>
              <a:t>….</a:t>
            </a:r>
            <a:endParaRPr 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1888170" y="3534507"/>
            <a:ext cx="196648" cy="15845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64" descr="http://rpmedia.ask.com/ts?u=/wikipedia/en/thumb/c/c4/QualcommLogo.svg/380px-QualcommLogo.svg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44" y="3947739"/>
            <a:ext cx="2157789" cy="8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Evaluating Quality</a:t>
            </a:r>
            <a:endParaRPr lang="en-US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2" y="982928"/>
            <a:ext cx="6809874" cy="566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61" y="982928"/>
            <a:ext cx="7588209" cy="5072119"/>
          </a:xfrm>
          <a:prstGeom prst="rect">
            <a:avLst/>
          </a:prstGeom>
          <a:noFill/>
          <a:ln w="158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98" y="839270"/>
            <a:ext cx="4531373" cy="595622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22" y="897009"/>
            <a:ext cx="8022294" cy="5013933"/>
          </a:xfrm>
          <a:prstGeom prst="rect">
            <a:avLst/>
          </a:prstGeom>
          <a:noFill/>
          <a:ln w="158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0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needs for healthcare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4231" y="988575"/>
            <a:ext cx="8684846" cy="5103467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For Patients (consumers)</a:t>
            </a:r>
          </a:p>
          <a:p>
            <a:pPr marL="1196975" lvl="1" indent="-457200">
              <a:buFont typeface="Arial"/>
              <a:buChar char="•"/>
            </a:pPr>
            <a:r>
              <a:rPr lang="en-US" dirty="0" smtClean="0"/>
              <a:t>Which </a:t>
            </a:r>
            <a:r>
              <a:rPr lang="en-US" dirty="0"/>
              <a:t>health </a:t>
            </a:r>
            <a:r>
              <a:rPr lang="en-US" dirty="0" smtClean="0"/>
              <a:t>plan to enroll in?</a:t>
            </a:r>
          </a:p>
          <a:p>
            <a:pPr marL="1196975" lvl="1" indent="-457200">
              <a:buFont typeface="Arial"/>
              <a:buChar char="•"/>
            </a:pPr>
            <a:r>
              <a:rPr lang="en-US" dirty="0" smtClean="0"/>
              <a:t>Which hospital to go to for elective services?</a:t>
            </a:r>
          </a:p>
          <a:p>
            <a:pPr marL="1196975" lvl="1" indent="-457200">
              <a:buFont typeface="Arial"/>
              <a:buChar char="•"/>
            </a:pPr>
            <a:r>
              <a:rPr lang="en-US" dirty="0" smtClean="0"/>
              <a:t>Which primary care doctor to choose?</a:t>
            </a:r>
          </a:p>
          <a:p>
            <a:pPr marL="1196975" lvl="1" indent="-457200">
              <a:buFont typeface="Arial"/>
              <a:buChar char="•"/>
            </a:pPr>
            <a:r>
              <a:rPr lang="en-US" dirty="0" smtClean="0"/>
              <a:t>Which specialists to go to?</a:t>
            </a:r>
          </a:p>
          <a:p>
            <a:pPr marL="1196975" lvl="1" indent="-457200">
              <a:buFont typeface="Arial"/>
              <a:buChar char="•"/>
            </a:pPr>
            <a:r>
              <a:rPr lang="en-US" dirty="0" smtClean="0"/>
              <a:t>Which treatments to undergo?</a:t>
            </a:r>
          </a:p>
          <a:p>
            <a:pPr marL="1196975" lvl="1" indent="-457200">
              <a:buFont typeface="Arial"/>
              <a:buChar char="•"/>
            </a:pPr>
            <a:r>
              <a:rPr lang="en-US" dirty="0" smtClean="0"/>
              <a:t>(Which health behaviors to follow?)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For Purchasers</a:t>
            </a:r>
          </a:p>
          <a:p>
            <a:pPr marL="1196975" lvl="1" indent="-457200">
              <a:buFont typeface="Arial"/>
              <a:buChar char="•"/>
            </a:pPr>
            <a:r>
              <a:rPr lang="en-US" dirty="0" smtClean="0"/>
              <a:t>Which health plans to offer my employees?</a:t>
            </a:r>
          </a:p>
          <a:p>
            <a:pPr marL="1196975" lvl="1" indent="-457200">
              <a:buFont typeface="Arial"/>
              <a:buChar char="•"/>
            </a:pPr>
            <a:r>
              <a:rPr lang="en-US" dirty="0" smtClean="0"/>
              <a:t>Which hospitals and doctors to keep “in-network”?</a:t>
            </a:r>
          </a:p>
          <a:p>
            <a:pPr marL="1196975" lvl="1" indent="-457200">
              <a:buFont typeface="Arial"/>
              <a:buChar char="•"/>
            </a:pPr>
            <a:r>
              <a:rPr lang="en-US" dirty="0" smtClean="0"/>
              <a:t>Which services to cover?</a:t>
            </a:r>
          </a:p>
          <a:p>
            <a:pPr marL="1196975" lvl="1" indent="-457200">
              <a:buFont typeface="Arial"/>
              <a:buChar char="•"/>
            </a:pPr>
            <a:r>
              <a:rPr lang="en-US" dirty="0" smtClean="0"/>
              <a:t>The “benefit design” – split between company contribution and employee contribution for each type of service</a:t>
            </a:r>
          </a:p>
        </p:txBody>
      </p:sp>
    </p:spTree>
    <p:extLst>
      <p:ext uri="{BB962C8B-B14F-4D97-AF65-F5344CB8AC3E}">
        <p14:creationId xmlns:p14="http://schemas.microsoft.com/office/powerpoint/2010/main" val="40162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“Simple” patient use cases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4231" y="988575"/>
            <a:ext cx="8684846" cy="51034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would you want to know to help you make this </a:t>
            </a:r>
            <a:r>
              <a:rPr lang="en-US" dirty="0" smtClean="0"/>
              <a:t>decision: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Just learned we’re pregnant. How do I choose an obstetrician and where (which hospital or alternative setting) to have the baby?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Just diagnosed with breast cancer.  Which doctor should I go to?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My child has persistent asthma. Which doctor should I take him to?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 need to pick a primary care doctor.  Who should I see?</a:t>
            </a:r>
          </a:p>
        </p:txBody>
      </p:sp>
    </p:spTree>
    <p:extLst>
      <p:ext uri="{BB962C8B-B14F-4D97-AF65-F5344CB8AC3E}">
        <p14:creationId xmlns:p14="http://schemas.microsoft.com/office/powerpoint/2010/main" val="27600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Discussion questions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4231" y="988575"/>
            <a:ext cx="8684846" cy="510346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What </a:t>
            </a:r>
            <a:r>
              <a:rPr lang="en-US" dirty="0" smtClean="0">
                <a:solidFill>
                  <a:srgbClr val="C00000"/>
                </a:solidFill>
              </a:rPr>
              <a:t>types</a:t>
            </a:r>
            <a:r>
              <a:rPr lang="en-US" dirty="0" smtClean="0"/>
              <a:t> of information are generally needed?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How would </a:t>
            </a:r>
            <a:r>
              <a:rPr lang="en-US" dirty="0" smtClean="0">
                <a:solidFill>
                  <a:srgbClr val="C00000"/>
                </a:solidFill>
              </a:rPr>
              <a:t>purchasers</a:t>
            </a:r>
            <a:r>
              <a:rPr lang="en-US" dirty="0" smtClean="0"/>
              <a:t>’ requirements differ from patients’?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What would you regard as a </a:t>
            </a:r>
            <a:r>
              <a:rPr lang="en-US" dirty="0" smtClean="0">
                <a:solidFill>
                  <a:srgbClr val="C00000"/>
                </a:solidFill>
              </a:rPr>
              <a:t>reliable source of information </a:t>
            </a:r>
            <a:r>
              <a:rPr lang="en-US" dirty="0" smtClean="0"/>
              <a:t>to help you make a decision?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What </a:t>
            </a:r>
            <a:r>
              <a:rPr lang="en-US" dirty="0" smtClean="0">
                <a:solidFill>
                  <a:srgbClr val="C00000"/>
                </a:solidFill>
              </a:rPr>
              <a:t>infrastructure</a:t>
            </a:r>
            <a:r>
              <a:rPr lang="en-US" dirty="0" smtClean="0"/>
              <a:t> is available to supply these data to consumers?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What’s the role of </a:t>
            </a:r>
            <a:r>
              <a:rPr lang="en-US" dirty="0" smtClean="0">
                <a:solidFill>
                  <a:srgbClr val="C00000"/>
                </a:solidFill>
              </a:rPr>
              <a:t>public policy vs. the market </a:t>
            </a:r>
            <a:r>
              <a:rPr lang="en-US" dirty="0" smtClean="0"/>
              <a:t>in generating these data?</a:t>
            </a:r>
          </a:p>
          <a:p>
            <a:pPr marL="1196975" lvl="1" indent="-457200">
              <a:buFont typeface="Arial"/>
              <a:buChar char="•"/>
            </a:pPr>
            <a:r>
              <a:rPr lang="en-US" dirty="0" smtClean="0"/>
              <a:t>Standards?</a:t>
            </a:r>
          </a:p>
          <a:p>
            <a:pPr marL="1196975" lvl="1" indent="-457200">
              <a:buFont typeface="Arial"/>
              <a:buChar char="•"/>
            </a:pPr>
            <a:r>
              <a:rPr lang="en-US" dirty="0" smtClean="0"/>
              <a:t>Mandates?</a:t>
            </a:r>
          </a:p>
          <a:p>
            <a:pPr marL="1196975" lvl="1" indent="-457200">
              <a:buFont typeface="Arial"/>
              <a:buChar char="•"/>
            </a:pPr>
            <a:r>
              <a:rPr lang="en-US" dirty="0" smtClean="0"/>
              <a:t>Innovation and adaptation?</a:t>
            </a:r>
          </a:p>
        </p:txBody>
      </p:sp>
    </p:spTree>
    <p:extLst>
      <p:ext uri="{BB962C8B-B14F-4D97-AF65-F5344CB8AC3E}">
        <p14:creationId xmlns:p14="http://schemas.microsoft.com/office/powerpoint/2010/main" val="14119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For more information please visit:</a:t>
            </a:r>
            <a:endParaRPr lang="en-US" sz="40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44478" y="1167930"/>
            <a:ext cx="8264769" cy="4736978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26639B"/>
                </a:solidFill>
                <a:effectLst/>
                <a:uLnTx/>
                <a:uFillTx/>
                <a:latin typeface="Garamond" pitchFamily="18" charset="0"/>
              </a:rPr>
              <a:t>Learn more about the Pacific Business Group on Health and our effort to improve the quality of health care while moderating costs at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hlinkClick r:id="rId2"/>
              </a:rPr>
              <a:t>www.pbgh.org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26639B"/>
                </a:solidFill>
                <a:effectLst/>
                <a:uLnTx/>
                <a:uFillTx/>
                <a:latin typeface="Garamond" pitchFamily="18" charset="0"/>
              </a:rPr>
              <a:t>Learn more about our work to bring employers, consumers and labor organizations together to improve access to publicly reported health care performance information at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aramond" pitchFamily="18" charset="0"/>
                <a:hlinkClick r:id="rId3"/>
              </a:rPr>
              <a:t>www.healthcaredisclosure.org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aramond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26639B"/>
                </a:solidFill>
                <a:effectLst/>
                <a:uLnTx/>
                <a:uFillTx/>
                <a:latin typeface="Garamond" pitchFamily="18" charset="0"/>
              </a:rPr>
              <a:t>Learn more about our efforts to reform payment at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26639B"/>
                </a:solidFill>
                <a:effectLst/>
                <a:uLnTx/>
                <a:uFillTx/>
                <a:latin typeface="Garamond" pitchFamily="18" charset="0"/>
                <a:hlinkClick r:id="rId4"/>
              </a:rPr>
              <a:t>www.catalyzepaymentreform.org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rgbClr val="26639B"/>
              </a:solidFill>
              <a:effectLst/>
              <a:uLnTx/>
              <a:uFillTx/>
              <a:latin typeface="Garamond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rgbClr val="26639B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rgbClr val="26639B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noProof="0" dirty="0">
              <a:ln>
                <a:noFill/>
              </a:ln>
              <a:solidFill>
                <a:srgbClr val="26639B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patients want to know…</a:t>
            </a: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" b="3466"/>
          <a:stretch>
            <a:fillRect/>
          </a:stretch>
        </p:blipFill>
        <p:spPr bwMode="auto">
          <a:xfrm>
            <a:off x="1155936" y="1187930"/>
            <a:ext cx="6858000" cy="476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9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675" y="59375"/>
            <a:ext cx="4072123" cy="6585779"/>
          </a:xfrm>
          <a:prstGeom prst="rect">
            <a:avLst/>
          </a:prstGeom>
          <a:noFill/>
          <a:ln w="15875" cmpd="thinThick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35" y="277338"/>
            <a:ext cx="1769394" cy="2833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70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BGH">
      <a:dk1>
        <a:sysClr val="windowText" lastClr="000000"/>
      </a:dk1>
      <a:lt1>
        <a:sysClr val="window" lastClr="FFFFFF"/>
      </a:lt1>
      <a:dk2>
        <a:srgbClr val="26639B"/>
      </a:dk2>
      <a:lt2>
        <a:srgbClr val="EEECE1"/>
      </a:lt2>
      <a:accent1>
        <a:srgbClr val="26639B"/>
      </a:accent1>
      <a:accent2>
        <a:srgbClr val="237CCC"/>
      </a:accent2>
      <a:accent3>
        <a:srgbClr val="FBC59C"/>
      </a:accent3>
      <a:accent4>
        <a:srgbClr val="86B7E3"/>
      </a:accent4>
      <a:accent5>
        <a:srgbClr val="FDE2CD"/>
      </a:accent5>
      <a:accent6>
        <a:srgbClr val="A4C8E9"/>
      </a:accent6>
      <a:hlink>
        <a:srgbClr val="E19408"/>
      </a:hlink>
      <a:folHlink>
        <a:srgbClr val="F76E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PBGH">
      <a:dk1>
        <a:sysClr val="windowText" lastClr="000000"/>
      </a:dk1>
      <a:lt1>
        <a:sysClr val="window" lastClr="FFFFFF"/>
      </a:lt1>
      <a:dk2>
        <a:srgbClr val="26639B"/>
      </a:dk2>
      <a:lt2>
        <a:srgbClr val="EEECE1"/>
      </a:lt2>
      <a:accent1>
        <a:srgbClr val="26639B"/>
      </a:accent1>
      <a:accent2>
        <a:srgbClr val="237CCC"/>
      </a:accent2>
      <a:accent3>
        <a:srgbClr val="FBC59C"/>
      </a:accent3>
      <a:accent4>
        <a:srgbClr val="86B7E3"/>
      </a:accent4>
      <a:accent5>
        <a:srgbClr val="FDE2CD"/>
      </a:accent5>
      <a:accent6>
        <a:srgbClr val="A4C8E9"/>
      </a:accent6>
      <a:hlink>
        <a:srgbClr val="E19408"/>
      </a:hlink>
      <a:folHlink>
        <a:srgbClr val="F76E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ster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5501</TotalTime>
  <Words>389</Words>
  <Application>Microsoft Office PowerPoint</Application>
  <PresentationFormat>On-screen Show (4:3)</PresentationFormat>
  <Paragraphs>53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</vt:lpstr>
      <vt:lpstr>Rotis SemiSerif Std Bold</vt:lpstr>
      <vt:lpstr>Symbol</vt:lpstr>
      <vt:lpstr>Times New Roman</vt:lpstr>
      <vt:lpstr>Rotis Sans Serif Std Light</vt:lpstr>
      <vt:lpstr>Courier New</vt:lpstr>
      <vt:lpstr>Garamond</vt:lpstr>
      <vt:lpstr>Rotis SemiSerif Std</vt:lpstr>
      <vt:lpstr>Wingdings</vt:lpstr>
      <vt:lpstr>RotisSansSerif</vt:lpstr>
      <vt:lpstr>Rotis Sans Serif Std</vt:lpstr>
      <vt:lpstr>Calibri</vt:lpstr>
      <vt:lpstr>Office Theme</vt:lpstr>
      <vt:lpstr>1_Office Theme</vt:lpstr>
      <vt:lpstr>Master 2</vt:lpstr>
      <vt:lpstr>Photo Editor Photo</vt:lpstr>
      <vt:lpstr>Consumer and Purchaser Use of Healthcare Information   Finding Health in the US:  Healthcare and the Information Economy (INFO 290A) UC Berkeley September 5, 2014 Purchaser  </vt:lpstr>
      <vt:lpstr>PBGH Members</vt:lpstr>
      <vt:lpstr>Approaches to Evaluating Quality</vt:lpstr>
      <vt:lpstr>Many needs for healthcare information</vt:lpstr>
      <vt:lpstr>“Simple” patient use cases</vt:lpstr>
      <vt:lpstr>Discussion questions</vt:lpstr>
      <vt:lpstr>For more information please visit:</vt:lpstr>
      <vt:lpstr>What patients want to know…</vt:lpstr>
      <vt:lpstr>PowerPoint Presentation</vt:lpstr>
      <vt:lpstr>Meaningful measures of chronic care outcomes by provider</vt:lpstr>
      <vt:lpstr>New measures of patient outcomes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lwalker</dc:creator>
  <cp:lastModifiedBy>David Lansky</cp:lastModifiedBy>
  <cp:revision>298</cp:revision>
  <cp:lastPrinted>2013-07-01T18:29:07Z</cp:lastPrinted>
  <dcterms:created xsi:type="dcterms:W3CDTF">2011-02-09T19:26:43Z</dcterms:created>
  <dcterms:modified xsi:type="dcterms:W3CDTF">2014-09-05T15:25:54Z</dcterms:modified>
</cp:coreProperties>
</file>