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575" r:id="rId2"/>
    <p:sldId id="577" r:id="rId3"/>
    <p:sldId id="541" r:id="rId4"/>
    <p:sldId id="536" r:id="rId5"/>
    <p:sldId id="537" r:id="rId6"/>
    <p:sldId id="583" r:id="rId7"/>
    <p:sldId id="582" r:id="rId8"/>
    <p:sldId id="550" r:id="rId9"/>
    <p:sldId id="585" r:id="rId10"/>
    <p:sldId id="586" r:id="rId11"/>
    <p:sldId id="554" r:id="rId12"/>
    <p:sldId id="552" r:id="rId13"/>
    <p:sldId id="557" r:id="rId14"/>
    <p:sldId id="551" r:id="rId15"/>
    <p:sldId id="587" r:id="rId16"/>
    <p:sldId id="588" r:id="rId17"/>
    <p:sldId id="542" r:id="rId18"/>
    <p:sldId id="553" r:id="rId19"/>
    <p:sldId id="522" r:id="rId20"/>
    <p:sldId id="568" r:id="rId21"/>
    <p:sldId id="558" r:id="rId22"/>
    <p:sldId id="561" r:id="rId23"/>
    <p:sldId id="559" r:id="rId24"/>
    <p:sldId id="565" r:id="rId25"/>
    <p:sldId id="525" r:id="rId26"/>
    <p:sldId id="562" r:id="rId27"/>
    <p:sldId id="564" r:id="rId28"/>
    <p:sldId id="566" r:id="rId29"/>
    <p:sldId id="567" r:id="rId30"/>
    <p:sldId id="570" r:id="rId31"/>
    <p:sldId id="560" r:id="rId32"/>
    <p:sldId id="569" r:id="rId33"/>
    <p:sldId id="543" r:id="rId34"/>
    <p:sldId id="540" r:id="rId35"/>
  </p:sldIdLst>
  <p:sldSz cx="9144000" cy="6858000" type="screen4x3"/>
  <p:notesSz cx="68580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FF03"/>
    <a:srgbClr val="66FF33"/>
    <a:srgbClr val="564B96"/>
    <a:srgbClr val="6095C1"/>
    <a:srgbClr val="AFC6E9"/>
    <a:srgbClr val="B2B2B2"/>
    <a:srgbClr val="99FF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85" autoAdjust="0"/>
    <p:restoredTop sz="94658" autoAdjust="0"/>
  </p:normalViewPr>
  <p:slideViewPr>
    <p:cSldViewPr>
      <p:cViewPr>
        <p:scale>
          <a:sx n="100" d="100"/>
          <a:sy n="100" d="100"/>
        </p:scale>
        <p:origin x="-282" y="3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864" y="846"/>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1026"/>
          <p:cNvSpPr>
            <a:spLocks noGrp="1" noChangeArrowheads="1"/>
          </p:cNvSpPr>
          <p:nvPr>
            <p:ph type="hdr" sz="quarter"/>
          </p:nvPr>
        </p:nvSpPr>
        <p:spPr bwMode="auto">
          <a:xfrm>
            <a:off x="1" y="1"/>
            <a:ext cx="2981325" cy="456541"/>
          </a:xfrm>
          <a:prstGeom prst="rect">
            <a:avLst/>
          </a:prstGeom>
          <a:noFill/>
          <a:ln w="9525">
            <a:noFill/>
            <a:miter lim="800000"/>
            <a:headEnd/>
            <a:tailEnd/>
          </a:ln>
          <a:effectLst/>
        </p:spPr>
        <p:txBody>
          <a:bodyPr vert="horz" wrap="square" lIns="92687" tIns="46343" rIns="92687" bIns="46343" numCol="1" anchor="t" anchorCtr="0" compatLnSpc="1">
            <a:prstTxWarp prst="textNoShape">
              <a:avLst/>
            </a:prstTxWarp>
          </a:bodyPr>
          <a:lstStyle>
            <a:lvl1pPr algn="l" defTabSz="925781" eaLnBrk="0" hangingPunct="0">
              <a:defRPr sz="1200">
                <a:latin typeface="Times New Roman" pitchFamily="18" charset="0"/>
              </a:defRPr>
            </a:lvl1pPr>
          </a:lstStyle>
          <a:p>
            <a:endParaRPr lang="en-US"/>
          </a:p>
        </p:txBody>
      </p:sp>
      <p:sp>
        <p:nvSpPr>
          <p:cNvPr id="326659" name="Rectangle 1027"/>
          <p:cNvSpPr>
            <a:spLocks noGrp="1" noChangeArrowheads="1"/>
          </p:cNvSpPr>
          <p:nvPr>
            <p:ph type="dt" sz="quarter" idx="1"/>
          </p:nvPr>
        </p:nvSpPr>
        <p:spPr bwMode="auto">
          <a:xfrm>
            <a:off x="3876676" y="1"/>
            <a:ext cx="2981325" cy="456541"/>
          </a:xfrm>
          <a:prstGeom prst="rect">
            <a:avLst/>
          </a:prstGeom>
          <a:noFill/>
          <a:ln w="9525">
            <a:noFill/>
            <a:miter lim="800000"/>
            <a:headEnd/>
            <a:tailEnd/>
          </a:ln>
          <a:effectLst/>
        </p:spPr>
        <p:txBody>
          <a:bodyPr vert="horz" wrap="square" lIns="92687" tIns="46343" rIns="92687" bIns="46343" numCol="1" anchor="t" anchorCtr="0" compatLnSpc="1">
            <a:prstTxWarp prst="textNoShape">
              <a:avLst/>
            </a:prstTxWarp>
          </a:bodyPr>
          <a:lstStyle>
            <a:lvl1pPr algn="r" defTabSz="925781" eaLnBrk="0" hangingPunct="0">
              <a:defRPr sz="1200">
                <a:latin typeface="Times New Roman" pitchFamily="18" charset="0"/>
              </a:defRPr>
            </a:lvl1pPr>
          </a:lstStyle>
          <a:p>
            <a:endParaRPr lang="en-US"/>
          </a:p>
        </p:txBody>
      </p:sp>
      <p:sp>
        <p:nvSpPr>
          <p:cNvPr id="326660" name="Rectangle 1028"/>
          <p:cNvSpPr>
            <a:spLocks noGrp="1" noChangeArrowheads="1"/>
          </p:cNvSpPr>
          <p:nvPr>
            <p:ph type="ftr" sz="quarter" idx="2"/>
          </p:nvPr>
        </p:nvSpPr>
        <p:spPr bwMode="auto">
          <a:xfrm>
            <a:off x="1" y="8839859"/>
            <a:ext cx="2981325" cy="456541"/>
          </a:xfrm>
          <a:prstGeom prst="rect">
            <a:avLst/>
          </a:prstGeom>
          <a:noFill/>
          <a:ln w="9525">
            <a:noFill/>
            <a:miter lim="800000"/>
            <a:headEnd/>
            <a:tailEnd/>
          </a:ln>
          <a:effectLst/>
        </p:spPr>
        <p:txBody>
          <a:bodyPr vert="horz" wrap="square" lIns="92687" tIns="46343" rIns="92687" bIns="46343" numCol="1" anchor="b" anchorCtr="0" compatLnSpc="1">
            <a:prstTxWarp prst="textNoShape">
              <a:avLst/>
            </a:prstTxWarp>
          </a:bodyPr>
          <a:lstStyle>
            <a:lvl1pPr algn="l" defTabSz="925781" eaLnBrk="0" hangingPunct="0">
              <a:defRPr sz="1200">
                <a:latin typeface="Times New Roman" pitchFamily="18" charset="0"/>
              </a:defRPr>
            </a:lvl1pPr>
          </a:lstStyle>
          <a:p>
            <a:endParaRPr lang="en-US"/>
          </a:p>
        </p:txBody>
      </p:sp>
      <p:sp>
        <p:nvSpPr>
          <p:cNvPr id="326661" name="Rectangle 1029"/>
          <p:cNvSpPr>
            <a:spLocks noGrp="1" noChangeArrowheads="1"/>
          </p:cNvSpPr>
          <p:nvPr>
            <p:ph type="sldNum" sz="quarter" idx="3"/>
          </p:nvPr>
        </p:nvSpPr>
        <p:spPr bwMode="auto">
          <a:xfrm>
            <a:off x="3876676" y="8839859"/>
            <a:ext cx="2981325" cy="456541"/>
          </a:xfrm>
          <a:prstGeom prst="rect">
            <a:avLst/>
          </a:prstGeom>
          <a:noFill/>
          <a:ln w="9525">
            <a:noFill/>
            <a:miter lim="800000"/>
            <a:headEnd/>
            <a:tailEnd/>
          </a:ln>
          <a:effectLst/>
        </p:spPr>
        <p:txBody>
          <a:bodyPr vert="horz" wrap="square" lIns="92687" tIns="46343" rIns="92687" bIns="46343" numCol="1" anchor="b" anchorCtr="0" compatLnSpc="1">
            <a:prstTxWarp prst="textNoShape">
              <a:avLst/>
            </a:prstTxWarp>
          </a:bodyPr>
          <a:lstStyle>
            <a:lvl1pPr algn="r" defTabSz="925781" eaLnBrk="0" hangingPunct="0">
              <a:defRPr sz="1200">
                <a:latin typeface="Times New Roman" pitchFamily="18" charset="0"/>
              </a:defRPr>
            </a:lvl1pPr>
          </a:lstStyle>
          <a:p>
            <a:fld id="{94EC0167-07E6-48BF-81FE-3D35D3477D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1"/>
            <a:ext cx="2971800" cy="464579"/>
          </a:xfrm>
          <a:prstGeom prst="rect">
            <a:avLst/>
          </a:prstGeom>
          <a:noFill/>
          <a:ln w="9525">
            <a:noFill/>
            <a:miter lim="800000"/>
            <a:headEnd/>
            <a:tailEnd/>
          </a:ln>
          <a:effectLst/>
        </p:spPr>
        <p:txBody>
          <a:bodyPr vert="horz" wrap="square" lIns="94447" tIns="47224" rIns="94447" bIns="47224" numCol="1" anchor="t" anchorCtr="0" compatLnSpc="1">
            <a:prstTxWarp prst="textNoShape">
              <a:avLst/>
            </a:prstTxWarp>
          </a:bodyPr>
          <a:lstStyle>
            <a:lvl1pPr algn="l" defTabSz="943369" eaLnBrk="0" hangingPunct="0">
              <a:defRPr sz="1200">
                <a:latin typeface="Times New Roman" pitchFamily="18" charset="0"/>
              </a:defRPr>
            </a:lvl1pPr>
          </a:lstStyle>
          <a:p>
            <a:endParaRPr lang="en-US"/>
          </a:p>
        </p:txBody>
      </p:sp>
      <p:sp>
        <p:nvSpPr>
          <p:cNvPr id="23555" name="Rectangle 3"/>
          <p:cNvSpPr>
            <a:spLocks noGrp="1" noChangeArrowheads="1"/>
          </p:cNvSpPr>
          <p:nvPr>
            <p:ph type="dt" idx="1"/>
          </p:nvPr>
        </p:nvSpPr>
        <p:spPr bwMode="auto">
          <a:xfrm>
            <a:off x="3886200" y="1"/>
            <a:ext cx="2971800" cy="464579"/>
          </a:xfrm>
          <a:prstGeom prst="rect">
            <a:avLst/>
          </a:prstGeom>
          <a:noFill/>
          <a:ln w="9525">
            <a:noFill/>
            <a:miter lim="800000"/>
            <a:headEnd/>
            <a:tailEnd/>
          </a:ln>
          <a:effectLst/>
        </p:spPr>
        <p:txBody>
          <a:bodyPr vert="horz" wrap="square" lIns="94447" tIns="47224" rIns="94447" bIns="47224" numCol="1" anchor="t" anchorCtr="0" compatLnSpc="1">
            <a:prstTxWarp prst="textNoShape">
              <a:avLst/>
            </a:prstTxWarp>
          </a:bodyPr>
          <a:lstStyle>
            <a:lvl1pPr algn="r" defTabSz="943369" eaLnBrk="0" hangingPunct="0">
              <a:defRPr sz="1200">
                <a:latin typeface="Times New Roman" pitchFamily="18" charset="0"/>
              </a:defRPr>
            </a:lvl1pPr>
          </a:lstStyle>
          <a:p>
            <a:endParaRPr lang="en-US"/>
          </a:p>
        </p:txBody>
      </p:sp>
      <p:sp>
        <p:nvSpPr>
          <p:cNvPr id="23556" name="Rectangle 4"/>
          <p:cNvSpPr>
            <a:spLocks noGrp="1" noRot="1" noChangeAspect="1" noChangeArrowheads="1" noTextEdit="1"/>
          </p:cNvSpPr>
          <p:nvPr>
            <p:ph type="sldImg" idx="2"/>
          </p:nvPr>
        </p:nvSpPr>
        <p:spPr bwMode="auto">
          <a:xfrm>
            <a:off x="1108075" y="698500"/>
            <a:ext cx="4643438" cy="348456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5988" y="4415911"/>
            <a:ext cx="5026025" cy="4182817"/>
          </a:xfrm>
          <a:prstGeom prst="rect">
            <a:avLst/>
          </a:prstGeom>
          <a:noFill/>
          <a:ln w="9525">
            <a:noFill/>
            <a:miter lim="800000"/>
            <a:headEnd/>
            <a:tailEnd/>
          </a:ln>
          <a:effectLst/>
        </p:spPr>
        <p:txBody>
          <a:bodyPr vert="horz" wrap="square" lIns="94447" tIns="47224" rIns="94447" bIns="472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831821"/>
            <a:ext cx="2971800" cy="464579"/>
          </a:xfrm>
          <a:prstGeom prst="rect">
            <a:avLst/>
          </a:prstGeom>
          <a:noFill/>
          <a:ln w="9525">
            <a:noFill/>
            <a:miter lim="800000"/>
            <a:headEnd/>
            <a:tailEnd/>
          </a:ln>
          <a:effectLst/>
        </p:spPr>
        <p:txBody>
          <a:bodyPr vert="horz" wrap="square" lIns="94447" tIns="47224" rIns="94447" bIns="47224" numCol="1" anchor="b" anchorCtr="0" compatLnSpc="1">
            <a:prstTxWarp prst="textNoShape">
              <a:avLst/>
            </a:prstTxWarp>
          </a:bodyPr>
          <a:lstStyle>
            <a:lvl1pPr algn="l" defTabSz="943369" eaLnBrk="0" hangingPunct="0">
              <a:defRPr sz="1200">
                <a:latin typeface="Times New Roman" pitchFamily="18" charset="0"/>
              </a:defRPr>
            </a:lvl1pPr>
          </a:lstStyle>
          <a:p>
            <a:endParaRPr lang="en-US"/>
          </a:p>
        </p:txBody>
      </p:sp>
      <p:sp>
        <p:nvSpPr>
          <p:cNvPr id="23559" name="Rectangle 7"/>
          <p:cNvSpPr>
            <a:spLocks noGrp="1" noChangeArrowheads="1"/>
          </p:cNvSpPr>
          <p:nvPr>
            <p:ph type="sldNum" sz="quarter" idx="5"/>
          </p:nvPr>
        </p:nvSpPr>
        <p:spPr bwMode="auto">
          <a:xfrm>
            <a:off x="3886200" y="8831821"/>
            <a:ext cx="2971800" cy="464579"/>
          </a:xfrm>
          <a:prstGeom prst="rect">
            <a:avLst/>
          </a:prstGeom>
          <a:noFill/>
          <a:ln w="9525">
            <a:noFill/>
            <a:miter lim="800000"/>
            <a:headEnd/>
            <a:tailEnd/>
          </a:ln>
          <a:effectLst/>
        </p:spPr>
        <p:txBody>
          <a:bodyPr vert="horz" wrap="square" lIns="94447" tIns="47224" rIns="94447" bIns="47224" numCol="1" anchor="b" anchorCtr="0" compatLnSpc="1">
            <a:prstTxWarp prst="textNoShape">
              <a:avLst/>
            </a:prstTxWarp>
          </a:bodyPr>
          <a:lstStyle>
            <a:lvl1pPr algn="r" defTabSz="943369" eaLnBrk="0" hangingPunct="0">
              <a:defRPr sz="1200">
                <a:latin typeface="Times New Roman" pitchFamily="18" charset="0"/>
              </a:defRPr>
            </a:lvl1pPr>
          </a:lstStyle>
          <a:p>
            <a:fld id="{9D2F19C5-8DEE-42A6-8E9E-127DACBD04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2F19C5-8DEE-42A6-8E9E-127DACBD0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9CC6-B2A8-46E8-8762-989618E1207E}" type="slidenum">
              <a:rPr lang="en-US"/>
              <a:pPr/>
              <a:t>22</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CE0CE-C34B-4D08-8443-ED4973AAB40C}" type="slidenum">
              <a:rPr lang="en-US"/>
              <a:pPr/>
              <a:t>25</a:t>
            </a:fld>
            <a:endParaRPr lang="en-US"/>
          </a:p>
        </p:txBody>
      </p:sp>
      <p:sp>
        <p:nvSpPr>
          <p:cNvPr id="777218" name="Rectangle 2"/>
          <p:cNvSpPr>
            <a:spLocks noGrp="1" noRot="1" noChangeAspect="1" noChangeArrowheads="1" noTextEdit="1"/>
          </p:cNvSpPr>
          <p:nvPr>
            <p:ph type="sldImg"/>
          </p:nvPr>
        </p:nvSpPr>
        <p:spPr>
          <a:xfrm>
            <a:off x="1112838" y="700088"/>
            <a:ext cx="4643437" cy="3484562"/>
          </a:xfrm>
          <a:ln/>
        </p:spPr>
      </p:sp>
      <p:sp>
        <p:nvSpPr>
          <p:cNvPr id="777219" name="Rectangle 3"/>
          <p:cNvSpPr>
            <a:spLocks noGrp="1" noChangeArrowheads="1"/>
          </p:cNvSpPr>
          <p:nvPr>
            <p:ph type="body" idx="1"/>
          </p:nvPr>
        </p:nvSpPr>
        <p:spPr>
          <a:xfrm>
            <a:off x="914400" y="4415912"/>
            <a:ext cx="5029200" cy="4181209"/>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B857B-873F-4A0B-BC53-B34F813D64AF}" type="slidenum">
              <a:rPr lang="en-US"/>
              <a:pPr/>
              <a:t>28</a:t>
            </a:fld>
            <a:endParaRPr lang="en-US"/>
          </a:p>
        </p:txBody>
      </p:sp>
      <p:sp>
        <p:nvSpPr>
          <p:cNvPr id="851970" name="Rectangle 2"/>
          <p:cNvSpPr>
            <a:spLocks noGrp="1" noRot="1" noChangeAspect="1" noChangeArrowheads="1" noTextEdit="1"/>
          </p:cNvSpPr>
          <p:nvPr>
            <p:ph type="sldImg"/>
          </p:nvPr>
        </p:nvSpPr>
        <p:spPr>
          <a:xfrm>
            <a:off x="1108075" y="701675"/>
            <a:ext cx="4641850" cy="3481388"/>
          </a:xfrm>
          <a:ln/>
        </p:spPr>
      </p:sp>
      <p:sp>
        <p:nvSpPr>
          <p:cNvPr id="851971" name="Rectangle 3"/>
          <p:cNvSpPr>
            <a:spLocks noGrp="1" noChangeArrowheads="1"/>
          </p:cNvSpPr>
          <p:nvPr>
            <p:ph type="body" idx="1"/>
          </p:nvPr>
        </p:nvSpPr>
        <p:spPr>
          <a:xfrm>
            <a:off x="914400" y="4415912"/>
            <a:ext cx="5029200" cy="4181209"/>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6481E-6EC7-43F2-B146-2963A037D2AB}" type="slidenum">
              <a:rPr lang="en-US"/>
              <a:pPr/>
              <a:t>29</a:t>
            </a:fld>
            <a:endParaRPr lang="en-US"/>
          </a:p>
        </p:txBody>
      </p:sp>
      <p:sp>
        <p:nvSpPr>
          <p:cNvPr id="854018" name="Rectangle 2"/>
          <p:cNvSpPr>
            <a:spLocks noGrp="1" noRot="1" noChangeAspect="1" noChangeArrowheads="1" noTextEdit="1"/>
          </p:cNvSpPr>
          <p:nvPr>
            <p:ph type="sldImg"/>
          </p:nvPr>
        </p:nvSpPr>
        <p:spPr>
          <a:xfrm>
            <a:off x="1106488" y="700088"/>
            <a:ext cx="4643437" cy="3484562"/>
          </a:xfrm>
          <a:ln/>
        </p:spPr>
      </p:sp>
      <p:sp>
        <p:nvSpPr>
          <p:cNvPr id="854019" name="Rectangle 3"/>
          <p:cNvSpPr>
            <a:spLocks noGrp="1" noChangeArrowheads="1"/>
          </p:cNvSpPr>
          <p:nvPr>
            <p:ph type="body" idx="1"/>
          </p:nvPr>
        </p:nvSpPr>
        <p:spPr>
          <a:xfrm>
            <a:off x="915988" y="4412696"/>
            <a:ext cx="5026025" cy="4179602"/>
          </a:xfrm>
        </p:spPr>
        <p:txBody>
          <a:bodyPr/>
          <a:lstStyle/>
          <a:p>
            <a:r>
              <a:rPr lang="en-US"/>
              <a:t>KP wanted basic approaches built-in that would enhance the consistency of care system wide.  Because we are so large, we wanted to find ways to coordinate care – and decision making – from region to region.  </a:t>
            </a:r>
          </a:p>
          <a:p>
            <a:r>
              <a:rPr lang="en-US"/>
              <a:t>Chronic disease models take best practices from across the system – and the latest research – to establish protocols not only for chronic diseases, but also for almost any illness, making it all available at our physicians’ fingertips within a patient’s record.  </a:t>
            </a:r>
          </a:p>
          <a:p>
            <a:endParaRPr lang="en-US"/>
          </a:p>
          <a:p>
            <a:r>
              <a:rPr lang="en-US"/>
              <a:t>And we wanted our members to be able to learn more about how to improve their health – and stay healthy – easily, at home, at work, wherever.  Bottom line: a user friendly computerized medical record supported by the full wealth of medical knowledge available.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7428A-58EB-4A11-8399-1B4DB69E10CC}" type="slidenum">
              <a:rPr lang="en-US"/>
              <a:pPr/>
              <a:t>30</a:t>
            </a:fld>
            <a:endParaRPr lang="en-US"/>
          </a:p>
        </p:txBody>
      </p:sp>
      <p:sp>
        <p:nvSpPr>
          <p:cNvPr id="861186" name="Rectangle 2"/>
          <p:cNvSpPr>
            <a:spLocks noGrp="1" noRot="1" noChangeAspect="1" noChangeArrowheads="1" noTextEdit="1"/>
          </p:cNvSpPr>
          <p:nvPr>
            <p:ph type="sldImg"/>
          </p:nvPr>
        </p:nvSpPr>
        <p:spPr>
          <a:xfrm>
            <a:off x="1106488" y="698500"/>
            <a:ext cx="4643437" cy="3484563"/>
          </a:xfrm>
          <a:ln/>
        </p:spPr>
      </p:sp>
      <p:sp>
        <p:nvSpPr>
          <p:cNvPr id="861187" name="Rectangle 3"/>
          <p:cNvSpPr>
            <a:spLocks noGrp="1" noChangeArrowheads="1"/>
          </p:cNvSpPr>
          <p:nvPr>
            <p:ph type="body" idx="1"/>
          </p:nvPr>
        </p:nvSpPr>
        <p:spPr>
          <a:xfrm>
            <a:off x="685800" y="4415911"/>
            <a:ext cx="5486400" cy="4182817"/>
          </a:xfrm>
        </p:spPr>
        <p:txBody>
          <a:bodyPr/>
          <a:lstStyle/>
          <a:p>
            <a:pPr>
              <a:buFontTx/>
              <a:buChar char="•"/>
            </a:pPr>
            <a:r>
              <a:rPr lang="en-US"/>
              <a:t>Placing guidance within the workflow of clinicians is far more effective than making them look for guidance.</a:t>
            </a:r>
          </a:p>
          <a:p>
            <a:pPr>
              <a:buFontTx/>
              <a:buChar char="•"/>
            </a:pPr>
            <a:r>
              <a:rPr lang="en-US"/>
              <a:t>SmartSets can be located by clicking the SmartSet icon and searching by title (including synonyms). SmartSets can also be automatically offered to users, depending on Diagnosis, Problem List and Reason for Visit.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9A94A-A007-4D40-9AF5-1BBAE4E58AC8}" type="slidenum">
              <a:rPr lang="en-US"/>
              <a:pPr/>
              <a:t>31</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914400" y="4415911"/>
            <a:ext cx="5029200" cy="4182817"/>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02D5A-1727-4503-AA92-3C8BF696CEE9}" type="slidenum">
              <a:rPr lang="en-US"/>
              <a:pPr/>
              <a:t>32</a:t>
            </a:fld>
            <a:endParaRPr lang="en-US"/>
          </a:p>
        </p:txBody>
      </p:sp>
      <p:sp>
        <p:nvSpPr>
          <p:cNvPr id="857090" name="Rectangle 2"/>
          <p:cNvSpPr>
            <a:spLocks noGrp="1" noRot="1" noChangeAspect="1" noChangeArrowheads="1" noTextEdit="1"/>
          </p:cNvSpPr>
          <p:nvPr>
            <p:ph type="sldImg"/>
          </p:nvPr>
        </p:nvSpPr>
        <p:spPr>
          <a:xfrm>
            <a:off x="1108075" y="700088"/>
            <a:ext cx="4643438" cy="3482975"/>
          </a:xfrm>
          <a:ln/>
        </p:spPr>
      </p:sp>
      <p:sp>
        <p:nvSpPr>
          <p:cNvPr id="857091" name="Rectangle 3"/>
          <p:cNvSpPr>
            <a:spLocks noGrp="1" noChangeArrowheads="1"/>
          </p:cNvSpPr>
          <p:nvPr>
            <p:ph type="body" idx="1"/>
          </p:nvPr>
        </p:nvSpPr>
        <p:spPr>
          <a:xfrm>
            <a:off x="914400" y="4414303"/>
            <a:ext cx="5029200" cy="418281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0AED0-EBD0-4F71-9E58-5A9532ECAA4A}" type="slidenum">
              <a:rPr lang="en-US"/>
              <a:pPr/>
              <a:t>4</a:t>
            </a:fld>
            <a:endParaRPr lang="en-US"/>
          </a:p>
        </p:txBody>
      </p:sp>
      <p:sp>
        <p:nvSpPr>
          <p:cNvPr id="795650" name="Rectangle 2"/>
          <p:cNvSpPr>
            <a:spLocks noGrp="1" noRot="1" noChangeAspect="1" noChangeArrowheads="1" noTextEdit="1"/>
          </p:cNvSpPr>
          <p:nvPr>
            <p:ph type="sldImg"/>
          </p:nvPr>
        </p:nvSpPr>
        <p:spPr>
          <a:xfrm>
            <a:off x="1108075" y="700088"/>
            <a:ext cx="4641850" cy="3481387"/>
          </a:xfrm>
          <a:ln/>
        </p:spPr>
      </p:sp>
      <p:sp>
        <p:nvSpPr>
          <p:cNvPr id="795651" name="Rectangle 3"/>
          <p:cNvSpPr>
            <a:spLocks noGrp="1" noChangeArrowheads="1"/>
          </p:cNvSpPr>
          <p:nvPr>
            <p:ph type="body" idx="1"/>
          </p:nvPr>
        </p:nvSpPr>
        <p:spPr>
          <a:xfrm>
            <a:off x="914400" y="4415911"/>
            <a:ext cx="5029200" cy="418281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B6D361-1313-4661-93B2-FEC55AA23B29}" type="slidenum">
              <a:rPr lang="en-US"/>
              <a:pPr/>
              <a:t>5</a:t>
            </a:fld>
            <a:endParaRPr lang="en-US"/>
          </a:p>
        </p:txBody>
      </p:sp>
      <p:sp>
        <p:nvSpPr>
          <p:cNvPr id="797698" name="Rectangle 7"/>
          <p:cNvSpPr txBox="1">
            <a:spLocks noGrp="1" noChangeArrowheads="1"/>
          </p:cNvSpPr>
          <p:nvPr/>
        </p:nvSpPr>
        <p:spPr bwMode="auto">
          <a:xfrm>
            <a:off x="3883025" y="8833428"/>
            <a:ext cx="2973388" cy="461364"/>
          </a:xfrm>
          <a:prstGeom prst="rect">
            <a:avLst/>
          </a:prstGeom>
          <a:noFill/>
          <a:ln w="9525">
            <a:noFill/>
            <a:miter lim="800000"/>
            <a:headEnd/>
            <a:tailEnd/>
          </a:ln>
        </p:spPr>
        <p:txBody>
          <a:bodyPr lIns="93115" tIns="46556" rIns="93115" bIns="46556" anchor="b"/>
          <a:lstStyle/>
          <a:p>
            <a:pPr algn="r" defTabSz="930577"/>
            <a:fld id="{0C53FFFC-D87F-4ABA-A0F3-B34C3D06A63A}" type="slidenum">
              <a:rPr lang="en-US" sz="1300">
                <a:ea typeface="ＭＳ Ｐゴシック" pitchFamily="34" charset="-128"/>
              </a:rPr>
              <a:pPr algn="r" defTabSz="930577"/>
              <a:t>5</a:t>
            </a:fld>
            <a:endParaRPr lang="en-US" sz="1300" dirty="0">
              <a:ea typeface="ＭＳ Ｐゴシック" pitchFamily="34" charset="-128"/>
            </a:endParaRPr>
          </a:p>
        </p:txBody>
      </p:sp>
      <p:sp>
        <p:nvSpPr>
          <p:cNvPr id="797699" name="Rectangle 7"/>
          <p:cNvSpPr txBox="1">
            <a:spLocks noGrp="1" noChangeArrowheads="1"/>
          </p:cNvSpPr>
          <p:nvPr/>
        </p:nvSpPr>
        <p:spPr bwMode="auto">
          <a:xfrm>
            <a:off x="3884613" y="8830214"/>
            <a:ext cx="2971800" cy="464578"/>
          </a:xfrm>
          <a:prstGeom prst="rect">
            <a:avLst/>
          </a:prstGeom>
          <a:noFill/>
          <a:ln w="9525">
            <a:noFill/>
            <a:miter lim="800000"/>
            <a:headEnd/>
            <a:tailEnd/>
          </a:ln>
        </p:spPr>
        <p:txBody>
          <a:bodyPr lIns="93112" tIns="46556" rIns="93112" bIns="46556" anchor="b"/>
          <a:lstStyle/>
          <a:p>
            <a:pPr algn="r"/>
            <a:fld id="{E5ED7253-AE3A-457B-86C1-2345A90117A0}" type="slidenum">
              <a:rPr lang="en-US" sz="1200">
                <a:ea typeface="ＭＳ Ｐゴシック" pitchFamily="34" charset="-128"/>
              </a:rPr>
              <a:pPr algn="r"/>
              <a:t>5</a:t>
            </a:fld>
            <a:endParaRPr lang="en-US" sz="1200" dirty="0">
              <a:ea typeface="ＭＳ Ｐゴシック" pitchFamily="34" charset="-128"/>
            </a:endParaRPr>
          </a:p>
        </p:txBody>
      </p:sp>
      <p:sp>
        <p:nvSpPr>
          <p:cNvPr id="797700" name="Rectangle 2"/>
          <p:cNvSpPr>
            <a:spLocks noGrp="1" noRot="1" noChangeAspect="1" noChangeArrowheads="1" noTextEdit="1"/>
          </p:cNvSpPr>
          <p:nvPr>
            <p:ph type="sldImg"/>
          </p:nvPr>
        </p:nvSpPr>
        <p:spPr>
          <a:xfrm>
            <a:off x="1108075" y="698500"/>
            <a:ext cx="4645025" cy="3484563"/>
          </a:xfrm>
          <a:ln/>
        </p:spPr>
      </p:sp>
      <p:sp>
        <p:nvSpPr>
          <p:cNvPr id="797701" name="Rectangle 3"/>
          <p:cNvSpPr>
            <a:spLocks noGrp="1" noChangeArrowheads="1"/>
          </p:cNvSpPr>
          <p:nvPr>
            <p:ph type="body" idx="1"/>
          </p:nvPr>
        </p:nvSpPr>
        <p:spPr>
          <a:xfrm>
            <a:off x="914400" y="4415911"/>
            <a:ext cx="5029200" cy="4182817"/>
          </a:xfrm>
        </p:spPr>
        <p:txBody>
          <a:bodyPr lIns="93112" tIns="46556" rIns="93112" bIns="46556"/>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1751ADB3-138E-4F02-8867-EAB090FF10D3}" type="slidenum">
              <a:rPr lang="en-US"/>
              <a:pPr/>
              <a:t>7</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6131" y="4416355"/>
            <a:ext cx="5025738" cy="4182393"/>
          </a:xfrm>
        </p:spPr>
        <p:txBody>
          <a:bodyPr/>
          <a:lstStyle/>
          <a:p>
            <a:pPr eaLnBrk="1" hangingPunct="1"/>
            <a:r>
              <a:rPr lang="en-US" smtClean="0"/>
              <a:t>The average annual worker contribution to health insurance premiums for family coverage increased by more than $600 over the past two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955A437-68C7-4B57-8A17-8392C3841E81}" type="slidenum">
              <a:rPr lang="en-US"/>
              <a:pPr/>
              <a:t>10</a:t>
            </a:fld>
            <a:endParaRPr lang="en-US"/>
          </a:p>
        </p:txBody>
      </p:sp>
      <p:sp>
        <p:nvSpPr>
          <p:cNvPr id="18435" name="Rectangle 2"/>
          <p:cNvSpPr>
            <a:spLocks noGrp="1" noRot="1" noChangeAspect="1" noChangeArrowheads="1" noTextEdit="1"/>
          </p:cNvSpPr>
          <p:nvPr>
            <p:ph type="sldImg"/>
          </p:nvPr>
        </p:nvSpPr>
        <p:spPr>
          <a:xfrm>
            <a:off x="1108075" y="700088"/>
            <a:ext cx="4645025" cy="3484562"/>
          </a:xfrm>
          <a:ln/>
        </p:spPr>
      </p:sp>
      <p:sp>
        <p:nvSpPr>
          <p:cNvPr id="18436" name="Rectangle 3"/>
          <p:cNvSpPr>
            <a:spLocks noGrp="1" noChangeArrowheads="1"/>
          </p:cNvSpPr>
          <p:nvPr>
            <p:ph type="body" idx="1"/>
          </p:nvPr>
        </p:nvSpPr>
        <p:spPr>
          <a:xfrm>
            <a:off x="685800" y="4415790"/>
            <a:ext cx="5486400" cy="418176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8D617-C82E-4AEE-9447-E90119C0834E}" type="slidenum">
              <a:rPr lang="en-US"/>
              <a:pPr/>
              <a:t>14</a:t>
            </a:fld>
            <a:endParaRPr lang="en-US"/>
          </a:p>
        </p:txBody>
      </p:sp>
      <p:sp>
        <p:nvSpPr>
          <p:cNvPr id="822274" name="Rectangle 2"/>
          <p:cNvSpPr>
            <a:spLocks noGrp="1" noRot="1" noChangeAspect="1" noChangeArrowheads="1" noTextEdit="1"/>
          </p:cNvSpPr>
          <p:nvPr>
            <p:ph type="sldImg"/>
          </p:nvPr>
        </p:nvSpPr>
        <p:spPr>
          <a:xfrm>
            <a:off x="1108075" y="700088"/>
            <a:ext cx="4641850" cy="3481387"/>
          </a:xfrm>
          <a:ln/>
        </p:spPr>
      </p:sp>
      <p:sp>
        <p:nvSpPr>
          <p:cNvPr id="822275" name="Rectangle 3"/>
          <p:cNvSpPr>
            <a:spLocks noGrp="1" noChangeArrowheads="1"/>
          </p:cNvSpPr>
          <p:nvPr>
            <p:ph type="body" idx="1"/>
          </p:nvPr>
        </p:nvSpPr>
        <p:spPr>
          <a:xfrm>
            <a:off x="914400" y="4415911"/>
            <a:ext cx="5029200" cy="418281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7133" y="8829674"/>
            <a:ext cx="2969315" cy="465139"/>
          </a:xfrm>
          <a:prstGeom prst="rect">
            <a:avLst/>
          </a:prstGeom>
          <a:noFill/>
          <a:ln w="9525">
            <a:noFill/>
            <a:miter lim="800000"/>
            <a:headEnd/>
            <a:tailEnd/>
          </a:ln>
        </p:spPr>
        <p:txBody>
          <a:bodyPr lIns="92854" tIns="46428" rIns="92854" bIns="46428" anchor="b"/>
          <a:lstStyle/>
          <a:p>
            <a:pPr algn="r" defTabSz="927803"/>
            <a:fld id="{07E10C70-3B6B-465C-833C-B93320321FA2}" type="slidenum">
              <a:rPr lang="en-US" sz="1100"/>
              <a:pPr algn="r" defTabSz="927803"/>
              <a:t>15</a:t>
            </a:fld>
            <a:endParaRPr lang="en-US" sz="11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8BDA7B5-A70E-4C84-AA23-DB75FED39C32}" type="slidenum">
              <a:rPr lang="en-US" smtClean="0">
                <a:ea typeface="ＭＳ Ｐゴシック" charset="-128"/>
              </a:rPr>
              <a:pPr/>
              <a:t>16</a:t>
            </a:fld>
            <a:endParaRPr lang="en-US" smtClean="0">
              <a:ea typeface="ＭＳ Ｐゴシック"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A16EB-2ECC-4856-80E1-60975BCF9693}" type="slidenum">
              <a:rPr lang="en-US"/>
              <a:pPr/>
              <a:t>17</a:t>
            </a:fld>
            <a:endParaRPr lang="en-US"/>
          </a:p>
        </p:txBody>
      </p:sp>
      <p:sp>
        <p:nvSpPr>
          <p:cNvPr id="805890" name="Rectangle 2"/>
          <p:cNvSpPr>
            <a:spLocks noGrp="1" noRot="1" noChangeAspect="1" noChangeArrowheads="1" noTextEdit="1"/>
          </p:cNvSpPr>
          <p:nvPr>
            <p:ph type="sldImg"/>
          </p:nvPr>
        </p:nvSpPr>
        <p:spPr>
          <a:xfrm>
            <a:off x="1104900" y="696913"/>
            <a:ext cx="4648200" cy="3486150"/>
          </a:xfrm>
          <a:ln/>
        </p:spPr>
      </p:sp>
      <p:sp>
        <p:nvSpPr>
          <p:cNvPr id="805891" name="Rectangle 3"/>
          <p:cNvSpPr>
            <a:spLocks noGrp="1" noChangeArrowheads="1"/>
          </p:cNvSpPr>
          <p:nvPr>
            <p:ph type="body" idx="1"/>
          </p:nvPr>
        </p:nvSpPr>
        <p:spPr>
          <a:xfrm>
            <a:off x="685800" y="4415911"/>
            <a:ext cx="5486400" cy="4184425"/>
          </a:xfrm>
        </p:spPr>
        <p:txBody>
          <a:bodyPr/>
          <a:lstStyle/>
          <a:p>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838200" y="2362200"/>
            <a:ext cx="5181600" cy="1143000"/>
          </a:xfrm>
        </p:spPr>
        <p:txBody>
          <a:bodyPr anchor="ctr"/>
          <a:lstStyle>
            <a:lvl1pPr>
              <a:defRPr sz="4800" b="0">
                <a:solidFill>
                  <a:schemeClr val="bg2"/>
                </a:solidFill>
              </a:defRPr>
            </a:lvl1pPr>
          </a:lstStyle>
          <a:p>
            <a:r>
              <a:rPr lang="en-US"/>
              <a:t>Click to edit Master title style</a:t>
            </a:r>
          </a:p>
        </p:txBody>
      </p:sp>
      <p:sp>
        <p:nvSpPr>
          <p:cNvPr id="3079" name="Rectangle 7"/>
          <p:cNvSpPr>
            <a:spLocks noChangeArrowheads="1"/>
          </p:cNvSpPr>
          <p:nvPr/>
        </p:nvSpPr>
        <p:spPr bwMode="auto">
          <a:xfrm>
            <a:off x="5940425" y="6057900"/>
            <a:ext cx="184150" cy="457200"/>
          </a:xfrm>
          <a:prstGeom prst="rect">
            <a:avLst/>
          </a:prstGeom>
          <a:noFill/>
          <a:ln w="9525">
            <a:noFill/>
            <a:miter lim="800000"/>
            <a:headEnd/>
            <a:tailEnd/>
          </a:ln>
          <a:effectLst/>
        </p:spPr>
        <p:txBody>
          <a:bodyPr wrap="none">
            <a:spAutoFit/>
          </a:bodyPr>
          <a:lstStyle/>
          <a:p>
            <a:pPr algn="l" eaLnBrk="0" hangingPunct="0"/>
            <a:endParaRPr lang="en-US">
              <a:latin typeface="Times" pitchFamily="18" charset="0"/>
            </a:endParaRPr>
          </a:p>
        </p:txBody>
      </p:sp>
      <p:sp>
        <p:nvSpPr>
          <p:cNvPr id="3075" name="Rectangle 3"/>
          <p:cNvSpPr>
            <a:spLocks noGrp="1" noChangeArrowheads="1"/>
          </p:cNvSpPr>
          <p:nvPr>
            <p:ph type="subTitle" idx="1"/>
          </p:nvPr>
        </p:nvSpPr>
        <p:spPr>
          <a:xfrm>
            <a:off x="6248400" y="4648200"/>
            <a:ext cx="2133600" cy="838200"/>
          </a:xfrm>
        </p:spPr>
        <p:txBody>
          <a:bodyPr/>
          <a:lstStyle>
            <a:lvl1pPr marL="0" indent="0">
              <a:defRPr sz="1700">
                <a:solidFill>
                  <a:schemeClr val="tx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01ED10-87A9-421C-8A70-BDF38B8BF6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1425" y="190500"/>
            <a:ext cx="2060575"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90500"/>
            <a:ext cx="6029325"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94B614-5346-4528-86A6-16D009956AC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9700" y="190500"/>
            <a:ext cx="5727700" cy="800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524000"/>
            <a:ext cx="7772400" cy="4495800"/>
          </a:xfrm>
        </p:spPr>
        <p:txBody>
          <a:bodyPr/>
          <a:lstStyle/>
          <a:p>
            <a:endParaRPr lang="en-US"/>
          </a:p>
        </p:txBody>
      </p:sp>
      <p:sp>
        <p:nvSpPr>
          <p:cNvPr id="4" name="Slide Number Placeholder 3"/>
          <p:cNvSpPr>
            <a:spLocks noGrp="1"/>
          </p:cNvSpPr>
          <p:nvPr>
            <p:ph type="sldNum" sz="quarter" idx="10"/>
          </p:nvPr>
        </p:nvSpPr>
        <p:spPr>
          <a:xfrm>
            <a:off x="152400" y="6400800"/>
            <a:ext cx="1905000" cy="304800"/>
          </a:xfrm>
        </p:spPr>
        <p:txBody>
          <a:bodyPr/>
          <a:lstStyle>
            <a:lvl1pPr>
              <a:defRPr/>
            </a:lvl1pPr>
          </a:lstStyle>
          <a:p>
            <a:fld id="{135ECABE-2203-4CDE-A61D-EAF0C03A40F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90500"/>
            <a:ext cx="82423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152400" y="6400800"/>
            <a:ext cx="1905000" cy="304800"/>
          </a:xfrm>
        </p:spPr>
        <p:txBody>
          <a:bodyPr/>
          <a:lstStyle>
            <a:lvl1pPr>
              <a:defRPr/>
            </a:lvl1pPr>
          </a:lstStyle>
          <a:p>
            <a:fld id="{D20FF30A-C0DE-4484-B146-0C61C3D79A6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9700" y="190500"/>
            <a:ext cx="5727700" cy="8001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524000"/>
            <a:ext cx="7772400" cy="4495800"/>
          </a:xfrm>
        </p:spPr>
        <p:txBody>
          <a:bodyPr/>
          <a:lstStyle/>
          <a:p>
            <a:endParaRPr lang="en-US"/>
          </a:p>
        </p:txBody>
      </p:sp>
      <p:sp>
        <p:nvSpPr>
          <p:cNvPr id="4" name="Slide Number Placeholder 3"/>
          <p:cNvSpPr>
            <a:spLocks noGrp="1"/>
          </p:cNvSpPr>
          <p:nvPr>
            <p:ph type="sldNum" sz="quarter" idx="10"/>
          </p:nvPr>
        </p:nvSpPr>
        <p:spPr>
          <a:xfrm>
            <a:off x="152400" y="6400800"/>
            <a:ext cx="1905000" cy="304800"/>
          </a:xfrm>
        </p:spPr>
        <p:txBody>
          <a:bodyPr/>
          <a:lstStyle>
            <a:lvl1pPr>
              <a:defRPr/>
            </a:lvl1pPr>
          </a:lstStyle>
          <a:p>
            <a:fld id="{4C846F86-D3A9-4449-B6B6-C524EA5651B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58763"/>
            <a:ext cx="9140825" cy="7318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31775" y="1066800"/>
            <a:ext cx="4265613"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066800"/>
            <a:ext cx="4265612"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1775" y="3656013"/>
            <a:ext cx="4265613"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656013"/>
            <a:ext cx="4265612"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B7042AB-FF96-4CEB-BA49-FA3837B7DE3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7EC129A-F29B-4428-9441-A3A70231C2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12091F3-E671-4A00-9F80-882F8F8631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03B1869-7ECC-43BC-BD82-21A064181B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73D79B-ADBE-49D4-BAC4-5B47BE3534A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2626EF3-E184-48F1-9E01-4DAD010B340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719929-2327-4B79-BC4E-C045D9EE7D3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C08B14-8B88-47A9-8AF9-AF802F5DA8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17" cstate="print"/>
          <a:srcRect/>
          <a:stretch>
            <a:fillRect/>
          </a:stretch>
        </p:blipFill>
        <p:spPr bwMode="auto">
          <a:xfrm>
            <a:off x="0" y="0"/>
            <a:ext cx="9145588" cy="6859588"/>
          </a:xfrm>
          <a:prstGeom prst="rect">
            <a:avLst/>
          </a:prstGeom>
          <a:noFill/>
        </p:spPr>
      </p:pic>
      <p:sp>
        <p:nvSpPr>
          <p:cNvPr id="1027" name="Rectangle 3"/>
          <p:cNvSpPr>
            <a:spLocks noGrp="1" noChangeArrowheads="1"/>
          </p:cNvSpPr>
          <p:nvPr>
            <p:ph type="body" idx="1"/>
          </p:nvPr>
        </p:nvSpPr>
        <p:spPr bwMode="auto">
          <a:xfrm>
            <a:off x="609600" y="1524000"/>
            <a:ext cx="777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524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i="1"/>
            </a:lvl1pPr>
          </a:lstStyle>
          <a:p>
            <a:fld id="{3A8B9550-72CF-42B9-A0C2-08805D277062}" type="slidenum">
              <a:rPr lang="en-US"/>
              <a:pPr/>
              <a:t>‹#›</a:t>
            </a:fld>
            <a:endParaRPr lang="en-US"/>
          </a:p>
        </p:txBody>
      </p:sp>
      <p:sp>
        <p:nvSpPr>
          <p:cNvPr id="1031" name="Rectangle 7"/>
          <p:cNvSpPr>
            <a:spLocks noChangeArrowheads="1"/>
          </p:cNvSpPr>
          <p:nvPr/>
        </p:nvSpPr>
        <p:spPr bwMode="auto">
          <a:xfrm>
            <a:off x="5940425" y="6057900"/>
            <a:ext cx="184150" cy="457200"/>
          </a:xfrm>
          <a:prstGeom prst="rect">
            <a:avLst/>
          </a:prstGeom>
          <a:noFill/>
          <a:ln w="9525">
            <a:noFill/>
            <a:miter lim="800000"/>
            <a:headEnd/>
            <a:tailEnd/>
          </a:ln>
          <a:effectLst/>
        </p:spPr>
        <p:txBody>
          <a:bodyPr wrap="none">
            <a:spAutoFit/>
          </a:bodyPr>
          <a:lstStyle/>
          <a:p>
            <a:pPr algn="l" eaLnBrk="0" hangingPunct="0"/>
            <a:endParaRPr lang="en-US">
              <a:latin typeface="Times" pitchFamily="18" charset="0"/>
            </a:endParaRPr>
          </a:p>
        </p:txBody>
      </p:sp>
      <p:sp>
        <p:nvSpPr>
          <p:cNvPr id="1026" name="Rectangle 2"/>
          <p:cNvSpPr>
            <a:spLocks noGrp="1" noChangeArrowheads="1"/>
          </p:cNvSpPr>
          <p:nvPr>
            <p:ph type="title"/>
          </p:nvPr>
        </p:nvSpPr>
        <p:spPr bwMode="auto">
          <a:xfrm>
            <a:off x="139700" y="190500"/>
            <a:ext cx="5727700" cy="800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228600" algn="l" rtl="0" fontAlgn="base">
        <a:spcBef>
          <a:spcPct val="20000"/>
        </a:spcBef>
        <a:spcAft>
          <a:spcPct val="0"/>
        </a:spcAft>
        <a:buClr>
          <a:srgbClr val="564B96"/>
        </a:buClr>
        <a:buSzPct val="100000"/>
        <a:defRPr sz="2400">
          <a:solidFill>
            <a:srgbClr val="564B96"/>
          </a:solidFill>
          <a:latin typeface="+mn-lt"/>
          <a:ea typeface="+mn-ea"/>
          <a:cs typeface="+mn-cs"/>
        </a:defRPr>
      </a:lvl1pPr>
      <a:lvl2pPr marL="679450" indent="-222250" algn="l" rtl="0" fontAlgn="base">
        <a:spcBef>
          <a:spcPct val="20000"/>
        </a:spcBef>
        <a:spcAft>
          <a:spcPct val="0"/>
        </a:spcAft>
        <a:buClr>
          <a:srgbClr val="6095C1"/>
        </a:buClr>
        <a:buFont typeface="Times" pitchFamily="18" charset="0"/>
        <a:buChar char="•"/>
        <a:defRPr sz="2000">
          <a:solidFill>
            <a:srgbClr val="6095C1"/>
          </a:solidFill>
          <a:latin typeface="+mn-lt"/>
        </a:defRPr>
      </a:lvl2pPr>
      <a:lvl3pPr marL="1028700" indent="-228600" algn="l" rtl="0" fontAlgn="base">
        <a:spcBef>
          <a:spcPct val="20000"/>
        </a:spcBef>
        <a:spcAft>
          <a:spcPct val="0"/>
        </a:spcAft>
        <a:buChar char="–"/>
        <a:defRPr sz="2000">
          <a:solidFill>
            <a:schemeClr val="bg2"/>
          </a:solidFill>
          <a:latin typeface="+mn-lt"/>
        </a:defRPr>
      </a:lvl3pPr>
      <a:lvl4pPr marL="1600200" indent="-228600" algn="l" rtl="0" fontAlgn="base">
        <a:spcBef>
          <a:spcPct val="20000"/>
        </a:spcBef>
        <a:spcAft>
          <a:spcPct val="0"/>
        </a:spcAft>
        <a:buFont typeface="Times" pitchFamily="18" charset="0"/>
        <a:buChar char="•"/>
        <a:defRPr sz="2000">
          <a:solidFill>
            <a:srgbClr val="6095C1"/>
          </a:solidFill>
          <a:latin typeface="Times" pitchFamily="18" charset="0"/>
        </a:defRPr>
      </a:lvl4pPr>
      <a:lvl5pPr marL="2057400" indent="-228600" algn="l" rtl="0" fontAlgn="base">
        <a:spcBef>
          <a:spcPct val="20000"/>
        </a:spcBef>
        <a:spcAft>
          <a:spcPct val="0"/>
        </a:spcAft>
        <a:buChar char="–"/>
        <a:defRPr sz="2000">
          <a:solidFill>
            <a:schemeClr val="bg2"/>
          </a:solidFill>
          <a:latin typeface="Times" pitchFamily="18" charset="0"/>
        </a:defRPr>
      </a:lvl5pPr>
      <a:lvl6pPr marL="2514600" indent="-228600" algn="l" rtl="0" fontAlgn="base">
        <a:spcBef>
          <a:spcPct val="20000"/>
        </a:spcBef>
        <a:spcAft>
          <a:spcPct val="0"/>
        </a:spcAft>
        <a:buChar char="–"/>
        <a:defRPr sz="2000">
          <a:solidFill>
            <a:schemeClr val="bg2"/>
          </a:solidFill>
          <a:latin typeface="Times" pitchFamily="18" charset="0"/>
        </a:defRPr>
      </a:lvl6pPr>
      <a:lvl7pPr marL="2971800" indent="-228600" algn="l" rtl="0" fontAlgn="base">
        <a:spcBef>
          <a:spcPct val="20000"/>
        </a:spcBef>
        <a:spcAft>
          <a:spcPct val="0"/>
        </a:spcAft>
        <a:buChar char="–"/>
        <a:defRPr sz="2000">
          <a:solidFill>
            <a:schemeClr val="bg2"/>
          </a:solidFill>
          <a:latin typeface="Times" pitchFamily="18" charset="0"/>
        </a:defRPr>
      </a:lvl7pPr>
      <a:lvl8pPr marL="3429000" indent="-228600" algn="l" rtl="0" fontAlgn="base">
        <a:spcBef>
          <a:spcPct val="20000"/>
        </a:spcBef>
        <a:spcAft>
          <a:spcPct val="0"/>
        </a:spcAft>
        <a:buChar char="–"/>
        <a:defRPr sz="2000">
          <a:solidFill>
            <a:schemeClr val="bg2"/>
          </a:solidFill>
          <a:latin typeface="Times" pitchFamily="18" charset="0"/>
        </a:defRPr>
      </a:lvl8pPr>
      <a:lvl9pPr marL="3886200" indent="-228600" algn="l" rtl="0" fontAlgn="base">
        <a:spcBef>
          <a:spcPct val="20000"/>
        </a:spcBef>
        <a:spcAft>
          <a:spcPct val="0"/>
        </a:spcAft>
        <a:buChar char="–"/>
        <a:defRPr sz="2000">
          <a:solidFill>
            <a:schemeClr val="bg2"/>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2362200"/>
            <a:ext cx="7620000" cy="1143000"/>
          </a:xfrm>
        </p:spPr>
        <p:txBody>
          <a:bodyPr/>
          <a:lstStyle/>
          <a:p>
            <a:r>
              <a:rPr lang="en-US" dirty="0" smtClean="0"/>
              <a:t>Searching for Health: Healthcare and the Information Economy</a:t>
            </a:r>
            <a:endParaRPr lang="en-US" dirty="0"/>
          </a:p>
        </p:txBody>
      </p:sp>
      <p:sp>
        <p:nvSpPr>
          <p:cNvPr id="6" name="Subtitle 5"/>
          <p:cNvSpPr>
            <a:spLocks noGrp="1"/>
          </p:cNvSpPr>
          <p:nvPr>
            <p:ph type="subTitle" idx="1"/>
          </p:nvPr>
        </p:nvSpPr>
        <p:spPr/>
        <p:txBody>
          <a:bodyPr/>
          <a:lstStyle/>
          <a:p>
            <a:r>
              <a:rPr lang="en-US" dirty="0" smtClean="0"/>
              <a:t>Scott Young, M.D.</a:t>
            </a:r>
          </a:p>
          <a:p>
            <a:r>
              <a:rPr lang="en-US" dirty="0" smtClean="0"/>
              <a:t>September </a:t>
            </a:r>
            <a:r>
              <a:rPr lang="en-US" dirty="0" smtClean="0"/>
              <a:t>6, 2013</a:t>
            </a:r>
            <a:endParaRPr lang="en-US" dirty="0"/>
          </a:p>
        </p:txBody>
      </p:sp>
      <p:sp>
        <p:nvSpPr>
          <p:cNvPr id="4" name="Slide Number Placeholder 3"/>
          <p:cNvSpPr>
            <a:spLocks noGrp="1"/>
          </p:cNvSpPr>
          <p:nvPr>
            <p:ph type="sldNum" sz="quarter" idx="4294967295"/>
          </p:nvPr>
        </p:nvSpPr>
        <p:spPr>
          <a:xfrm>
            <a:off x="0" y="6400800"/>
            <a:ext cx="1905000" cy="304800"/>
          </a:xfrm>
        </p:spPr>
        <p:txBody>
          <a:bodyPr/>
          <a:lstStyle/>
          <a:p>
            <a:fld id="{4B7042AB-FF96-4CEB-BA49-FA3837B7DE3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43000" y="6019800"/>
            <a:ext cx="7056438" cy="861762"/>
          </a:xfrm>
          <a:prstGeom prst="rect">
            <a:avLst/>
          </a:prstGeom>
          <a:noFill/>
          <a:ln w="9525">
            <a:noFill/>
            <a:miter lim="800000"/>
            <a:headEnd/>
            <a:tailEnd/>
          </a:ln>
        </p:spPr>
        <p:txBody>
          <a:bodyPr wrap="square" lIns="91429" tIns="45714" rIns="91429" bIns="45714">
            <a:spAutoFit/>
          </a:bodyPr>
          <a:lstStyle/>
          <a:p>
            <a:pPr eaLnBrk="0" hangingPunct="0"/>
            <a:r>
              <a:rPr lang="en-US" sz="1000" dirty="0"/>
              <a:t>Note: * Estimate. Expenditures shown in $US PPP (purchasing power parity).</a:t>
            </a:r>
          </a:p>
          <a:p>
            <a:pPr eaLnBrk="0" hangingPunct="0"/>
            <a:r>
              <a:rPr lang="en-US" sz="1000" dirty="0"/>
              <a:t>Source: Calculated by The Commonwealth Fund based on 2007 International Health Policy Survey; 2008 International Health Policy Survey of Sicker Adults; 2009 International Health Policy Survey of Primary Care Physicians; Commonwealth Fund Commission on a High Performance Health System National Scorecard; and Organization for Economic Cooperation and Development, </a:t>
            </a:r>
            <a:r>
              <a:rPr lang="en-US" sz="1000" i="1" dirty="0"/>
              <a:t>OECD Health Data, 2009</a:t>
            </a:r>
            <a:r>
              <a:rPr lang="en-US" sz="1000" dirty="0"/>
              <a:t> (Paris: OECD, Nov. 2009).</a:t>
            </a:r>
          </a:p>
        </p:txBody>
      </p:sp>
      <p:graphicFrame>
        <p:nvGraphicFramePr>
          <p:cNvPr id="124133" name="Group 229"/>
          <p:cNvGraphicFramePr>
            <a:graphicFrameLocks noGrp="1"/>
          </p:cNvGraphicFramePr>
          <p:nvPr/>
        </p:nvGraphicFramePr>
        <p:xfrm>
          <a:off x="457201" y="2057399"/>
          <a:ext cx="8458199" cy="3905318"/>
        </p:xfrm>
        <a:graphic>
          <a:graphicData uri="http://schemas.openxmlformats.org/drawingml/2006/table">
            <a:tbl>
              <a:tblPr/>
              <a:tblGrid>
                <a:gridCol w="544347"/>
                <a:gridCol w="2087950"/>
                <a:gridCol w="871264"/>
                <a:gridCol w="852759"/>
                <a:gridCol w="851217"/>
                <a:gridCol w="774114"/>
                <a:gridCol w="851217"/>
                <a:gridCol w="851217"/>
                <a:gridCol w="774114"/>
              </a:tblGrid>
              <a:tr h="3391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 </a:t>
                      </a:r>
                      <a:endParaRPr kumimoji="0" lang="en-US" sz="1200" b="0" i="0" u="none" strike="noStrike" cap="none" normalizeH="0" baseline="0" dirty="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AUS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CAN</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GER</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NETH</a:t>
                      </a: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NZ</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UK</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US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r>
              <a:tr h="24843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OVERALL RANKING (2010)</a:t>
                      </a:r>
                      <a:endParaRPr kumimoji="0" lang="en-US" sz="1200" b="0" i="0" u="none" strike="noStrike" cap="none" normalizeH="0" baseline="0" dirty="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Quality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Effective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48437">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Safe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Coordinated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Patient-Centered Care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4843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Access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Cost-Related Problem</a:t>
                      </a: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r>
              <a:tr h="249833">
                <a:tc gridSpan="2">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Timeliness of Care</a:t>
                      </a: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Efficiency</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Equity</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r>
              <a:tr h="24843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Long, Healthy, Productive Lives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anchor="b"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1</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4</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6</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r>
              <a:tr h="249833">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Health Expenditures/Capita, 2007</a:t>
                      </a:r>
                    </a:p>
                  </a:txBody>
                  <a:tcPr anchor="b" horzOverflow="overflow">
                    <a:lnL>
                      <a:noFill/>
                    </a:lnL>
                    <a:lnR w="12700" cap="flat" cmpd="sng" algn="ctr">
                      <a:solidFill>
                        <a:schemeClr val="tx1"/>
                      </a:solidFill>
                      <a:prstDash val="solid"/>
                      <a:round/>
                      <a:headEnd type="none" w="sm" len="sm"/>
                      <a:tailEnd type="none" w="sm" len="sm"/>
                    </a:lnR>
                    <a:lnT>
                      <a:noFill/>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$3,357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$3,895</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$3,588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$3,837*</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rPr>
                        <a:t>$2,454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$2,992</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$7,290</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graphicFrame>
        <p:nvGraphicFramePr>
          <p:cNvPr id="124098" name="Group 194"/>
          <p:cNvGraphicFramePr>
            <a:graphicFrameLocks noGrp="1"/>
          </p:cNvGraphicFramePr>
          <p:nvPr>
            <p:ph sz="quarter" idx="1"/>
          </p:nvPr>
        </p:nvGraphicFramePr>
        <p:xfrm>
          <a:off x="457200" y="1066800"/>
          <a:ext cx="2057400" cy="1219200"/>
        </p:xfrm>
        <a:graphic>
          <a:graphicData uri="http://schemas.openxmlformats.org/drawingml/2006/table">
            <a:tbl>
              <a:tblPr/>
              <a:tblGrid>
                <a:gridCol w="838200"/>
                <a:gridCol w="1219200"/>
              </a:tblGrid>
              <a:tr h="2936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Country Rankings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1.00–2.33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charset="-128"/>
                        </a:rPr>
                        <a:t>2.34–4.66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128"/>
                        </a:rPr>
                        <a:t>4.67–7.00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567" name="Picture 182"/>
          <p:cNvPicPr>
            <a:picLocks noGrp="1" noChangeArrowheads="1"/>
          </p:cNvPicPr>
          <p:nvPr>
            <p:ph sz="quarter" idx="2"/>
          </p:nvPr>
        </p:nvPicPr>
        <p:blipFill>
          <a:blip r:embed="rId3" cstate="print"/>
          <a:srcRect r="1276"/>
          <a:stretch>
            <a:fillRect/>
          </a:stretch>
        </p:blipFill>
        <p:spPr>
          <a:xfrm>
            <a:off x="8153400" y="1133475"/>
            <a:ext cx="754063" cy="485775"/>
          </a:xfrm>
          <a:noFill/>
        </p:spPr>
      </p:pic>
      <p:pic>
        <p:nvPicPr>
          <p:cNvPr id="17568" name="Picture 183"/>
          <p:cNvPicPr>
            <a:picLocks noGrp="1" noChangeAspect="1" noChangeArrowheads="1"/>
          </p:cNvPicPr>
          <p:nvPr>
            <p:ph sz="quarter" idx="3"/>
          </p:nvPr>
        </p:nvPicPr>
        <p:blipFill>
          <a:blip r:embed="rId4" cstate="print"/>
          <a:srcRect/>
          <a:stretch>
            <a:fillRect/>
          </a:stretch>
        </p:blipFill>
        <p:spPr>
          <a:xfrm>
            <a:off x="2973388" y="1133475"/>
            <a:ext cx="755650" cy="485775"/>
          </a:xfrm>
          <a:noFill/>
        </p:spPr>
      </p:pic>
      <p:pic>
        <p:nvPicPr>
          <p:cNvPr id="17569" name="Picture 184"/>
          <p:cNvPicPr>
            <a:picLocks noChangeArrowheads="1"/>
          </p:cNvPicPr>
          <p:nvPr/>
        </p:nvPicPr>
        <p:blipFill>
          <a:blip r:embed="rId5" cstate="print"/>
          <a:srcRect/>
          <a:stretch>
            <a:fillRect/>
          </a:stretch>
        </p:blipFill>
        <p:spPr bwMode="auto">
          <a:xfrm>
            <a:off x="7291388" y="1143000"/>
            <a:ext cx="762000" cy="484188"/>
          </a:xfrm>
          <a:prstGeom prst="rect">
            <a:avLst/>
          </a:prstGeom>
          <a:noFill/>
          <a:ln w="9525">
            <a:noFill/>
            <a:miter lim="800000"/>
            <a:headEnd/>
            <a:tailEnd/>
          </a:ln>
        </p:spPr>
      </p:pic>
      <p:pic>
        <p:nvPicPr>
          <p:cNvPr id="17570" name="Picture 185"/>
          <p:cNvPicPr>
            <a:picLocks noChangeArrowheads="1"/>
          </p:cNvPicPr>
          <p:nvPr/>
        </p:nvPicPr>
        <p:blipFill>
          <a:blip r:embed="rId6" cstate="print"/>
          <a:srcRect/>
          <a:stretch>
            <a:fillRect/>
          </a:stretch>
        </p:blipFill>
        <p:spPr bwMode="auto">
          <a:xfrm>
            <a:off x="3862388" y="1143000"/>
            <a:ext cx="762000" cy="484188"/>
          </a:xfrm>
          <a:prstGeom prst="rect">
            <a:avLst/>
          </a:prstGeom>
          <a:noFill/>
          <a:ln w="9525">
            <a:noFill/>
            <a:miter lim="800000"/>
            <a:headEnd/>
            <a:tailEnd/>
          </a:ln>
        </p:spPr>
      </p:pic>
      <p:pic>
        <p:nvPicPr>
          <p:cNvPr id="17571" name="Picture 186"/>
          <p:cNvPicPr>
            <a:picLocks noChangeArrowheads="1"/>
          </p:cNvPicPr>
          <p:nvPr/>
        </p:nvPicPr>
        <p:blipFill>
          <a:blip r:embed="rId7" cstate="print"/>
          <a:srcRect/>
          <a:stretch>
            <a:fillRect/>
          </a:stretch>
        </p:blipFill>
        <p:spPr bwMode="auto">
          <a:xfrm>
            <a:off x="4748213" y="1114425"/>
            <a:ext cx="762000" cy="485775"/>
          </a:xfrm>
          <a:prstGeom prst="rect">
            <a:avLst/>
          </a:prstGeom>
          <a:noFill/>
          <a:ln w="9525">
            <a:noFill/>
            <a:miter lim="800000"/>
            <a:headEnd/>
            <a:tailEnd/>
          </a:ln>
        </p:spPr>
      </p:pic>
      <p:pic>
        <p:nvPicPr>
          <p:cNvPr id="17572" name="Picture 187"/>
          <p:cNvPicPr>
            <a:picLocks noGrp="1" noChangeAspect="1" noChangeArrowheads="1"/>
          </p:cNvPicPr>
          <p:nvPr>
            <p:ph sz="quarter" idx="4"/>
          </p:nvPr>
        </p:nvPicPr>
        <p:blipFill>
          <a:blip r:embed="rId8" cstate="print"/>
          <a:srcRect/>
          <a:stretch>
            <a:fillRect/>
          </a:stretch>
        </p:blipFill>
        <p:spPr>
          <a:xfrm>
            <a:off x="5564188" y="1135063"/>
            <a:ext cx="755650" cy="484187"/>
          </a:xfrm>
          <a:noFill/>
        </p:spPr>
      </p:pic>
      <p:pic>
        <p:nvPicPr>
          <p:cNvPr id="17573" name="Picture 188"/>
          <p:cNvPicPr>
            <a:picLocks noChangeAspect="1" noChangeArrowheads="1"/>
          </p:cNvPicPr>
          <p:nvPr/>
        </p:nvPicPr>
        <p:blipFill>
          <a:blip r:embed="rId9" cstate="print"/>
          <a:srcRect/>
          <a:stretch>
            <a:fillRect/>
          </a:stretch>
        </p:blipFill>
        <p:spPr bwMode="auto">
          <a:xfrm>
            <a:off x="6434138" y="1143000"/>
            <a:ext cx="762000" cy="484188"/>
          </a:xfrm>
          <a:prstGeom prst="rect">
            <a:avLst/>
          </a:prstGeom>
          <a:noFill/>
          <a:ln w="9525">
            <a:noFill/>
            <a:miter lim="800000"/>
            <a:headEnd/>
            <a:tailEnd/>
          </a:ln>
        </p:spPr>
      </p:pic>
      <p:sp>
        <p:nvSpPr>
          <p:cNvPr id="17574" name="Rectangle 193"/>
          <p:cNvSpPr>
            <a:spLocks noGrp="1" noChangeArrowheads="1"/>
          </p:cNvSpPr>
          <p:nvPr>
            <p:ph type="title"/>
          </p:nvPr>
        </p:nvSpPr>
        <p:spPr>
          <a:xfrm>
            <a:off x="0" y="228600"/>
            <a:ext cx="5867400" cy="396875"/>
          </a:xfrm>
          <a:noFill/>
        </p:spPr>
        <p:txBody>
          <a:bodyPr wrap="square" anchor="t" anchorCtr="1">
            <a:spAutoFit/>
          </a:bodyPr>
          <a:lstStyle/>
          <a:p>
            <a:pPr algn="r" eaLnBrk="1" hangingPunct="1"/>
            <a:r>
              <a:rPr lang="en-US" sz="2000" dirty="0" smtClean="0"/>
              <a:t>Overall Ranking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DB8B9C-29F9-4C6A-BEB2-0F8FE43BB565}" type="slidenum">
              <a:rPr lang="en-US"/>
              <a:pPr/>
              <a:t>11</a:t>
            </a:fld>
            <a:endParaRPr lang="en-US"/>
          </a:p>
        </p:txBody>
      </p:sp>
      <p:sp>
        <p:nvSpPr>
          <p:cNvPr id="826372" name="Rectangle 4"/>
          <p:cNvSpPr>
            <a:spLocks noGrp="1" noChangeArrowheads="1"/>
          </p:cNvSpPr>
          <p:nvPr>
            <p:ph type="title"/>
          </p:nvPr>
        </p:nvSpPr>
        <p:spPr>
          <a:xfrm>
            <a:off x="139700" y="190500"/>
            <a:ext cx="6184900" cy="800100"/>
          </a:xfrm>
        </p:spPr>
        <p:txBody>
          <a:bodyPr/>
          <a:lstStyle/>
          <a:p>
            <a:r>
              <a:rPr lang="en-US" dirty="0" smtClean="0"/>
              <a:t>Somebody noticed…….</a:t>
            </a:r>
            <a:endParaRPr lang="en-US" dirty="0"/>
          </a:p>
        </p:txBody>
      </p:sp>
      <p:pic>
        <p:nvPicPr>
          <p:cNvPr id="826374" name="Picture 6" descr="Berk_081210"/>
          <p:cNvPicPr>
            <a:picLocks noGrp="1" noChangeAspect="1" noChangeArrowheads="1"/>
          </p:cNvPicPr>
          <p:nvPr>
            <p:ph idx="1"/>
          </p:nvPr>
        </p:nvPicPr>
        <p:blipFill>
          <a:blip r:embed="rId2" cstate="print"/>
          <a:srcRect/>
          <a:stretch>
            <a:fillRect/>
          </a:stretch>
        </p:blipFill>
        <p:spPr>
          <a:xfrm>
            <a:off x="1498600" y="1524000"/>
            <a:ext cx="5994400" cy="4495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4657EDE-032E-447C-93A2-5F3E8407FD12}" type="slidenum">
              <a:rPr lang="en-US"/>
              <a:pPr/>
              <a:t>12</a:t>
            </a:fld>
            <a:endParaRPr lang="en-US"/>
          </a:p>
        </p:txBody>
      </p:sp>
      <p:sp>
        <p:nvSpPr>
          <p:cNvPr id="823298" name="Rectangle 2"/>
          <p:cNvSpPr>
            <a:spLocks noGrp="1" noChangeArrowheads="1"/>
          </p:cNvSpPr>
          <p:nvPr>
            <p:ph type="title"/>
          </p:nvPr>
        </p:nvSpPr>
        <p:spPr/>
        <p:txBody>
          <a:bodyPr/>
          <a:lstStyle/>
          <a:p>
            <a:r>
              <a:rPr lang="en-US"/>
              <a:t>Reform Arrives</a:t>
            </a:r>
          </a:p>
        </p:txBody>
      </p:sp>
      <p:sp>
        <p:nvSpPr>
          <p:cNvPr id="823299" name="Rectangle 3"/>
          <p:cNvSpPr>
            <a:spLocks noGrp="1" noChangeArrowheads="1"/>
          </p:cNvSpPr>
          <p:nvPr>
            <p:ph type="body" idx="1"/>
          </p:nvPr>
        </p:nvSpPr>
        <p:spPr/>
        <p:txBody>
          <a:bodyPr/>
          <a:lstStyle/>
          <a:p>
            <a:pPr>
              <a:lnSpc>
                <a:spcPct val="90000"/>
              </a:lnSpc>
              <a:buFontTx/>
              <a:buChar char="•"/>
            </a:pPr>
            <a:r>
              <a:rPr lang="en-US" dirty="0"/>
              <a:t>Patient Protection and Affordability Care Act</a:t>
            </a:r>
          </a:p>
          <a:p>
            <a:pPr lvl="1">
              <a:lnSpc>
                <a:spcPct val="90000"/>
              </a:lnSpc>
            </a:pPr>
            <a:r>
              <a:rPr lang="en-US" dirty="0"/>
              <a:t>Guaranteed Issue</a:t>
            </a:r>
          </a:p>
          <a:p>
            <a:pPr lvl="1">
              <a:lnSpc>
                <a:spcPct val="90000"/>
              </a:lnSpc>
            </a:pPr>
            <a:r>
              <a:rPr lang="en-US" dirty="0"/>
              <a:t>Expand Medicaid</a:t>
            </a:r>
          </a:p>
          <a:p>
            <a:pPr lvl="1">
              <a:lnSpc>
                <a:spcPct val="90000"/>
              </a:lnSpc>
            </a:pPr>
            <a:r>
              <a:rPr lang="en-US" dirty="0"/>
              <a:t>Create Exchanges</a:t>
            </a:r>
          </a:p>
          <a:p>
            <a:pPr lvl="1">
              <a:lnSpc>
                <a:spcPct val="90000"/>
              </a:lnSpc>
            </a:pPr>
            <a:r>
              <a:rPr lang="en-US" dirty="0"/>
              <a:t>Shared Savings Program – Accountable Care Organizations</a:t>
            </a:r>
          </a:p>
          <a:p>
            <a:pPr lvl="1">
              <a:lnSpc>
                <a:spcPct val="90000"/>
              </a:lnSpc>
            </a:pPr>
            <a:r>
              <a:rPr lang="en-US" dirty="0"/>
              <a:t>Patient Centered Medical Home</a:t>
            </a:r>
          </a:p>
          <a:p>
            <a:pPr lvl="1">
              <a:lnSpc>
                <a:spcPct val="90000"/>
              </a:lnSpc>
            </a:pPr>
            <a:r>
              <a:rPr lang="en-US" dirty="0"/>
              <a:t>Comparative Effectiveness </a:t>
            </a:r>
            <a:r>
              <a:rPr lang="en-US" dirty="0" smtClean="0"/>
              <a:t>Research</a:t>
            </a:r>
          </a:p>
          <a:p>
            <a:pPr lvl="1">
              <a:lnSpc>
                <a:spcPct val="90000"/>
              </a:lnSpc>
            </a:pPr>
            <a:r>
              <a:rPr lang="en-US" dirty="0" smtClean="0"/>
              <a:t>The Supremes have spoken</a:t>
            </a:r>
            <a:endParaRPr lang="en-US" dirty="0"/>
          </a:p>
          <a:p>
            <a:pPr lvl="1">
              <a:lnSpc>
                <a:spcPct val="90000"/>
              </a:lnSpc>
            </a:pPr>
            <a:r>
              <a:rPr lang="en-US" dirty="0"/>
              <a:t>and much more….</a:t>
            </a:r>
          </a:p>
          <a:p>
            <a:pPr>
              <a:lnSpc>
                <a:spcPct val="90000"/>
              </a:lnSpc>
              <a:buFontTx/>
              <a:buChar char="•"/>
            </a:pPr>
            <a:r>
              <a:rPr lang="en-US" dirty="0"/>
              <a:t>Health Information Technology for Economic and Clinical Health Act </a:t>
            </a:r>
          </a:p>
          <a:p>
            <a:pPr lvl="1">
              <a:lnSpc>
                <a:spcPct val="90000"/>
              </a:lnSpc>
            </a:pPr>
            <a:r>
              <a:rPr lang="en-US" dirty="0"/>
              <a:t>Grants for Electronic Health Records</a:t>
            </a:r>
          </a:p>
          <a:p>
            <a:pPr lvl="1">
              <a:lnSpc>
                <a:spcPct val="90000"/>
              </a:lnSpc>
            </a:pPr>
            <a:r>
              <a:rPr lang="en-US" dirty="0"/>
              <a:t>Payment for “meaningful use”</a:t>
            </a:r>
          </a:p>
          <a:p>
            <a:pPr>
              <a:lnSpc>
                <a:spcPct val="90000"/>
              </a:lnSpc>
              <a:buFontTx/>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C6F92D-2D2C-483F-808D-F1F66B91604A}" type="slidenum">
              <a:rPr lang="en-US"/>
              <a:pPr/>
              <a:t>13</a:t>
            </a:fld>
            <a:endParaRPr lang="en-US"/>
          </a:p>
        </p:txBody>
      </p:sp>
      <p:sp>
        <p:nvSpPr>
          <p:cNvPr id="835586" name="Rectangle 2"/>
          <p:cNvSpPr>
            <a:spLocks noGrp="1" noChangeArrowheads="1"/>
          </p:cNvSpPr>
          <p:nvPr>
            <p:ph type="title"/>
          </p:nvPr>
        </p:nvSpPr>
        <p:spPr>
          <a:xfrm>
            <a:off x="0" y="152400"/>
            <a:ext cx="5727700" cy="800100"/>
          </a:xfrm>
        </p:spPr>
        <p:txBody>
          <a:bodyPr/>
          <a:lstStyle/>
          <a:p>
            <a:r>
              <a:rPr lang="en-US" sz="2400"/>
              <a:t>New expectation </a:t>
            </a:r>
            <a:br>
              <a:rPr lang="en-US" sz="2400"/>
            </a:br>
            <a:r>
              <a:rPr lang="en-US" sz="2400"/>
              <a:t>Care that is…….</a:t>
            </a:r>
          </a:p>
        </p:txBody>
      </p:sp>
      <p:sp>
        <p:nvSpPr>
          <p:cNvPr id="835587" name="Rectangle 3"/>
          <p:cNvSpPr>
            <a:spLocks noGrp="1" noChangeArrowheads="1"/>
          </p:cNvSpPr>
          <p:nvPr>
            <p:ph type="body" idx="1"/>
          </p:nvPr>
        </p:nvSpPr>
        <p:spPr/>
        <p:txBody>
          <a:bodyPr/>
          <a:lstStyle/>
          <a:p>
            <a:pPr>
              <a:buFontTx/>
              <a:buChar char="•"/>
            </a:pPr>
            <a:r>
              <a:rPr lang="en-US"/>
              <a:t>Tailored to keep me healthy</a:t>
            </a:r>
          </a:p>
          <a:p>
            <a:pPr>
              <a:buFontTx/>
              <a:buChar char="•"/>
            </a:pPr>
            <a:r>
              <a:rPr lang="en-US"/>
              <a:t>High quality </a:t>
            </a:r>
          </a:p>
          <a:p>
            <a:pPr>
              <a:buFontTx/>
              <a:buChar char="•"/>
            </a:pPr>
            <a:r>
              <a:rPr lang="en-US"/>
              <a:t>Safe</a:t>
            </a:r>
          </a:p>
          <a:p>
            <a:pPr>
              <a:buFontTx/>
              <a:buChar char="•"/>
            </a:pPr>
            <a:r>
              <a:rPr lang="en-US"/>
              <a:t>When and where I want it</a:t>
            </a:r>
          </a:p>
          <a:p>
            <a:pPr>
              <a:buFontTx/>
              <a:buChar char="•"/>
            </a:pPr>
            <a:r>
              <a:rPr lang="en-US"/>
              <a:t>Personalized to my needs</a:t>
            </a:r>
          </a:p>
          <a:p>
            <a:pPr>
              <a:buFontTx/>
              <a:buChar char="•"/>
            </a:pPr>
            <a:r>
              <a:rPr lang="en-US"/>
              <a:t>Based on shared decisions</a:t>
            </a:r>
          </a:p>
          <a:p>
            <a:pPr>
              <a:buFontTx/>
              <a:buChar char="•"/>
            </a:pPr>
            <a:r>
              <a:rPr lang="en-US"/>
              <a:t>Based on the best information</a:t>
            </a:r>
          </a:p>
          <a:p>
            <a:pPr>
              <a:buFontTx/>
              <a:buChar char="•"/>
            </a:pPr>
            <a:endParaRPr lang="en-US"/>
          </a:p>
          <a:p>
            <a:pPr>
              <a:buFontTx/>
              <a:buChar cha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7D8B01-4EBD-458D-8819-AAA5E9B86851}" type="slidenum">
              <a:rPr lang="en-US"/>
              <a:pPr/>
              <a:t>14</a:t>
            </a:fld>
            <a:endParaRPr lang="en-US"/>
          </a:p>
        </p:txBody>
      </p:sp>
      <p:sp>
        <p:nvSpPr>
          <p:cNvPr id="821250" name="Rectangle 2"/>
          <p:cNvSpPr>
            <a:spLocks noGrp="1" noChangeArrowheads="1"/>
          </p:cNvSpPr>
          <p:nvPr>
            <p:ph type="title"/>
          </p:nvPr>
        </p:nvSpPr>
        <p:spPr/>
        <p:txBody>
          <a:bodyPr/>
          <a:lstStyle/>
          <a:p>
            <a:r>
              <a:rPr lang="en-US" sz="2800"/>
              <a:t>Hey doc…….</a:t>
            </a:r>
          </a:p>
        </p:txBody>
      </p:sp>
      <p:pic>
        <p:nvPicPr>
          <p:cNvPr id="821251" name="Picture 3" descr="Robert Young"/>
          <p:cNvPicPr>
            <a:picLocks noGrp="1" noChangeAspect="1" noChangeArrowheads="1"/>
          </p:cNvPicPr>
          <p:nvPr>
            <p:ph idx="1"/>
          </p:nvPr>
        </p:nvPicPr>
        <p:blipFill>
          <a:blip r:embed="rId3" cstate="print"/>
          <a:srcRect/>
          <a:stretch>
            <a:fillRect/>
          </a:stretch>
        </p:blipFill>
        <p:spPr>
          <a:xfrm>
            <a:off x="2768600" y="1524000"/>
            <a:ext cx="3629025" cy="4371975"/>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90488"/>
            <a:ext cx="9140825" cy="731837"/>
          </a:xfrm>
        </p:spPr>
        <p:txBody>
          <a:bodyPr/>
          <a:lstStyle/>
          <a:p>
            <a:r>
              <a:rPr lang="en-US" sz="2000" b="1" dirty="0" smtClean="0">
                <a:latin typeface="Arial" charset="0"/>
                <a:ea typeface="ＭＳ Ｐゴシック" charset="-128"/>
                <a:cs typeface="Arial" charset="0"/>
              </a:rPr>
              <a:t>Strong Support for Use of Health Information </a:t>
            </a:r>
            <a:br>
              <a:rPr lang="en-US" sz="2000" b="1" dirty="0" smtClean="0">
                <a:latin typeface="Arial" charset="0"/>
                <a:ea typeface="ＭＳ Ｐゴシック" charset="-128"/>
                <a:cs typeface="Arial" charset="0"/>
              </a:rPr>
            </a:br>
            <a:r>
              <a:rPr lang="en-US" sz="2000" b="1" dirty="0" smtClean="0">
                <a:latin typeface="Arial" charset="0"/>
                <a:ea typeface="ＭＳ Ｐゴシック" charset="-128"/>
                <a:cs typeface="Arial" charset="0"/>
              </a:rPr>
              <a:t>Technology</a:t>
            </a:r>
            <a:r>
              <a:rPr lang="en-US" sz="2000" dirty="0" smtClean="0">
                <a:latin typeface="Arial" charset="0"/>
                <a:ea typeface="ＭＳ Ｐゴシック" charset="-128"/>
                <a:cs typeface="Arial" charset="0"/>
              </a:rPr>
              <a:t> </a:t>
            </a:r>
            <a:r>
              <a:rPr lang="en-US" sz="2000" b="1" dirty="0" smtClean="0">
                <a:latin typeface="Arial" charset="0"/>
                <a:ea typeface="ＭＳ Ｐゴシック" charset="-128"/>
                <a:cs typeface="Arial" charset="0"/>
              </a:rPr>
              <a:t>to Improve Patient Care</a:t>
            </a:r>
          </a:p>
        </p:txBody>
      </p:sp>
      <p:sp>
        <p:nvSpPr>
          <p:cNvPr id="1028" name="Text Box 3"/>
          <p:cNvSpPr txBox="1">
            <a:spLocks noChangeArrowheads="1"/>
          </p:cNvSpPr>
          <p:nvPr/>
        </p:nvSpPr>
        <p:spPr bwMode="auto">
          <a:xfrm>
            <a:off x="44450" y="6343650"/>
            <a:ext cx="6462713" cy="461963"/>
          </a:xfrm>
          <a:prstGeom prst="rect">
            <a:avLst/>
          </a:prstGeom>
          <a:noFill/>
          <a:ln w="9525">
            <a:noFill/>
            <a:miter lim="800000"/>
            <a:headEnd/>
            <a:tailEnd/>
          </a:ln>
        </p:spPr>
        <p:txBody>
          <a:bodyPr wrap="none">
            <a:spAutoFit/>
          </a:bodyPr>
          <a:lstStyle/>
          <a:p>
            <a:r>
              <a:rPr lang="en-US" sz="1200" u="none"/>
              <a:t>Note: Subgroups may not sum to total because of rounding.</a:t>
            </a:r>
          </a:p>
          <a:p>
            <a:r>
              <a:rPr lang="en-US" sz="1200" u="none"/>
              <a:t>Source: Commonwealth Fund Survey of Public Views of the U.S. Health Care System, 2011.</a:t>
            </a:r>
          </a:p>
        </p:txBody>
      </p:sp>
      <p:graphicFrame>
        <p:nvGraphicFramePr>
          <p:cNvPr id="1026" name="Object 4"/>
          <p:cNvGraphicFramePr>
            <a:graphicFrameLocks noChangeAspect="1"/>
          </p:cNvGraphicFramePr>
          <p:nvPr/>
        </p:nvGraphicFramePr>
        <p:xfrm>
          <a:off x="0" y="1135063"/>
          <a:ext cx="8937625" cy="5214937"/>
        </p:xfrm>
        <a:graphic>
          <a:graphicData uri="http://schemas.openxmlformats.org/presentationml/2006/ole">
            <p:oleObj spid="_x0000_s885762" name="Chart" r:id="rId4" imgW="9039225" imgH="5276850" progId="MSGraph.Chart.8">
              <p:embed followColorScheme="full"/>
            </p:oleObj>
          </a:graphicData>
        </a:graphic>
      </p:graphicFrame>
      <p:sp>
        <p:nvSpPr>
          <p:cNvPr id="1029" name="Text Box 5"/>
          <p:cNvSpPr txBox="1">
            <a:spLocks noChangeArrowheads="1"/>
          </p:cNvSpPr>
          <p:nvPr/>
        </p:nvSpPr>
        <p:spPr bwMode="auto">
          <a:xfrm>
            <a:off x="2513013" y="1925638"/>
            <a:ext cx="441325" cy="369887"/>
          </a:xfrm>
          <a:prstGeom prst="rect">
            <a:avLst/>
          </a:prstGeom>
          <a:noFill/>
          <a:ln w="9525">
            <a:noFill/>
            <a:miter lim="800000"/>
            <a:headEnd/>
            <a:tailEnd/>
          </a:ln>
        </p:spPr>
        <p:txBody>
          <a:bodyPr wrap="none">
            <a:spAutoFit/>
          </a:bodyPr>
          <a:lstStyle/>
          <a:p>
            <a:pPr algn="ctr"/>
            <a:r>
              <a:rPr lang="en-US" b="1" u="none">
                <a:cs typeface="Arial" charset="0"/>
              </a:rPr>
              <a:t>88</a:t>
            </a:r>
          </a:p>
        </p:txBody>
      </p:sp>
      <p:sp>
        <p:nvSpPr>
          <p:cNvPr id="1030" name="Text Box 6"/>
          <p:cNvSpPr txBox="1">
            <a:spLocks noChangeArrowheads="1"/>
          </p:cNvSpPr>
          <p:nvPr/>
        </p:nvSpPr>
        <p:spPr bwMode="auto">
          <a:xfrm>
            <a:off x="6584950" y="1703388"/>
            <a:ext cx="441325" cy="369887"/>
          </a:xfrm>
          <a:prstGeom prst="rect">
            <a:avLst/>
          </a:prstGeom>
          <a:noFill/>
          <a:ln w="9525">
            <a:noFill/>
            <a:miter lim="800000"/>
            <a:headEnd/>
            <a:tailEnd/>
          </a:ln>
        </p:spPr>
        <p:txBody>
          <a:bodyPr wrap="none">
            <a:spAutoFit/>
          </a:bodyPr>
          <a:lstStyle/>
          <a:p>
            <a:pPr algn="ctr"/>
            <a:r>
              <a:rPr lang="en-US" b="1" u="none">
                <a:cs typeface="Arial" charset="0"/>
              </a:rPr>
              <a:t>92</a:t>
            </a:r>
          </a:p>
        </p:txBody>
      </p:sp>
      <p:sp>
        <p:nvSpPr>
          <p:cNvPr id="1031" name="Text Box 8"/>
          <p:cNvSpPr txBox="1">
            <a:spLocks noChangeArrowheads="1"/>
          </p:cNvSpPr>
          <p:nvPr/>
        </p:nvSpPr>
        <p:spPr bwMode="auto">
          <a:xfrm>
            <a:off x="107950" y="958850"/>
            <a:ext cx="7518400" cy="304800"/>
          </a:xfrm>
          <a:prstGeom prst="rect">
            <a:avLst/>
          </a:prstGeom>
          <a:noFill/>
          <a:ln w="9525">
            <a:noFill/>
            <a:miter lim="800000"/>
            <a:headEnd/>
            <a:tailEnd/>
          </a:ln>
        </p:spPr>
        <p:txBody>
          <a:bodyPr>
            <a:spAutoFit/>
          </a:bodyPr>
          <a:lstStyle/>
          <a:p>
            <a:r>
              <a:rPr lang="en-US" sz="1400" b="1" u="none">
                <a:cs typeface="Arial" charset="0"/>
              </a:rPr>
              <a:t>Percent reporting it is very important/important for improving patient care</a:t>
            </a:r>
          </a:p>
        </p:txBody>
      </p:sp>
      <p:pic>
        <p:nvPicPr>
          <p:cNvPr id="1032" name="Picture 7" descr="PPT_Logo.emf"/>
          <p:cNvPicPr>
            <a:picLocks noChangeAspect="1"/>
          </p:cNvPicPr>
          <p:nvPr/>
        </p:nvPicPr>
        <p:blipFill>
          <a:blip r:embed="rId5" cstate="print"/>
          <a:srcRect/>
          <a:stretch>
            <a:fillRect/>
          </a:stretch>
        </p:blipFill>
        <p:spPr bwMode="auto">
          <a:xfrm>
            <a:off x="8099425" y="5900738"/>
            <a:ext cx="1155700" cy="95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2000" y="0"/>
            <a:ext cx="7616825" cy="731837"/>
          </a:xfrm>
          <a:prstGeom prst="rect">
            <a:avLst/>
          </a:prstGeom>
          <a:noFill/>
          <a:ln w="9525">
            <a:noFill/>
            <a:miter lim="800000"/>
            <a:headEnd/>
            <a:tailEnd/>
          </a:ln>
        </p:spPr>
        <p:txBody>
          <a:bodyPr anchorCtr="1"/>
          <a:lstStyle/>
          <a:p>
            <a:pPr algn="l"/>
            <a:r>
              <a:rPr lang="en-US" sz="2000" b="1" u="none" dirty="0">
                <a:solidFill>
                  <a:schemeClr val="bg1"/>
                </a:solidFill>
                <a:cs typeface="Arial" charset="0"/>
              </a:rPr>
              <a:t>Few Adults Have Internet/E-Mail Access </a:t>
            </a:r>
            <a:br>
              <a:rPr lang="en-US" sz="2000" b="1" u="none" dirty="0">
                <a:solidFill>
                  <a:schemeClr val="bg1"/>
                </a:solidFill>
                <a:cs typeface="Arial" charset="0"/>
              </a:rPr>
            </a:br>
            <a:r>
              <a:rPr lang="en-US" sz="2000" b="1" u="none" dirty="0">
                <a:solidFill>
                  <a:schemeClr val="bg1"/>
                </a:solidFill>
                <a:cs typeface="Arial" charset="0"/>
              </a:rPr>
              <a:t>to Their Records or Doctors; </a:t>
            </a:r>
            <a:r>
              <a:rPr lang="en-US" sz="2000" b="1" u="none" dirty="0" smtClean="0">
                <a:solidFill>
                  <a:schemeClr val="bg1"/>
                </a:solidFill>
                <a:cs typeface="Arial" charset="0"/>
              </a:rPr>
              <a:t>Many </a:t>
            </a:r>
            <a:r>
              <a:rPr lang="en-US" sz="2000" b="1" u="none" dirty="0">
                <a:solidFill>
                  <a:schemeClr val="bg1"/>
                </a:solidFill>
                <a:cs typeface="Arial" charset="0"/>
              </a:rPr>
              <a:t>Would Like It</a:t>
            </a:r>
          </a:p>
        </p:txBody>
      </p:sp>
      <p:graphicFrame>
        <p:nvGraphicFramePr>
          <p:cNvPr id="15394" name="Group 34"/>
          <p:cNvGraphicFramePr>
            <a:graphicFrameLocks noGrp="1"/>
          </p:cNvGraphicFramePr>
          <p:nvPr/>
        </p:nvGraphicFramePr>
        <p:xfrm>
          <a:off x="131763" y="1371600"/>
          <a:ext cx="8883650" cy="3285484"/>
        </p:xfrm>
        <a:graphic>
          <a:graphicData uri="http://schemas.openxmlformats.org/drawingml/2006/table">
            <a:tbl>
              <a:tblPr/>
              <a:tblGrid>
                <a:gridCol w="2778125"/>
                <a:gridCol w="1412875"/>
                <a:gridCol w="1543050"/>
                <a:gridCol w="1568450"/>
                <a:gridCol w="1581150"/>
              </a:tblGrid>
              <a:tr h="962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Among those with Internet access, percent reporting ability to:</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Access your medical records via</a:t>
                      </a:r>
                      <a:b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b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the Internet</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Schedule appointments via e-mail</a:t>
                      </a:r>
                      <a:b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b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or Internet</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Communicate with your doctors</a:t>
                      </a:r>
                      <a:b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b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via e-mail</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Order or refill a prescription using the Internet</a:t>
                      </a:r>
                    </a:p>
                  </a:txBody>
                  <a:tcPr anchor="b" horzOverflow="overflow">
                    <a:lnL>
                      <a:noFill/>
                    </a:lnL>
                    <a:lnR>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Yes</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14</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22</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21</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34</a:t>
                      </a:r>
                    </a:p>
                  </a:txBody>
                  <a:tcPr anchor="ctr" horzOverflow="overflow">
                    <a:lnL>
                      <a:noFill/>
                    </a:lnL>
                    <a:lnR>
                      <a:noFill/>
                    </a:lnR>
                    <a:lnT w="6350" cap="flat" cmpd="sng" algn="ctr">
                      <a:solidFill>
                        <a:schemeClr val="tx1"/>
                      </a:solidFill>
                      <a:prstDash val="solid"/>
                      <a:round/>
                      <a:headEnd type="none" w="med" len="med"/>
                      <a:tailEnd type="none" w="med" len="med"/>
                    </a:lnT>
                    <a:lnB>
                      <a:noFill/>
                    </a:lnB>
                    <a:lnTlToBr>
                      <a:noFill/>
                    </a:lnTlToBr>
                    <a:lnBlToTr>
                      <a:noFill/>
                    </a:lnBlToTr>
                    <a:noFill/>
                  </a:tcPr>
                </a:tc>
              </a:tr>
              <a:tr h="919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Among those who cannot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do any of the above:</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anchor="b" horzOverflow="overflow">
                    <a:lnL>
                      <a:noFill/>
                    </a:lnL>
                    <a:lnR>
                      <a:noFill/>
                    </a:lnR>
                    <a:lnT>
                      <a:noFill/>
                    </a:lnT>
                    <a:lnB>
                      <a:noFill/>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Would like to be able to</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55</a:t>
                      </a:r>
                    </a:p>
                  </a:txBody>
                  <a:tcPr anchor="ctr" horzOverflow="overflow">
                    <a:lnL>
                      <a:noFill/>
                    </a:lnL>
                    <a:lnR>
                      <a:noFill/>
                    </a:lnR>
                    <a:lnT>
                      <a:noFill/>
                    </a:lnT>
                    <a:lnB>
                      <a:noFill/>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Would not like to be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able to</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48</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42</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41</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43</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6" name="Text Box 35"/>
          <p:cNvSpPr txBox="1">
            <a:spLocks noChangeArrowheads="1"/>
          </p:cNvSpPr>
          <p:nvPr/>
        </p:nvSpPr>
        <p:spPr bwMode="auto">
          <a:xfrm>
            <a:off x="44450" y="6527800"/>
            <a:ext cx="6415088" cy="274638"/>
          </a:xfrm>
          <a:prstGeom prst="rect">
            <a:avLst/>
          </a:prstGeom>
          <a:noFill/>
          <a:ln w="9525">
            <a:noFill/>
            <a:miter lim="800000"/>
            <a:headEnd/>
            <a:tailEnd/>
          </a:ln>
        </p:spPr>
        <p:txBody>
          <a:bodyPr wrap="none">
            <a:spAutoFit/>
          </a:bodyPr>
          <a:lstStyle/>
          <a:p>
            <a:r>
              <a:rPr lang="en-US" sz="1200" u="none"/>
              <a:t>Source: Commonwealth Fund Survey of Public Views of the U.S. Health Care System, 2011.</a:t>
            </a:r>
          </a:p>
        </p:txBody>
      </p:sp>
      <p:pic>
        <p:nvPicPr>
          <p:cNvPr id="6177" name="Picture 4" descr="PPT_Logo.emf"/>
          <p:cNvPicPr>
            <a:picLocks noChangeAspect="1"/>
          </p:cNvPicPr>
          <p:nvPr/>
        </p:nvPicPr>
        <p:blipFill>
          <a:blip r:embed="rId3" cstate="print"/>
          <a:srcRect/>
          <a:stretch>
            <a:fillRect/>
          </a:stretch>
        </p:blipFill>
        <p:spPr bwMode="auto">
          <a:xfrm>
            <a:off x="7988300" y="5900738"/>
            <a:ext cx="1155700" cy="95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E0AB9B4A-B409-4318-8C31-96F79473932C}" type="slidenum">
              <a:rPr lang="en-US"/>
              <a:pPr/>
              <a:t>17</a:t>
            </a:fld>
            <a:endParaRPr lang="en-US"/>
          </a:p>
        </p:txBody>
      </p:sp>
      <p:sp>
        <p:nvSpPr>
          <p:cNvPr id="804866" name="Text Box 2"/>
          <p:cNvSpPr txBox="1">
            <a:spLocks noChangeArrowheads="1"/>
          </p:cNvSpPr>
          <p:nvPr/>
        </p:nvSpPr>
        <p:spPr bwMode="auto">
          <a:xfrm>
            <a:off x="4953000" y="1752600"/>
            <a:ext cx="4038600" cy="1892826"/>
          </a:xfrm>
          <a:prstGeom prst="rect">
            <a:avLst/>
          </a:prstGeom>
          <a:solidFill>
            <a:schemeClr val="bg1"/>
          </a:solidFill>
          <a:ln w="19050" algn="ctr">
            <a:noFill/>
            <a:miter lim="800000"/>
            <a:headEnd/>
            <a:tailEnd/>
          </a:ln>
          <a:effectLst/>
        </p:spPr>
        <p:txBody>
          <a:bodyPr>
            <a:spAutoFit/>
          </a:bodyPr>
          <a:lstStyle/>
          <a:p>
            <a:pPr marL="234950" indent="-234950" algn="l" eaLnBrk="0" hangingPunct="0">
              <a:lnSpc>
                <a:spcPct val="95000"/>
              </a:lnSpc>
              <a:spcBef>
                <a:spcPct val="20000"/>
              </a:spcBef>
              <a:buClr>
                <a:srgbClr val="5F7D34"/>
              </a:buClr>
              <a:buFont typeface="Wingdings" pitchFamily="2" charset="2"/>
              <a:buNone/>
            </a:pPr>
            <a:r>
              <a:rPr lang="en-US" sz="1800" b="1" dirty="0">
                <a:solidFill>
                  <a:schemeClr val="accent2"/>
                </a:solidFill>
                <a:latin typeface="+mn-lt"/>
              </a:rPr>
              <a:t>Marcus </a:t>
            </a:r>
            <a:r>
              <a:rPr lang="en-US" sz="1800" b="1" dirty="0" err="1">
                <a:solidFill>
                  <a:schemeClr val="accent2"/>
                </a:solidFill>
                <a:latin typeface="+mn-lt"/>
              </a:rPr>
              <a:t>Welby</a:t>
            </a:r>
            <a:r>
              <a:rPr lang="en-US" sz="1800" b="1" dirty="0">
                <a:solidFill>
                  <a:schemeClr val="accent2"/>
                </a:solidFill>
                <a:latin typeface="+mn-lt"/>
              </a:rPr>
              <a:t>, MD</a:t>
            </a:r>
            <a:endParaRPr lang="en-US" sz="1800" b="1" dirty="0">
              <a:solidFill>
                <a:schemeClr val="accent2"/>
              </a:solidFill>
              <a:latin typeface="+mn-lt"/>
              <a:ea typeface="ＭＳ Ｐゴシック" pitchFamily="34" charset="-128"/>
            </a:endParaRPr>
          </a:p>
          <a:p>
            <a:pPr marL="234950" indent="-234950" algn="l" eaLnBrk="0" hangingPunct="0">
              <a:lnSpc>
                <a:spcPct val="95000"/>
              </a:lnSpc>
              <a:spcBef>
                <a:spcPct val="20000"/>
              </a:spcBef>
              <a:buClr>
                <a:srgbClr val="5F7D34"/>
              </a:buClr>
              <a:buFont typeface="Wingdings" pitchFamily="2" charset="2"/>
              <a:buChar char="§"/>
            </a:pPr>
            <a:r>
              <a:rPr lang="en-US" sz="1800" b="1" dirty="0">
                <a:solidFill>
                  <a:schemeClr val="accent2"/>
                </a:solidFill>
                <a:latin typeface="+mn-lt"/>
                <a:ea typeface="ＭＳ Ｐゴシック" pitchFamily="34" charset="-128"/>
              </a:rPr>
              <a:t>One patient at a time</a:t>
            </a:r>
          </a:p>
          <a:p>
            <a:pPr marL="234950" indent="-234950" algn="l" eaLnBrk="0" hangingPunct="0">
              <a:lnSpc>
                <a:spcPct val="95000"/>
              </a:lnSpc>
              <a:spcBef>
                <a:spcPct val="20000"/>
              </a:spcBef>
              <a:buClr>
                <a:srgbClr val="5F7D34"/>
              </a:buClr>
              <a:buFont typeface="Wingdings" pitchFamily="2" charset="2"/>
              <a:buChar char="§"/>
            </a:pPr>
            <a:r>
              <a:rPr lang="en-US" sz="1800" b="1" dirty="0">
                <a:solidFill>
                  <a:schemeClr val="accent2"/>
                </a:solidFill>
                <a:latin typeface="+mn-lt"/>
                <a:ea typeface="ＭＳ Ｐゴシック" pitchFamily="34" charset="-128"/>
              </a:rPr>
              <a:t>Only know about patients who appear in your office</a:t>
            </a:r>
          </a:p>
          <a:p>
            <a:pPr marL="234950" indent="-234950" algn="l" eaLnBrk="0" hangingPunct="0">
              <a:lnSpc>
                <a:spcPct val="95000"/>
              </a:lnSpc>
              <a:spcBef>
                <a:spcPct val="20000"/>
              </a:spcBef>
              <a:buClr>
                <a:srgbClr val="5F7D34"/>
              </a:buClr>
              <a:buFont typeface="Wingdings" pitchFamily="2" charset="2"/>
              <a:buChar char="§"/>
            </a:pPr>
            <a:r>
              <a:rPr lang="en-US" sz="1800" b="1" dirty="0">
                <a:solidFill>
                  <a:schemeClr val="accent2"/>
                </a:solidFill>
                <a:latin typeface="+mn-lt"/>
                <a:ea typeface="ＭＳ Ｐゴシック" pitchFamily="34" charset="-128"/>
              </a:rPr>
              <a:t>No use of IT</a:t>
            </a:r>
          </a:p>
          <a:p>
            <a:pPr marL="234950" indent="-234950" algn="l" eaLnBrk="0" hangingPunct="0">
              <a:lnSpc>
                <a:spcPct val="95000"/>
              </a:lnSpc>
              <a:spcBef>
                <a:spcPct val="20000"/>
              </a:spcBef>
              <a:buClr>
                <a:srgbClr val="5F7D34"/>
              </a:buClr>
              <a:buFont typeface="Wingdings" pitchFamily="2" charset="2"/>
              <a:buChar char="§"/>
            </a:pPr>
            <a:r>
              <a:rPr lang="en-US" sz="1800" b="1" dirty="0">
                <a:solidFill>
                  <a:schemeClr val="accent2"/>
                </a:solidFill>
                <a:latin typeface="+mn-lt"/>
                <a:ea typeface="ＭＳ Ｐゴシック" pitchFamily="34" charset="-128"/>
              </a:rPr>
              <a:t>Limited use of “extenders”</a:t>
            </a:r>
          </a:p>
        </p:txBody>
      </p:sp>
      <p:sp>
        <p:nvSpPr>
          <p:cNvPr id="804867" name="Rectangle 3"/>
          <p:cNvSpPr>
            <a:spLocks noChangeArrowheads="1"/>
          </p:cNvSpPr>
          <p:nvPr/>
        </p:nvSpPr>
        <p:spPr bwMode="auto">
          <a:xfrm>
            <a:off x="2209800" y="2292350"/>
            <a:ext cx="2514600" cy="1060450"/>
          </a:xfrm>
          <a:prstGeom prst="rect">
            <a:avLst/>
          </a:prstGeom>
          <a:noFill/>
          <a:ln w="9525" algn="ctr">
            <a:noFill/>
            <a:miter lim="800000"/>
            <a:headEnd/>
            <a:tailEnd/>
          </a:ln>
          <a:effectLst/>
        </p:spPr>
        <p:txBody>
          <a:bodyPr/>
          <a:lstStyle/>
          <a:p>
            <a:pPr marL="112713" indent="1588">
              <a:spcBef>
                <a:spcPct val="20000"/>
              </a:spcBef>
              <a:buClr>
                <a:srgbClr val="564B96"/>
              </a:buClr>
              <a:buSzPct val="100000"/>
            </a:pPr>
            <a:r>
              <a:rPr lang="en-US" sz="1800">
                <a:solidFill>
                  <a:srgbClr val="5F7D34"/>
                </a:solidFill>
              </a:rPr>
              <a:t>Industrial Age Model of Care</a:t>
            </a:r>
          </a:p>
        </p:txBody>
      </p:sp>
      <p:sp>
        <p:nvSpPr>
          <p:cNvPr id="804868" name="Rectangle 2"/>
          <p:cNvSpPr>
            <a:spLocks noChangeArrowheads="1"/>
          </p:cNvSpPr>
          <p:nvPr/>
        </p:nvSpPr>
        <p:spPr bwMode="auto">
          <a:xfrm>
            <a:off x="228600" y="152400"/>
            <a:ext cx="5219700" cy="725488"/>
          </a:xfrm>
          <a:prstGeom prst="rect">
            <a:avLst/>
          </a:prstGeom>
          <a:noFill/>
          <a:ln w="9525">
            <a:noFill/>
            <a:miter lim="800000"/>
            <a:headEnd/>
            <a:tailEnd/>
          </a:ln>
          <a:effectLst/>
        </p:spPr>
        <p:txBody>
          <a:bodyPr anchor="ctr"/>
          <a:lstStyle/>
          <a:p>
            <a:pPr algn="l"/>
            <a:r>
              <a:rPr lang="en-US" sz="2600" b="1">
                <a:solidFill>
                  <a:schemeClr val="bg1"/>
                </a:solidFill>
              </a:rPr>
              <a:t>New Roles – New Expectations</a:t>
            </a:r>
          </a:p>
        </p:txBody>
      </p:sp>
      <p:pic>
        <p:nvPicPr>
          <p:cNvPr id="804869" name="Picture 4"/>
          <p:cNvPicPr>
            <a:picLocks noChangeAspect="1" noChangeArrowheads="1"/>
          </p:cNvPicPr>
          <p:nvPr/>
        </p:nvPicPr>
        <p:blipFill>
          <a:blip r:embed="rId3" cstate="print"/>
          <a:srcRect/>
          <a:stretch>
            <a:fillRect/>
          </a:stretch>
        </p:blipFill>
        <p:spPr bwMode="auto">
          <a:xfrm>
            <a:off x="249238" y="1600200"/>
            <a:ext cx="1808162" cy="2286000"/>
          </a:xfrm>
          <a:prstGeom prst="rect">
            <a:avLst/>
          </a:prstGeom>
          <a:noFill/>
          <a:ln w="9525">
            <a:noFill/>
            <a:miter lim="800000"/>
            <a:headEnd/>
            <a:tailEnd/>
          </a:ln>
        </p:spPr>
      </p:pic>
      <p:sp>
        <p:nvSpPr>
          <p:cNvPr id="804870" name="Rectangle 6"/>
          <p:cNvSpPr>
            <a:spLocks noChangeArrowheads="1"/>
          </p:cNvSpPr>
          <p:nvPr/>
        </p:nvSpPr>
        <p:spPr bwMode="auto">
          <a:xfrm>
            <a:off x="4800600" y="4038600"/>
            <a:ext cx="4038600" cy="2474524"/>
          </a:xfrm>
          <a:prstGeom prst="rect">
            <a:avLst/>
          </a:prstGeom>
          <a:noFill/>
          <a:ln w="19050" algn="ctr">
            <a:noFill/>
            <a:miter lim="800000"/>
            <a:headEnd/>
            <a:tailEnd/>
          </a:ln>
          <a:effectLst/>
        </p:spPr>
        <p:txBody>
          <a:bodyPr>
            <a:spAutoFit/>
          </a:bodyPr>
          <a:lstStyle/>
          <a:p>
            <a:pPr marL="234950" indent="-234950" algn="l" eaLnBrk="0" hangingPunct="0">
              <a:lnSpc>
                <a:spcPct val="95000"/>
              </a:lnSpc>
              <a:spcBef>
                <a:spcPct val="20000"/>
              </a:spcBef>
              <a:buClr>
                <a:srgbClr val="5F7D34"/>
              </a:buClr>
              <a:buSzPct val="100000"/>
              <a:buFont typeface="Wingdings" pitchFamily="2" charset="2"/>
              <a:buNone/>
            </a:pPr>
            <a:r>
              <a:rPr lang="en-US" sz="1800" b="1" dirty="0">
                <a:solidFill>
                  <a:schemeClr val="accent2"/>
                </a:solidFill>
                <a:latin typeface="+mn-lt"/>
              </a:rPr>
              <a:t>“Marcia </a:t>
            </a:r>
            <a:r>
              <a:rPr lang="en-US" sz="1800" b="1" dirty="0" err="1">
                <a:solidFill>
                  <a:schemeClr val="accent2"/>
                </a:solidFill>
                <a:latin typeface="+mn-lt"/>
              </a:rPr>
              <a:t>Welbyte</a:t>
            </a:r>
            <a:r>
              <a:rPr lang="en-US" sz="1800" b="1" dirty="0">
                <a:solidFill>
                  <a:schemeClr val="accent2"/>
                </a:solidFill>
                <a:latin typeface="+mn-lt"/>
              </a:rPr>
              <a:t>,” MD</a:t>
            </a:r>
            <a:endParaRPr lang="en-US" sz="1800" b="1" dirty="0">
              <a:solidFill>
                <a:schemeClr val="accent2"/>
              </a:solidFill>
              <a:latin typeface="+mn-lt"/>
              <a:ea typeface="ＭＳ Ｐゴシック" pitchFamily="34" charset="-128"/>
            </a:endParaRPr>
          </a:p>
          <a:p>
            <a:pPr marL="234950" indent="-234950" algn="l" eaLnBrk="0" hangingPunct="0">
              <a:lnSpc>
                <a:spcPct val="95000"/>
              </a:lnSpc>
              <a:spcBef>
                <a:spcPct val="20000"/>
              </a:spcBef>
              <a:buClr>
                <a:srgbClr val="5F7D34"/>
              </a:buClr>
              <a:buSzPct val="100000"/>
              <a:buFont typeface="Wingdings" pitchFamily="2" charset="2"/>
              <a:buChar char="§"/>
            </a:pPr>
            <a:r>
              <a:rPr lang="en-US" sz="1800" b="1" dirty="0">
                <a:solidFill>
                  <a:schemeClr val="accent2"/>
                </a:solidFill>
                <a:latin typeface="+mn-lt"/>
                <a:ea typeface="ＭＳ Ｐゴシック" pitchFamily="34" charset="-128"/>
              </a:rPr>
              <a:t>Accountability for panel/population</a:t>
            </a:r>
          </a:p>
          <a:p>
            <a:pPr marL="234950" indent="-234950" algn="l" eaLnBrk="0" hangingPunct="0">
              <a:lnSpc>
                <a:spcPct val="95000"/>
              </a:lnSpc>
              <a:spcBef>
                <a:spcPct val="20000"/>
              </a:spcBef>
              <a:buClr>
                <a:srgbClr val="5F7D34"/>
              </a:buClr>
              <a:buSzPct val="100000"/>
              <a:buFont typeface="Wingdings" pitchFamily="2" charset="2"/>
              <a:buChar char="§"/>
            </a:pPr>
            <a:r>
              <a:rPr lang="en-US" sz="1800" b="1" dirty="0">
                <a:solidFill>
                  <a:schemeClr val="accent2"/>
                </a:solidFill>
                <a:latin typeface="+mn-lt"/>
                <a:ea typeface="ＭＳ Ｐゴシック" pitchFamily="34" charset="-128"/>
              </a:rPr>
              <a:t>Transparency</a:t>
            </a:r>
          </a:p>
          <a:p>
            <a:pPr marL="234950" indent="-234950" algn="l" eaLnBrk="0" hangingPunct="0">
              <a:lnSpc>
                <a:spcPct val="95000"/>
              </a:lnSpc>
              <a:spcBef>
                <a:spcPct val="20000"/>
              </a:spcBef>
              <a:buClr>
                <a:srgbClr val="5F7D34"/>
              </a:buClr>
              <a:buSzPct val="100000"/>
              <a:buFont typeface="Wingdings" pitchFamily="2" charset="2"/>
              <a:buChar char="§"/>
            </a:pPr>
            <a:r>
              <a:rPr lang="en-US" sz="1800" b="1" dirty="0">
                <a:solidFill>
                  <a:schemeClr val="accent2"/>
                </a:solidFill>
                <a:latin typeface="+mn-lt"/>
                <a:ea typeface="ＭＳ Ｐゴシック" pitchFamily="34" charset="-128"/>
              </a:rPr>
              <a:t>Use of EMR, registries, internet</a:t>
            </a:r>
          </a:p>
          <a:p>
            <a:pPr marL="234950" indent="-234950" algn="l" eaLnBrk="0" hangingPunct="0">
              <a:lnSpc>
                <a:spcPct val="95000"/>
              </a:lnSpc>
              <a:spcBef>
                <a:spcPct val="20000"/>
              </a:spcBef>
              <a:buClr>
                <a:srgbClr val="5F7D34"/>
              </a:buClr>
              <a:buSzPct val="100000"/>
              <a:buFont typeface="Wingdings" pitchFamily="2" charset="2"/>
              <a:buChar char="§"/>
            </a:pPr>
            <a:r>
              <a:rPr lang="en-US" sz="1800" b="1" dirty="0">
                <a:solidFill>
                  <a:schemeClr val="accent2"/>
                </a:solidFill>
                <a:latin typeface="+mn-lt"/>
                <a:ea typeface="ＭＳ Ｐゴシック" pitchFamily="34" charset="-128"/>
              </a:rPr>
              <a:t>Team care (including patient)</a:t>
            </a:r>
          </a:p>
          <a:p>
            <a:pPr marL="234950" indent="-234950" algn="l" eaLnBrk="0" hangingPunct="0">
              <a:lnSpc>
                <a:spcPct val="95000"/>
              </a:lnSpc>
              <a:spcBef>
                <a:spcPct val="20000"/>
              </a:spcBef>
              <a:buClr>
                <a:srgbClr val="5F7D34"/>
              </a:buClr>
              <a:buSzPct val="100000"/>
              <a:buFont typeface="Wingdings" pitchFamily="2" charset="2"/>
              <a:buChar char="§"/>
            </a:pPr>
            <a:r>
              <a:rPr lang="en-US" sz="1800" b="1" dirty="0">
                <a:solidFill>
                  <a:schemeClr val="accent2"/>
                </a:solidFill>
                <a:latin typeface="+mn-lt"/>
                <a:ea typeface="ＭＳ Ｐゴシック" pitchFamily="34" charset="-128"/>
              </a:rPr>
              <a:t>Moving care out of the doctor’s office</a:t>
            </a:r>
          </a:p>
        </p:txBody>
      </p:sp>
      <p:sp>
        <p:nvSpPr>
          <p:cNvPr id="804871" name="Rectangle 7"/>
          <p:cNvSpPr>
            <a:spLocks noChangeArrowheads="1"/>
          </p:cNvSpPr>
          <p:nvPr/>
        </p:nvSpPr>
        <p:spPr bwMode="auto">
          <a:xfrm>
            <a:off x="2133600" y="4876800"/>
            <a:ext cx="2667000" cy="990600"/>
          </a:xfrm>
          <a:prstGeom prst="rect">
            <a:avLst/>
          </a:prstGeom>
          <a:noFill/>
          <a:ln w="9525">
            <a:noFill/>
            <a:miter lim="800000"/>
            <a:headEnd/>
            <a:tailEnd/>
          </a:ln>
          <a:effectLst/>
        </p:spPr>
        <p:txBody>
          <a:bodyPr/>
          <a:lstStyle/>
          <a:p>
            <a:pPr marL="112713" indent="1588">
              <a:spcBef>
                <a:spcPct val="20000"/>
              </a:spcBef>
              <a:buClr>
                <a:srgbClr val="564B96"/>
              </a:buClr>
              <a:buSzPct val="100000"/>
            </a:pPr>
            <a:r>
              <a:rPr lang="en-US" sz="1800">
                <a:solidFill>
                  <a:srgbClr val="5F7D34"/>
                </a:solidFill>
              </a:rPr>
              <a:t>Information Age Model of Care</a:t>
            </a:r>
          </a:p>
        </p:txBody>
      </p:sp>
      <p:pic>
        <p:nvPicPr>
          <p:cNvPr id="804872" name="Picture 7"/>
          <p:cNvPicPr>
            <a:picLocks noChangeAspect="1" noChangeArrowheads="1"/>
          </p:cNvPicPr>
          <p:nvPr/>
        </p:nvPicPr>
        <p:blipFill>
          <a:blip r:embed="rId4" cstate="print"/>
          <a:srcRect l="53" t="2815" b="13792"/>
          <a:stretch>
            <a:fillRect/>
          </a:stretch>
        </p:blipFill>
        <p:spPr bwMode="auto">
          <a:xfrm>
            <a:off x="296863" y="4191000"/>
            <a:ext cx="1836737" cy="229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AB6CC0-70B2-437D-84D4-7230E524F25A}" type="slidenum">
              <a:rPr lang="en-US"/>
              <a:pPr/>
              <a:t>18</a:t>
            </a:fld>
            <a:endParaRPr lang="en-US"/>
          </a:p>
        </p:txBody>
      </p:sp>
      <p:sp>
        <p:nvSpPr>
          <p:cNvPr id="825346" name="Rectangle 2"/>
          <p:cNvSpPr>
            <a:spLocks noGrp="1" noChangeArrowheads="1"/>
          </p:cNvSpPr>
          <p:nvPr>
            <p:ph type="title"/>
          </p:nvPr>
        </p:nvSpPr>
        <p:spPr>
          <a:xfrm>
            <a:off x="0" y="152400"/>
            <a:ext cx="6413500" cy="800100"/>
          </a:xfrm>
        </p:spPr>
        <p:txBody>
          <a:bodyPr/>
          <a:lstStyle/>
          <a:p>
            <a:r>
              <a:rPr lang="en-US"/>
              <a:t>Responding to the new care paradigm</a:t>
            </a:r>
          </a:p>
        </p:txBody>
      </p:sp>
      <p:sp>
        <p:nvSpPr>
          <p:cNvPr id="825347" name="Rectangle 3"/>
          <p:cNvSpPr>
            <a:spLocks noGrp="1" noChangeArrowheads="1"/>
          </p:cNvSpPr>
          <p:nvPr>
            <p:ph type="body" idx="1"/>
          </p:nvPr>
        </p:nvSpPr>
        <p:spPr/>
        <p:txBody>
          <a:bodyPr/>
          <a:lstStyle/>
          <a:p>
            <a:pPr>
              <a:buFontTx/>
              <a:buChar char="•"/>
            </a:pPr>
            <a:r>
              <a:rPr lang="en-US" sz="2800"/>
              <a:t>Intermountain Healthcare</a:t>
            </a:r>
          </a:p>
          <a:p>
            <a:pPr lvl="1">
              <a:buFont typeface="Times" pitchFamily="18" charset="0"/>
              <a:buNone/>
            </a:pPr>
            <a:endParaRPr lang="en-US" sz="2400"/>
          </a:p>
          <a:p>
            <a:pPr>
              <a:buFontTx/>
              <a:buChar char="•"/>
            </a:pPr>
            <a:r>
              <a:rPr lang="en-US" sz="2800"/>
              <a:t>Geisinger Health Care</a:t>
            </a:r>
          </a:p>
          <a:p>
            <a:pPr lvl="1">
              <a:buFont typeface="Times" pitchFamily="18" charset="0"/>
              <a:buNone/>
            </a:pPr>
            <a:endParaRPr lang="en-US" sz="2400"/>
          </a:p>
          <a:p>
            <a:pPr>
              <a:buFontTx/>
              <a:buChar char="•"/>
            </a:pPr>
            <a:r>
              <a:rPr lang="en-US" sz="2800"/>
              <a:t>Group Health Cooperative</a:t>
            </a:r>
          </a:p>
          <a:p>
            <a:pPr>
              <a:buFontTx/>
              <a:buChar char="•"/>
            </a:pPr>
            <a:endParaRPr lang="en-US" sz="2800"/>
          </a:p>
          <a:p>
            <a:pPr>
              <a:buFontTx/>
              <a:buChar char="•"/>
            </a:pPr>
            <a:r>
              <a:rPr lang="en-US" sz="2800"/>
              <a:t>Kaiser Permanente</a:t>
            </a:r>
          </a:p>
          <a:p>
            <a:pPr lvl="1">
              <a:buFont typeface="Times" pitchFamily="18" charset="0"/>
              <a:buNone/>
            </a:pPr>
            <a:endParaRPr lang="en-US" sz="2400"/>
          </a:p>
          <a:p>
            <a:endParaRPr 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7D35728-F769-4D26-8392-A688D8F868F8}" type="slidenum">
              <a:rPr lang="en-US"/>
              <a:pPr/>
              <a:t>19</a:t>
            </a:fld>
            <a:endParaRPr lang="en-US"/>
          </a:p>
        </p:txBody>
      </p:sp>
      <p:sp>
        <p:nvSpPr>
          <p:cNvPr id="772098" name="Rectangle 2"/>
          <p:cNvSpPr>
            <a:spLocks noChangeArrowheads="1"/>
          </p:cNvSpPr>
          <p:nvPr/>
        </p:nvSpPr>
        <p:spPr bwMode="auto">
          <a:xfrm>
            <a:off x="1752600" y="1143000"/>
            <a:ext cx="5410200" cy="5257800"/>
          </a:xfrm>
          <a:prstGeom prst="rect">
            <a:avLst/>
          </a:prstGeom>
          <a:solidFill>
            <a:schemeClr val="bg1"/>
          </a:solidFill>
          <a:ln w="9525">
            <a:solidFill>
              <a:schemeClr val="tx1"/>
            </a:solidFill>
            <a:prstDash val="sysDot"/>
            <a:miter lim="800000"/>
            <a:headEnd/>
            <a:tailEnd/>
          </a:ln>
          <a:effectLst/>
        </p:spPr>
        <p:txBody>
          <a:bodyPr wrap="none" anchor="ctr"/>
          <a:lstStyle/>
          <a:p>
            <a:endParaRPr lang="en-US"/>
          </a:p>
        </p:txBody>
      </p:sp>
      <p:sp>
        <p:nvSpPr>
          <p:cNvPr id="772099" name="AutoShape 3"/>
          <p:cNvSpPr>
            <a:spLocks noChangeArrowheads="1"/>
          </p:cNvSpPr>
          <p:nvPr/>
        </p:nvSpPr>
        <p:spPr bwMode="auto">
          <a:xfrm flipV="1">
            <a:off x="2041525" y="1143000"/>
            <a:ext cx="2370138" cy="4800600"/>
          </a:xfrm>
          <a:prstGeom prst="curvedRightArrow">
            <a:avLst>
              <a:gd name="adj1" fmla="val 33035"/>
              <a:gd name="adj2" fmla="val 73545"/>
              <a:gd name="adj3" fmla="val 33333"/>
            </a:avLst>
          </a:prstGeom>
          <a:solidFill>
            <a:schemeClr val="accent1"/>
          </a:solidFill>
          <a:ln w="9525">
            <a:solidFill>
              <a:schemeClr val="tx1"/>
            </a:solidFill>
            <a:miter lim="800000"/>
            <a:headEnd/>
            <a:tailEnd/>
          </a:ln>
          <a:effectLst/>
        </p:spPr>
        <p:txBody>
          <a:bodyPr/>
          <a:lstStyle/>
          <a:p>
            <a:endParaRPr lang="en-US"/>
          </a:p>
        </p:txBody>
      </p:sp>
      <p:sp>
        <p:nvSpPr>
          <p:cNvPr id="772100" name="Rectangle 4"/>
          <p:cNvSpPr>
            <a:spLocks noGrp="1" noChangeArrowheads="1"/>
          </p:cNvSpPr>
          <p:nvPr>
            <p:ph type="title"/>
          </p:nvPr>
        </p:nvSpPr>
        <p:spPr/>
        <p:txBody>
          <a:bodyPr/>
          <a:lstStyle/>
          <a:p>
            <a:r>
              <a:rPr lang="en-US" sz="2800"/>
              <a:t>Health Care Learning Systems</a:t>
            </a:r>
          </a:p>
        </p:txBody>
      </p:sp>
      <p:sp>
        <p:nvSpPr>
          <p:cNvPr id="772101" name="AutoShape 5"/>
          <p:cNvSpPr>
            <a:spLocks noChangeArrowheads="1"/>
          </p:cNvSpPr>
          <p:nvPr/>
        </p:nvSpPr>
        <p:spPr bwMode="auto">
          <a:xfrm flipH="1">
            <a:off x="4479925" y="1600200"/>
            <a:ext cx="2370138" cy="4800600"/>
          </a:xfrm>
          <a:prstGeom prst="curvedRightArrow">
            <a:avLst>
              <a:gd name="adj1" fmla="val 33035"/>
              <a:gd name="adj2" fmla="val 73545"/>
              <a:gd name="adj3" fmla="val 33333"/>
            </a:avLst>
          </a:prstGeom>
          <a:solidFill>
            <a:srgbClr val="AAAEF4"/>
          </a:solidFill>
          <a:ln w="9525">
            <a:solidFill>
              <a:schemeClr val="tx1"/>
            </a:solidFill>
            <a:miter lim="800000"/>
            <a:headEnd/>
            <a:tailEnd/>
          </a:ln>
          <a:effectLst/>
        </p:spPr>
        <p:txBody>
          <a:bodyPr/>
          <a:lstStyle/>
          <a:p>
            <a:endParaRPr lang="en-US"/>
          </a:p>
        </p:txBody>
      </p:sp>
      <p:sp>
        <p:nvSpPr>
          <p:cNvPr id="772102" name="AutoShape 6"/>
          <p:cNvSpPr>
            <a:spLocks noChangeArrowheads="1"/>
          </p:cNvSpPr>
          <p:nvPr/>
        </p:nvSpPr>
        <p:spPr bwMode="auto">
          <a:xfrm>
            <a:off x="3200400" y="3048000"/>
            <a:ext cx="2438400" cy="1524000"/>
          </a:xfrm>
          <a:prstGeom prst="leftRightArrow">
            <a:avLst>
              <a:gd name="adj1" fmla="val 50000"/>
              <a:gd name="adj2" fmla="val 32000"/>
            </a:avLst>
          </a:prstGeom>
          <a:solidFill>
            <a:srgbClr val="B6CAE8"/>
          </a:solidFill>
          <a:ln w="9525" algn="ctr">
            <a:solidFill>
              <a:schemeClr val="tx1"/>
            </a:solidFill>
            <a:miter lim="800000"/>
            <a:headEnd/>
            <a:tailEnd/>
          </a:ln>
          <a:effectLst/>
        </p:spPr>
        <p:txBody>
          <a:bodyPr anchor="ctr"/>
          <a:lstStyle/>
          <a:p>
            <a:r>
              <a:rPr lang="en-US" sz="1600" b="1"/>
              <a:t>Technology</a:t>
            </a:r>
          </a:p>
          <a:p>
            <a:r>
              <a:rPr lang="en-US" sz="1600" b="1"/>
              <a:t>Decision Support</a:t>
            </a:r>
          </a:p>
        </p:txBody>
      </p:sp>
      <p:sp>
        <p:nvSpPr>
          <p:cNvPr id="772103" name="Text Box 7"/>
          <p:cNvSpPr txBox="1">
            <a:spLocks noChangeArrowheads="1"/>
          </p:cNvSpPr>
          <p:nvPr/>
        </p:nvSpPr>
        <p:spPr bwMode="auto">
          <a:xfrm>
            <a:off x="1584325" y="1309688"/>
            <a:ext cx="1997075" cy="581025"/>
          </a:xfrm>
          <a:prstGeom prst="rect">
            <a:avLst/>
          </a:prstGeom>
          <a:noFill/>
          <a:ln w="9525">
            <a:noFill/>
            <a:miter lim="800000"/>
            <a:headEnd/>
            <a:tailEnd/>
          </a:ln>
          <a:effectLst/>
        </p:spPr>
        <p:txBody>
          <a:bodyPr>
            <a:spAutoFit/>
          </a:bodyPr>
          <a:lstStyle/>
          <a:p>
            <a:r>
              <a:rPr lang="en-US" sz="1600" b="1"/>
              <a:t>Knowledge Development</a:t>
            </a:r>
          </a:p>
        </p:txBody>
      </p:sp>
      <p:sp>
        <p:nvSpPr>
          <p:cNvPr id="772104" name="AutoShape 8"/>
          <p:cNvSpPr>
            <a:spLocks noChangeArrowheads="1"/>
          </p:cNvSpPr>
          <p:nvPr/>
        </p:nvSpPr>
        <p:spPr bwMode="auto">
          <a:xfrm>
            <a:off x="0" y="3048000"/>
            <a:ext cx="1905000" cy="1524000"/>
          </a:xfrm>
          <a:prstGeom prst="notchedRightArrow">
            <a:avLst>
              <a:gd name="adj1" fmla="val 50000"/>
              <a:gd name="adj2" fmla="val 31250"/>
            </a:avLst>
          </a:prstGeom>
          <a:solidFill>
            <a:srgbClr val="FFFF66"/>
          </a:solidFill>
          <a:ln w="9525" algn="ctr">
            <a:solidFill>
              <a:schemeClr val="tx1"/>
            </a:solidFill>
            <a:miter lim="800000"/>
            <a:headEnd/>
            <a:tailEnd/>
          </a:ln>
          <a:effectLst/>
        </p:spPr>
        <p:txBody>
          <a:bodyPr anchor="ctr"/>
          <a:lstStyle/>
          <a:p>
            <a:r>
              <a:rPr lang="en-US" sz="1400" b="1"/>
              <a:t>Innovation</a:t>
            </a:r>
          </a:p>
          <a:p>
            <a:r>
              <a:rPr lang="en-US" sz="1400" b="1"/>
              <a:t>Evaluation</a:t>
            </a:r>
          </a:p>
        </p:txBody>
      </p:sp>
      <p:sp>
        <p:nvSpPr>
          <p:cNvPr id="772105" name="AutoShape 9"/>
          <p:cNvSpPr>
            <a:spLocks noChangeArrowheads="1"/>
          </p:cNvSpPr>
          <p:nvPr/>
        </p:nvSpPr>
        <p:spPr bwMode="auto">
          <a:xfrm flipH="1">
            <a:off x="7010400" y="3048000"/>
            <a:ext cx="1905000" cy="1524000"/>
          </a:xfrm>
          <a:prstGeom prst="notchedRightArrow">
            <a:avLst>
              <a:gd name="adj1" fmla="val 50000"/>
              <a:gd name="adj2" fmla="val 31250"/>
            </a:avLst>
          </a:prstGeom>
          <a:solidFill>
            <a:srgbClr val="FFFF66"/>
          </a:solidFill>
          <a:ln w="9525" algn="ctr">
            <a:solidFill>
              <a:schemeClr val="tx1"/>
            </a:solidFill>
            <a:miter lim="800000"/>
            <a:headEnd/>
            <a:tailEnd/>
          </a:ln>
          <a:effectLst/>
        </p:spPr>
        <p:txBody>
          <a:bodyPr anchor="ctr"/>
          <a:lstStyle/>
          <a:p>
            <a:r>
              <a:rPr lang="en-US" sz="1400" b="1"/>
              <a:t>Measurement</a:t>
            </a:r>
          </a:p>
        </p:txBody>
      </p:sp>
      <p:sp>
        <p:nvSpPr>
          <p:cNvPr id="772106" name="Text Box 10"/>
          <p:cNvSpPr txBox="1">
            <a:spLocks noChangeArrowheads="1"/>
          </p:cNvSpPr>
          <p:nvPr/>
        </p:nvSpPr>
        <p:spPr bwMode="auto">
          <a:xfrm>
            <a:off x="5410200" y="1309688"/>
            <a:ext cx="1997075" cy="581025"/>
          </a:xfrm>
          <a:prstGeom prst="rect">
            <a:avLst/>
          </a:prstGeom>
          <a:noFill/>
          <a:ln w="9525">
            <a:noFill/>
            <a:miter lim="800000"/>
            <a:headEnd/>
            <a:tailEnd/>
          </a:ln>
          <a:effectLst/>
        </p:spPr>
        <p:txBody>
          <a:bodyPr>
            <a:spAutoFit/>
          </a:bodyPr>
          <a:lstStyle/>
          <a:p>
            <a:r>
              <a:rPr lang="en-US" sz="1600" b="1"/>
              <a:t>Knowledge Implementation</a:t>
            </a:r>
          </a:p>
        </p:txBody>
      </p:sp>
      <p:sp>
        <p:nvSpPr>
          <p:cNvPr id="772108" name="Line 12"/>
          <p:cNvSpPr>
            <a:spLocks noChangeShapeType="1"/>
          </p:cNvSpPr>
          <p:nvPr/>
        </p:nvSpPr>
        <p:spPr bwMode="auto">
          <a:xfrm>
            <a:off x="4479925" y="6354763"/>
            <a:ext cx="0" cy="22860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9.JPG"/>
          <p:cNvPicPr>
            <a:picLocks noGrp="1" noChangeAspect="1"/>
          </p:cNvPicPr>
          <p:nvPr>
            <p:ph/>
          </p:nvPr>
        </p:nvPicPr>
        <p:blipFill>
          <a:blip r:embed="rId2" cstate="print"/>
          <a:stretch>
            <a:fillRect/>
          </a:stretch>
        </p:blipFill>
        <p:spPr>
          <a:xfrm>
            <a:off x="457200" y="1219200"/>
            <a:ext cx="8207426" cy="4724400"/>
          </a:xfrm>
        </p:spPr>
      </p:pic>
      <p:sp>
        <p:nvSpPr>
          <p:cNvPr id="4" name="Slide Number Placeholder 3"/>
          <p:cNvSpPr>
            <a:spLocks noGrp="1"/>
          </p:cNvSpPr>
          <p:nvPr>
            <p:ph type="sldNum" sz="quarter" idx="10"/>
          </p:nvPr>
        </p:nvSpPr>
        <p:spPr/>
        <p:txBody>
          <a:bodyPr/>
          <a:lstStyle/>
          <a:p>
            <a:fld id="{4B7042AB-FF96-4CEB-BA49-FA3837B7DE3D}" type="slidenum">
              <a:rPr lang="en-US" smtClean="0"/>
              <a:pPr/>
              <a:t>2</a:t>
            </a:fld>
            <a:endParaRPr lang="en-US"/>
          </a:p>
        </p:txBody>
      </p:sp>
      <p:sp>
        <p:nvSpPr>
          <p:cNvPr id="2" name="Title 1"/>
          <p:cNvSpPr>
            <a:spLocks noGrp="1"/>
          </p:cNvSpPr>
          <p:nvPr>
            <p:ph type="title" idx="4294967295"/>
          </p:nvPr>
        </p:nvSpPr>
        <p:spPr>
          <a:xfrm>
            <a:off x="0" y="190500"/>
            <a:ext cx="5727700" cy="800100"/>
          </a:xfrm>
        </p:spPr>
        <p:txBody>
          <a:bodyPr/>
          <a:lstStyle/>
          <a:p>
            <a:r>
              <a:rPr lang="en-US" dirty="0" smtClean="0"/>
              <a:t>About the Class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82C7D34-1CFC-4263-935F-165E60578A00}" type="slidenum">
              <a:rPr lang="en-US"/>
              <a:pPr/>
              <a:t>20</a:t>
            </a:fld>
            <a:endParaRPr lang="en-US"/>
          </a:p>
        </p:txBody>
      </p:sp>
      <p:sp>
        <p:nvSpPr>
          <p:cNvPr id="855042" name="Rectangle 2"/>
          <p:cNvSpPr>
            <a:spLocks noGrp="1" noChangeArrowheads="1"/>
          </p:cNvSpPr>
          <p:nvPr>
            <p:ph type="title"/>
          </p:nvPr>
        </p:nvSpPr>
        <p:spPr/>
        <p:txBody>
          <a:bodyPr/>
          <a:lstStyle/>
          <a:p>
            <a:r>
              <a:rPr lang="en-US" sz="2800"/>
              <a:t>It takes a village……</a:t>
            </a:r>
          </a:p>
        </p:txBody>
      </p:sp>
      <p:pic>
        <p:nvPicPr>
          <p:cNvPr id="855043" name="Picture 3" descr="chronic_care_model800px"/>
          <p:cNvPicPr>
            <a:picLocks noChangeAspect="1" noChangeArrowheads="1"/>
          </p:cNvPicPr>
          <p:nvPr/>
        </p:nvPicPr>
        <p:blipFill>
          <a:blip r:embed="rId2" cstate="print"/>
          <a:srcRect t="5573" b="5986"/>
          <a:stretch>
            <a:fillRect/>
          </a:stretch>
        </p:blipFill>
        <p:spPr bwMode="auto">
          <a:xfrm>
            <a:off x="736600" y="920750"/>
            <a:ext cx="7620000" cy="5441950"/>
          </a:xfrm>
          <a:prstGeom prst="rect">
            <a:avLst/>
          </a:prstGeom>
          <a:noFill/>
        </p:spPr>
      </p:pic>
      <p:sp>
        <p:nvSpPr>
          <p:cNvPr id="855044" name="Text Box 4"/>
          <p:cNvSpPr txBox="1">
            <a:spLocks noChangeArrowheads="1"/>
          </p:cNvSpPr>
          <p:nvPr/>
        </p:nvSpPr>
        <p:spPr bwMode="auto">
          <a:xfrm>
            <a:off x="876300" y="6400800"/>
            <a:ext cx="3733800" cy="396875"/>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000"/>
              <a:t>Source: improvingchroniccare.org</a:t>
            </a:r>
            <a:br>
              <a:rPr lang="en-US" sz="1000"/>
            </a:br>
            <a:r>
              <a:rPr lang="en-US" sz="1000"/>
              <a:t>Ed Wagner, MD, MaColl Institute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9076555-AC36-4C7D-9097-90B338A09276}" type="slidenum">
              <a:rPr lang="en-US"/>
              <a:pPr/>
              <a:t>21</a:t>
            </a:fld>
            <a:endParaRPr lang="en-US"/>
          </a:p>
        </p:txBody>
      </p:sp>
      <p:sp>
        <p:nvSpPr>
          <p:cNvPr id="836610" name="Rectangle 2"/>
          <p:cNvSpPr>
            <a:spLocks noGrp="1" noChangeArrowheads="1"/>
          </p:cNvSpPr>
          <p:nvPr>
            <p:ph type="title" idx="4294967295"/>
          </p:nvPr>
        </p:nvSpPr>
        <p:spPr>
          <a:xfrm>
            <a:off x="0" y="190500"/>
            <a:ext cx="5727700" cy="800100"/>
          </a:xfrm>
        </p:spPr>
        <p:txBody>
          <a:bodyPr/>
          <a:lstStyle/>
          <a:p>
            <a:r>
              <a:rPr lang="en-US"/>
              <a:t>Call the doctor….or email?</a:t>
            </a:r>
          </a:p>
        </p:txBody>
      </p:sp>
      <p:pic>
        <p:nvPicPr>
          <p:cNvPr id="836613" name="Picture 5" descr="j0285410"/>
          <p:cNvPicPr>
            <a:picLocks noGrp="1" noChangeAspect="1" noChangeArrowheads="1"/>
          </p:cNvPicPr>
          <p:nvPr>
            <p:ph/>
          </p:nvPr>
        </p:nvPicPr>
        <p:blipFill>
          <a:blip r:embed="rId2" cstate="print"/>
          <a:srcRect/>
          <a:stretch>
            <a:fillRect/>
          </a:stretch>
        </p:blipFill>
        <p:spPr>
          <a:xfrm>
            <a:off x="2438400" y="1676400"/>
            <a:ext cx="3759200" cy="35766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BBCD81-8BF7-4D0A-A074-F1CD561E29E7}" type="slidenum">
              <a:rPr lang="en-US"/>
              <a:pPr/>
              <a:t>22</a:t>
            </a:fld>
            <a:endParaRPr lang="en-US"/>
          </a:p>
        </p:txBody>
      </p:sp>
      <p:sp>
        <p:nvSpPr>
          <p:cNvPr id="841730" name="Rectangle 2"/>
          <p:cNvSpPr>
            <a:spLocks noGrp="1" noChangeArrowheads="1"/>
          </p:cNvSpPr>
          <p:nvPr>
            <p:ph type="title"/>
          </p:nvPr>
        </p:nvSpPr>
        <p:spPr/>
        <p:txBody>
          <a:bodyPr/>
          <a:lstStyle/>
          <a:p>
            <a:r>
              <a:rPr lang="en-US"/>
              <a:t>KP.ORG</a:t>
            </a:r>
          </a:p>
        </p:txBody>
      </p:sp>
      <p:pic>
        <p:nvPicPr>
          <p:cNvPr id="841731" name="Picture 3" descr="KPOnLine"/>
          <p:cNvPicPr>
            <a:picLocks noGrp="1" noChangeAspect="1" noChangeArrowheads="1"/>
          </p:cNvPicPr>
          <p:nvPr>
            <p:ph idx="1"/>
          </p:nvPr>
        </p:nvPicPr>
        <p:blipFill>
          <a:blip r:embed="rId3" cstate="print"/>
          <a:srcRect/>
          <a:stretch>
            <a:fillRect/>
          </a:stretch>
        </p:blipFill>
        <p:spPr>
          <a:xfrm>
            <a:off x="685800" y="1525588"/>
            <a:ext cx="6921500" cy="4471987"/>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2"/>
          <p:cNvSpPr>
            <a:spLocks noGrp="1"/>
          </p:cNvSpPr>
          <p:nvPr>
            <p:ph type="sldNum" sz="quarter" idx="10"/>
          </p:nvPr>
        </p:nvSpPr>
        <p:spPr/>
        <p:txBody>
          <a:bodyPr/>
          <a:lstStyle/>
          <a:p>
            <a:fld id="{068B8546-5BFF-4A81-9397-4F9474984321}" type="slidenum">
              <a:rPr lang="en-US"/>
              <a:pPr/>
              <a:t>23</a:t>
            </a:fld>
            <a:endParaRPr lang="en-US"/>
          </a:p>
        </p:txBody>
      </p:sp>
      <p:sp>
        <p:nvSpPr>
          <p:cNvPr id="838658" name="AutoShape 2"/>
          <p:cNvSpPr>
            <a:spLocks noChangeArrowheads="1"/>
          </p:cNvSpPr>
          <p:nvPr/>
        </p:nvSpPr>
        <p:spPr bwMode="auto">
          <a:xfrm>
            <a:off x="454025" y="2173288"/>
            <a:ext cx="2743200" cy="3048000"/>
          </a:xfrm>
          <a:prstGeom prst="roundRect">
            <a:avLst>
              <a:gd name="adj" fmla="val 16667"/>
            </a:avLst>
          </a:prstGeom>
          <a:noFill/>
          <a:ln w="12700">
            <a:solidFill>
              <a:schemeClr val="tx2"/>
            </a:solidFill>
            <a:round/>
            <a:headEnd/>
            <a:tailEnd/>
          </a:ln>
          <a:effectLst/>
        </p:spPr>
        <p:txBody>
          <a:bodyPr anchor="ctr">
            <a:spAutoFit/>
          </a:bodyPr>
          <a:lstStyle/>
          <a:p>
            <a:endParaRPr lang="en-US"/>
          </a:p>
        </p:txBody>
      </p:sp>
      <p:sp>
        <p:nvSpPr>
          <p:cNvPr id="838659" name="Rectangle 3"/>
          <p:cNvSpPr>
            <a:spLocks noChangeArrowheads="1"/>
          </p:cNvSpPr>
          <p:nvPr/>
        </p:nvSpPr>
        <p:spPr bwMode="auto">
          <a:xfrm>
            <a:off x="606425" y="2249488"/>
            <a:ext cx="2362200" cy="609600"/>
          </a:xfrm>
          <a:prstGeom prst="rect">
            <a:avLst/>
          </a:prstGeom>
          <a:noFill/>
          <a:ln w="9525">
            <a:noFill/>
            <a:miter lim="800000"/>
            <a:headEnd/>
            <a:tailEnd/>
          </a:ln>
          <a:effectLst/>
        </p:spPr>
        <p:txBody>
          <a:bodyPr wrap="none" lIns="92075" tIns="46038" rIns="92075" bIns="46038" anchor="ctr"/>
          <a:lstStyle/>
          <a:p>
            <a:pPr>
              <a:lnSpc>
                <a:spcPct val="90000"/>
              </a:lnSpc>
              <a:spcBef>
                <a:spcPct val="90000"/>
              </a:spcBef>
            </a:pPr>
            <a:r>
              <a:rPr lang="en-US" sz="1200" b="1"/>
              <a:t>www.kp.org</a:t>
            </a:r>
            <a:br>
              <a:rPr lang="en-US" sz="1200" b="1"/>
            </a:br>
            <a:r>
              <a:rPr lang="en-US" sz="1200" b="1"/>
              <a:t>Member  Web Portal</a:t>
            </a:r>
            <a:endParaRPr lang="en-US" sz="1000" b="1"/>
          </a:p>
        </p:txBody>
      </p:sp>
      <p:graphicFrame>
        <p:nvGraphicFramePr>
          <p:cNvPr id="838660" name="Object 4"/>
          <p:cNvGraphicFramePr>
            <a:graphicFrameLocks noChangeAspect="1"/>
          </p:cNvGraphicFramePr>
          <p:nvPr/>
        </p:nvGraphicFramePr>
        <p:xfrm>
          <a:off x="771525" y="2767013"/>
          <a:ext cx="2106613" cy="2438400"/>
        </p:xfrm>
        <a:graphic>
          <a:graphicData uri="http://schemas.openxmlformats.org/presentationml/2006/ole">
            <p:oleObj spid="_x0000_s838660" name="Clip" r:id="rId3" imgW="1968840" imgH="2279880" progId="">
              <p:embed/>
            </p:oleObj>
          </a:graphicData>
        </a:graphic>
      </p:graphicFrame>
      <p:sp>
        <p:nvSpPr>
          <p:cNvPr id="838661" name="AutoShape 5"/>
          <p:cNvSpPr>
            <a:spLocks noChangeArrowheads="1"/>
          </p:cNvSpPr>
          <p:nvPr/>
        </p:nvSpPr>
        <p:spPr bwMode="auto">
          <a:xfrm>
            <a:off x="3273425" y="4062413"/>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62" name="Text Box 6"/>
          <p:cNvSpPr txBox="1">
            <a:spLocks noChangeArrowheads="1"/>
          </p:cNvSpPr>
          <p:nvPr/>
        </p:nvSpPr>
        <p:spPr bwMode="auto">
          <a:xfrm>
            <a:off x="3429000" y="4114800"/>
            <a:ext cx="2049463" cy="274638"/>
          </a:xfrm>
          <a:prstGeom prst="rect">
            <a:avLst/>
          </a:prstGeom>
          <a:noFill/>
          <a:ln w="12700">
            <a:noFill/>
            <a:miter lim="800000"/>
            <a:headEnd/>
            <a:tailEnd/>
          </a:ln>
          <a:effectLst/>
        </p:spPr>
        <p:txBody>
          <a:bodyPr wrap="none">
            <a:spAutoFit/>
          </a:bodyPr>
          <a:lstStyle/>
          <a:p>
            <a:r>
              <a:rPr lang="en-US" sz="1200"/>
              <a:t>Make/change appointments</a:t>
            </a:r>
            <a:endParaRPr lang="en-US" sz="1800" b="1"/>
          </a:p>
        </p:txBody>
      </p:sp>
      <p:sp>
        <p:nvSpPr>
          <p:cNvPr id="838663" name="Text Box 7"/>
          <p:cNvSpPr txBox="1">
            <a:spLocks noChangeArrowheads="1"/>
          </p:cNvSpPr>
          <p:nvPr/>
        </p:nvSpPr>
        <p:spPr bwMode="auto">
          <a:xfrm>
            <a:off x="3657600" y="2819400"/>
            <a:ext cx="1577975" cy="274638"/>
          </a:xfrm>
          <a:prstGeom prst="rect">
            <a:avLst/>
          </a:prstGeom>
          <a:noFill/>
          <a:ln w="12700">
            <a:noFill/>
            <a:miter lim="800000"/>
            <a:headEnd/>
            <a:tailEnd/>
          </a:ln>
          <a:effectLst/>
        </p:spPr>
        <p:txBody>
          <a:bodyPr wrap="none">
            <a:spAutoFit/>
          </a:bodyPr>
          <a:lstStyle/>
          <a:p>
            <a:r>
              <a:rPr lang="en-US" sz="1200"/>
              <a:t>Send email to doctor</a:t>
            </a:r>
            <a:endParaRPr lang="en-US" sz="1800" b="1"/>
          </a:p>
        </p:txBody>
      </p:sp>
      <p:sp>
        <p:nvSpPr>
          <p:cNvPr id="838664" name="Text Box 8"/>
          <p:cNvSpPr txBox="1">
            <a:spLocks noChangeArrowheads="1"/>
          </p:cNvSpPr>
          <p:nvPr/>
        </p:nvSpPr>
        <p:spPr bwMode="auto">
          <a:xfrm>
            <a:off x="3733800" y="6324600"/>
            <a:ext cx="1349375" cy="274638"/>
          </a:xfrm>
          <a:prstGeom prst="rect">
            <a:avLst/>
          </a:prstGeom>
          <a:noFill/>
          <a:ln w="12700">
            <a:noFill/>
            <a:miter lim="800000"/>
            <a:headEnd/>
            <a:tailEnd/>
          </a:ln>
          <a:effectLst/>
        </p:spPr>
        <p:txBody>
          <a:bodyPr wrap="none">
            <a:spAutoFit/>
          </a:bodyPr>
          <a:lstStyle/>
          <a:p>
            <a:r>
              <a:rPr lang="en-US" sz="1200">
                <a:solidFill>
                  <a:schemeClr val="bg1"/>
                </a:solidFill>
              </a:rPr>
              <a:t>Check lab results</a:t>
            </a:r>
            <a:endParaRPr lang="en-US" sz="1800" b="1">
              <a:solidFill>
                <a:schemeClr val="bg1"/>
              </a:solidFill>
            </a:endParaRPr>
          </a:p>
        </p:txBody>
      </p:sp>
      <p:sp>
        <p:nvSpPr>
          <p:cNvPr id="838665" name="Text Box 9"/>
          <p:cNvSpPr txBox="1">
            <a:spLocks noChangeArrowheads="1"/>
          </p:cNvSpPr>
          <p:nvPr/>
        </p:nvSpPr>
        <p:spPr bwMode="auto">
          <a:xfrm>
            <a:off x="3429000" y="3581400"/>
            <a:ext cx="1933575" cy="274638"/>
          </a:xfrm>
          <a:prstGeom prst="rect">
            <a:avLst/>
          </a:prstGeom>
          <a:noFill/>
          <a:ln w="12700">
            <a:noFill/>
            <a:miter lim="800000"/>
            <a:headEnd/>
            <a:tailEnd/>
          </a:ln>
          <a:effectLst/>
        </p:spPr>
        <p:txBody>
          <a:bodyPr wrap="none">
            <a:spAutoFit/>
          </a:bodyPr>
          <a:lstStyle/>
          <a:p>
            <a:r>
              <a:rPr lang="en-US" sz="1200"/>
              <a:t>Access health Information</a:t>
            </a:r>
            <a:endParaRPr lang="en-US" sz="1800" b="1"/>
          </a:p>
        </p:txBody>
      </p:sp>
      <p:sp>
        <p:nvSpPr>
          <p:cNvPr id="838666" name="Rectangle 10"/>
          <p:cNvSpPr>
            <a:spLocks noChangeArrowheads="1"/>
          </p:cNvSpPr>
          <p:nvPr/>
        </p:nvSpPr>
        <p:spPr bwMode="auto">
          <a:xfrm>
            <a:off x="820738" y="1585913"/>
            <a:ext cx="238125" cy="639762"/>
          </a:xfrm>
          <a:prstGeom prst="rect">
            <a:avLst/>
          </a:prstGeom>
          <a:noFill/>
          <a:ln w="12700">
            <a:noFill/>
            <a:miter lim="800000"/>
            <a:headEnd/>
            <a:tailEnd/>
          </a:ln>
          <a:effectLst/>
        </p:spPr>
        <p:txBody>
          <a:bodyPr wrap="none">
            <a:spAutoFit/>
          </a:bodyPr>
          <a:lstStyle/>
          <a:p>
            <a:pPr algn="l">
              <a:buFontTx/>
              <a:buChar char="•"/>
            </a:pPr>
            <a:endParaRPr lang="en-US" sz="1200"/>
          </a:p>
          <a:p>
            <a:pPr algn="l">
              <a:buFontTx/>
              <a:buChar char="•"/>
            </a:pPr>
            <a:endParaRPr lang="en-US" sz="1200"/>
          </a:p>
          <a:p>
            <a:pPr algn="l">
              <a:buFontTx/>
              <a:buChar char="•"/>
            </a:pPr>
            <a:endParaRPr lang="en-US" sz="1200"/>
          </a:p>
        </p:txBody>
      </p:sp>
      <p:sp>
        <p:nvSpPr>
          <p:cNvPr id="838667" name="Text Box 11"/>
          <p:cNvSpPr txBox="1">
            <a:spLocks noChangeArrowheads="1"/>
          </p:cNvSpPr>
          <p:nvPr/>
        </p:nvSpPr>
        <p:spPr bwMode="auto">
          <a:xfrm>
            <a:off x="3581400" y="2057400"/>
            <a:ext cx="1712913" cy="274638"/>
          </a:xfrm>
          <a:prstGeom prst="rect">
            <a:avLst/>
          </a:prstGeom>
          <a:noFill/>
          <a:ln w="12700">
            <a:noFill/>
            <a:miter lim="800000"/>
            <a:headEnd/>
            <a:tailEnd/>
          </a:ln>
          <a:effectLst/>
        </p:spPr>
        <p:txBody>
          <a:bodyPr wrap="none">
            <a:spAutoFit/>
          </a:bodyPr>
          <a:lstStyle/>
          <a:p>
            <a:r>
              <a:rPr lang="en-US" sz="1200"/>
              <a:t>Access medical record</a:t>
            </a:r>
            <a:endParaRPr lang="en-US" sz="1800" b="1"/>
          </a:p>
        </p:txBody>
      </p:sp>
      <p:sp>
        <p:nvSpPr>
          <p:cNvPr id="838668" name="AutoShape 12"/>
          <p:cNvSpPr>
            <a:spLocks noChangeArrowheads="1"/>
          </p:cNvSpPr>
          <p:nvPr/>
        </p:nvSpPr>
        <p:spPr bwMode="auto">
          <a:xfrm>
            <a:off x="3273425" y="5129213"/>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69" name="Text Box 13"/>
          <p:cNvSpPr txBox="1">
            <a:spLocks noChangeArrowheads="1"/>
          </p:cNvSpPr>
          <p:nvPr/>
        </p:nvSpPr>
        <p:spPr bwMode="auto">
          <a:xfrm>
            <a:off x="3743325" y="5205413"/>
            <a:ext cx="1401763" cy="274637"/>
          </a:xfrm>
          <a:prstGeom prst="rect">
            <a:avLst/>
          </a:prstGeom>
          <a:noFill/>
          <a:ln w="12700">
            <a:noFill/>
            <a:miter lim="800000"/>
            <a:headEnd/>
            <a:tailEnd/>
          </a:ln>
          <a:effectLst/>
        </p:spPr>
        <p:txBody>
          <a:bodyPr wrap="none">
            <a:spAutoFit/>
          </a:bodyPr>
          <a:lstStyle/>
          <a:p>
            <a:r>
              <a:rPr lang="en-US" sz="1200"/>
              <a:t>Account summary</a:t>
            </a:r>
            <a:endParaRPr lang="en-US" sz="1800" b="1"/>
          </a:p>
        </p:txBody>
      </p:sp>
      <p:grpSp>
        <p:nvGrpSpPr>
          <p:cNvPr id="838670" name="Group 14"/>
          <p:cNvGrpSpPr>
            <a:grpSpLocks/>
          </p:cNvGrpSpPr>
          <p:nvPr/>
        </p:nvGrpSpPr>
        <p:grpSpPr bwMode="auto">
          <a:xfrm>
            <a:off x="5635625" y="1852613"/>
            <a:ext cx="3217863" cy="3810000"/>
            <a:chOff x="997" y="1056"/>
            <a:chExt cx="2027" cy="2400"/>
          </a:xfrm>
        </p:grpSpPr>
        <p:sp>
          <p:nvSpPr>
            <p:cNvPr id="838671" name="Rectangle 15"/>
            <p:cNvSpPr>
              <a:spLocks noChangeArrowheads="1"/>
            </p:cNvSpPr>
            <p:nvPr/>
          </p:nvSpPr>
          <p:spPr bwMode="auto">
            <a:xfrm>
              <a:off x="997" y="1248"/>
              <a:ext cx="2027" cy="2208"/>
            </a:xfrm>
            <a:prstGeom prst="rect">
              <a:avLst/>
            </a:prstGeom>
            <a:solidFill>
              <a:srgbClr val="FFFFFF"/>
            </a:solidFill>
            <a:ln w="9525">
              <a:solidFill>
                <a:schemeClr val="tx2"/>
              </a:solidFill>
              <a:miter lim="800000"/>
              <a:headEnd/>
              <a:tailEnd/>
            </a:ln>
            <a:effectLst/>
          </p:spPr>
          <p:txBody>
            <a:bodyPr wrap="none" lIns="92075" tIns="46038" rIns="92075" bIns="46038" anchor="ctr"/>
            <a:lstStyle/>
            <a:p>
              <a:pPr>
                <a:lnSpc>
                  <a:spcPct val="90000"/>
                </a:lnSpc>
                <a:spcBef>
                  <a:spcPct val="90000"/>
                </a:spcBef>
              </a:pPr>
              <a:endParaRPr lang="en-US" sz="1200" b="1"/>
            </a:p>
          </p:txBody>
        </p:sp>
        <p:sp>
          <p:nvSpPr>
            <p:cNvPr id="838672" name="Rectangle 16"/>
            <p:cNvSpPr>
              <a:spLocks noChangeArrowheads="1"/>
            </p:cNvSpPr>
            <p:nvPr/>
          </p:nvSpPr>
          <p:spPr bwMode="auto">
            <a:xfrm>
              <a:off x="997" y="1056"/>
              <a:ext cx="2027" cy="187"/>
            </a:xfrm>
            <a:prstGeom prst="rect">
              <a:avLst/>
            </a:prstGeom>
            <a:solidFill>
              <a:schemeClr val="accent1">
                <a:alpha val="50000"/>
              </a:schemeClr>
            </a:solidFill>
            <a:ln w="9525">
              <a:solidFill>
                <a:schemeClr val="tx2"/>
              </a:solidFill>
              <a:miter lim="800000"/>
              <a:headEnd/>
              <a:tailEnd/>
            </a:ln>
            <a:effectLst/>
          </p:spPr>
          <p:txBody>
            <a:bodyPr wrap="none" lIns="92075" tIns="46038" rIns="92075" bIns="46038" anchor="ctr"/>
            <a:lstStyle/>
            <a:p>
              <a:pPr>
                <a:lnSpc>
                  <a:spcPct val="90000"/>
                </a:lnSpc>
                <a:spcBef>
                  <a:spcPct val="90000"/>
                </a:spcBef>
              </a:pPr>
              <a:r>
                <a:rPr lang="en-US" sz="1200" b="1"/>
                <a:t>Care Delivery Core</a:t>
              </a:r>
            </a:p>
          </p:txBody>
        </p:sp>
        <p:sp>
          <p:nvSpPr>
            <p:cNvPr id="838673" name="Rectangle 17"/>
            <p:cNvSpPr>
              <a:spLocks noChangeArrowheads="1"/>
            </p:cNvSpPr>
            <p:nvPr/>
          </p:nvSpPr>
          <p:spPr bwMode="auto">
            <a:xfrm>
              <a:off x="1260" y="1440"/>
              <a:ext cx="516" cy="144"/>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90000"/>
                </a:spcBef>
              </a:pPr>
              <a:r>
                <a:rPr lang="en-US" sz="1000" b="1"/>
                <a:t>Outpatient</a:t>
              </a:r>
            </a:p>
          </p:txBody>
        </p:sp>
        <p:sp>
          <p:nvSpPr>
            <p:cNvPr id="838674" name="Rectangle 18"/>
            <p:cNvSpPr>
              <a:spLocks noChangeArrowheads="1"/>
            </p:cNvSpPr>
            <p:nvPr/>
          </p:nvSpPr>
          <p:spPr bwMode="auto">
            <a:xfrm>
              <a:off x="2287" y="1440"/>
              <a:ext cx="449" cy="144"/>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90000"/>
                </a:spcBef>
              </a:pPr>
              <a:r>
                <a:rPr lang="en-US" sz="1000" b="1"/>
                <a:t>Inpatient</a:t>
              </a:r>
            </a:p>
          </p:txBody>
        </p:sp>
        <p:sp>
          <p:nvSpPr>
            <p:cNvPr id="838675" name="Rectangle 19"/>
            <p:cNvSpPr>
              <a:spLocks noChangeArrowheads="1"/>
            </p:cNvSpPr>
            <p:nvPr/>
          </p:nvSpPr>
          <p:spPr bwMode="auto">
            <a:xfrm>
              <a:off x="1248" y="1248"/>
              <a:ext cx="1553" cy="162"/>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90000"/>
                </a:spcBef>
              </a:pPr>
              <a:r>
                <a:rPr lang="en-US" sz="1200" i="1"/>
                <a:t>Scope of KP HealthConnect Suite</a:t>
              </a:r>
            </a:p>
          </p:txBody>
        </p:sp>
        <p:sp>
          <p:nvSpPr>
            <p:cNvPr id="838676" name="Rectangle 20"/>
            <p:cNvSpPr>
              <a:spLocks noChangeArrowheads="1"/>
            </p:cNvSpPr>
            <p:nvPr/>
          </p:nvSpPr>
          <p:spPr bwMode="auto">
            <a:xfrm>
              <a:off x="1152" y="1632"/>
              <a:ext cx="720" cy="384"/>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Scheduling</a:t>
              </a:r>
            </a:p>
          </p:txBody>
        </p:sp>
        <p:sp>
          <p:nvSpPr>
            <p:cNvPr id="838677" name="Rectangle 21"/>
            <p:cNvSpPr>
              <a:spLocks noChangeArrowheads="1"/>
            </p:cNvSpPr>
            <p:nvPr/>
          </p:nvSpPr>
          <p:spPr bwMode="auto">
            <a:xfrm>
              <a:off x="1152" y="2016"/>
              <a:ext cx="720" cy="432"/>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Registration</a:t>
              </a:r>
            </a:p>
          </p:txBody>
        </p:sp>
        <p:sp>
          <p:nvSpPr>
            <p:cNvPr id="838678" name="Rectangle 22"/>
            <p:cNvSpPr>
              <a:spLocks noChangeArrowheads="1"/>
            </p:cNvSpPr>
            <p:nvPr/>
          </p:nvSpPr>
          <p:spPr bwMode="auto">
            <a:xfrm>
              <a:off x="1152" y="2448"/>
              <a:ext cx="720" cy="432"/>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Clinicals</a:t>
              </a:r>
            </a:p>
          </p:txBody>
        </p:sp>
        <p:sp>
          <p:nvSpPr>
            <p:cNvPr id="838679" name="Rectangle 23"/>
            <p:cNvSpPr>
              <a:spLocks noChangeArrowheads="1"/>
            </p:cNvSpPr>
            <p:nvPr/>
          </p:nvSpPr>
          <p:spPr bwMode="auto">
            <a:xfrm>
              <a:off x="1152" y="2880"/>
              <a:ext cx="720" cy="432"/>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Billing</a:t>
              </a:r>
            </a:p>
          </p:txBody>
        </p:sp>
        <p:sp>
          <p:nvSpPr>
            <p:cNvPr id="838680" name="Rectangle 24"/>
            <p:cNvSpPr>
              <a:spLocks noChangeArrowheads="1"/>
            </p:cNvSpPr>
            <p:nvPr/>
          </p:nvSpPr>
          <p:spPr bwMode="auto">
            <a:xfrm>
              <a:off x="2160" y="163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Scheduling</a:t>
              </a:r>
            </a:p>
          </p:txBody>
        </p:sp>
        <p:sp>
          <p:nvSpPr>
            <p:cNvPr id="838681" name="Rectangle 25"/>
            <p:cNvSpPr>
              <a:spLocks noChangeArrowheads="1"/>
            </p:cNvSpPr>
            <p:nvPr/>
          </p:nvSpPr>
          <p:spPr bwMode="auto">
            <a:xfrm>
              <a:off x="2160" y="187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900"/>
                <a:t>Admission, Discharge</a:t>
              </a:r>
            </a:p>
            <a:p>
              <a:pPr eaLnBrk="0" hangingPunct="0"/>
              <a:r>
                <a:rPr lang="en-US" sz="900"/>
                <a:t>And Transfer</a:t>
              </a:r>
            </a:p>
          </p:txBody>
        </p:sp>
        <p:sp>
          <p:nvSpPr>
            <p:cNvPr id="838682" name="Rectangle 26"/>
            <p:cNvSpPr>
              <a:spLocks noChangeArrowheads="1"/>
            </p:cNvSpPr>
            <p:nvPr/>
          </p:nvSpPr>
          <p:spPr bwMode="auto">
            <a:xfrm>
              <a:off x="2160" y="211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Clinicals</a:t>
              </a:r>
            </a:p>
          </p:txBody>
        </p:sp>
        <p:sp>
          <p:nvSpPr>
            <p:cNvPr id="838683" name="Rectangle 27"/>
            <p:cNvSpPr>
              <a:spLocks noChangeArrowheads="1"/>
            </p:cNvSpPr>
            <p:nvPr/>
          </p:nvSpPr>
          <p:spPr bwMode="auto">
            <a:xfrm>
              <a:off x="2160" y="307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Billing</a:t>
              </a:r>
            </a:p>
          </p:txBody>
        </p:sp>
        <p:sp>
          <p:nvSpPr>
            <p:cNvPr id="838684" name="Rectangle 28"/>
            <p:cNvSpPr>
              <a:spLocks noChangeArrowheads="1"/>
            </p:cNvSpPr>
            <p:nvPr/>
          </p:nvSpPr>
          <p:spPr bwMode="auto">
            <a:xfrm>
              <a:off x="2160" y="235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Pharmacy</a:t>
              </a:r>
            </a:p>
          </p:txBody>
        </p:sp>
        <p:sp>
          <p:nvSpPr>
            <p:cNvPr id="838685" name="Rectangle 29"/>
            <p:cNvSpPr>
              <a:spLocks noChangeArrowheads="1"/>
            </p:cNvSpPr>
            <p:nvPr/>
          </p:nvSpPr>
          <p:spPr bwMode="auto">
            <a:xfrm>
              <a:off x="2160" y="259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Emergency</a:t>
              </a:r>
            </a:p>
            <a:p>
              <a:pPr eaLnBrk="0" hangingPunct="0"/>
              <a:r>
                <a:rPr lang="en-US" sz="1000"/>
                <a:t>Department</a:t>
              </a:r>
            </a:p>
          </p:txBody>
        </p:sp>
        <p:sp>
          <p:nvSpPr>
            <p:cNvPr id="838686" name="Rectangle 30"/>
            <p:cNvSpPr>
              <a:spLocks noChangeArrowheads="1"/>
            </p:cNvSpPr>
            <p:nvPr/>
          </p:nvSpPr>
          <p:spPr bwMode="auto">
            <a:xfrm>
              <a:off x="2160" y="2832"/>
              <a:ext cx="720" cy="240"/>
            </a:xfrm>
            <a:prstGeom prst="rect">
              <a:avLst/>
            </a:prstGeom>
            <a:solidFill>
              <a:schemeClr val="accent1">
                <a:alpha val="50000"/>
              </a:schemeClr>
            </a:solidFill>
            <a:ln w="9525">
              <a:solidFill>
                <a:schemeClr val="tx2"/>
              </a:solidFill>
              <a:miter lim="800000"/>
              <a:headEnd/>
              <a:tailEnd/>
            </a:ln>
            <a:effectLst/>
          </p:spPr>
          <p:txBody>
            <a:bodyPr wrap="none" anchor="ctr"/>
            <a:lstStyle/>
            <a:p>
              <a:pPr eaLnBrk="0" hangingPunct="0"/>
              <a:r>
                <a:rPr lang="en-US" sz="1000"/>
                <a:t>Operating Room</a:t>
              </a:r>
            </a:p>
          </p:txBody>
        </p:sp>
      </p:grpSp>
      <p:sp>
        <p:nvSpPr>
          <p:cNvPr id="838687" name="AutoShape 31"/>
          <p:cNvSpPr>
            <a:spLocks noChangeArrowheads="1"/>
          </p:cNvSpPr>
          <p:nvPr/>
        </p:nvSpPr>
        <p:spPr bwMode="auto">
          <a:xfrm>
            <a:off x="3273425" y="4595813"/>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88" name="Text Box 32"/>
          <p:cNvSpPr txBox="1">
            <a:spLocks noChangeArrowheads="1"/>
          </p:cNvSpPr>
          <p:nvPr/>
        </p:nvSpPr>
        <p:spPr bwMode="auto">
          <a:xfrm>
            <a:off x="3352800" y="4724400"/>
            <a:ext cx="2014538" cy="274638"/>
          </a:xfrm>
          <a:prstGeom prst="rect">
            <a:avLst/>
          </a:prstGeom>
          <a:noFill/>
          <a:ln w="12700">
            <a:noFill/>
            <a:miter lim="800000"/>
            <a:headEnd/>
            <a:tailEnd/>
          </a:ln>
          <a:effectLst/>
        </p:spPr>
        <p:txBody>
          <a:bodyPr wrap="none">
            <a:spAutoFit/>
          </a:bodyPr>
          <a:lstStyle/>
          <a:p>
            <a:r>
              <a:rPr lang="en-US" sz="1200"/>
              <a:t>Review eligibility &amp; benefits</a:t>
            </a:r>
            <a:endParaRPr lang="en-US" sz="1800" b="1"/>
          </a:p>
        </p:txBody>
      </p:sp>
      <p:sp>
        <p:nvSpPr>
          <p:cNvPr id="838689" name="Text Box 33"/>
          <p:cNvSpPr txBox="1">
            <a:spLocks noChangeArrowheads="1"/>
          </p:cNvSpPr>
          <p:nvPr/>
        </p:nvSpPr>
        <p:spPr bwMode="auto">
          <a:xfrm>
            <a:off x="304800" y="0"/>
            <a:ext cx="5486400" cy="822325"/>
          </a:xfrm>
          <a:prstGeom prst="rect">
            <a:avLst/>
          </a:prstGeom>
          <a:noFill/>
          <a:ln w="9525">
            <a:noFill/>
            <a:miter lim="800000"/>
            <a:headEnd/>
            <a:tailEnd/>
          </a:ln>
          <a:effectLst/>
        </p:spPr>
        <p:txBody>
          <a:bodyPr>
            <a:spAutoFit/>
          </a:bodyPr>
          <a:lstStyle/>
          <a:p>
            <a:pPr algn="l" eaLnBrk="0" hangingPunct="0">
              <a:spcBef>
                <a:spcPct val="50000"/>
              </a:spcBef>
            </a:pPr>
            <a:r>
              <a:rPr lang="en-US" b="1">
                <a:solidFill>
                  <a:schemeClr val="bg1"/>
                </a:solidFill>
              </a:rPr>
              <a:t>Expanded online Access for Members</a:t>
            </a:r>
          </a:p>
        </p:txBody>
      </p:sp>
      <p:sp>
        <p:nvSpPr>
          <p:cNvPr id="838690" name="AutoShape 34"/>
          <p:cNvSpPr>
            <a:spLocks noChangeArrowheads="1"/>
          </p:cNvSpPr>
          <p:nvPr/>
        </p:nvSpPr>
        <p:spPr bwMode="auto">
          <a:xfrm>
            <a:off x="3276600" y="1981200"/>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91" name="AutoShape 35"/>
          <p:cNvSpPr>
            <a:spLocks noChangeArrowheads="1"/>
          </p:cNvSpPr>
          <p:nvPr/>
        </p:nvSpPr>
        <p:spPr bwMode="auto">
          <a:xfrm>
            <a:off x="3352800" y="2743200"/>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
        <p:nvSpPr>
          <p:cNvPr id="838692" name="AutoShape 36"/>
          <p:cNvSpPr>
            <a:spLocks noChangeArrowheads="1"/>
          </p:cNvSpPr>
          <p:nvPr/>
        </p:nvSpPr>
        <p:spPr bwMode="auto">
          <a:xfrm>
            <a:off x="3276600" y="3505200"/>
            <a:ext cx="2209800" cy="457200"/>
          </a:xfrm>
          <a:prstGeom prst="leftRightArrow">
            <a:avLst>
              <a:gd name="adj1" fmla="val 50000"/>
              <a:gd name="adj2" fmla="val 96667"/>
            </a:avLst>
          </a:prstGeom>
          <a:solidFill>
            <a:schemeClr val="hlink">
              <a:alpha val="60001"/>
            </a:schemeClr>
          </a:solidFill>
          <a:ln w="12700">
            <a:solidFill>
              <a:schemeClr val="tx2"/>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E0E8E6-E91D-4AD5-BE5E-3770997924E9}" type="slidenum">
              <a:rPr lang="en-US"/>
              <a:pPr/>
              <a:t>24</a:t>
            </a:fld>
            <a:endParaRPr lang="en-US"/>
          </a:p>
        </p:txBody>
      </p:sp>
      <p:sp>
        <p:nvSpPr>
          <p:cNvPr id="847874" name="Rectangle 2"/>
          <p:cNvSpPr>
            <a:spLocks noGrp="1" noChangeArrowheads="1"/>
          </p:cNvSpPr>
          <p:nvPr>
            <p:ph type="title"/>
          </p:nvPr>
        </p:nvSpPr>
        <p:spPr/>
        <p:txBody>
          <a:bodyPr/>
          <a:lstStyle/>
          <a:p>
            <a:r>
              <a:rPr lang="en-US"/>
              <a:t>High Quality Care….</a:t>
            </a:r>
          </a:p>
        </p:txBody>
      </p:sp>
      <p:sp>
        <p:nvSpPr>
          <p:cNvPr id="847878" name="Rectangle 6"/>
          <p:cNvSpPr>
            <a:spLocks noGrp="1" noChangeArrowheads="1"/>
          </p:cNvSpPr>
          <p:nvPr>
            <p:ph type="body" idx="1"/>
          </p:nvPr>
        </p:nvSpPr>
        <p:spPr/>
        <p:txBody>
          <a:bodyPr/>
          <a:lstStyle/>
          <a:p>
            <a:pPr algn="ctr"/>
            <a:r>
              <a:rPr lang="en-US" sz="3200" b="1"/>
              <a:t>SYSTEMS</a:t>
            </a:r>
          </a:p>
          <a:p>
            <a:pPr algn="ctr"/>
            <a:endParaRPr lang="en-US" sz="3200" b="1"/>
          </a:p>
          <a:p>
            <a:pPr algn="ctr"/>
            <a:r>
              <a:rPr lang="en-US" sz="3200" b="1"/>
              <a:t>TOOLS</a:t>
            </a:r>
          </a:p>
          <a:p>
            <a:pPr algn="ctr"/>
            <a:endParaRPr lang="en-US" sz="3200" b="1"/>
          </a:p>
          <a:p>
            <a:pPr algn="ctr"/>
            <a:r>
              <a:rPr lang="en-US" sz="3200" b="1"/>
              <a:t>TEAMS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ABB93C44-8277-4F0E-B68D-75633B2041FC}" type="slidenum">
              <a:rPr lang="en-US"/>
              <a:pPr/>
              <a:t>25</a:t>
            </a:fld>
            <a:endParaRPr lang="en-US"/>
          </a:p>
        </p:txBody>
      </p:sp>
      <p:grpSp>
        <p:nvGrpSpPr>
          <p:cNvPr id="776194" name="Group 2"/>
          <p:cNvGrpSpPr>
            <a:grpSpLocks/>
          </p:cNvGrpSpPr>
          <p:nvPr/>
        </p:nvGrpSpPr>
        <p:grpSpPr bwMode="auto">
          <a:xfrm>
            <a:off x="654050" y="1557338"/>
            <a:ext cx="2249488" cy="1263650"/>
            <a:chOff x="466" y="813"/>
            <a:chExt cx="1417" cy="796"/>
          </a:xfrm>
        </p:grpSpPr>
        <p:sp>
          <p:nvSpPr>
            <p:cNvPr id="776195" name="Rectangle 3"/>
            <p:cNvSpPr>
              <a:spLocks noChangeArrowheads="1"/>
            </p:cNvSpPr>
            <p:nvPr/>
          </p:nvSpPr>
          <p:spPr bwMode="auto">
            <a:xfrm>
              <a:off x="466" y="822"/>
              <a:ext cx="1417" cy="787"/>
            </a:xfrm>
            <a:prstGeom prst="rect">
              <a:avLst/>
            </a:prstGeom>
            <a:solidFill>
              <a:srgbClr val="0696B8">
                <a:alpha val="47000"/>
              </a:srgbClr>
            </a:solidFill>
            <a:ln w="9525">
              <a:solidFill>
                <a:schemeClr val="tx1"/>
              </a:solidFill>
              <a:miter lim="800000"/>
              <a:headEnd/>
              <a:tailEnd/>
            </a:ln>
            <a:effectLst/>
          </p:spPr>
          <p:txBody>
            <a:bodyPr wrap="none" anchor="ctr"/>
            <a:lstStyle/>
            <a:p>
              <a:endParaRPr lang="en-US"/>
            </a:p>
          </p:txBody>
        </p:sp>
        <p:sp>
          <p:nvSpPr>
            <p:cNvPr id="776196" name="Text Box 4"/>
            <p:cNvSpPr txBox="1">
              <a:spLocks noChangeArrowheads="1"/>
            </p:cNvSpPr>
            <p:nvPr/>
          </p:nvSpPr>
          <p:spPr bwMode="auto">
            <a:xfrm>
              <a:off x="506" y="813"/>
              <a:ext cx="1335" cy="757"/>
            </a:xfrm>
            <a:prstGeom prst="rect">
              <a:avLst/>
            </a:prstGeom>
            <a:noFill/>
            <a:ln w="9525">
              <a:noFill/>
              <a:miter lim="800000"/>
              <a:headEnd/>
              <a:tailEnd/>
            </a:ln>
            <a:effectLst/>
          </p:spPr>
          <p:txBody>
            <a:bodyPr>
              <a:spAutoFit/>
            </a:bodyPr>
            <a:lstStyle/>
            <a:p>
              <a:pPr eaLnBrk="0" hangingPunct="0">
                <a:spcBef>
                  <a:spcPct val="50000"/>
                </a:spcBef>
              </a:pPr>
              <a:r>
                <a:rPr lang="en-US" b="1"/>
                <a:t>Teams</a:t>
              </a:r>
            </a:p>
            <a:p>
              <a:pPr eaLnBrk="0" hangingPunct="0">
                <a:spcBef>
                  <a:spcPct val="50000"/>
                </a:spcBef>
              </a:pPr>
              <a:r>
                <a:rPr lang="en-US" sz="1400" b="1"/>
                <a:t>Dedicated PCP time</a:t>
              </a:r>
              <a:br>
                <a:rPr lang="en-US" sz="1400" b="1"/>
              </a:br>
              <a:r>
                <a:rPr lang="en-US" sz="1400" b="1"/>
                <a:t>Support staff (MA, RN), protected time</a:t>
              </a:r>
            </a:p>
          </p:txBody>
        </p:sp>
      </p:grpSp>
      <p:grpSp>
        <p:nvGrpSpPr>
          <p:cNvPr id="776197" name="Group 5"/>
          <p:cNvGrpSpPr>
            <a:grpSpLocks/>
          </p:cNvGrpSpPr>
          <p:nvPr/>
        </p:nvGrpSpPr>
        <p:grpSpPr bwMode="auto">
          <a:xfrm>
            <a:off x="3443288" y="1536700"/>
            <a:ext cx="2249487" cy="1284288"/>
            <a:chOff x="2121" y="800"/>
            <a:chExt cx="1417" cy="809"/>
          </a:xfrm>
        </p:grpSpPr>
        <p:sp>
          <p:nvSpPr>
            <p:cNvPr id="776198" name="Rectangle 6"/>
            <p:cNvSpPr>
              <a:spLocks noChangeArrowheads="1"/>
            </p:cNvSpPr>
            <p:nvPr/>
          </p:nvSpPr>
          <p:spPr bwMode="auto">
            <a:xfrm>
              <a:off x="2121" y="822"/>
              <a:ext cx="1417" cy="787"/>
            </a:xfrm>
            <a:prstGeom prst="rect">
              <a:avLst/>
            </a:prstGeom>
            <a:solidFill>
              <a:srgbClr val="0696B8">
                <a:alpha val="47000"/>
              </a:srgbClr>
            </a:solidFill>
            <a:ln w="9525">
              <a:solidFill>
                <a:schemeClr val="tx1"/>
              </a:solidFill>
              <a:miter lim="800000"/>
              <a:headEnd/>
              <a:tailEnd/>
            </a:ln>
            <a:effectLst/>
          </p:spPr>
          <p:txBody>
            <a:bodyPr wrap="none" anchor="ctr"/>
            <a:lstStyle/>
            <a:p>
              <a:endParaRPr lang="en-US"/>
            </a:p>
          </p:txBody>
        </p:sp>
        <p:sp>
          <p:nvSpPr>
            <p:cNvPr id="776199" name="Text Box 7"/>
            <p:cNvSpPr txBox="1">
              <a:spLocks noChangeArrowheads="1"/>
            </p:cNvSpPr>
            <p:nvPr/>
          </p:nvSpPr>
          <p:spPr bwMode="auto">
            <a:xfrm>
              <a:off x="2179" y="800"/>
              <a:ext cx="1308" cy="757"/>
            </a:xfrm>
            <a:prstGeom prst="rect">
              <a:avLst/>
            </a:prstGeom>
            <a:noFill/>
            <a:ln w="9525">
              <a:noFill/>
              <a:miter lim="800000"/>
              <a:headEnd/>
              <a:tailEnd/>
            </a:ln>
            <a:effectLst/>
          </p:spPr>
          <p:txBody>
            <a:bodyPr>
              <a:spAutoFit/>
            </a:bodyPr>
            <a:lstStyle/>
            <a:p>
              <a:pPr eaLnBrk="0" hangingPunct="0">
                <a:spcBef>
                  <a:spcPct val="50000"/>
                </a:spcBef>
              </a:pPr>
              <a:r>
                <a:rPr lang="en-US" b="1"/>
                <a:t>Systems</a:t>
              </a:r>
            </a:p>
            <a:p>
              <a:pPr eaLnBrk="0" hangingPunct="0">
                <a:spcBef>
                  <a:spcPct val="50000"/>
                </a:spcBef>
              </a:pPr>
              <a:r>
                <a:rPr lang="en-US" sz="1400" b="1"/>
                <a:t>Identifying patients with care gaps and conducting outreach</a:t>
              </a:r>
              <a:endParaRPr lang="en-US" b="1"/>
            </a:p>
          </p:txBody>
        </p:sp>
      </p:grpSp>
      <p:grpSp>
        <p:nvGrpSpPr>
          <p:cNvPr id="776200" name="Group 8"/>
          <p:cNvGrpSpPr>
            <a:grpSpLocks/>
          </p:cNvGrpSpPr>
          <p:nvPr/>
        </p:nvGrpSpPr>
        <p:grpSpPr bwMode="auto">
          <a:xfrm>
            <a:off x="6230938" y="1568450"/>
            <a:ext cx="2249487" cy="1255713"/>
            <a:chOff x="3745" y="832"/>
            <a:chExt cx="1417" cy="791"/>
          </a:xfrm>
        </p:grpSpPr>
        <p:sp>
          <p:nvSpPr>
            <p:cNvPr id="776201" name="Rectangle 9"/>
            <p:cNvSpPr>
              <a:spLocks noChangeArrowheads="1"/>
            </p:cNvSpPr>
            <p:nvPr/>
          </p:nvSpPr>
          <p:spPr bwMode="auto">
            <a:xfrm>
              <a:off x="3745" y="836"/>
              <a:ext cx="1417" cy="787"/>
            </a:xfrm>
            <a:prstGeom prst="rect">
              <a:avLst/>
            </a:prstGeom>
            <a:solidFill>
              <a:srgbClr val="0696B8">
                <a:alpha val="47000"/>
              </a:srgbClr>
            </a:solidFill>
            <a:ln w="9525">
              <a:solidFill>
                <a:schemeClr val="tx1"/>
              </a:solidFill>
              <a:miter lim="800000"/>
              <a:headEnd/>
              <a:tailEnd/>
            </a:ln>
            <a:effectLst/>
          </p:spPr>
          <p:txBody>
            <a:bodyPr wrap="none" anchor="ctr"/>
            <a:lstStyle/>
            <a:p>
              <a:endParaRPr lang="en-US"/>
            </a:p>
          </p:txBody>
        </p:sp>
        <p:sp>
          <p:nvSpPr>
            <p:cNvPr id="776202" name="Text Box 10"/>
            <p:cNvSpPr txBox="1">
              <a:spLocks noChangeArrowheads="1"/>
            </p:cNvSpPr>
            <p:nvPr/>
          </p:nvSpPr>
          <p:spPr bwMode="auto">
            <a:xfrm>
              <a:off x="3767" y="832"/>
              <a:ext cx="1362" cy="623"/>
            </a:xfrm>
            <a:prstGeom prst="rect">
              <a:avLst/>
            </a:prstGeom>
            <a:noFill/>
            <a:ln w="9525">
              <a:noFill/>
              <a:miter lim="800000"/>
              <a:headEnd/>
              <a:tailEnd/>
            </a:ln>
            <a:effectLst/>
          </p:spPr>
          <p:txBody>
            <a:bodyPr>
              <a:spAutoFit/>
            </a:bodyPr>
            <a:lstStyle/>
            <a:p>
              <a:pPr eaLnBrk="0" hangingPunct="0">
                <a:spcBef>
                  <a:spcPct val="50000"/>
                </a:spcBef>
              </a:pPr>
              <a:r>
                <a:rPr lang="en-US" b="1"/>
                <a:t>IT Tool</a:t>
              </a:r>
            </a:p>
            <a:p>
              <a:pPr eaLnBrk="0" hangingPunct="0">
                <a:spcBef>
                  <a:spcPct val="50000"/>
                </a:spcBef>
              </a:pPr>
              <a:r>
                <a:rPr lang="en-US" sz="1400" b="1"/>
                <a:t>Internally developed, linked to EMR</a:t>
              </a:r>
            </a:p>
          </p:txBody>
        </p:sp>
      </p:grpSp>
      <p:sp>
        <p:nvSpPr>
          <p:cNvPr id="776203" name="Rectangle 11"/>
          <p:cNvSpPr>
            <a:spLocks noChangeArrowheads="1"/>
          </p:cNvSpPr>
          <p:nvPr/>
        </p:nvSpPr>
        <p:spPr bwMode="auto">
          <a:xfrm>
            <a:off x="0" y="3059113"/>
            <a:ext cx="9144000" cy="0"/>
          </a:xfrm>
          <a:prstGeom prst="rect">
            <a:avLst/>
          </a:prstGeom>
          <a:noFill/>
          <a:ln w="9525">
            <a:noFill/>
            <a:miter lim="800000"/>
            <a:headEnd/>
            <a:tailEnd/>
          </a:ln>
          <a:effectLst/>
        </p:spPr>
        <p:txBody>
          <a:bodyPr wrap="none" anchor="ctr">
            <a:spAutoFit/>
          </a:bodyPr>
          <a:lstStyle/>
          <a:p>
            <a:endParaRPr lang="en-US"/>
          </a:p>
        </p:txBody>
      </p:sp>
      <p:sp>
        <p:nvSpPr>
          <p:cNvPr id="776204" name="AutoShape 12"/>
          <p:cNvSpPr>
            <a:spLocks noChangeAspect="1" noChangeArrowheads="1" noTextEdit="1"/>
          </p:cNvSpPr>
          <p:nvPr/>
        </p:nvSpPr>
        <p:spPr bwMode="auto">
          <a:xfrm>
            <a:off x="622300" y="4381500"/>
            <a:ext cx="7772400" cy="738188"/>
          </a:xfrm>
          <a:prstGeom prst="rect">
            <a:avLst/>
          </a:prstGeom>
          <a:noFill/>
        </p:spPr>
        <p:txBody>
          <a:bodyPr/>
          <a:lstStyle/>
          <a:p>
            <a:endParaRPr lang="en-US"/>
          </a:p>
        </p:txBody>
      </p:sp>
      <p:sp>
        <p:nvSpPr>
          <p:cNvPr id="776205" name="Text Box 13"/>
          <p:cNvSpPr txBox="1">
            <a:spLocks noChangeArrowheads="1"/>
          </p:cNvSpPr>
          <p:nvPr/>
        </p:nvSpPr>
        <p:spPr bwMode="auto">
          <a:xfrm>
            <a:off x="495300" y="4381500"/>
            <a:ext cx="1719263"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Generate list of patients, by care gaps</a:t>
            </a:r>
            <a:endParaRPr lang="en-US" sz="2000">
              <a:ea typeface="Times New Roman" pitchFamily="18" charset="0"/>
              <a:cs typeface="Arial" charset="0"/>
            </a:endParaRPr>
          </a:p>
        </p:txBody>
      </p:sp>
      <p:sp>
        <p:nvSpPr>
          <p:cNvPr id="776206" name="Text Box 14"/>
          <p:cNvSpPr txBox="1">
            <a:spLocks noChangeArrowheads="1"/>
          </p:cNvSpPr>
          <p:nvPr/>
        </p:nvSpPr>
        <p:spPr bwMode="auto">
          <a:xfrm>
            <a:off x="2622550" y="4381500"/>
            <a:ext cx="1581150"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Prepare clinical data summaries </a:t>
            </a:r>
            <a:endParaRPr lang="en-US" sz="2000">
              <a:ea typeface="Times New Roman" pitchFamily="18" charset="0"/>
              <a:cs typeface="Arial" charset="0"/>
            </a:endParaRPr>
          </a:p>
        </p:txBody>
      </p:sp>
      <p:sp>
        <p:nvSpPr>
          <p:cNvPr id="776207" name="Text Box 15"/>
          <p:cNvSpPr txBox="1">
            <a:spLocks noChangeArrowheads="1"/>
          </p:cNvSpPr>
          <p:nvPr/>
        </p:nvSpPr>
        <p:spPr bwMode="auto">
          <a:xfrm>
            <a:off x="4557713" y="4381500"/>
            <a:ext cx="1881187"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Review patient status, decide on treatment</a:t>
            </a:r>
            <a:endParaRPr lang="en-US" sz="2000">
              <a:ea typeface="Times New Roman" pitchFamily="18" charset="0"/>
              <a:cs typeface="Arial" charset="0"/>
            </a:endParaRPr>
          </a:p>
        </p:txBody>
      </p:sp>
      <p:sp>
        <p:nvSpPr>
          <p:cNvPr id="776208" name="Text Box 16"/>
          <p:cNvSpPr txBox="1">
            <a:spLocks noChangeArrowheads="1"/>
          </p:cNvSpPr>
          <p:nvPr/>
        </p:nvSpPr>
        <p:spPr bwMode="auto">
          <a:xfrm>
            <a:off x="6875463" y="4381500"/>
            <a:ext cx="1785937" cy="1041400"/>
          </a:xfrm>
          <a:prstGeom prst="rect">
            <a:avLst/>
          </a:prstGeom>
          <a:solidFill>
            <a:srgbClr val="BEA77C"/>
          </a:solidFill>
          <a:ln w="57150" cmpd="thinThick">
            <a:solidFill>
              <a:srgbClr val="000000"/>
            </a:solidFill>
            <a:miter lim="800000"/>
            <a:headEnd/>
            <a:tailEnd/>
          </a:ln>
        </p:spPr>
        <p:txBody>
          <a:bodyPr lIns="69494" tIns="34747" rIns="69494" bIns="34747">
            <a:spAutoFit/>
          </a:bodyPr>
          <a:lstStyle/>
          <a:p>
            <a:r>
              <a:rPr lang="en-US" sz="2000">
                <a:solidFill>
                  <a:srgbClr val="000000"/>
                </a:solidFill>
                <a:ea typeface="Times New Roman" pitchFamily="18" charset="0"/>
                <a:cs typeface="Arial" charset="0"/>
              </a:rPr>
              <a:t>Execute orders, communicate</a:t>
            </a:r>
            <a:endParaRPr lang="en-US" sz="2000">
              <a:ea typeface="Times New Roman" pitchFamily="18" charset="0"/>
              <a:cs typeface="Arial" charset="0"/>
            </a:endParaRPr>
          </a:p>
        </p:txBody>
      </p:sp>
      <p:sp>
        <p:nvSpPr>
          <p:cNvPr id="776209" name="Line 17"/>
          <p:cNvSpPr>
            <a:spLocks noChangeShapeType="1"/>
          </p:cNvSpPr>
          <p:nvPr/>
        </p:nvSpPr>
        <p:spPr bwMode="auto">
          <a:xfrm>
            <a:off x="2225675" y="4727575"/>
            <a:ext cx="409575" cy="1588"/>
          </a:xfrm>
          <a:prstGeom prst="line">
            <a:avLst/>
          </a:prstGeom>
          <a:noFill/>
          <a:ln w="28575">
            <a:solidFill>
              <a:srgbClr val="000000"/>
            </a:solidFill>
            <a:round/>
            <a:headEnd/>
            <a:tailEnd type="triangle" w="med" len="lg"/>
          </a:ln>
        </p:spPr>
        <p:txBody>
          <a:bodyPr/>
          <a:lstStyle/>
          <a:p>
            <a:endParaRPr lang="en-US"/>
          </a:p>
        </p:txBody>
      </p:sp>
      <p:sp>
        <p:nvSpPr>
          <p:cNvPr id="776210" name="Line 18"/>
          <p:cNvSpPr>
            <a:spLocks noChangeShapeType="1"/>
          </p:cNvSpPr>
          <p:nvPr/>
        </p:nvSpPr>
        <p:spPr bwMode="auto">
          <a:xfrm>
            <a:off x="4148138" y="4727575"/>
            <a:ext cx="407987" cy="1588"/>
          </a:xfrm>
          <a:prstGeom prst="line">
            <a:avLst/>
          </a:prstGeom>
          <a:noFill/>
          <a:ln w="28575">
            <a:solidFill>
              <a:srgbClr val="000000"/>
            </a:solidFill>
            <a:round/>
            <a:headEnd/>
            <a:tailEnd type="triangle" w="med" len="lg"/>
          </a:ln>
        </p:spPr>
        <p:txBody>
          <a:bodyPr/>
          <a:lstStyle/>
          <a:p>
            <a:endParaRPr lang="en-US"/>
          </a:p>
        </p:txBody>
      </p:sp>
      <p:sp>
        <p:nvSpPr>
          <p:cNvPr id="776211" name="Line 19"/>
          <p:cNvSpPr>
            <a:spLocks noChangeShapeType="1"/>
          </p:cNvSpPr>
          <p:nvPr/>
        </p:nvSpPr>
        <p:spPr bwMode="auto">
          <a:xfrm>
            <a:off x="6467475" y="4727575"/>
            <a:ext cx="407988" cy="1588"/>
          </a:xfrm>
          <a:prstGeom prst="line">
            <a:avLst/>
          </a:prstGeom>
          <a:noFill/>
          <a:ln w="28575">
            <a:solidFill>
              <a:srgbClr val="000000"/>
            </a:solidFill>
            <a:round/>
            <a:headEnd/>
            <a:tailEnd type="triangle" w="med" len="lg"/>
          </a:ln>
        </p:spPr>
        <p:txBody>
          <a:bodyPr/>
          <a:lstStyle/>
          <a:p>
            <a:endParaRPr lang="en-US"/>
          </a:p>
        </p:txBody>
      </p:sp>
      <p:sp>
        <p:nvSpPr>
          <p:cNvPr id="776212" name="AutoShape 20"/>
          <p:cNvSpPr>
            <a:spLocks noChangeArrowheads="1"/>
          </p:cNvSpPr>
          <p:nvPr/>
        </p:nvSpPr>
        <p:spPr bwMode="auto">
          <a:xfrm>
            <a:off x="4181475" y="2924175"/>
            <a:ext cx="781050" cy="1257300"/>
          </a:xfrm>
          <a:prstGeom prst="downArrow">
            <a:avLst>
              <a:gd name="adj1" fmla="val 50000"/>
              <a:gd name="adj2" fmla="val 40244"/>
            </a:avLst>
          </a:prstGeom>
          <a:gradFill rotWithShape="1">
            <a:gsLst>
              <a:gs pos="0">
                <a:srgbClr val="0696B8">
                  <a:alpha val="67000"/>
                </a:srgbClr>
              </a:gs>
              <a:gs pos="100000">
                <a:srgbClr val="BEA77C"/>
              </a:gs>
            </a:gsLst>
            <a:lin ang="5400000" scaled="1"/>
          </a:gradFill>
          <a:ln w="9525">
            <a:solidFill>
              <a:schemeClr val="tx1"/>
            </a:solidFill>
            <a:miter lim="800000"/>
            <a:headEnd/>
            <a:tailEnd/>
          </a:ln>
          <a:effectLst/>
        </p:spPr>
        <p:txBody>
          <a:bodyPr vert="eaVert" wrap="none" anchor="ctr"/>
          <a:lstStyle/>
          <a:p>
            <a:endParaRPr lang="en-US"/>
          </a:p>
        </p:txBody>
      </p:sp>
      <p:sp>
        <p:nvSpPr>
          <p:cNvPr id="776213" name="Rectangle 21"/>
          <p:cNvSpPr>
            <a:spLocks noGrp="1" noChangeArrowheads="1"/>
          </p:cNvSpPr>
          <p:nvPr>
            <p:ph type="title"/>
          </p:nvPr>
        </p:nvSpPr>
        <p:spPr>
          <a:xfrm>
            <a:off x="139700" y="190500"/>
            <a:ext cx="6108700" cy="800100"/>
          </a:xfrm>
        </p:spPr>
        <p:txBody>
          <a:bodyPr/>
          <a:lstStyle/>
          <a:p>
            <a:r>
              <a:rPr lang="en-US"/>
              <a:t>Care for those with chronic disease</a:t>
            </a:r>
          </a:p>
        </p:txBody>
      </p:sp>
      <p:sp>
        <p:nvSpPr>
          <p:cNvPr id="776214" name="Text Box 22"/>
          <p:cNvSpPr txBox="1">
            <a:spLocks noChangeArrowheads="1"/>
          </p:cNvSpPr>
          <p:nvPr/>
        </p:nvSpPr>
        <p:spPr bwMode="auto">
          <a:xfrm>
            <a:off x="4572000" y="5537200"/>
            <a:ext cx="1866900"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Primary Care MD</a:t>
            </a:r>
          </a:p>
        </p:txBody>
      </p:sp>
      <p:sp>
        <p:nvSpPr>
          <p:cNvPr id="776215" name="Text Box 23"/>
          <p:cNvSpPr txBox="1">
            <a:spLocks noChangeArrowheads="1"/>
          </p:cNvSpPr>
          <p:nvPr/>
        </p:nvSpPr>
        <p:spPr bwMode="auto">
          <a:xfrm>
            <a:off x="3086100" y="5537200"/>
            <a:ext cx="1866900"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PMA</a:t>
            </a:r>
          </a:p>
        </p:txBody>
      </p:sp>
      <p:sp>
        <p:nvSpPr>
          <p:cNvPr id="776216" name="Text Box 24"/>
          <p:cNvSpPr txBox="1">
            <a:spLocks noChangeArrowheads="1"/>
          </p:cNvSpPr>
          <p:nvPr/>
        </p:nvSpPr>
        <p:spPr bwMode="auto">
          <a:xfrm>
            <a:off x="1054100" y="5549900"/>
            <a:ext cx="1866900" cy="33655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PMA</a:t>
            </a:r>
          </a:p>
        </p:txBody>
      </p:sp>
      <p:sp>
        <p:nvSpPr>
          <p:cNvPr id="776217" name="Text Box 25"/>
          <p:cNvSpPr txBox="1">
            <a:spLocks noChangeArrowheads="1"/>
          </p:cNvSpPr>
          <p:nvPr/>
        </p:nvSpPr>
        <p:spPr bwMode="auto">
          <a:xfrm>
            <a:off x="7277100" y="5562600"/>
            <a:ext cx="1866900" cy="1069975"/>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600" b="1">
                <a:solidFill>
                  <a:srgbClr val="8F7547"/>
                </a:solidFill>
              </a:rPr>
              <a:t>Nurse</a:t>
            </a:r>
            <a:br>
              <a:rPr lang="en-US" sz="1600" b="1">
                <a:solidFill>
                  <a:srgbClr val="8F7547"/>
                </a:solidFill>
              </a:rPr>
            </a:br>
            <a:r>
              <a:rPr lang="en-US" sz="1600" b="1">
                <a:solidFill>
                  <a:srgbClr val="8F7547"/>
                </a:solidFill>
              </a:rPr>
              <a:t>Pharm D</a:t>
            </a:r>
            <a:br>
              <a:rPr lang="en-US" sz="1600" b="1">
                <a:solidFill>
                  <a:srgbClr val="8F7547"/>
                </a:solidFill>
              </a:rPr>
            </a:br>
            <a:r>
              <a:rPr lang="en-US" sz="1600" b="1">
                <a:solidFill>
                  <a:srgbClr val="8F7547"/>
                </a:solidFill>
              </a:rPr>
              <a:t>PMA</a:t>
            </a:r>
            <a:br>
              <a:rPr lang="en-US" sz="1600" b="1">
                <a:solidFill>
                  <a:srgbClr val="8F7547"/>
                </a:solidFill>
              </a:rPr>
            </a:br>
            <a:endParaRPr lang="en-US" sz="1600" b="1">
              <a:solidFill>
                <a:srgbClr val="8F7547"/>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EE1A0DF-8216-4B76-96CE-6989365A1282}" type="slidenum">
              <a:rPr lang="en-US"/>
              <a:pPr/>
              <a:t>26</a:t>
            </a:fld>
            <a:endParaRPr lang="en-US"/>
          </a:p>
        </p:txBody>
      </p:sp>
      <p:graphicFrame>
        <p:nvGraphicFramePr>
          <p:cNvPr id="844802" name="Object 2"/>
          <p:cNvGraphicFramePr>
            <a:graphicFrameLocks noChangeAspect="1"/>
          </p:cNvGraphicFramePr>
          <p:nvPr>
            <p:ph/>
          </p:nvPr>
        </p:nvGraphicFramePr>
        <p:xfrm>
          <a:off x="387350" y="1217613"/>
          <a:ext cx="8423275" cy="5003800"/>
        </p:xfrm>
        <a:graphic>
          <a:graphicData uri="http://schemas.openxmlformats.org/presentationml/2006/ole">
            <p:oleObj spid="_x0000_s844802" name="Image" r:id="rId3" imgW="12660317" imgH="8444444" progId="">
              <p:embed/>
            </p:oleObj>
          </a:graphicData>
        </a:graphic>
      </p:graphicFrame>
      <p:sp>
        <p:nvSpPr>
          <p:cNvPr id="844803" name="Rectangle 3"/>
          <p:cNvSpPr>
            <a:spLocks noChangeArrowheads="1"/>
          </p:cNvSpPr>
          <p:nvPr/>
        </p:nvSpPr>
        <p:spPr bwMode="auto">
          <a:xfrm>
            <a:off x="76200" y="0"/>
            <a:ext cx="5969000" cy="885825"/>
          </a:xfrm>
          <a:prstGeom prst="rect">
            <a:avLst/>
          </a:prstGeom>
          <a:noFill/>
          <a:ln w="9525">
            <a:noFill/>
            <a:miter lim="800000"/>
            <a:headEnd/>
            <a:tailEnd/>
          </a:ln>
          <a:effectLst/>
        </p:spPr>
        <p:txBody>
          <a:bodyPr anchor="ctr"/>
          <a:lstStyle/>
          <a:p>
            <a:pPr algn="l"/>
            <a:r>
              <a:rPr lang="en-US" sz="2200" b="1">
                <a:solidFill>
                  <a:schemeClr val="bg1"/>
                </a:solidFill>
              </a:rPr>
              <a:t>Panel management relies on an IT tool – </a:t>
            </a:r>
            <a:br>
              <a:rPr lang="en-US" sz="2200" b="1">
                <a:solidFill>
                  <a:schemeClr val="bg1"/>
                </a:solidFill>
              </a:rPr>
            </a:br>
            <a:r>
              <a:rPr lang="en-US" sz="2200" b="1">
                <a:solidFill>
                  <a:schemeClr val="bg1"/>
                </a:solidFill>
              </a:rPr>
              <a:t>a global registry to view the entire panel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6851EE43-5A81-400E-9250-1D2B9E95211F}" type="slidenum">
              <a:rPr lang="en-US"/>
              <a:pPr/>
              <a:t>27</a:t>
            </a:fld>
            <a:endParaRPr lang="en-US"/>
          </a:p>
        </p:txBody>
      </p:sp>
      <p:graphicFrame>
        <p:nvGraphicFramePr>
          <p:cNvPr id="846850" name="Object 2"/>
          <p:cNvGraphicFramePr>
            <a:graphicFrameLocks noChangeAspect="1"/>
          </p:cNvGraphicFramePr>
          <p:nvPr/>
        </p:nvGraphicFramePr>
        <p:xfrm>
          <a:off x="1181100" y="1047750"/>
          <a:ext cx="6724650" cy="5180013"/>
        </p:xfrm>
        <a:graphic>
          <a:graphicData uri="http://schemas.openxmlformats.org/presentationml/2006/ole">
            <p:oleObj spid="_x0000_s846850" name="Image" r:id="rId3" imgW="11949206" imgH="8584127" progId="">
              <p:embed/>
            </p:oleObj>
          </a:graphicData>
        </a:graphic>
      </p:graphicFrame>
      <p:sp>
        <p:nvSpPr>
          <p:cNvPr id="846851" name="Rectangle 3"/>
          <p:cNvSpPr>
            <a:spLocks noGrp="1" noChangeArrowheads="1"/>
          </p:cNvSpPr>
          <p:nvPr>
            <p:ph type="title"/>
          </p:nvPr>
        </p:nvSpPr>
        <p:spPr>
          <a:xfrm>
            <a:off x="0" y="0"/>
            <a:ext cx="5727700" cy="800100"/>
          </a:xfrm>
        </p:spPr>
        <p:txBody>
          <a:bodyPr/>
          <a:lstStyle/>
          <a:p>
            <a:r>
              <a:rPr lang="en-US"/>
              <a:t>The panel-based registry links immediately to a patient summary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p:cNvSpPr>
            <a:spLocks noGrp="1"/>
          </p:cNvSpPr>
          <p:nvPr>
            <p:ph type="sldNum" sz="quarter" idx="10"/>
          </p:nvPr>
        </p:nvSpPr>
        <p:spPr/>
        <p:txBody>
          <a:bodyPr/>
          <a:lstStyle/>
          <a:p>
            <a:fld id="{C70F9FBD-0053-41A9-B27D-CA1790BB4CD1}" type="slidenum">
              <a:rPr lang="en-US"/>
              <a:pPr/>
              <a:t>28</a:t>
            </a:fld>
            <a:endParaRPr lang="en-US"/>
          </a:p>
        </p:txBody>
      </p:sp>
      <p:sp>
        <p:nvSpPr>
          <p:cNvPr id="850946" name="AutoShape 2"/>
          <p:cNvSpPr>
            <a:spLocks noChangeArrowheads="1"/>
          </p:cNvSpPr>
          <p:nvPr/>
        </p:nvSpPr>
        <p:spPr bwMode="auto">
          <a:xfrm>
            <a:off x="2514600" y="5715000"/>
            <a:ext cx="3657600" cy="990600"/>
          </a:xfrm>
          <a:prstGeom prst="cube">
            <a:avLst>
              <a:gd name="adj" fmla="val 25000"/>
            </a:avLst>
          </a:prstGeom>
          <a:solidFill>
            <a:srgbClr val="B7E4FF"/>
          </a:solidFill>
          <a:ln w="9525">
            <a:solidFill>
              <a:schemeClr val="tx1"/>
            </a:solidFill>
            <a:miter lim="800000"/>
            <a:headEnd/>
            <a:tailEnd/>
          </a:ln>
          <a:effectLst/>
        </p:spPr>
        <p:txBody>
          <a:bodyPr wrap="none" anchor="ctr"/>
          <a:lstStyle/>
          <a:p>
            <a:pPr eaLnBrk="0" hangingPunct="0"/>
            <a:r>
              <a:rPr lang="en-US" sz="2000" b="1"/>
              <a:t>Charting/Documentation</a:t>
            </a:r>
          </a:p>
        </p:txBody>
      </p:sp>
      <p:sp>
        <p:nvSpPr>
          <p:cNvPr id="850947" name="AutoShape 3"/>
          <p:cNvSpPr>
            <a:spLocks noChangeArrowheads="1"/>
          </p:cNvSpPr>
          <p:nvPr/>
        </p:nvSpPr>
        <p:spPr bwMode="auto">
          <a:xfrm>
            <a:off x="2514600" y="4876800"/>
            <a:ext cx="3657600" cy="990600"/>
          </a:xfrm>
          <a:prstGeom prst="cube">
            <a:avLst>
              <a:gd name="adj" fmla="val 25000"/>
            </a:avLst>
          </a:prstGeom>
          <a:solidFill>
            <a:srgbClr val="9FDAFF"/>
          </a:solidFill>
          <a:ln w="9525">
            <a:solidFill>
              <a:schemeClr val="tx1"/>
            </a:solidFill>
            <a:miter lim="800000"/>
            <a:headEnd/>
            <a:tailEnd/>
          </a:ln>
          <a:effectLst/>
        </p:spPr>
        <p:txBody>
          <a:bodyPr wrap="none" anchor="ctr"/>
          <a:lstStyle/>
          <a:p>
            <a:pPr eaLnBrk="0" hangingPunct="0"/>
            <a:r>
              <a:rPr lang="en-US" sz="2000" b="1"/>
              <a:t>Automated Reminders</a:t>
            </a:r>
            <a:r>
              <a:rPr lang="en-US" sz="2000"/>
              <a:t/>
            </a:r>
            <a:br>
              <a:rPr lang="en-US" sz="2000"/>
            </a:br>
            <a:r>
              <a:rPr lang="en-US" sz="1600"/>
              <a:t>(Preventative &amp; Monitoring Tasks)</a:t>
            </a:r>
          </a:p>
        </p:txBody>
      </p:sp>
      <p:sp>
        <p:nvSpPr>
          <p:cNvPr id="850948" name="AutoShape 4"/>
          <p:cNvSpPr>
            <a:spLocks noChangeArrowheads="1"/>
          </p:cNvSpPr>
          <p:nvPr/>
        </p:nvSpPr>
        <p:spPr bwMode="auto">
          <a:xfrm>
            <a:off x="6248400" y="5105400"/>
            <a:ext cx="2752725" cy="609600"/>
          </a:xfrm>
          <a:prstGeom prst="leftArrow">
            <a:avLst>
              <a:gd name="adj1" fmla="val 69315"/>
              <a:gd name="adj2" fmla="val 91379"/>
            </a:avLst>
          </a:prstGeom>
          <a:solidFill>
            <a:srgbClr val="9FDAFF"/>
          </a:solidFill>
          <a:ln w="9525">
            <a:noFill/>
            <a:miter lim="800000"/>
            <a:headEnd/>
            <a:tailEnd/>
          </a:ln>
          <a:effectLst/>
        </p:spPr>
        <p:txBody>
          <a:bodyPr wrap="none" anchor="ctr"/>
          <a:lstStyle/>
          <a:p>
            <a:pPr eaLnBrk="0" hangingPunct="0"/>
            <a:r>
              <a:rPr lang="en-US" sz="1600"/>
              <a:t>Improve compliance with </a:t>
            </a:r>
            <a:br>
              <a:rPr lang="en-US" sz="1600"/>
            </a:br>
            <a:r>
              <a:rPr lang="en-US" sz="1600"/>
              <a:t>practice guidelines</a:t>
            </a:r>
          </a:p>
        </p:txBody>
      </p:sp>
      <p:sp>
        <p:nvSpPr>
          <p:cNvPr id="850949" name="AutoShape 5"/>
          <p:cNvSpPr>
            <a:spLocks noChangeArrowheads="1"/>
          </p:cNvSpPr>
          <p:nvPr/>
        </p:nvSpPr>
        <p:spPr bwMode="auto">
          <a:xfrm>
            <a:off x="2514600" y="3962400"/>
            <a:ext cx="3733800" cy="990600"/>
          </a:xfrm>
          <a:prstGeom prst="cube">
            <a:avLst>
              <a:gd name="adj" fmla="val 25000"/>
            </a:avLst>
          </a:prstGeom>
          <a:solidFill>
            <a:srgbClr val="45C1FF"/>
          </a:solidFill>
          <a:ln w="9525">
            <a:solidFill>
              <a:schemeClr val="tx1"/>
            </a:solidFill>
            <a:miter lim="800000"/>
            <a:headEnd/>
            <a:tailEnd/>
          </a:ln>
          <a:effectLst/>
        </p:spPr>
        <p:txBody>
          <a:bodyPr wrap="none" anchor="ctr"/>
          <a:lstStyle/>
          <a:p>
            <a:pPr eaLnBrk="0" hangingPunct="0"/>
            <a:r>
              <a:rPr lang="en-US" sz="2000" b="1"/>
              <a:t>Internet Access</a:t>
            </a:r>
            <a:br>
              <a:rPr lang="en-US" sz="2000" b="1"/>
            </a:br>
            <a:r>
              <a:rPr lang="en-US" sz="1600"/>
              <a:t>Email Communications, </a:t>
            </a:r>
            <a:br>
              <a:rPr lang="en-US" sz="1600"/>
            </a:br>
            <a:r>
              <a:rPr lang="en-US" sz="1600"/>
              <a:t>Online Health Information, etc.</a:t>
            </a:r>
          </a:p>
        </p:txBody>
      </p:sp>
      <p:sp>
        <p:nvSpPr>
          <p:cNvPr id="850950" name="AutoShape 6"/>
          <p:cNvSpPr>
            <a:spLocks noChangeArrowheads="1"/>
          </p:cNvSpPr>
          <p:nvPr/>
        </p:nvSpPr>
        <p:spPr bwMode="auto">
          <a:xfrm>
            <a:off x="2514600" y="3581400"/>
            <a:ext cx="3733800" cy="609600"/>
          </a:xfrm>
          <a:prstGeom prst="cube">
            <a:avLst>
              <a:gd name="adj" fmla="val 25000"/>
            </a:avLst>
          </a:prstGeom>
          <a:solidFill>
            <a:srgbClr val="45C1FF"/>
          </a:solidFill>
          <a:ln w="9525">
            <a:solidFill>
              <a:schemeClr val="tx1"/>
            </a:solidFill>
            <a:miter lim="800000"/>
            <a:headEnd/>
            <a:tailEnd/>
          </a:ln>
          <a:effectLst/>
        </p:spPr>
        <p:txBody>
          <a:bodyPr wrap="none" anchor="ctr"/>
          <a:lstStyle/>
          <a:p>
            <a:pPr eaLnBrk="0" hangingPunct="0"/>
            <a:r>
              <a:rPr lang="en-US" sz="2000" b="1"/>
              <a:t>Medication Order Entry</a:t>
            </a:r>
          </a:p>
        </p:txBody>
      </p:sp>
      <p:sp>
        <p:nvSpPr>
          <p:cNvPr id="850951" name="Text Box 7"/>
          <p:cNvSpPr txBox="1">
            <a:spLocks noChangeArrowheads="1"/>
          </p:cNvSpPr>
          <p:nvPr/>
        </p:nvSpPr>
        <p:spPr bwMode="auto">
          <a:xfrm>
            <a:off x="381000" y="228600"/>
            <a:ext cx="4419600" cy="519113"/>
          </a:xfrm>
          <a:prstGeom prst="rect">
            <a:avLst/>
          </a:prstGeom>
          <a:noFill/>
          <a:ln w="9525">
            <a:noFill/>
            <a:miter lim="800000"/>
            <a:headEnd/>
            <a:tailEnd/>
          </a:ln>
          <a:effectLst/>
        </p:spPr>
        <p:txBody>
          <a:bodyPr>
            <a:spAutoFit/>
          </a:bodyPr>
          <a:lstStyle/>
          <a:p>
            <a:pPr algn="l" eaLnBrk="0" hangingPunct="0"/>
            <a:r>
              <a:rPr lang="en-US" sz="2800">
                <a:solidFill>
                  <a:schemeClr val="bg1"/>
                </a:solidFill>
              </a:rPr>
              <a:t>EMR plus</a:t>
            </a:r>
          </a:p>
        </p:txBody>
      </p:sp>
      <p:sp>
        <p:nvSpPr>
          <p:cNvPr id="850952" name="AutoShape 8"/>
          <p:cNvSpPr>
            <a:spLocks noChangeArrowheads="1"/>
          </p:cNvSpPr>
          <p:nvPr/>
        </p:nvSpPr>
        <p:spPr bwMode="auto">
          <a:xfrm>
            <a:off x="2514600" y="3048000"/>
            <a:ext cx="3733800" cy="685800"/>
          </a:xfrm>
          <a:prstGeom prst="cube">
            <a:avLst>
              <a:gd name="adj" fmla="val 25000"/>
            </a:avLst>
          </a:prstGeom>
          <a:solidFill>
            <a:srgbClr val="008CBE"/>
          </a:solidFill>
          <a:ln w="9525">
            <a:solidFill>
              <a:schemeClr val="tx1"/>
            </a:solidFill>
            <a:miter lim="800000"/>
            <a:headEnd/>
            <a:tailEnd/>
          </a:ln>
          <a:effectLst/>
        </p:spPr>
        <p:txBody>
          <a:bodyPr wrap="none" anchor="ctr"/>
          <a:lstStyle/>
          <a:p>
            <a:pPr eaLnBrk="0" hangingPunct="0"/>
            <a:r>
              <a:rPr lang="en-US" sz="2000" b="1">
                <a:solidFill>
                  <a:schemeClr val="bg1"/>
                </a:solidFill>
              </a:rPr>
              <a:t>Remote Access</a:t>
            </a:r>
          </a:p>
        </p:txBody>
      </p:sp>
      <p:sp>
        <p:nvSpPr>
          <p:cNvPr id="850953" name="AutoShape 9"/>
          <p:cNvSpPr>
            <a:spLocks noChangeArrowheads="1"/>
          </p:cNvSpPr>
          <p:nvPr/>
        </p:nvSpPr>
        <p:spPr bwMode="auto">
          <a:xfrm>
            <a:off x="2514600" y="2514600"/>
            <a:ext cx="3733800" cy="685800"/>
          </a:xfrm>
          <a:prstGeom prst="cube">
            <a:avLst>
              <a:gd name="adj" fmla="val 25000"/>
            </a:avLst>
          </a:prstGeom>
          <a:solidFill>
            <a:srgbClr val="006699"/>
          </a:solidFill>
          <a:ln w="9525">
            <a:solidFill>
              <a:schemeClr val="tx1"/>
            </a:solidFill>
            <a:miter lim="800000"/>
            <a:headEnd/>
            <a:tailEnd/>
          </a:ln>
          <a:effectLst/>
        </p:spPr>
        <p:txBody>
          <a:bodyPr wrap="none" anchor="ctr"/>
          <a:lstStyle/>
          <a:p>
            <a:pPr eaLnBrk="0" hangingPunct="0"/>
            <a:r>
              <a:rPr lang="en-US" sz="2000" b="1">
                <a:solidFill>
                  <a:schemeClr val="bg1"/>
                </a:solidFill>
              </a:rPr>
              <a:t>Clinical Decision Support</a:t>
            </a:r>
            <a:endParaRPr lang="en-US" sz="1600">
              <a:solidFill>
                <a:schemeClr val="bg1"/>
              </a:solidFill>
            </a:endParaRPr>
          </a:p>
        </p:txBody>
      </p:sp>
      <p:sp>
        <p:nvSpPr>
          <p:cNvPr id="850954" name="AutoShape 10"/>
          <p:cNvSpPr>
            <a:spLocks noChangeArrowheads="1"/>
          </p:cNvSpPr>
          <p:nvPr/>
        </p:nvSpPr>
        <p:spPr bwMode="auto">
          <a:xfrm>
            <a:off x="6248400" y="3505200"/>
            <a:ext cx="2667000" cy="609600"/>
          </a:xfrm>
          <a:prstGeom prst="leftArrow">
            <a:avLst>
              <a:gd name="adj1" fmla="val 69315"/>
              <a:gd name="adj2" fmla="val 88533"/>
            </a:avLst>
          </a:prstGeom>
          <a:solidFill>
            <a:srgbClr val="45C1FF"/>
          </a:solidFill>
          <a:ln w="9525">
            <a:noFill/>
            <a:miter lim="800000"/>
            <a:headEnd/>
            <a:tailEnd/>
          </a:ln>
          <a:effectLst/>
        </p:spPr>
        <p:txBody>
          <a:bodyPr wrap="none" anchor="ctr"/>
          <a:lstStyle/>
          <a:p>
            <a:pPr eaLnBrk="0" hangingPunct="0"/>
            <a:r>
              <a:rPr lang="en-US" sz="1600"/>
              <a:t>Reduce prescribing errors</a:t>
            </a:r>
          </a:p>
        </p:txBody>
      </p:sp>
      <p:sp>
        <p:nvSpPr>
          <p:cNvPr id="850955" name="AutoShape 11"/>
          <p:cNvSpPr>
            <a:spLocks noChangeArrowheads="1"/>
          </p:cNvSpPr>
          <p:nvPr/>
        </p:nvSpPr>
        <p:spPr bwMode="auto">
          <a:xfrm>
            <a:off x="6248400" y="2971800"/>
            <a:ext cx="2667000" cy="609600"/>
          </a:xfrm>
          <a:prstGeom prst="leftArrow">
            <a:avLst>
              <a:gd name="adj1" fmla="val 69315"/>
              <a:gd name="adj2" fmla="val 88533"/>
            </a:avLst>
          </a:prstGeom>
          <a:solidFill>
            <a:srgbClr val="008CBE"/>
          </a:solidFill>
          <a:ln w="9525">
            <a:noFill/>
            <a:miter lim="800000"/>
            <a:headEnd/>
            <a:tailEnd/>
          </a:ln>
          <a:effectLst/>
        </p:spPr>
        <p:txBody>
          <a:bodyPr wrap="none" anchor="ctr"/>
          <a:lstStyle/>
          <a:p>
            <a:pPr eaLnBrk="0" hangingPunct="0"/>
            <a:r>
              <a:rPr lang="en-US" sz="1600">
                <a:solidFill>
                  <a:schemeClr val="bg1"/>
                </a:solidFill>
              </a:rPr>
              <a:t>Increased physician </a:t>
            </a:r>
          </a:p>
          <a:p>
            <a:pPr eaLnBrk="0" hangingPunct="0"/>
            <a:r>
              <a:rPr lang="en-US" sz="1600">
                <a:solidFill>
                  <a:schemeClr val="bg1"/>
                </a:solidFill>
              </a:rPr>
              <a:t>timeliness &amp; efficiency</a:t>
            </a:r>
          </a:p>
        </p:txBody>
      </p:sp>
      <p:sp>
        <p:nvSpPr>
          <p:cNvPr id="850956" name="AutoShape 12"/>
          <p:cNvSpPr>
            <a:spLocks noChangeArrowheads="1"/>
          </p:cNvSpPr>
          <p:nvPr/>
        </p:nvSpPr>
        <p:spPr bwMode="auto">
          <a:xfrm>
            <a:off x="838200" y="1219200"/>
            <a:ext cx="1371600" cy="5410200"/>
          </a:xfrm>
          <a:prstGeom prst="upArrow">
            <a:avLst>
              <a:gd name="adj1" fmla="val 64065"/>
              <a:gd name="adj2" fmla="val 25164"/>
            </a:avLst>
          </a:prstGeom>
          <a:gradFill rotWithShape="0">
            <a:gsLst>
              <a:gs pos="0">
                <a:srgbClr val="B7E4FF">
                  <a:gamma/>
                  <a:shade val="76078"/>
                  <a:invGamma/>
                </a:srgbClr>
              </a:gs>
              <a:gs pos="100000">
                <a:srgbClr val="B7E4FF"/>
              </a:gs>
            </a:gsLst>
            <a:lin ang="5400000" scaled="1"/>
          </a:gradFill>
          <a:ln w="9525">
            <a:solidFill>
              <a:schemeClr val="tx1"/>
            </a:solidFill>
            <a:miter lim="800000"/>
            <a:headEnd/>
            <a:tailEnd/>
          </a:ln>
          <a:effectLst/>
        </p:spPr>
        <p:txBody>
          <a:bodyPr vert="eaVert" wrap="none" anchor="ctr"/>
          <a:lstStyle/>
          <a:p>
            <a:pPr eaLnBrk="0" hangingPunct="0"/>
            <a:r>
              <a:rPr lang="en-US" sz="2000"/>
              <a:t>Degree of comprehensive data and integration </a:t>
            </a:r>
          </a:p>
        </p:txBody>
      </p:sp>
      <p:sp>
        <p:nvSpPr>
          <p:cNvPr id="850957" name="AutoShape 13"/>
          <p:cNvSpPr>
            <a:spLocks noChangeArrowheads="1"/>
          </p:cNvSpPr>
          <p:nvPr/>
        </p:nvSpPr>
        <p:spPr bwMode="auto">
          <a:xfrm>
            <a:off x="6248400" y="2438400"/>
            <a:ext cx="2667000" cy="609600"/>
          </a:xfrm>
          <a:prstGeom prst="leftArrow">
            <a:avLst>
              <a:gd name="adj1" fmla="val 69315"/>
              <a:gd name="adj2" fmla="val 88533"/>
            </a:avLst>
          </a:prstGeom>
          <a:solidFill>
            <a:srgbClr val="005782"/>
          </a:solidFill>
          <a:ln w="9525">
            <a:noFill/>
            <a:miter lim="800000"/>
            <a:headEnd/>
            <a:tailEnd/>
          </a:ln>
          <a:effectLst/>
        </p:spPr>
        <p:txBody>
          <a:bodyPr wrap="none" anchor="ctr"/>
          <a:lstStyle/>
          <a:p>
            <a:pPr eaLnBrk="0" hangingPunct="0"/>
            <a:r>
              <a:rPr lang="en-US" sz="1600">
                <a:solidFill>
                  <a:schemeClr val="bg1"/>
                </a:solidFill>
              </a:rPr>
              <a:t>Improved diagnosis </a:t>
            </a:r>
            <a:br>
              <a:rPr lang="en-US" sz="1600">
                <a:solidFill>
                  <a:schemeClr val="bg1"/>
                </a:solidFill>
              </a:rPr>
            </a:br>
            <a:r>
              <a:rPr lang="en-US" sz="1600">
                <a:solidFill>
                  <a:schemeClr val="bg1"/>
                </a:solidFill>
              </a:rPr>
              <a:t>&amp; disease management</a:t>
            </a:r>
          </a:p>
        </p:txBody>
      </p:sp>
      <p:sp>
        <p:nvSpPr>
          <p:cNvPr id="850958" name="AutoShape 14"/>
          <p:cNvSpPr>
            <a:spLocks noChangeArrowheads="1"/>
          </p:cNvSpPr>
          <p:nvPr/>
        </p:nvSpPr>
        <p:spPr bwMode="auto">
          <a:xfrm>
            <a:off x="6248400" y="1752600"/>
            <a:ext cx="2667000" cy="609600"/>
          </a:xfrm>
          <a:prstGeom prst="leftArrow">
            <a:avLst>
              <a:gd name="adj1" fmla="val 69315"/>
              <a:gd name="adj2" fmla="val 88533"/>
            </a:avLst>
          </a:prstGeom>
          <a:solidFill>
            <a:srgbClr val="004466"/>
          </a:solidFill>
          <a:ln w="9525">
            <a:noFill/>
            <a:miter lim="800000"/>
            <a:headEnd/>
            <a:tailEnd/>
          </a:ln>
          <a:effectLst/>
        </p:spPr>
        <p:txBody>
          <a:bodyPr wrap="none" anchor="ctr"/>
          <a:lstStyle/>
          <a:p>
            <a:pPr eaLnBrk="0" hangingPunct="0"/>
            <a:r>
              <a:rPr lang="en-US" sz="1600">
                <a:solidFill>
                  <a:schemeClr val="bg1"/>
                </a:solidFill>
              </a:rPr>
              <a:t>Quality measurement,</a:t>
            </a:r>
          </a:p>
          <a:p>
            <a:pPr eaLnBrk="0" hangingPunct="0"/>
            <a:r>
              <a:rPr lang="en-US" sz="1600">
                <a:solidFill>
                  <a:schemeClr val="bg1"/>
                </a:solidFill>
              </a:rPr>
              <a:t>improvement &amp; research</a:t>
            </a:r>
          </a:p>
        </p:txBody>
      </p:sp>
      <p:sp>
        <p:nvSpPr>
          <p:cNvPr id="850959" name="AutoShape 15"/>
          <p:cNvSpPr>
            <a:spLocks noChangeArrowheads="1"/>
          </p:cNvSpPr>
          <p:nvPr/>
        </p:nvSpPr>
        <p:spPr bwMode="auto">
          <a:xfrm>
            <a:off x="2514600" y="1752600"/>
            <a:ext cx="3733800" cy="914400"/>
          </a:xfrm>
          <a:prstGeom prst="cube">
            <a:avLst>
              <a:gd name="adj" fmla="val 25000"/>
            </a:avLst>
          </a:prstGeom>
          <a:solidFill>
            <a:srgbClr val="004466"/>
          </a:solidFill>
          <a:ln w="9525">
            <a:solidFill>
              <a:schemeClr val="tx1"/>
            </a:solidFill>
            <a:miter lim="800000"/>
            <a:headEnd/>
            <a:tailEnd/>
          </a:ln>
          <a:effectLst/>
        </p:spPr>
        <p:txBody>
          <a:bodyPr wrap="none" anchor="ctr"/>
          <a:lstStyle/>
          <a:p>
            <a:pPr eaLnBrk="0" hangingPunct="0"/>
            <a:r>
              <a:rPr lang="en-US" sz="2000" b="1">
                <a:solidFill>
                  <a:schemeClr val="bg1"/>
                </a:solidFill>
              </a:rPr>
              <a:t>Integrated EMR</a:t>
            </a:r>
          </a:p>
          <a:p>
            <a:pPr eaLnBrk="0" hangingPunct="0"/>
            <a:r>
              <a:rPr lang="en-US" sz="1600">
                <a:solidFill>
                  <a:schemeClr val="bg1"/>
                </a:solidFill>
              </a:rPr>
              <a:t>Inpatient, Outpatient, Lab, Pharmacy.</a:t>
            </a:r>
          </a:p>
        </p:txBody>
      </p:sp>
      <p:sp>
        <p:nvSpPr>
          <p:cNvPr id="850960" name="AutoShape 16"/>
          <p:cNvSpPr>
            <a:spLocks noChangeArrowheads="1"/>
          </p:cNvSpPr>
          <p:nvPr/>
        </p:nvSpPr>
        <p:spPr bwMode="auto">
          <a:xfrm>
            <a:off x="6248400" y="4267200"/>
            <a:ext cx="2667000" cy="609600"/>
          </a:xfrm>
          <a:prstGeom prst="leftArrow">
            <a:avLst>
              <a:gd name="adj1" fmla="val 69315"/>
              <a:gd name="adj2" fmla="val 88533"/>
            </a:avLst>
          </a:prstGeom>
          <a:solidFill>
            <a:srgbClr val="45C1FF"/>
          </a:solidFill>
          <a:ln w="9525">
            <a:noFill/>
            <a:miter lim="800000"/>
            <a:headEnd/>
            <a:tailEnd/>
          </a:ln>
          <a:effectLst/>
        </p:spPr>
        <p:txBody>
          <a:bodyPr wrap="none" anchor="ctr"/>
          <a:lstStyle/>
          <a:p>
            <a:pPr eaLnBrk="0" hangingPunct="0"/>
            <a:r>
              <a:rPr lang="en-US" sz="1600"/>
              <a:t>Improved patient access </a:t>
            </a:r>
            <a:br>
              <a:rPr lang="en-US" sz="1600"/>
            </a:br>
            <a:r>
              <a:rPr lang="en-US" sz="1600"/>
              <a:t>and convenience</a:t>
            </a:r>
          </a:p>
        </p:txBody>
      </p:sp>
      <p:sp>
        <p:nvSpPr>
          <p:cNvPr id="850961" name="AutoShape 17"/>
          <p:cNvSpPr>
            <a:spLocks noChangeArrowheads="1"/>
          </p:cNvSpPr>
          <p:nvPr/>
        </p:nvSpPr>
        <p:spPr bwMode="auto">
          <a:xfrm>
            <a:off x="6248400" y="5791200"/>
            <a:ext cx="2667000" cy="609600"/>
          </a:xfrm>
          <a:prstGeom prst="leftArrow">
            <a:avLst>
              <a:gd name="adj1" fmla="val 69315"/>
              <a:gd name="adj2" fmla="val 88533"/>
            </a:avLst>
          </a:prstGeom>
          <a:solidFill>
            <a:srgbClr val="B7E4FF"/>
          </a:solidFill>
          <a:ln w="9525">
            <a:noFill/>
            <a:miter lim="800000"/>
            <a:headEnd/>
            <a:tailEnd/>
          </a:ln>
          <a:effectLst/>
        </p:spPr>
        <p:txBody>
          <a:bodyPr wrap="none" anchor="ctr"/>
          <a:lstStyle/>
          <a:p>
            <a:pPr eaLnBrk="0" hangingPunct="0"/>
            <a:r>
              <a:rPr lang="en-US" sz="1600"/>
              <a:t>Improve effectiveness through</a:t>
            </a:r>
            <a:br>
              <a:rPr lang="en-US" sz="1600"/>
            </a:br>
            <a:r>
              <a:rPr lang="en-US" sz="1600"/>
              <a:t>access to patient history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FC2496D-6F0A-48E1-A192-F7103BCEB0A4}" type="slidenum">
              <a:rPr lang="en-US"/>
              <a:pPr/>
              <a:t>29</a:t>
            </a:fld>
            <a:endParaRPr lang="en-US"/>
          </a:p>
        </p:txBody>
      </p:sp>
      <p:sp>
        <p:nvSpPr>
          <p:cNvPr id="852994" name="Rectangle 2"/>
          <p:cNvSpPr>
            <a:spLocks noGrp="1" noChangeArrowheads="1"/>
          </p:cNvSpPr>
          <p:nvPr>
            <p:ph type="title"/>
          </p:nvPr>
        </p:nvSpPr>
        <p:spPr>
          <a:xfrm>
            <a:off x="139700" y="190500"/>
            <a:ext cx="5880100" cy="800100"/>
          </a:xfrm>
        </p:spPr>
        <p:txBody>
          <a:bodyPr/>
          <a:lstStyle/>
          <a:p>
            <a:r>
              <a:rPr lang="en-US" sz="2400"/>
              <a:t>Medical knowledge at the point of care</a:t>
            </a:r>
          </a:p>
        </p:txBody>
      </p:sp>
      <p:sp>
        <p:nvSpPr>
          <p:cNvPr id="852995" name="Rectangle 3"/>
          <p:cNvSpPr>
            <a:spLocks noGrp="1" noChangeArrowheads="1"/>
          </p:cNvSpPr>
          <p:nvPr>
            <p:ph type="body" idx="1"/>
          </p:nvPr>
        </p:nvSpPr>
        <p:spPr>
          <a:xfrm>
            <a:off x="381000" y="1485900"/>
            <a:ext cx="8153400" cy="5116513"/>
          </a:xfrm>
        </p:spPr>
        <p:txBody>
          <a:bodyPr/>
          <a:lstStyle/>
          <a:p>
            <a:pPr marL="347663" indent="-347663">
              <a:buFontTx/>
              <a:buChar char="•"/>
            </a:pPr>
            <a:endParaRPr lang="en-US" sz="2000"/>
          </a:p>
          <a:p>
            <a:pPr marL="347663" indent="-347663">
              <a:buFontTx/>
              <a:buChar char="•"/>
            </a:pPr>
            <a:endParaRPr lang="en-US" sz="2000"/>
          </a:p>
          <a:p>
            <a:pPr marL="347663" indent="-347663">
              <a:buFontTx/>
              <a:buChar char="•"/>
            </a:pPr>
            <a:endParaRPr lang="en-US" sz="2000"/>
          </a:p>
        </p:txBody>
      </p:sp>
      <p:pic>
        <p:nvPicPr>
          <p:cNvPr id="852996" name="Picture 4"/>
          <p:cNvPicPr>
            <a:picLocks noChangeAspect="1" noChangeArrowheads="1"/>
          </p:cNvPicPr>
          <p:nvPr/>
        </p:nvPicPr>
        <p:blipFill>
          <a:blip r:embed="rId3" cstate="print"/>
          <a:srcRect t="12500" r="40776" b="6250"/>
          <a:stretch>
            <a:fillRect/>
          </a:stretch>
        </p:blipFill>
        <p:spPr bwMode="auto">
          <a:xfrm>
            <a:off x="1143000" y="990600"/>
            <a:ext cx="7010400" cy="5513388"/>
          </a:xfrm>
          <a:prstGeom prst="rect">
            <a:avLst/>
          </a:prstGeom>
          <a:noFill/>
          <a:ln w="9525" algn="ctr">
            <a:noFill/>
            <a:miter lim="800000"/>
            <a:headEnd/>
            <a:tailEnd/>
          </a:ln>
          <a:effectLst>
            <a:outerShdw dist="107763" dir="2700000" algn="ctr" rotWithShape="0">
              <a:schemeClr val="bg2">
                <a:alpha val="50000"/>
              </a:scheme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8089519-6257-4E99-BC85-8F7CFF83DEFD}" type="slidenum">
              <a:rPr lang="en-US"/>
              <a:pPr/>
              <a:t>3</a:t>
            </a:fld>
            <a:endParaRPr lang="en-US"/>
          </a:p>
        </p:txBody>
      </p:sp>
      <p:sp>
        <p:nvSpPr>
          <p:cNvPr id="803842" name="Rectangle 2"/>
          <p:cNvSpPr>
            <a:spLocks noGrp="1" noChangeArrowheads="1"/>
          </p:cNvSpPr>
          <p:nvPr>
            <p:ph type="title"/>
          </p:nvPr>
        </p:nvSpPr>
        <p:spPr>
          <a:xfrm>
            <a:off x="190500" y="304800"/>
            <a:ext cx="8229600" cy="1143000"/>
          </a:xfrm>
        </p:spPr>
        <p:txBody>
          <a:bodyPr/>
          <a:lstStyle/>
          <a:p>
            <a:r>
              <a:rPr lang="en-US"/>
              <a:t>What is health?</a:t>
            </a:r>
          </a:p>
        </p:txBody>
      </p:sp>
      <p:graphicFrame>
        <p:nvGraphicFramePr>
          <p:cNvPr id="803843" name="Object 3"/>
          <p:cNvGraphicFramePr>
            <a:graphicFrameLocks noChangeAspect="1"/>
          </p:cNvGraphicFramePr>
          <p:nvPr>
            <p:ph idx="1"/>
          </p:nvPr>
        </p:nvGraphicFramePr>
        <p:xfrm>
          <a:off x="-1447800" y="1366838"/>
          <a:ext cx="8001000" cy="5338762"/>
        </p:xfrm>
        <a:graphic>
          <a:graphicData uri="http://schemas.openxmlformats.org/presentationml/2006/ole">
            <p:oleObj spid="_x0000_s803843" name="Chart" r:id="rId3" imgW="6096000" imgH="4067175" progId="MSGraph.Chart.8">
              <p:embed followColorScheme="full"/>
            </p:oleObj>
          </a:graphicData>
        </a:graphic>
      </p:graphicFrame>
      <p:sp>
        <p:nvSpPr>
          <p:cNvPr id="803844" name="Text Box 4"/>
          <p:cNvSpPr txBox="1">
            <a:spLocks noChangeArrowheads="1"/>
          </p:cNvSpPr>
          <p:nvPr/>
        </p:nvSpPr>
        <p:spPr bwMode="auto">
          <a:xfrm>
            <a:off x="2667000" y="2209800"/>
            <a:ext cx="1066800" cy="915988"/>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Health </a:t>
            </a:r>
            <a:br>
              <a:rPr lang="en-US" sz="1800">
                <a:solidFill>
                  <a:schemeClr val="bg1"/>
                </a:solidFill>
              </a:rPr>
            </a:br>
            <a:r>
              <a:rPr lang="en-US" sz="1800">
                <a:solidFill>
                  <a:schemeClr val="bg1"/>
                </a:solidFill>
              </a:rPr>
              <a:t>Care: </a:t>
            </a:r>
            <a:br>
              <a:rPr lang="en-US" sz="1800">
                <a:solidFill>
                  <a:schemeClr val="bg1"/>
                </a:solidFill>
              </a:rPr>
            </a:br>
            <a:r>
              <a:rPr lang="en-US" sz="1800">
                <a:solidFill>
                  <a:schemeClr val="bg1"/>
                </a:solidFill>
              </a:rPr>
              <a:t>10%</a:t>
            </a:r>
          </a:p>
        </p:txBody>
      </p:sp>
      <p:sp>
        <p:nvSpPr>
          <p:cNvPr id="803845" name="Text Box 5"/>
          <p:cNvSpPr txBox="1">
            <a:spLocks noChangeArrowheads="1"/>
          </p:cNvSpPr>
          <p:nvPr/>
        </p:nvSpPr>
        <p:spPr bwMode="auto">
          <a:xfrm>
            <a:off x="3124200" y="3505200"/>
            <a:ext cx="1752600" cy="64135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Environment: 19%</a:t>
            </a:r>
          </a:p>
        </p:txBody>
      </p:sp>
      <p:sp>
        <p:nvSpPr>
          <p:cNvPr id="803846" name="Text Box 6"/>
          <p:cNvSpPr txBox="1">
            <a:spLocks noChangeArrowheads="1"/>
          </p:cNvSpPr>
          <p:nvPr/>
        </p:nvSpPr>
        <p:spPr bwMode="auto">
          <a:xfrm>
            <a:off x="2819400" y="4570413"/>
            <a:ext cx="1066800" cy="915987"/>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Human Biology: 20%</a:t>
            </a:r>
          </a:p>
        </p:txBody>
      </p:sp>
      <p:sp>
        <p:nvSpPr>
          <p:cNvPr id="803847" name="Text Box 7"/>
          <p:cNvSpPr txBox="1">
            <a:spLocks noChangeArrowheads="1"/>
          </p:cNvSpPr>
          <p:nvPr/>
        </p:nvSpPr>
        <p:spPr bwMode="auto">
          <a:xfrm>
            <a:off x="762000" y="3810000"/>
            <a:ext cx="1371600" cy="64135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rPr>
              <a:t>Lifestyle: 51%</a:t>
            </a:r>
          </a:p>
        </p:txBody>
      </p:sp>
      <p:sp>
        <p:nvSpPr>
          <p:cNvPr id="803849" name="Text Box 9"/>
          <p:cNvSpPr txBox="1">
            <a:spLocks noChangeArrowheads="1"/>
          </p:cNvSpPr>
          <p:nvPr/>
        </p:nvSpPr>
        <p:spPr bwMode="auto">
          <a:xfrm>
            <a:off x="76200" y="6400800"/>
            <a:ext cx="8610600" cy="457200"/>
          </a:xfrm>
          <a:prstGeom prst="rect">
            <a:avLst/>
          </a:prstGeom>
          <a:noFill/>
          <a:ln w="9525">
            <a:noFill/>
            <a:miter lim="800000"/>
            <a:headEnd/>
            <a:tailEnd/>
          </a:ln>
          <a:effectLst/>
        </p:spPr>
        <p:txBody>
          <a:bodyPr>
            <a:spAutoFit/>
          </a:bodyPr>
          <a:lstStyle/>
          <a:p>
            <a:pPr algn="l">
              <a:spcBef>
                <a:spcPct val="50000"/>
              </a:spcBef>
            </a:pPr>
            <a:r>
              <a:rPr lang="en-US" sz="1200" i="1"/>
              <a:t>Source: McGinnis, J. M. and Foege, W.H. (1993). "Actual Causes of Death in the United States," Journal of the American Medical Assocation, Volume 270, Number 18: 2207-221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FA89BCA8-2729-4834-A5D7-AAB11143A7AD}" type="slidenum">
              <a:rPr lang="en-US"/>
              <a:pPr/>
              <a:t>30</a:t>
            </a:fld>
            <a:endParaRPr lang="en-US"/>
          </a:p>
        </p:txBody>
      </p:sp>
      <p:sp>
        <p:nvSpPr>
          <p:cNvPr id="860162" name="Rectangle 2"/>
          <p:cNvSpPr>
            <a:spLocks noGrp="1" noChangeArrowheads="1"/>
          </p:cNvSpPr>
          <p:nvPr>
            <p:ph type="title"/>
          </p:nvPr>
        </p:nvSpPr>
        <p:spPr/>
        <p:txBody>
          <a:bodyPr/>
          <a:lstStyle/>
          <a:p>
            <a:endParaRPr lang="en-US"/>
          </a:p>
        </p:txBody>
      </p:sp>
      <p:pic>
        <p:nvPicPr>
          <p:cNvPr id="860163" name="Picture 3"/>
          <p:cNvPicPr>
            <a:picLocks noChangeAspect="1" noChangeArrowheads="1"/>
          </p:cNvPicPr>
          <p:nvPr/>
        </p:nvPicPr>
        <p:blipFill>
          <a:blip r:embed="rId3" cstate="print"/>
          <a:srcRect/>
          <a:stretch>
            <a:fillRect/>
          </a:stretch>
        </p:blipFill>
        <p:spPr bwMode="auto">
          <a:xfrm>
            <a:off x="0" y="0"/>
            <a:ext cx="10668000" cy="8001000"/>
          </a:xfrm>
          <a:prstGeom prst="rect">
            <a:avLst/>
          </a:prstGeom>
          <a:noFill/>
          <a:ln w="9525">
            <a:noFill/>
            <a:miter lim="800000"/>
            <a:headEnd/>
            <a:tailEnd/>
          </a:ln>
          <a:effectLst/>
        </p:spPr>
      </p:pic>
      <p:sp>
        <p:nvSpPr>
          <p:cNvPr id="860164" name="Oval 4"/>
          <p:cNvSpPr>
            <a:spLocks noChangeArrowheads="1"/>
          </p:cNvSpPr>
          <p:nvPr/>
        </p:nvSpPr>
        <p:spPr bwMode="auto">
          <a:xfrm>
            <a:off x="2590800" y="1524000"/>
            <a:ext cx="914400" cy="762000"/>
          </a:xfrm>
          <a:prstGeom prst="ellipse">
            <a:avLst/>
          </a:prstGeom>
          <a:solidFill>
            <a:srgbClr val="FF0000">
              <a:alpha val="0"/>
            </a:srgbClr>
          </a:solidFill>
          <a:ln w="38100">
            <a:solidFill>
              <a:srgbClr val="FF0000"/>
            </a:solidFill>
            <a:round/>
            <a:headEnd/>
            <a:tailEnd/>
          </a:ln>
          <a:effectLst/>
        </p:spPr>
        <p:txBody>
          <a:bodyPr wrap="none" anchor="ctr"/>
          <a:lstStyle/>
          <a:p>
            <a:endParaRPr lang="en-US"/>
          </a:p>
        </p:txBody>
      </p:sp>
      <p:sp>
        <p:nvSpPr>
          <p:cNvPr id="860165" name="Oval 5"/>
          <p:cNvSpPr>
            <a:spLocks noChangeArrowheads="1"/>
          </p:cNvSpPr>
          <p:nvPr/>
        </p:nvSpPr>
        <p:spPr bwMode="auto">
          <a:xfrm>
            <a:off x="1905000" y="5257800"/>
            <a:ext cx="3276600" cy="457200"/>
          </a:xfrm>
          <a:prstGeom prst="ellipse">
            <a:avLst/>
          </a:prstGeom>
          <a:solidFill>
            <a:srgbClr val="FF0000">
              <a:alpha val="0"/>
            </a:srgbClr>
          </a:solidFill>
          <a:ln w="3810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60164"/>
                                        </p:tgtEl>
                                        <p:attrNameLst>
                                          <p:attrName>style.visibility</p:attrName>
                                        </p:attrNameLst>
                                      </p:cBhvr>
                                      <p:to>
                                        <p:strVal val="visible"/>
                                      </p:to>
                                    </p:set>
                                    <p:anim calcmode="lin" valueType="num">
                                      <p:cBhvr additive="base">
                                        <p:cTn id="7" dur="1000" fill="hold"/>
                                        <p:tgtEl>
                                          <p:spTgt spid="860164"/>
                                        </p:tgtEl>
                                        <p:attrNameLst>
                                          <p:attrName>ppt_x</p:attrName>
                                        </p:attrNameLst>
                                      </p:cBhvr>
                                      <p:tavLst>
                                        <p:tav tm="0">
                                          <p:val>
                                            <p:strVal val="1+#ppt_w/2"/>
                                          </p:val>
                                        </p:tav>
                                        <p:tav tm="100000">
                                          <p:val>
                                            <p:strVal val="#ppt_x"/>
                                          </p:val>
                                        </p:tav>
                                      </p:tavLst>
                                    </p:anim>
                                    <p:anim calcmode="lin" valueType="num">
                                      <p:cBhvr additive="base">
                                        <p:cTn id="8" dur="1000" fill="hold"/>
                                        <p:tgtEl>
                                          <p:spTgt spid="860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60165"/>
                                        </p:tgtEl>
                                        <p:attrNameLst>
                                          <p:attrName>style.visibility</p:attrName>
                                        </p:attrNameLst>
                                      </p:cBhvr>
                                      <p:to>
                                        <p:strVal val="visible"/>
                                      </p:to>
                                    </p:set>
                                    <p:anim calcmode="lin" valueType="num">
                                      <p:cBhvr additive="base">
                                        <p:cTn id="13" dur="1000" fill="hold"/>
                                        <p:tgtEl>
                                          <p:spTgt spid="860165"/>
                                        </p:tgtEl>
                                        <p:attrNameLst>
                                          <p:attrName>ppt_x</p:attrName>
                                        </p:attrNameLst>
                                      </p:cBhvr>
                                      <p:tavLst>
                                        <p:tav tm="0">
                                          <p:val>
                                            <p:strVal val="1+#ppt_w/2"/>
                                          </p:val>
                                        </p:tav>
                                        <p:tav tm="100000">
                                          <p:val>
                                            <p:strVal val="#ppt_x"/>
                                          </p:val>
                                        </p:tav>
                                      </p:tavLst>
                                    </p:anim>
                                    <p:anim calcmode="lin" valueType="num">
                                      <p:cBhvr additive="base">
                                        <p:cTn id="14" dur="1000" fill="hold"/>
                                        <p:tgtEl>
                                          <p:spTgt spid="860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4" grpId="0" animBg="1"/>
      <p:bldP spid="8601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7B344DF5-4E7A-41D3-A5A6-B901E70E8B74}" type="slidenum">
              <a:rPr lang="en-US"/>
              <a:pPr/>
              <a:t>31</a:t>
            </a:fld>
            <a:endParaRPr lang="en-US"/>
          </a:p>
        </p:txBody>
      </p:sp>
      <p:sp>
        <p:nvSpPr>
          <p:cNvPr id="839682" name="Rectangle 2"/>
          <p:cNvSpPr>
            <a:spLocks noGrp="1" noChangeArrowheads="1"/>
          </p:cNvSpPr>
          <p:nvPr>
            <p:ph type="title"/>
          </p:nvPr>
        </p:nvSpPr>
        <p:spPr>
          <a:xfrm>
            <a:off x="0" y="190500"/>
            <a:ext cx="6172200" cy="800100"/>
          </a:xfrm>
        </p:spPr>
        <p:txBody>
          <a:bodyPr/>
          <a:lstStyle/>
          <a:p>
            <a:r>
              <a:rPr lang="en-US" sz="2400"/>
              <a:t>Alternatives  to Traditional Office Visits</a:t>
            </a:r>
          </a:p>
        </p:txBody>
      </p:sp>
      <p:pic>
        <p:nvPicPr>
          <p:cNvPr id="839683" name="Picture 3"/>
          <p:cNvPicPr>
            <a:picLocks noGrp="1" noChangeAspect="1" noChangeArrowheads="1"/>
          </p:cNvPicPr>
          <p:nvPr>
            <p:ph sz="half" idx="4294967295"/>
          </p:nvPr>
        </p:nvPicPr>
        <p:blipFill>
          <a:blip r:embed="rId3" cstate="print"/>
          <a:srcRect/>
          <a:stretch>
            <a:fillRect/>
          </a:stretch>
        </p:blipFill>
        <p:spPr>
          <a:xfrm>
            <a:off x="457200" y="1371600"/>
            <a:ext cx="3109913" cy="2530475"/>
          </a:xfrm>
          <a:noFill/>
          <a:ln/>
        </p:spPr>
      </p:pic>
      <p:sp>
        <p:nvSpPr>
          <p:cNvPr id="839684" name="Rectangle 4"/>
          <p:cNvSpPr>
            <a:spLocks noChangeArrowheads="1"/>
          </p:cNvSpPr>
          <p:nvPr/>
        </p:nvSpPr>
        <p:spPr bwMode="auto">
          <a:xfrm>
            <a:off x="3886200" y="1676400"/>
            <a:ext cx="5257800" cy="3184525"/>
          </a:xfrm>
          <a:prstGeom prst="rect">
            <a:avLst/>
          </a:prstGeom>
          <a:noFill/>
          <a:ln w="9525">
            <a:noFill/>
            <a:miter lim="800000"/>
            <a:headEnd/>
            <a:tailEnd/>
          </a:ln>
          <a:effectLst/>
        </p:spPr>
        <p:txBody>
          <a:bodyPr/>
          <a:lstStyle/>
          <a:p>
            <a:pPr marL="342900" indent="-228600" algn="l">
              <a:spcBef>
                <a:spcPct val="20000"/>
              </a:spcBef>
              <a:buClr>
                <a:srgbClr val="564B96"/>
              </a:buClr>
              <a:buSzPct val="100000"/>
            </a:pPr>
            <a:r>
              <a:rPr lang="en-US" sz="2000">
                <a:solidFill>
                  <a:srgbClr val="564B96"/>
                </a:solidFill>
              </a:rPr>
              <a:t>Telephone Visits</a:t>
            </a:r>
          </a:p>
          <a:p>
            <a:pPr marL="342900" indent="-228600" algn="l">
              <a:spcBef>
                <a:spcPct val="20000"/>
              </a:spcBef>
              <a:buClr>
                <a:srgbClr val="564B96"/>
              </a:buClr>
              <a:buSzPct val="100000"/>
              <a:buFontTx/>
              <a:buChar char="•"/>
            </a:pPr>
            <a:r>
              <a:rPr lang="en-US" sz="2000">
                <a:solidFill>
                  <a:srgbClr val="564B96"/>
                </a:solidFill>
              </a:rPr>
              <a:t>Systematic offering</a:t>
            </a:r>
          </a:p>
          <a:p>
            <a:pPr marL="342900" indent="-228600" algn="l">
              <a:spcBef>
                <a:spcPct val="20000"/>
              </a:spcBef>
              <a:buClr>
                <a:srgbClr val="564B96"/>
              </a:buClr>
              <a:buSzPct val="100000"/>
              <a:buFontTx/>
              <a:buChar char="•"/>
            </a:pPr>
            <a:r>
              <a:rPr lang="en-US" sz="2000">
                <a:solidFill>
                  <a:srgbClr val="564B96"/>
                </a:solidFill>
              </a:rPr>
              <a:t>Rely on the members’ preference and at their convenience</a:t>
            </a:r>
          </a:p>
          <a:p>
            <a:pPr marL="342900" indent="-228600" algn="l">
              <a:spcBef>
                <a:spcPct val="20000"/>
              </a:spcBef>
              <a:buClr>
                <a:srgbClr val="564B96"/>
              </a:buClr>
              <a:buSzPct val="100000"/>
              <a:buFontTx/>
              <a:buChar char="•"/>
            </a:pPr>
            <a:r>
              <a:rPr lang="en-US" sz="2000">
                <a:solidFill>
                  <a:srgbClr val="564B96"/>
                </a:solidFill>
              </a:rPr>
              <a:t>Bridge to building secure messaging experience</a:t>
            </a:r>
          </a:p>
          <a:p>
            <a:pPr marL="342900" indent="-228600" algn="l">
              <a:spcBef>
                <a:spcPct val="20000"/>
              </a:spcBef>
              <a:buClr>
                <a:srgbClr val="564B96"/>
              </a:buClr>
              <a:buSzPct val="100000"/>
              <a:buFontTx/>
              <a:buChar char="•"/>
            </a:pPr>
            <a:r>
              <a:rPr lang="en-US" sz="2000">
                <a:solidFill>
                  <a:srgbClr val="564B96"/>
                </a:solidFill>
              </a:rPr>
              <a:t>Builds capacity in the care team</a:t>
            </a:r>
          </a:p>
        </p:txBody>
      </p:sp>
      <p:sp>
        <p:nvSpPr>
          <p:cNvPr id="839685" name="Text Box 5"/>
          <p:cNvSpPr txBox="1">
            <a:spLocks noChangeArrowheads="1"/>
          </p:cNvSpPr>
          <p:nvPr/>
        </p:nvSpPr>
        <p:spPr bwMode="auto">
          <a:xfrm>
            <a:off x="233363" y="5076825"/>
            <a:ext cx="4038600" cy="1311275"/>
          </a:xfrm>
          <a:prstGeom prst="rect">
            <a:avLst/>
          </a:prstGeom>
          <a:noFill/>
          <a:ln w="12700" algn="ctr">
            <a:noFill/>
            <a:miter lim="800000"/>
            <a:headEnd/>
            <a:tailEnd/>
          </a:ln>
          <a:effectLst/>
        </p:spPr>
        <p:txBody>
          <a:bodyPr>
            <a:spAutoFit/>
          </a:bodyPr>
          <a:lstStyle/>
          <a:p>
            <a:pPr marL="228600" indent="-228600" algn="l">
              <a:spcBef>
                <a:spcPct val="50000"/>
              </a:spcBef>
            </a:pPr>
            <a:r>
              <a:rPr lang="en-US" sz="2000" b="1"/>
              <a:t>Other Alternatives</a:t>
            </a:r>
          </a:p>
          <a:p>
            <a:pPr marL="228600" indent="-228600" algn="l">
              <a:spcBef>
                <a:spcPct val="50000"/>
              </a:spcBef>
              <a:buFontTx/>
              <a:buChar char="•"/>
            </a:pPr>
            <a:r>
              <a:rPr lang="en-US" sz="2000"/>
              <a:t>Secure Messaging/eVisits</a:t>
            </a:r>
          </a:p>
          <a:p>
            <a:pPr marL="228600" indent="-228600" algn="l">
              <a:spcBef>
                <a:spcPct val="50000"/>
              </a:spcBef>
              <a:buFontTx/>
              <a:buChar char="•"/>
            </a:pPr>
            <a:r>
              <a:rPr lang="en-US" sz="2000"/>
              <a:t>Group Visits (woman, child)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2"/>
          <p:cNvSpPr>
            <a:spLocks noGrp="1"/>
          </p:cNvSpPr>
          <p:nvPr>
            <p:ph type="sldNum" sz="quarter" idx="10"/>
          </p:nvPr>
        </p:nvSpPr>
        <p:spPr/>
        <p:txBody>
          <a:bodyPr/>
          <a:lstStyle/>
          <a:p>
            <a:fld id="{8C71FDD0-7194-44C4-A85B-B62B656D6F27}" type="slidenum">
              <a:rPr lang="en-US"/>
              <a:pPr/>
              <a:t>32</a:t>
            </a:fld>
            <a:endParaRPr lang="en-US"/>
          </a:p>
        </p:txBody>
      </p:sp>
      <p:sp>
        <p:nvSpPr>
          <p:cNvPr id="856066" name="Rectangle 2"/>
          <p:cNvSpPr>
            <a:spLocks noGrp="1" noChangeArrowheads="1"/>
          </p:cNvSpPr>
          <p:nvPr>
            <p:ph type="title"/>
          </p:nvPr>
        </p:nvSpPr>
        <p:spPr>
          <a:xfrm>
            <a:off x="0" y="0"/>
            <a:ext cx="5727700" cy="800100"/>
          </a:xfrm>
        </p:spPr>
        <p:txBody>
          <a:bodyPr/>
          <a:lstStyle/>
          <a:p>
            <a:r>
              <a:rPr lang="en-US" sz="2400"/>
              <a:t>Future State</a:t>
            </a:r>
            <a:br>
              <a:rPr lang="en-US" sz="2400"/>
            </a:br>
            <a:r>
              <a:rPr lang="en-US" sz="2400" i="1"/>
              <a:t>Care on your terms</a:t>
            </a:r>
          </a:p>
        </p:txBody>
      </p:sp>
      <p:grpSp>
        <p:nvGrpSpPr>
          <p:cNvPr id="856067" name="Group 3"/>
          <p:cNvGrpSpPr>
            <a:grpSpLocks/>
          </p:cNvGrpSpPr>
          <p:nvPr/>
        </p:nvGrpSpPr>
        <p:grpSpPr bwMode="auto">
          <a:xfrm>
            <a:off x="1095375" y="1504950"/>
            <a:ext cx="6953250" cy="4652963"/>
            <a:chOff x="858" y="948"/>
            <a:chExt cx="4380" cy="2931"/>
          </a:xfrm>
        </p:grpSpPr>
        <p:sp>
          <p:nvSpPr>
            <p:cNvPr id="856068" name="AutoShape 4"/>
            <p:cNvSpPr>
              <a:spLocks noChangeArrowheads="1"/>
            </p:cNvSpPr>
            <p:nvPr/>
          </p:nvSpPr>
          <p:spPr bwMode="auto">
            <a:xfrm>
              <a:off x="858" y="948"/>
              <a:ext cx="1872" cy="2718"/>
            </a:xfrm>
            <a:prstGeom prst="roundRect">
              <a:avLst>
                <a:gd name="adj" fmla="val 16667"/>
              </a:avLst>
            </a:prstGeom>
            <a:solidFill>
              <a:srgbClr val="E7DECF"/>
            </a:solidFill>
            <a:ln w="9525">
              <a:solidFill>
                <a:srgbClr val="BEA77C"/>
              </a:solidFill>
              <a:round/>
              <a:headEnd/>
              <a:tailEnd/>
            </a:ln>
            <a:effectLst/>
          </p:spPr>
          <p:txBody>
            <a:bodyPr wrap="none" anchor="ctr"/>
            <a:lstStyle/>
            <a:p>
              <a:endParaRPr lang="en-US"/>
            </a:p>
          </p:txBody>
        </p:sp>
        <p:sp>
          <p:nvSpPr>
            <p:cNvPr id="856069" name="AutoShape 5"/>
            <p:cNvSpPr>
              <a:spLocks noChangeArrowheads="1"/>
            </p:cNvSpPr>
            <p:nvPr/>
          </p:nvSpPr>
          <p:spPr bwMode="auto">
            <a:xfrm>
              <a:off x="3246" y="948"/>
              <a:ext cx="1872" cy="2718"/>
            </a:xfrm>
            <a:prstGeom prst="roundRect">
              <a:avLst>
                <a:gd name="adj" fmla="val 16667"/>
              </a:avLst>
            </a:prstGeom>
            <a:solidFill>
              <a:schemeClr val="accent1"/>
            </a:solidFill>
            <a:ln w="9525">
              <a:solidFill>
                <a:srgbClr val="0696B8"/>
              </a:solidFill>
              <a:round/>
              <a:headEnd/>
              <a:tailEnd/>
            </a:ln>
            <a:effectLst/>
          </p:spPr>
          <p:txBody>
            <a:bodyPr wrap="none" anchor="ctr"/>
            <a:lstStyle/>
            <a:p>
              <a:endParaRPr lang="en-US"/>
            </a:p>
          </p:txBody>
        </p:sp>
        <p:sp>
          <p:nvSpPr>
            <p:cNvPr id="856070" name="Rectangle 6"/>
            <p:cNvSpPr>
              <a:spLocks noChangeArrowheads="1"/>
            </p:cNvSpPr>
            <p:nvPr/>
          </p:nvSpPr>
          <p:spPr bwMode="auto">
            <a:xfrm>
              <a:off x="3129" y="972"/>
              <a:ext cx="2109" cy="435"/>
            </a:xfrm>
            <a:prstGeom prst="rect">
              <a:avLst/>
            </a:prstGeom>
            <a:noFill/>
            <a:ln w="9525" algn="ctr">
              <a:noFill/>
              <a:miter lim="800000"/>
              <a:headEnd/>
              <a:tailEnd/>
            </a:ln>
            <a:effectLst/>
          </p:spPr>
          <p:txBody>
            <a:bodyPr/>
            <a:lstStyle/>
            <a:p>
              <a:pPr eaLnBrk="0" hangingPunct="0"/>
              <a:r>
                <a:rPr lang="en-US" b="1" baseline="-25000"/>
                <a:t>Future</a:t>
              </a:r>
            </a:p>
          </p:txBody>
        </p:sp>
        <p:sp>
          <p:nvSpPr>
            <p:cNvPr id="856071" name="Rectangle 7"/>
            <p:cNvSpPr>
              <a:spLocks noChangeArrowheads="1"/>
            </p:cNvSpPr>
            <p:nvPr/>
          </p:nvSpPr>
          <p:spPr bwMode="auto">
            <a:xfrm>
              <a:off x="2829" y="3725"/>
              <a:ext cx="116" cy="154"/>
            </a:xfrm>
            <a:prstGeom prst="rect">
              <a:avLst/>
            </a:prstGeom>
            <a:noFill/>
            <a:ln w="9525" algn="ctr">
              <a:noFill/>
              <a:miter lim="800000"/>
              <a:headEnd/>
              <a:tailEnd/>
            </a:ln>
            <a:effectLst/>
          </p:spPr>
          <p:txBody>
            <a:bodyPr wrap="none">
              <a:spAutoFit/>
            </a:bodyPr>
            <a:lstStyle/>
            <a:p>
              <a:pPr marL="222250" indent="-222250" eaLnBrk="0" hangingPunct="0">
                <a:spcBef>
                  <a:spcPct val="25000"/>
                </a:spcBef>
                <a:spcAft>
                  <a:spcPct val="25000"/>
                </a:spcAft>
                <a:buFont typeface="Wingdings" pitchFamily="2" charset="2"/>
                <a:buNone/>
              </a:pPr>
              <a:endParaRPr lang="en-US" sz="1000">
                <a:solidFill>
                  <a:srgbClr val="1C2C47"/>
                </a:solidFill>
              </a:endParaRPr>
            </a:p>
          </p:txBody>
        </p:sp>
        <p:grpSp>
          <p:nvGrpSpPr>
            <p:cNvPr id="856072" name="Group 8"/>
            <p:cNvGrpSpPr>
              <a:grpSpLocks/>
            </p:cNvGrpSpPr>
            <p:nvPr/>
          </p:nvGrpSpPr>
          <p:grpSpPr bwMode="auto">
            <a:xfrm>
              <a:off x="3340" y="1468"/>
              <a:ext cx="1604" cy="2113"/>
              <a:chOff x="3340" y="1468"/>
              <a:chExt cx="1604" cy="2113"/>
            </a:xfrm>
          </p:grpSpPr>
          <p:grpSp>
            <p:nvGrpSpPr>
              <p:cNvPr id="856073" name="Group 9"/>
              <p:cNvGrpSpPr>
                <a:grpSpLocks/>
              </p:cNvGrpSpPr>
              <p:nvPr/>
            </p:nvGrpSpPr>
            <p:grpSpPr bwMode="auto">
              <a:xfrm>
                <a:off x="3340" y="1554"/>
                <a:ext cx="115" cy="2022"/>
                <a:chOff x="3340" y="1560"/>
                <a:chExt cx="115" cy="2022"/>
              </a:xfrm>
            </p:grpSpPr>
            <p:sp>
              <p:nvSpPr>
                <p:cNvPr id="856074" name="Line 10"/>
                <p:cNvSpPr>
                  <a:spLocks noChangeShapeType="1"/>
                </p:cNvSpPr>
                <p:nvPr/>
              </p:nvSpPr>
              <p:spPr bwMode="auto">
                <a:xfrm>
                  <a:off x="3402" y="1560"/>
                  <a:ext cx="0" cy="2022"/>
                </a:xfrm>
                <a:prstGeom prst="line">
                  <a:avLst/>
                </a:prstGeom>
                <a:noFill/>
                <a:ln w="9525">
                  <a:solidFill>
                    <a:schemeClr val="tx1"/>
                  </a:solidFill>
                  <a:round/>
                  <a:headEnd/>
                  <a:tailEnd/>
                </a:ln>
                <a:effectLst/>
              </p:spPr>
              <p:txBody>
                <a:bodyPr/>
                <a:lstStyle/>
                <a:p>
                  <a:endParaRPr lang="en-US"/>
                </a:p>
              </p:txBody>
            </p:sp>
            <p:sp>
              <p:nvSpPr>
                <p:cNvPr id="856075" name="Rectangle 11"/>
                <p:cNvSpPr>
                  <a:spLocks noChangeArrowheads="1"/>
                </p:cNvSpPr>
                <p:nvPr/>
              </p:nvSpPr>
              <p:spPr bwMode="auto">
                <a:xfrm rot="16200000">
                  <a:off x="2505" y="2517"/>
                  <a:ext cx="1786" cy="115"/>
                </a:xfrm>
                <a:prstGeom prst="rect">
                  <a:avLst/>
                </a:prstGeom>
                <a:solidFill>
                  <a:schemeClr val="accent1"/>
                </a:solidFill>
                <a:ln w="9525">
                  <a:noFill/>
                  <a:miter lim="800000"/>
                  <a:headEnd/>
                  <a:tailEnd/>
                </a:ln>
              </p:spPr>
              <p:txBody>
                <a:bodyPr wrap="none" lIns="0" tIns="0" rIns="0" bIns="0">
                  <a:spAutoFit/>
                </a:bodyPr>
                <a:lstStyle/>
                <a:p>
                  <a:pPr algn="l" defTabSz="966788" eaLnBrk="0" hangingPunct="0"/>
                  <a:r>
                    <a:rPr lang="en-US" sz="1200" b="1">
                      <a:solidFill>
                        <a:srgbClr val="000000"/>
                      </a:solidFill>
                      <a:latin typeface="Verdana" pitchFamily="34" charset="0"/>
                    </a:rPr>
                    <a:t>   N</a:t>
                  </a:r>
                  <a:r>
                    <a:rPr lang="en-US" sz="1000" b="1">
                      <a:solidFill>
                        <a:srgbClr val="000000"/>
                      </a:solidFill>
                      <a:latin typeface="Verdana" pitchFamily="34" charset="0"/>
                    </a:rPr>
                    <a:t>UMBER</a:t>
                  </a:r>
                  <a:r>
                    <a:rPr lang="en-US" sz="1200" b="1">
                      <a:solidFill>
                        <a:srgbClr val="000000"/>
                      </a:solidFill>
                      <a:latin typeface="Verdana" pitchFamily="34" charset="0"/>
                    </a:rPr>
                    <a:t>   </a:t>
                  </a:r>
                  <a:r>
                    <a:rPr lang="en-US" sz="1000" b="1">
                      <a:solidFill>
                        <a:srgbClr val="000000"/>
                      </a:solidFill>
                      <a:latin typeface="Verdana" pitchFamily="34" charset="0"/>
                    </a:rPr>
                    <a:t>OF</a:t>
                  </a:r>
                  <a:r>
                    <a:rPr lang="en-US" sz="1200" b="1">
                      <a:solidFill>
                        <a:srgbClr val="000000"/>
                      </a:solidFill>
                      <a:latin typeface="Verdana" pitchFamily="34" charset="0"/>
                    </a:rPr>
                    <a:t>   D</a:t>
                  </a:r>
                  <a:r>
                    <a:rPr lang="en-US" sz="1000" b="1">
                      <a:solidFill>
                        <a:srgbClr val="000000"/>
                      </a:solidFill>
                      <a:latin typeface="Verdana" pitchFamily="34" charset="0"/>
                    </a:rPr>
                    <a:t>AILY</a:t>
                  </a:r>
                  <a:r>
                    <a:rPr lang="en-US" sz="1200" b="1">
                      <a:solidFill>
                        <a:srgbClr val="000000"/>
                      </a:solidFill>
                      <a:latin typeface="Verdana" pitchFamily="34" charset="0"/>
                    </a:rPr>
                    <a:t>   C</a:t>
                  </a:r>
                  <a:r>
                    <a:rPr lang="en-US" sz="1000" b="1">
                      <a:solidFill>
                        <a:srgbClr val="000000"/>
                      </a:solidFill>
                      <a:latin typeface="Verdana" pitchFamily="34" charset="0"/>
                    </a:rPr>
                    <a:t>ONTACTS   </a:t>
                  </a:r>
                  <a:endParaRPr lang="en-US" sz="1000" b="1">
                    <a:solidFill>
                      <a:srgbClr val="333300"/>
                    </a:solidFill>
                    <a:latin typeface="Verdana" pitchFamily="34" charset="0"/>
                  </a:endParaRPr>
                </a:p>
              </p:txBody>
            </p:sp>
          </p:grpSp>
          <p:grpSp>
            <p:nvGrpSpPr>
              <p:cNvPr id="856076" name="Group 12"/>
              <p:cNvGrpSpPr>
                <a:grpSpLocks/>
              </p:cNvGrpSpPr>
              <p:nvPr/>
            </p:nvGrpSpPr>
            <p:grpSpPr bwMode="auto">
              <a:xfrm>
                <a:off x="3564" y="1468"/>
                <a:ext cx="1380" cy="2113"/>
                <a:chOff x="3564" y="1468"/>
                <a:chExt cx="1380" cy="2113"/>
              </a:xfrm>
            </p:grpSpPr>
            <p:sp>
              <p:nvSpPr>
                <p:cNvPr id="856077" name="Rectangle 13"/>
                <p:cNvSpPr>
                  <a:spLocks noChangeArrowheads="1"/>
                </p:cNvSpPr>
                <p:nvPr/>
              </p:nvSpPr>
              <p:spPr bwMode="auto">
                <a:xfrm>
                  <a:off x="3604" y="3485"/>
                  <a:ext cx="44"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0</a:t>
                  </a:r>
                  <a:endParaRPr lang="en-US" sz="1000" b="1">
                    <a:solidFill>
                      <a:srgbClr val="333300"/>
                    </a:solidFill>
                    <a:latin typeface="Times New Roman" pitchFamily="18" charset="0"/>
                  </a:endParaRPr>
                </a:p>
              </p:txBody>
            </p:sp>
            <p:sp>
              <p:nvSpPr>
                <p:cNvPr id="856078" name="Rectangle 14"/>
                <p:cNvSpPr>
                  <a:spLocks noChangeArrowheads="1"/>
                </p:cNvSpPr>
                <p:nvPr/>
              </p:nvSpPr>
              <p:spPr bwMode="auto">
                <a:xfrm>
                  <a:off x="3564" y="3231"/>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10</a:t>
                  </a:r>
                  <a:endParaRPr lang="en-US" sz="1000" b="1">
                    <a:solidFill>
                      <a:srgbClr val="333300"/>
                    </a:solidFill>
                    <a:latin typeface="Times New Roman" pitchFamily="18" charset="0"/>
                  </a:endParaRPr>
                </a:p>
              </p:txBody>
            </p:sp>
            <p:sp>
              <p:nvSpPr>
                <p:cNvPr id="856079" name="Rectangle 15"/>
                <p:cNvSpPr>
                  <a:spLocks noChangeArrowheads="1"/>
                </p:cNvSpPr>
                <p:nvPr/>
              </p:nvSpPr>
              <p:spPr bwMode="auto">
                <a:xfrm>
                  <a:off x="3564" y="298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20</a:t>
                  </a:r>
                  <a:endParaRPr lang="en-US" sz="1000" b="1">
                    <a:solidFill>
                      <a:srgbClr val="333300"/>
                    </a:solidFill>
                    <a:latin typeface="Times New Roman" pitchFamily="18" charset="0"/>
                  </a:endParaRPr>
                </a:p>
              </p:txBody>
            </p:sp>
            <p:sp>
              <p:nvSpPr>
                <p:cNvPr id="856080" name="Rectangle 16"/>
                <p:cNvSpPr>
                  <a:spLocks noChangeArrowheads="1"/>
                </p:cNvSpPr>
                <p:nvPr/>
              </p:nvSpPr>
              <p:spPr bwMode="auto">
                <a:xfrm>
                  <a:off x="3564" y="273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30</a:t>
                  </a:r>
                  <a:endParaRPr lang="en-US" sz="1000" b="1">
                    <a:solidFill>
                      <a:srgbClr val="333300"/>
                    </a:solidFill>
                    <a:latin typeface="Times New Roman" pitchFamily="18" charset="0"/>
                  </a:endParaRPr>
                </a:p>
              </p:txBody>
            </p:sp>
            <p:sp>
              <p:nvSpPr>
                <p:cNvPr id="856081" name="Rectangle 17"/>
                <p:cNvSpPr>
                  <a:spLocks noChangeArrowheads="1"/>
                </p:cNvSpPr>
                <p:nvPr/>
              </p:nvSpPr>
              <p:spPr bwMode="auto">
                <a:xfrm>
                  <a:off x="3564" y="2476"/>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40</a:t>
                  </a:r>
                  <a:endParaRPr lang="en-US" sz="1000" b="1">
                    <a:solidFill>
                      <a:srgbClr val="333300"/>
                    </a:solidFill>
                    <a:latin typeface="Times New Roman" pitchFamily="18" charset="0"/>
                  </a:endParaRPr>
                </a:p>
              </p:txBody>
            </p:sp>
            <p:sp>
              <p:nvSpPr>
                <p:cNvPr id="856082" name="Rectangle 18"/>
                <p:cNvSpPr>
                  <a:spLocks noChangeArrowheads="1"/>
                </p:cNvSpPr>
                <p:nvPr/>
              </p:nvSpPr>
              <p:spPr bwMode="auto">
                <a:xfrm>
                  <a:off x="3564" y="222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50</a:t>
                  </a:r>
                  <a:endParaRPr lang="en-US" sz="1000" b="1">
                    <a:solidFill>
                      <a:srgbClr val="333300"/>
                    </a:solidFill>
                    <a:latin typeface="Times New Roman" pitchFamily="18" charset="0"/>
                  </a:endParaRPr>
                </a:p>
              </p:txBody>
            </p:sp>
            <p:sp>
              <p:nvSpPr>
                <p:cNvPr id="856083" name="Rectangle 19"/>
                <p:cNvSpPr>
                  <a:spLocks noChangeArrowheads="1"/>
                </p:cNvSpPr>
                <p:nvPr/>
              </p:nvSpPr>
              <p:spPr bwMode="auto">
                <a:xfrm>
                  <a:off x="3564" y="197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60</a:t>
                  </a:r>
                  <a:endParaRPr lang="en-US" sz="1000" b="1">
                    <a:solidFill>
                      <a:srgbClr val="333300"/>
                    </a:solidFill>
                    <a:latin typeface="Times New Roman" pitchFamily="18" charset="0"/>
                  </a:endParaRPr>
                </a:p>
              </p:txBody>
            </p:sp>
            <p:sp>
              <p:nvSpPr>
                <p:cNvPr id="856084" name="Rectangle 20"/>
                <p:cNvSpPr>
                  <a:spLocks noChangeArrowheads="1"/>
                </p:cNvSpPr>
                <p:nvPr/>
              </p:nvSpPr>
              <p:spPr bwMode="auto">
                <a:xfrm>
                  <a:off x="3564" y="172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70</a:t>
                  </a:r>
                  <a:endParaRPr lang="en-US" sz="1000" b="1">
                    <a:solidFill>
                      <a:srgbClr val="333300"/>
                    </a:solidFill>
                    <a:latin typeface="Times New Roman" pitchFamily="18" charset="0"/>
                  </a:endParaRPr>
                </a:p>
              </p:txBody>
            </p:sp>
            <p:sp>
              <p:nvSpPr>
                <p:cNvPr id="856085" name="Rectangle 21"/>
                <p:cNvSpPr>
                  <a:spLocks noChangeArrowheads="1"/>
                </p:cNvSpPr>
                <p:nvPr/>
              </p:nvSpPr>
              <p:spPr bwMode="auto">
                <a:xfrm>
                  <a:off x="3564" y="146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80</a:t>
                  </a:r>
                  <a:endParaRPr lang="en-US" sz="1000" b="1">
                    <a:solidFill>
                      <a:srgbClr val="333300"/>
                    </a:solidFill>
                    <a:latin typeface="Times New Roman" pitchFamily="18" charset="0"/>
                  </a:endParaRPr>
                </a:p>
              </p:txBody>
            </p:sp>
            <p:grpSp>
              <p:nvGrpSpPr>
                <p:cNvPr id="856086" name="Group 22"/>
                <p:cNvGrpSpPr>
                  <a:grpSpLocks/>
                </p:cNvGrpSpPr>
                <p:nvPr/>
              </p:nvGrpSpPr>
              <p:grpSpPr bwMode="auto">
                <a:xfrm>
                  <a:off x="3654" y="1560"/>
                  <a:ext cx="1290" cy="2016"/>
                  <a:chOff x="3654" y="1560"/>
                  <a:chExt cx="1290" cy="2016"/>
                </a:xfrm>
              </p:grpSpPr>
              <p:sp>
                <p:nvSpPr>
                  <p:cNvPr id="856087" name="Rectangle 23"/>
                  <p:cNvSpPr>
                    <a:spLocks noChangeArrowheads="1"/>
                  </p:cNvSpPr>
                  <p:nvPr/>
                </p:nvSpPr>
                <p:spPr bwMode="auto">
                  <a:xfrm>
                    <a:off x="3654" y="1560"/>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88" name="Rectangle 24"/>
                  <p:cNvSpPr>
                    <a:spLocks noChangeArrowheads="1"/>
                  </p:cNvSpPr>
                  <p:nvPr/>
                </p:nvSpPr>
                <p:spPr bwMode="auto">
                  <a:xfrm>
                    <a:off x="3654" y="1812"/>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089" name="Rectangle 25"/>
                  <p:cNvSpPr>
                    <a:spLocks noChangeArrowheads="1"/>
                  </p:cNvSpPr>
                  <p:nvPr/>
                </p:nvSpPr>
                <p:spPr bwMode="auto">
                  <a:xfrm>
                    <a:off x="3654" y="2064"/>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90" name="Rectangle 26"/>
                  <p:cNvSpPr>
                    <a:spLocks noChangeArrowheads="1"/>
                  </p:cNvSpPr>
                  <p:nvPr/>
                </p:nvSpPr>
                <p:spPr bwMode="auto">
                  <a:xfrm>
                    <a:off x="3654" y="2316"/>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091" name="Rectangle 27"/>
                  <p:cNvSpPr>
                    <a:spLocks noChangeArrowheads="1"/>
                  </p:cNvSpPr>
                  <p:nvPr/>
                </p:nvSpPr>
                <p:spPr bwMode="auto">
                  <a:xfrm>
                    <a:off x="3654" y="2568"/>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92" name="Rectangle 28"/>
                  <p:cNvSpPr>
                    <a:spLocks noChangeArrowheads="1"/>
                  </p:cNvSpPr>
                  <p:nvPr/>
                </p:nvSpPr>
                <p:spPr bwMode="auto">
                  <a:xfrm>
                    <a:off x="3654" y="2820"/>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093" name="Rectangle 29"/>
                  <p:cNvSpPr>
                    <a:spLocks noChangeArrowheads="1"/>
                  </p:cNvSpPr>
                  <p:nvPr/>
                </p:nvSpPr>
                <p:spPr bwMode="auto">
                  <a:xfrm>
                    <a:off x="3654" y="3072"/>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094" name="Rectangle 30"/>
                  <p:cNvSpPr>
                    <a:spLocks noChangeArrowheads="1"/>
                  </p:cNvSpPr>
                  <p:nvPr/>
                </p:nvSpPr>
                <p:spPr bwMode="auto">
                  <a:xfrm>
                    <a:off x="3654" y="3324"/>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sp>
            <p:nvSpPr>
              <p:cNvPr id="856095" name="Line 31"/>
              <p:cNvSpPr>
                <a:spLocks noChangeShapeType="1"/>
              </p:cNvSpPr>
              <p:nvPr/>
            </p:nvSpPr>
            <p:spPr bwMode="auto">
              <a:xfrm flipH="1">
                <a:off x="3558" y="3576"/>
                <a:ext cx="222" cy="0"/>
              </a:xfrm>
              <a:prstGeom prst="line">
                <a:avLst/>
              </a:prstGeom>
              <a:noFill/>
              <a:ln w="9525">
                <a:solidFill>
                  <a:schemeClr val="tx1"/>
                </a:solidFill>
                <a:round/>
                <a:headEnd/>
                <a:tailEnd/>
              </a:ln>
              <a:effectLst/>
            </p:spPr>
            <p:txBody>
              <a:bodyPr/>
              <a:lstStyle/>
              <a:p>
                <a:endParaRPr lang="en-US"/>
              </a:p>
            </p:txBody>
          </p:sp>
          <p:sp>
            <p:nvSpPr>
              <p:cNvPr id="856096" name="Line 32"/>
              <p:cNvSpPr>
                <a:spLocks noChangeShapeType="1"/>
              </p:cNvSpPr>
              <p:nvPr/>
            </p:nvSpPr>
            <p:spPr bwMode="auto">
              <a:xfrm flipH="1">
                <a:off x="3558" y="3324"/>
                <a:ext cx="222" cy="0"/>
              </a:xfrm>
              <a:prstGeom prst="line">
                <a:avLst/>
              </a:prstGeom>
              <a:noFill/>
              <a:ln w="9525">
                <a:solidFill>
                  <a:schemeClr val="tx1"/>
                </a:solidFill>
                <a:round/>
                <a:headEnd/>
                <a:tailEnd/>
              </a:ln>
              <a:effectLst/>
            </p:spPr>
            <p:txBody>
              <a:bodyPr/>
              <a:lstStyle/>
              <a:p>
                <a:endParaRPr lang="en-US"/>
              </a:p>
            </p:txBody>
          </p:sp>
          <p:sp>
            <p:nvSpPr>
              <p:cNvPr id="856097" name="Line 33"/>
              <p:cNvSpPr>
                <a:spLocks noChangeShapeType="1"/>
              </p:cNvSpPr>
              <p:nvPr/>
            </p:nvSpPr>
            <p:spPr bwMode="auto">
              <a:xfrm flipH="1">
                <a:off x="3558" y="3072"/>
                <a:ext cx="222" cy="0"/>
              </a:xfrm>
              <a:prstGeom prst="line">
                <a:avLst/>
              </a:prstGeom>
              <a:noFill/>
              <a:ln w="9525">
                <a:solidFill>
                  <a:schemeClr val="tx1"/>
                </a:solidFill>
                <a:round/>
                <a:headEnd/>
                <a:tailEnd/>
              </a:ln>
              <a:effectLst/>
            </p:spPr>
            <p:txBody>
              <a:bodyPr/>
              <a:lstStyle/>
              <a:p>
                <a:endParaRPr lang="en-US"/>
              </a:p>
            </p:txBody>
          </p:sp>
          <p:sp>
            <p:nvSpPr>
              <p:cNvPr id="856098" name="Line 34"/>
              <p:cNvSpPr>
                <a:spLocks noChangeShapeType="1"/>
              </p:cNvSpPr>
              <p:nvPr/>
            </p:nvSpPr>
            <p:spPr bwMode="auto">
              <a:xfrm flipH="1">
                <a:off x="3558" y="2820"/>
                <a:ext cx="222" cy="0"/>
              </a:xfrm>
              <a:prstGeom prst="line">
                <a:avLst/>
              </a:prstGeom>
              <a:noFill/>
              <a:ln w="9525">
                <a:solidFill>
                  <a:schemeClr val="tx1"/>
                </a:solidFill>
                <a:round/>
                <a:headEnd/>
                <a:tailEnd/>
              </a:ln>
              <a:effectLst/>
            </p:spPr>
            <p:txBody>
              <a:bodyPr/>
              <a:lstStyle/>
              <a:p>
                <a:endParaRPr lang="en-US"/>
              </a:p>
            </p:txBody>
          </p:sp>
          <p:sp>
            <p:nvSpPr>
              <p:cNvPr id="856099" name="Line 35"/>
              <p:cNvSpPr>
                <a:spLocks noChangeShapeType="1"/>
              </p:cNvSpPr>
              <p:nvPr/>
            </p:nvSpPr>
            <p:spPr bwMode="auto">
              <a:xfrm flipH="1">
                <a:off x="3558" y="2568"/>
                <a:ext cx="222" cy="0"/>
              </a:xfrm>
              <a:prstGeom prst="line">
                <a:avLst/>
              </a:prstGeom>
              <a:noFill/>
              <a:ln w="9525">
                <a:solidFill>
                  <a:schemeClr val="tx1"/>
                </a:solidFill>
                <a:round/>
                <a:headEnd/>
                <a:tailEnd/>
              </a:ln>
              <a:effectLst/>
            </p:spPr>
            <p:txBody>
              <a:bodyPr/>
              <a:lstStyle/>
              <a:p>
                <a:endParaRPr lang="en-US"/>
              </a:p>
            </p:txBody>
          </p:sp>
          <p:sp>
            <p:nvSpPr>
              <p:cNvPr id="856100" name="Line 36"/>
              <p:cNvSpPr>
                <a:spLocks noChangeShapeType="1"/>
              </p:cNvSpPr>
              <p:nvPr/>
            </p:nvSpPr>
            <p:spPr bwMode="auto">
              <a:xfrm flipH="1">
                <a:off x="3558" y="2316"/>
                <a:ext cx="222" cy="0"/>
              </a:xfrm>
              <a:prstGeom prst="line">
                <a:avLst/>
              </a:prstGeom>
              <a:noFill/>
              <a:ln w="9525">
                <a:solidFill>
                  <a:schemeClr val="tx1"/>
                </a:solidFill>
                <a:round/>
                <a:headEnd/>
                <a:tailEnd/>
              </a:ln>
              <a:effectLst/>
            </p:spPr>
            <p:txBody>
              <a:bodyPr/>
              <a:lstStyle/>
              <a:p>
                <a:endParaRPr lang="en-US"/>
              </a:p>
            </p:txBody>
          </p:sp>
          <p:sp>
            <p:nvSpPr>
              <p:cNvPr id="856101" name="Line 37"/>
              <p:cNvSpPr>
                <a:spLocks noChangeShapeType="1"/>
              </p:cNvSpPr>
              <p:nvPr/>
            </p:nvSpPr>
            <p:spPr bwMode="auto">
              <a:xfrm flipH="1">
                <a:off x="3558" y="2064"/>
                <a:ext cx="222" cy="0"/>
              </a:xfrm>
              <a:prstGeom prst="line">
                <a:avLst/>
              </a:prstGeom>
              <a:noFill/>
              <a:ln w="9525">
                <a:solidFill>
                  <a:schemeClr val="tx1"/>
                </a:solidFill>
                <a:round/>
                <a:headEnd/>
                <a:tailEnd/>
              </a:ln>
              <a:effectLst/>
            </p:spPr>
            <p:txBody>
              <a:bodyPr/>
              <a:lstStyle/>
              <a:p>
                <a:endParaRPr lang="en-US"/>
              </a:p>
            </p:txBody>
          </p:sp>
          <p:sp>
            <p:nvSpPr>
              <p:cNvPr id="856102" name="Line 38"/>
              <p:cNvSpPr>
                <a:spLocks noChangeShapeType="1"/>
              </p:cNvSpPr>
              <p:nvPr/>
            </p:nvSpPr>
            <p:spPr bwMode="auto">
              <a:xfrm flipH="1">
                <a:off x="3558" y="1812"/>
                <a:ext cx="222" cy="0"/>
              </a:xfrm>
              <a:prstGeom prst="line">
                <a:avLst/>
              </a:prstGeom>
              <a:noFill/>
              <a:ln w="9525">
                <a:solidFill>
                  <a:schemeClr val="tx1"/>
                </a:solidFill>
                <a:round/>
                <a:headEnd/>
                <a:tailEnd/>
              </a:ln>
              <a:effectLst/>
            </p:spPr>
            <p:txBody>
              <a:bodyPr/>
              <a:lstStyle/>
              <a:p>
                <a:endParaRPr lang="en-US"/>
              </a:p>
            </p:txBody>
          </p:sp>
          <p:sp>
            <p:nvSpPr>
              <p:cNvPr id="856103" name="Line 39"/>
              <p:cNvSpPr>
                <a:spLocks noChangeShapeType="1"/>
              </p:cNvSpPr>
              <p:nvPr/>
            </p:nvSpPr>
            <p:spPr bwMode="auto">
              <a:xfrm flipH="1">
                <a:off x="3558" y="1560"/>
                <a:ext cx="222" cy="0"/>
              </a:xfrm>
              <a:prstGeom prst="line">
                <a:avLst/>
              </a:prstGeom>
              <a:noFill/>
              <a:ln w="9525">
                <a:solidFill>
                  <a:schemeClr val="tx1"/>
                </a:solidFill>
                <a:round/>
                <a:headEnd/>
                <a:tailEnd/>
              </a:ln>
              <a:effectLst/>
            </p:spPr>
            <p:txBody>
              <a:bodyPr/>
              <a:lstStyle/>
              <a:p>
                <a:endParaRPr lang="en-US"/>
              </a:p>
            </p:txBody>
          </p:sp>
          <p:grpSp>
            <p:nvGrpSpPr>
              <p:cNvPr id="856104" name="Group 40"/>
              <p:cNvGrpSpPr>
                <a:grpSpLocks/>
              </p:cNvGrpSpPr>
              <p:nvPr/>
            </p:nvGrpSpPr>
            <p:grpSpPr bwMode="auto">
              <a:xfrm>
                <a:off x="3755" y="1815"/>
                <a:ext cx="1095" cy="1763"/>
                <a:chOff x="3755" y="1815"/>
                <a:chExt cx="1095" cy="1763"/>
              </a:xfrm>
            </p:grpSpPr>
            <p:sp>
              <p:nvSpPr>
                <p:cNvPr id="856105" name="Rectangle 41"/>
                <p:cNvSpPr>
                  <a:spLocks noChangeArrowheads="1"/>
                </p:cNvSpPr>
                <p:nvPr/>
              </p:nvSpPr>
              <p:spPr bwMode="auto">
                <a:xfrm>
                  <a:off x="3755" y="3194"/>
                  <a:ext cx="1095" cy="384"/>
                </a:xfrm>
                <a:prstGeom prst="rect">
                  <a:avLst/>
                </a:prstGeom>
                <a:solidFill>
                  <a:srgbClr val="C1E5DC"/>
                </a:solidFill>
                <a:ln w="9525">
                  <a:solidFill>
                    <a:schemeClr val="tx1"/>
                  </a:solidFill>
                  <a:miter lim="800000"/>
                  <a:headEnd/>
                  <a:tailEnd/>
                </a:ln>
              </p:spPr>
              <p:txBody>
                <a:bodyPr/>
                <a:lstStyle/>
                <a:p>
                  <a:endParaRPr lang="en-US"/>
                </a:p>
              </p:txBody>
            </p:sp>
            <p:sp>
              <p:nvSpPr>
                <p:cNvPr id="856106" name="Rectangle 42"/>
                <p:cNvSpPr>
                  <a:spLocks noChangeArrowheads="1"/>
                </p:cNvSpPr>
                <p:nvPr/>
              </p:nvSpPr>
              <p:spPr bwMode="auto">
                <a:xfrm>
                  <a:off x="3755" y="2954"/>
                  <a:ext cx="1095" cy="240"/>
                </a:xfrm>
                <a:prstGeom prst="rect">
                  <a:avLst/>
                </a:prstGeom>
                <a:solidFill>
                  <a:srgbClr val="82CCB9"/>
                </a:solidFill>
                <a:ln w="11176">
                  <a:solidFill>
                    <a:srgbClr val="000000"/>
                  </a:solidFill>
                  <a:miter lim="800000"/>
                  <a:headEnd/>
                  <a:tailEnd/>
                </a:ln>
              </p:spPr>
              <p:txBody>
                <a:bodyPr/>
                <a:lstStyle/>
                <a:p>
                  <a:endParaRPr lang="en-US"/>
                </a:p>
              </p:txBody>
            </p:sp>
            <p:sp>
              <p:nvSpPr>
                <p:cNvPr id="856107" name="Rectangle 43"/>
                <p:cNvSpPr>
                  <a:spLocks noChangeArrowheads="1"/>
                </p:cNvSpPr>
                <p:nvPr/>
              </p:nvSpPr>
              <p:spPr bwMode="auto">
                <a:xfrm>
                  <a:off x="3755" y="2825"/>
                  <a:ext cx="1095" cy="129"/>
                </a:xfrm>
                <a:prstGeom prst="rect">
                  <a:avLst/>
                </a:prstGeom>
                <a:solidFill>
                  <a:srgbClr val="43A58B"/>
                </a:solidFill>
                <a:ln w="11176">
                  <a:solidFill>
                    <a:srgbClr val="000000"/>
                  </a:solidFill>
                  <a:miter lim="800000"/>
                  <a:headEnd/>
                  <a:tailEnd/>
                </a:ln>
              </p:spPr>
              <p:txBody>
                <a:bodyPr/>
                <a:lstStyle/>
                <a:p>
                  <a:endParaRPr lang="en-US"/>
                </a:p>
              </p:txBody>
            </p:sp>
            <p:sp>
              <p:nvSpPr>
                <p:cNvPr id="856108" name="Rectangle 44"/>
                <p:cNvSpPr>
                  <a:spLocks noChangeArrowheads="1"/>
                </p:cNvSpPr>
                <p:nvPr/>
              </p:nvSpPr>
              <p:spPr bwMode="auto">
                <a:xfrm>
                  <a:off x="3755" y="2672"/>
                  <a:ext cx="1095" cy="153"/>
                </a:xfrm>
                <a:prstGeom prst="rect">
                  <a:avLst/>
                </a:prstGeom>
                <a:solidFill>
                  <a:srgbClr val="0696B8"/>
                </a:solidFill>
                <a:ln w="11176">
                  <a:solidFill>
                    <a:srgbClr val="000000"/>
                  </a:solidFill>
                  <a:miter lim="800000"/>
                  <a:headEnd/>
                  <a:tailEnd/>
                </a:ln>
              </p:spPr>
              <p:txBody>
                <a:bodyPr/>
                <a:lstStyle/>
                <a:p>
                  <a:endParaRPr lang="en-US"/>
                </a:p>
              </p:txBody>
            </p:sp>
            <p:sp>
              <p:nvSpPr>
                <p:cNvPr id="856109" name="Rectangle 45"/>
                <p:cNvSpPr>
                  <a:spLocks noChangeArrowheads="1"/>
                </p:cNvSpPr>
                <p:nvPr/>
              </p:nvSpPr>
              <p:spPr bwMode="auto">
                <a:xfrm>
                  <a:off x="3755" y="2415"/>
                  <a:ext cx="1095" cy="257"/>
                </a:xfrm>
                <a:prstGeom prst="rect">
                  <a:avLst/>
                </a:prstGeom>
                <a:solidFill>
                  <a:srgbClr val="05758F"/>
                </a:solidFill>
                <a:ln w="11176">
                  <a:solidFill>
                    <a:srgbClr val="000000"/>
                  </a:solidFill>
                  <a:miter lim="800000"/>
                  <a:headEnd/>
                  <a:tailEnd/>
                </a:ln>
              </p:spPr>
              <p:txBody>
                <a:bodyPr/>
                <a:lstStyle/>
                <a:p>
                  <a:endParaRPr lang="en-US"/>
                </a:p>
              </p:txBody>
            </p:sp>
            <p:sp>
              <p:nvSpPr>
                <p:cNvPr id="856110" name="Rectangle 46"/>
                <p:cNvSpPr>
                  <a:spLocks noChangeArrowheads="1"/>
                </p:cNvSpPr>
                <p:nvPr/>
              </p:nvSpPr>
              <p:spPr bwMode="auto">
                <a:xfrm>
                  <a:off x="3755" y="2295"/>
                  <a:ext cx="1095" cy="120"/>
                </a:xfrm>
                <a:prstGeom prst="rect">
                  <a:avLst/>
                </a:prstGeom>
                <a:solidFill>
                  <a:srgbClr val="BEA77C"/>
                </a:solidFill>
                <a:ln w="11176">
                  <a:solidFill>
                    <a:srgbClr val="000000"/>
                  </a:solidFill>
                  <a:miter lim="800000"/>
                  <a:headEnd/>
                  <a:tailEnd/>
                </a:ln>
              </p:spPr>
              <p:txBody>
                <a:bodyPr/>
                <a:lstStyle/>
                <a:p>
                  <a:endParaRPr lang="en-US"/>
                </a:p>
              </p:txBody>
            </p:sp>
            <p:sp>
              <p:nvSpPr>
                <p:cNvPr id="856111" name="Rectangle 47"/>
                <p:cNvSpPr>
                  <a:spLocks noChangeArrowheads="1"/>
                </p:cNvSpPr>
                <p:nvPr/>
              </p:nvSpPr>
              <p:spPr bwMode="auto">
                <a:xfrm>
                  <a:off x="3755" y="2038"/>
                  <a:ext cx="1095" cy="257"/>
                </a:xfrm>
                <a:prstGeom prst="rect">
                  <a:avLst/>
                </a:prstGeom>
                <a:solidFill>
                  <a:srgbClr val="D4C3A8"/>
                </a:solidFill>
                <a:ln w="11176">
                  <a:solidFill>
                    <a:srgbClr val="000000"/>
                  </a:solidFill>
                  <a:miter lim="800000"/>
                  <a:headEnd/>
                  <a:tailEnd/>
                </a:ln>
              </p:spPr>
              <p:txBody>
                <a:bodyPr/>
                <a:lstStyle/>
                <a:p>
                  <a:endParaRPr lang="en-US"/>
                </a:p>
              </p:txBody>
            </p:sp>
            <p:sp>
              <p:nvSpPr>
                <p:cNvPr id="856112" name="Rectangle 48"/>
                <p:cNvSpPr>
                  <a:spLocks noChangeArrowheads="1"/>
                </p:cNvSpPr>
                <p:nvPr/>
              </p:nvSpPr>
              <p:spPr bwMode="auto">
                <a:xfrm>
                  <a:off x="3755" y="1815"/>
                  <a:ext cx="1095" cy="223"/>
                </a:xfrm>
                <a:prstGeom prst="rect">
                  <a:avLst/>
                </a:prstGeom>
                <a:solidFill>
                  <a:srgbClr val="E7DECF"/>
                </a:solidFill>
                <a:ln w="11176">
                  <a:solidFill>
                    <a:srgbClr val="000000"/>
                  </a:solidFill>
                  <a:miter lim="800000"/>
                  <a:headEnd/>
                  <a:tailEnd/>
                </a:ln>
              </p:spPr>
              <p:txBody>
                <a:bodyPr/>
                <a:lstStyle/>
                <a:p>
                  <a:endParaRPr lang="en-US"/>
                </a:p>
              </p:txBody>
            </p:sp>
            <p:sp>
              <p:nvSpPr>
                <p:cNvPr id="856113" name="Rectangle 49"/>
                <p:cNvSpPr>
                  <a:spLocks noChangeArrowheads="1"/>
                </p:cNvSpPr>
                <p:nvPr/>
              </p:nvSpPr>
              <p:spPr bwMode="auto">
                <a:xfrm>
                  <a:off x="3880" y="1862"/>
                  <a:ext cx="839"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US mail contacts</a:t>
                  </a:r>
                  <a:endParaRPr lang="en-US" sz="1400">
                    <a:solidFill>
                      <a:srgbClr val="333300"/>
                    </a:solidFill>
                    <a:latin typeface="Times New Roman" pitchFamily="18" charset="0"/>
                  </a:endParaRPr>
                </a:p>
              </p:txBody>
            </p:sp>
            <p:sp>
              <p:nvSpPr>
                <p:cNvPr id="856114" name="Rectangle 50"/>
                <p:cNvSpPr>
                  <a:spLocks noChangeArrowheads="1"/>
                </p:cNvSpPr>
                <p:nvPr/>
              </p:nvSpPr>
              <p:spPr bwMode="auto">
                <a:xfrm>
                  <a:off x="3981" y="2088"/>
                  <a:ext cx="640" cy="188"/>
                </a:xfrm>
                <a:prstGeom prst="rect">
                  <a:avLst/>
                </a:prstGeom>
                <a:noFill/>
                <a:ln w="9525">
                  <a:noFill/>
                  <a:miter lim="800000"/>
                  <a:headEnd/>
                  <a:tailEnd/>
                </a:ln>
              </p:spPr>
              <p:txBody>
                <a:bodyPr wrap="none" lIns="0" tIns="0" rIns="0" bIns="0">
                  <a:spAutoFit/>
                </a:bodyPr>
                <a:lstStyle/>
                <a:p>
                  <a:pPr defTabSz="966788" eaLnBrk="0" hangingPunct="0">
                    <a:lnSpc>
                      <a:spcPct val="70000"/>
                    </a:lnSpc>
                  </a:pPr>
                  <a:r>
                    <a:rPr lang="en-US" sz="1400">
                      <a:solidFill>
                        <a:srgbClr val="000000"/>
                      </a:solidFill>
                    </a:rPr>
                    <a:t>RN and HCT</a:t>
                  </a:r>
                </a:p>
                <a:p>
                  <a:pPr defTabSz="966788" eaLnBrk="0" hangingPunct="0">
                    <a:lnSpc>
                      <a:spcPct val="70000"/>
                    </a:lnSpc>
                  </a:pPr>
                  <a:r>
                    <a:rPr lang="en-US" sz="1400">
                      <a:solidFill>
                        <a:srgbClr val="000000"/>
                      </a:solidFill>
                    </a:rPr>
                    <a:t>contacts</a:t>
                  </a:r>
                </a:p>
              </p:txBody>
            </p:sp>
            <p:sp>
              <p:nvSpPr>
                <p:cNvPr id="856115" name="Rectangle 51"/>
                <p:cNvSpPr>
                  <a:spLocks noChangeArrowheads="1"/>
                </p:cNvSpPr>
                <p:nvPr/>
              </p:nvSpPr>
              <p:spPr bwMode="auto">
                <a:xfrm>
                  <a:off x="3939" y="2290"/>
                  <a:ext cx="727"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Email contacts</a:t>
                  </a:r>
                  <a:endParaRPr lang="en-US" sz="1400">
                    <a:solidFill>
                      <a:srgbClr val="333300"/>
                    </a:solidFill>
                    <a:latin typeface="Times New Roman" pitchFamily="18" charset="0"/>
                  </a:endParaRPr>
                </a:p>
              </p:txBody>
            </p:sp>
            <p:sp>
              <p:nvSpPr>
                <p:cNvPr id="856116" name="Rectangle 52"/>
                <p:cNvSpPr>
                  <a:spLocks noChangeArrowheads="1"/>
                </p:cNvSpPr>
                <p:nvPr/>
              </p:nvSpPr>
              <p:spPr bwMode="auto">
                <a:xfrm>
                  <a:off x="3915" y="2472"/>
                  <a:ext cx="771"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Phone contacts</a:t>
                  </a:r>
                  <a:endParaRPr lang="en-US" sz="1400">
                    <a:solidFill>
                      <a:srgbClr val="333300"/>
                    </a:solidFill>
                    <a:latin typeface="Times New Roman" pitchFamily="18" charset="0"/>
                  </a:endParaRPr>
                </a:p>
              </p:txBody>
            </p:sp>
            <p:sp>
              <p:nvSpPr>
                <p:cNvPr id="856117" name="Rectangle 53"/>
                <p:cNvSpPr>
                  <a:spLocks noChangeArrowheads="1"/>
                </p:cNvSpPr>
                <p:nvPr/>
              </p:nvSpPr>
              <p:spPr bwMode="auto">
                <a:xfrm>
                  <a:off x="3795" y="2674"/>
                  <a:ext cx="1013"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Annual health goals </a:t>
                  </a:r>
                  <a:endParaRPr lang="en-US" sz="1400">
                    <a:solidFill>
                      <a:srgbClr val="333300"/>
                    </a:solidFill>
                    <a:latin typeface="Times New Roman" pitchFamily="18" charset="0"/>
                  </a:endParaRPr>
                </a:p>
              </p:txBody>
            </p:sp>
            <p:sp>
              <p:nvSpPr>
                <p:cNvPr id="856118" name="Rectangle 54"/>
                <p:cNvSpPr>
                  <a:spLocks noChangeArrowheads="1"/>
                </p:cNvSpPr>
                <p:nvPr/>
              </p:nvSpPr>
              <p:spPr bwMode="auto">
                <a:xfrm>
                  <a:off x="3957" y="2820"/>
                  <a:ext cx="684"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"Fast Track"'s</a:t>
                  </a:r>
                  <a:endParaRPr lang="en-US" sz="1400">
                    <a:solidFill>
                      <a:srgbClr val="333300"/>
                    </a:solidFill>
                    <a:latin typeface="Times New Roman" pitchFamily="18" charset="0"/>
                  </a:endParaRPr>
                </a:p>
              </p:txBody>
            </p:sp>
            <p:sp>
              <p:nvSpPr>
                <p:cNvPr id="856119" name="Rectangle 55"/>
                <p:cNvSpPr>
                  <a:spLocks noChangeArrowheads="1"/>
                </p:cNvSpPr>
                <p:nvPr/>
              </p:nvSpPr>
              <p:spPr bwMode="auto">
                <a:xfrm>
                  <a:off x="4005" y="3008"/>
                  <a:ext cx="590"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Group visits</a:t>
                  </a:r>
                  <a:endParaRPr lang="en-US" sz="1400">
                    <a:solidFill>
                      <a:srgbClr val="333300"/>
                    </a:solidFill>
                    <a:latin typeface="Times New Roman" pitchFamily="18" charset="0"/>
                  </a:endParaRPr>
                </a:p>
              </p:txBody>
            </p:sp>
            <p:sp>
              <p:nvSpPr>
                <p:cNvPr id="856120" name="Rectangle 56"/>
                <p:cNvSpPr>
                  <a:spLocks noChangeArrowheads="1"/>
                </p:cNvSpPr>
                <p:nvPr/>
              </p:nvSpPr>
              <p:spPr bwMode="auto">
                <a:xfrm>
                  <a:off x="4017" y="3313"/>
                  <a:ext cx="573"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Office visits</a:t>
                  </a:r>
                  <a:endParaRPr lang="en-US" sz="1400">
                    <a:solidFill>
                      <a:srgbClr val="333300"/>
                    </a:solidFill>
                    <a:latin typeface="Times New Roman" pitchFamily="18" charset="0"/>
                  </a:endParaRPr>
                </a:p>
              </p:txBody>
            </p:sp>
          </p:grpSp>
        </p:grpSp>
        <p:grpSp>
          <p:nvGrpSpPr>
            <p:cNvPr id="856121" name="Group 57"/>
            <p:cNvGrpSpPr>
              <a:grpSpLocks/>
            </p:cNvGrpSpPr>
            <p:nvPr/>
          </p:nvGrpSpPr>
          <p:grpSpPr bwMode="auto">
            <a:xfrm>
              <a:off x="958" y="1554"/>
              <a:ext cx="115" cy="2022"/>
              <a:chOff x="3340" y="1560"/>
              <a:chExt cx="115" cy="2022"/>
            </a:xfrm>
          </p:grpSpPr>
          <p:sp>
            <p:nvSpPr>
              <p:cNvPr id="856122" name="Line 58"/>
              <p:cNvSpPr>
                <a:spLocks noChangeShapeType="1"/>
              </p:cNvSpPr>
              <p:nvPr/>
            </p:nvSpPr>
            <p:spPr bwMode="auto">
              <a:xfrm>
                <a:off x="3402" y="1560"/>
                <a:ext cx="0" cy="2022"/>
              </a:xfrm>
              <a:prstGeom prst="line">
                <a:avLst/>
              </a:prstGeom>
              <a:noFill/>
              <a:ln w="9525">
                <a:solidFill>
                  <a:schemeClr val="tx1"/>
                </a:solidFill>
                <a:round/>
                <a:headEnd/>
                <a:tailEnd/>
              </a:ln>
              <a:effectLst/>
            </p:spPr>
            <p:txBody>
              <a:bodyPr/>
              <a:lstStyle/>
              <a:p>
                <a:endParaRPr lang="en-US"/>
              </a:p>
            </p:txBody>
          </p:sp>
          <p:sp>
            <p:nvSpPr>
              <p:cNvPr id="856123" name="Rectangle 59"/>
              <p:cNvSpPr>
                <a:spLocks noChangeArrowheads="1"/>
              </p:cNvSpPr>
              <p:nvPr/>
            </p:nvSpPr>
            <p:spPr bwMode="auto">
              <a:xfrm rot="16200000">
                <a:off x="2505" y="2517"/>
                <a:ext cx="1786" cy="115"/>
              </a:xfrm>
              <a:prstGeom prst="rect">
                <a:avLst/>
              </a:prstGeom>
              <a:solidFill>
                <a:srgbClr val="E7DECF"/>
              </a:solidFill>
              <a:ln w="9525">
                <a:noFill/>
                <a:miter lim="800000"/>
                <a:headEnd/>
                <a:tailEnd/>
              </a:ln>
            </p:spPr>
            <p:txBody>
              <a:bodyPr wrap="none" lIns="0" tIns="0" rIns="0" bIns="0">
                <a:spAutoFit/>
              </a:bodyPr>
              <a:lstStyle/>
              <a:p>
                <a:pPr algn="l" defTabSz="966788" eaLnBrk="0" hangingPunct="0"/>
                <a:r>
                  <a:rPr lang="en-US" sz="1200" b="1">
                    <a:solidFill>
                      <a:srgbClr val="000000"/>
                    </a:solidFill>
                    <a:latin typeface="Verdana" pitchFamily="34" charset="0"/>
                  </a:rPr>
                  <a:t>   N</a:t>
                </a:r>
                <a:r>
                  <a:rPr lang="en-US" sz="1000" b="1">
                    <a:solidFill>
                      <a:srgbClr val="000000"/>
                    </a:solidFill>
                    <a:latin typeface="Verdana" pitchFamily="34" charset="0"/>
                  </a:rPr>
                  <a:t>UMBER</a:t>
                </a:r>
                <a:r>
                  <a:rPr lang="en-US" sz="1200" b="1">
                    <a:solidFill>
                      <a:srgbClr val="000000"/>
                    </a:solidFill>
                    <a:latin typeface="Verdana" pitchFamily="34" charset="0"/>
                  </a:rPr>
                  <a:t>   </a:t>
                </a:r>
                <a:r>
                  <a:rPr lang="en-US" sz="1000" b="1">
                    <a:solidFill>
                      <a:srgbClr val="000000"/>
                    </a:solidFill>
                    <a:latin typeface="Verdana" pitchFamily="34" charset="0"/>
                  </a:rPr>
                  <a:t>OF</a:t>
                </a:r>
                <a:r>
                  <a:rPr lang="en-US" sz="1200" b="1">
                    <a:solidFill>
                      <a:srgbClr val="000000"/>
                    </a:solidFill>
                    <a:latin typeface="Verdana" pitchFamily="34" charset="0"/>
                  </a:rPr>
                  <a:t>   D</a:t>
                </a:r>
                <a:r>
                  <a:rPr lang="en-US" sz="1000" b="1">
                    <a:solidFill>
                      <a:srgbClr val="000000"/>
                    </a:solidFill>
                    <a:latin typeface="Verdana" pitchFamily="34" charset="0"/>
                  </a:rPr>
                  <a:t>AILY</a:t>
                </a:r>
                <a:r>
                  <a:rPr lang="en-US" sz="1200" b="1">
                    <a:solidFill>
                      <a:srgbClr val="000000"/>
                    </a:solidFill>
                    <a:latin typeface="Verdana" pitchFamily="34" charset="0"/>
                  </a:rPr>
                  <a:t>   C</a:t>
                </a:r>
                <a:r>
                  <a:rPr lang="en-US" sz="1000" b="1">
                    <a:solidFill>
                      <a:srgbClr val="000000"/>
                    </a:solidFill>
                    <a:latin typeface="Verdana" pitchFamily="34" charset="0"/>
                  </a:rPr>
                  <a:t>ONTACTS   </a:t>
                </a:r>
                <a:endParaRPr lang="en-US" sz="1000" b="1">
                  <a:solidFill>
                    <a:srgbClr val="333300"/>
                  </a:solidFill>
                  <a:latin typeface="Verdana" pitchFamily="34" charset="0"/>
                </a:endParaRPr>
              </a:p>
            </p:txBody>
          </p:sp>
        </p:grpSp>
        <p:grpSp>
          <p:nvGrpSpPr>
            <p:cNvPr id="856124" name="Group 60"/>
            <p:cNvGrpSpPr>
              <a:grpSpLocks/>
            </p:cNvGrpSpPr>
            <p:nvPr/>
          </p:nvGrpSpPr>
          <p:grpSpPr bwMode="auto">
            <a:xfrm>
              <a:off x="1182" y="1468"/>
              <a:ext cx="1380" cy="2113"/>
              <a:chOff x="3564" y="1468"/>
              <a:chExt cx="1380" cy="2113"/>
            </a:xfrm>
          </p:grpSpPr>
          <p:sp>
            <p:nvSpPr>
              <p:cNvPr id="856125" name="Rectangle 61"/>
              <p:cNvSpPr>
                <a:spLocks noChangeArrowheads="1"/>
              </p:cNvSpPr>
              <p:nvPr/>
            </p:nvSpPr>
            <p:spPr bwMode="auto">
              <a:xfrm>
                <a:off x="3604" y="3485"/>
                <a:ext cx="44"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0</a:t>
                </a:r>
                <a:endParaRPr lang="en-US" sz="1000" b="1">
                  <a:solidFill>
                    <a:srgbClr val="333300"/>
                  </a:solidFill>
                  <a:latin typeface="Times New Roman" pitchFamily="18" charset="0"/>
                </a:endParaRPr>
              </a:p>
            </p:txBody>
          </p:sp>
          <p:sp>
            <p:nvSpPr>
              <p:cNvPr id="856126" name="Rectangle 62"/>
              <p:cNvSpPr>
                <a:spLocks noChangeArrowheads="1"/>
              </p:cNvSpPr>
              <p:nvPr/>
            </p:nvSpPr>
            <p:spPr bwMode="auto">
              <a:xfrm>
                <a:off x="3564" y="3231"/>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10</a:t>
                </a:r>
                <a:endParaRPr lang="en-US" sz="1000" b="1">
                  <a:solidFill>
                    <a:srgbClr val="333300"/>
                  </a:solidFill>
                  <a:latin typeface="Times New Roman" pitchFamily="18" charset="0"/>
                </a:endParaRPr>
              </a:p>
            </p:txBody>
          </p:sp>
          <p:sp>
            <p:nvSpPr>
              <p:cNvPr id="856127" name="Rectangle 63"/>
              <p:cNvSpPr>
                <a:spLocks noChangeArrowheads="1"/>
              </p:cNvSpPr>
              <p:nvPr/>
            </p:nvSpPr>
            <p:spPr bwMode="auto">
              <a:xfrm>
                <a:off x="3564" y="298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20</a:t>
                </a:r>
                <a:endParaRPr lang="en-US" sz="1000" b="1">
                  <a:solidFill>
                    <a:srgbClr val="333300"/>
                  </a:solidFill>
                  <a:latin typeface="Times New Roman" pitchFamily="18" charset="0"/>
                </a:endParaRPr>
              </a:p>
            </p:txBody>
          </p:sp>
          <p:sp>
            <p:nvSpPr>
              <p:cNvPr id="856128" name="Rectangle 64"/>
              <p:cNvSpPr>
                <a:spLocks noChangeArrowheads="1"/>
              </p:cNvSpPr>
              <p:nvPr/>
            </p:nvSpPr>
            <p:spPr bwMode="auto">
              <a:xfrm>
                <a:off x="3564" y="2730"/>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30</a:t>
                </a:r>
                <a:endParaRPr lang="en-US" sz="1000" b="1">
                  <a:solidFill>
                    <a:srgbClr val="333300"/>
                  </a:solidFill>
                  <a:latin typeface="Times New Roman" pitchFamily="18" charset="0"/>
                </a:endParaRPr>
              </a:p>
            </p:txBody>
          </p:sp>
          <p:sp>
            <p:nvSpPr>
              <p:cNvPr id="856129" name="Rectangle 65"/>
              <p:cNvSpPr>
                <a:spLocks noChangeArrowheads="1"/>
              </p:cNvSpPr>
              <p:nvPr/>
            </p:nvSpPr>
            <p:spPr bwMode="auto">
              <a:xfrm>
                <a:off x="3564" y="2476"/>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40</a:t>
                </a:r>
                <a:endParaRPr lang="en-US" sz="1000" b="1">
                  <a:solidFill>
                    <a:srgbClr val="333300"/>
                  </a:solidFill>
                  <a:latin typeface="Times New Roman" pitchFamily="18" charset="0"/>
                </a:endParaRPr>
              </a:p>
            </p:txBody>
          </p:sp>
          <p:sp>
            <p:nvSpPr>
              <p:cNvPr id="856130" name="Rectangle 66"/>
              <p:cNvSpPr>
                <a:spLocks noChangeArrowheads="1"/>
              </p:cNvSpPr>
              <p:nvPr/>
            </p:nvSpPr>
            <p:spPr bwMode="auto">
              <a:xfrm>
                <a:off x="3564" y="222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50</a:t>
                </a:r>
                <a:endParaRPr lang="en-US" sz="1000" b="1">
                  <a:solidFill>
                    <a:srgbClr val="333300"/>
                  </a:solidFill>
                  <a:latin typeface="Times New Roman" pitchFamily="18" charset="0"/>
                </a:endParaRPr>
              </a:p>
            </p:txBody>
          </p:sp>
          <p:sp>
            <p:nvSpPr>
              <p:cNvPr id="856131" name="Rectangle 67"/>
              <p:cNvSpPr>
                <a:spLocks noChangeArrowheads="1"/>
              </p:cNvSpPr>
              <p:nvPr/>
            </p:nvSpPr>
            <p:spPr bwMode="auto">
              <a:xfrm>
                <a:off x="3564" y="197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60</a:t>
                </a:r>
                <a:endParaRPr lang="en-US" sz="1000" b="1">
                  <a:solidFill>
                    <a:srgbClr val="333300"/>
                  </a:solidFill>
                  <a:latin typeface="Times New Roman" pitchFamily="18" charset="0"/>
                </a:endParaRPr>
              </a:p>
            </p:txBody>
          </p:sp>
          <p:sp>
            <p:nvSpPr>
              <p:cNvPr id="856132" name="Rectangle 68"/>
              <p:cNvSpPr>
                <a:spLocks noChangeArrowheads="1"/>
              </p:cNvSpPr>
              <p:nvPr/>
            </p:nvSpPr>
            <p:spPr bwMode="auto">
              <a:xfrm>
                <a:off x="3564" y="1722"/>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70</a:t>
                </a:r>
                <a:endParaRPr lang="en-US" sz="1000" b="1">
                  <a:solidFill>
                    <a:srgbClr val="333300"/>
                  </a:solidFill>
                  <a:latin typeface="Times New Roman" pitchFamily="18" charset="0"/>
                </a:endParaRPr>
              </a:p>
            </p:txBody>
          </p:sp>
          <p:sp>
            <p:nvSpPr>
              <p:cNvPr id="856133" name="Rectangle 69"/>
              <p:cNvSpPr>
                <a:spLocks noChangeArrowheads="1"/>
              </p:cNvSpPr>
              <p:nvPr/>
            </p:nvSpPr>
            <p:spPr bwMode="auto">
              <a:xfrm>
                <a:off x="3564" y="1468"/>
                <a:ext cx="88" cy="96"/>
              </a:xfrm>
              <a:prstGeom prst="rect">
                <a:avLst/>
              </a:prstGeom>
              <a:noFill/>
              <a:ln w="9525">
                <a:noFill/>
                <a:miter lim="800000"/>
                <a:headEnd/>
                <a:tailEnd/>
              </a:ln>
            </p:spPr>
            <p:txBody>
              <a:bodyPr wrap="none" lIns="0" tIns="0" rIns="0" bIns="0">
                <a:spAutoFit/>
              </a:bodyPr>
              <a:lstStyle/>
              <a:p>
                <a:pPr algn="l" defTabSz="966788" eaLnBrk="0" hangingPunct="0"/>
                <a:r>
                  <a:rPr lang="en-US" sz="1000" b="1">
                    <a:solidFill>
                      <a:srgbClr val="000000"/>
                    </a:solidFill>
                  </a:rPr>
                  <a:t>80</a:t>
                </a:r>
                <a:endParaRPr lang="en-US" sz="1000" b="1">
                  <a:solidFill>
                    <a:srgbClr val="333300"/>
                  </a:solidFill>
                  <a:latin typeface="Times New Roman" pitchFamily="18" charset="0"/>
                </a:endParaRPr>
              </a:p>
            </p:txBody>
          </p:sp>
          <p:grpSp>
            <p:nvGrpSpPr>
              <p:cNvPr id="856134" name="Group 70"/>
              <p:cNvGrpSpPr>
                <a:grpSpLocks/>
              </p:cNvGrpSpPr>
              <p:nvPr/>
            </p:nvGrpSpPr>
            <p:grpSpPr bwMode="auto">
              <a:xfrm>
                <a:off x="3654" y="1560"/>
                <a:ext cx="1290" cy="2016"/>
                <a:chOff x="3654" y="1560"/>
                <a:chExt cx="1290" cy="2016"/>
              </a:xfrm>
            </p:grpSpPr>
            <p:sp>
              <p:nvSpPr>
                <p:cNvPr id="856135" name="Rectangle 71"/>
                <p:cNvSpPr>
                  <a:spLocks noChangeArrowheads="1"/>
                </p:cNvSpPr>
                <p:nvPr/>
              </p:nvSpPr>
              <p:spPr bwMode="auto">
                <a:xfrm>
                  <a:off x="3654" y="1560"/>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36" name="Rectangle 72"/>
                <p:cNvSpPr>
                  <a:spLocks noChangeArrowheads="1"/>
                </p:cNvSpPr>
                <p:nvPr/>
              </p:nvSpPr>
              <p:spPr bwMode="auto">
                <a:xfrm>
                  <a:off x="3654" y="1812"/>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137" name="Rectangle 73"/>
                <p:cNvSpPr>
                  <a:spLocks noChangeArrowheads="1"/>
                </p:cNvSpPr>
                <p:nvPr/>
              </p:nvSpPr>
              <p:spPr bwMode="auto">
                <a:xfrm>
                  <a:off x="3654" y="2064"/>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38" name="Rectangle 74"/>
                <p:cNvSpPr>
                  <a:spLocks noChangeArrowheads="1"/>
                </p:cNvSpPr>
                <p:nvPr/>
              </p:nvSpPr>
              <p:spPr bwMode="auto">
                <a:xfrm>
                  <a:off x="3654" y="2316"/>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139" name="Rectangle 75"/>
                <p:cNvSpPr>
                  <a:spLocks noChangeArrowheads="1"/>
                </p:cNvSpPr>
                <p:nvPr/>
              </p:nvSpPr>
              <p:spPr bwMode="auto">
                <a:xfrm>
                  <a:off x="3654" y="2568"/>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40" name="Rectangle 76"/>
                <p:cNvSpPr>
                  <a:spLocks noChangeArrowheads="1"/>
                </p:cNvSpPr>
                <p:nvPr/>
              </p:nvSpPr>
              <p:spPr bwMode="auto">
                <a:xfrm>
                  <a:off x="3654" y="2820"/>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856141" name="Rectangle 77"/>
                <p:cNvSpPr>
                  <a:spLocks noChangeArrowheads="1"/>
                </p:cNvSpPr>
                <p:nvPr/>
              </p:nvSpPr>
              <p:spPr bwMode="auto">
                <a:xfrm>
                  <a:off x="3654" y="3072"/>
                  <a:ext cx="1290" cy="2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6142" name="Rectangle 78"/>
                <p:cNvSpPr>
                  <a:spLocks noChangeArrowheads="1"/>
                </p:cNvSpPr>
                <p:nvPr/>
              </p:nvSpPr>
              <p:spPr bwMode="auto">
                <a:xfrm>
                  <a:off x="3654" y="3324"/>
                  <a:ext cx="1290" cy="252"/>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grpSp>
        <p:sp>
          <p:nvSpPr>
            <p:cNvPr id="856143" name="Line 79"/>
            <p:cNvSpPr>
              <a:spLocks noChangeShapeType="1"/>
            </p:cNvSpPr>
            <p:nvPr/>
          </p:nvSpPr>
          <p:spPr bwMode="auto">
            <a:xfrm flipH="1">
              <a:off x="1176" y="3576"/>
              <a:ext cx="222" cy="0"/>
            </a:xfrm>
            <a:prstGeom prst="line">
              <a:avLst/>
            </a:prstGeom>
            <a:noFill/>
            <a:ln w="9525">
              <a:solidFill>
                <a:schemeClr val="tx1"/>
              </a:solidFill>
              <a:round/>
              <a:headEnd/>
              <a:tailEnd/>
            </a:ln>
            <a:effectLst/>
          </p:spPr>
          <p:txBody>
            <a:bodyPr/>
            <a:lstStyle/>
            <a:p>
              <a:endParaRPr lang="en-US"/>
            </a:p>
          </p:txBody>
        </p:sp>
        <p:sp>
          <p:nvSpPr>
            <p:cNvPr id="856144" name="Line 80"/>
            <p:cNvSpPr>
              <a:spLocks noChangeShapeType="1"/>
            </p:cNvSpPr>
            <p:nvPr/>
          </p:nvSpPr>
          <p:spPr bwMode="auto">
            <a:xfrm flipH="1">
              <a:off x="1176" y="3324"/>
              <a:ext cx="222" cy="0"/>
            </a:xfrm>
            <a:prstGeom prst="line">
              <a:avLst/>
            </a:prstGeom>
            <a:noFill/>
            <a:ln w="9525">
              <a:solidFill>
                <a:schemeClr val="tx1"/>
              </a:solidFill>
              <a:round/>
              <a:headEnd/>
              <a:tailEnd/>
            </a:ln>
            <a:effectLst/>
          </p:spPr>
          <p:txBody>
            <a:bodyPr/>
            <a:lstStyle/>
            <a:p>
              <a:endParaRPr lang="en-US"/>
            </a:p>
          </p:txBody>
        </p:sp>
        <p:sp>
          <p:nvSpPr>
            <p:cNvPr id="856145" name="Line 81"/>
            <p:cNvSpPr>
              <a:spLocks noChangeShapeType="1"/>
            </p:cNvSpPr>
            <p:nvPr/>
          </p:nvSpPr>
          <p:spPr bwMode="auto">
            <a:xfrm flipH="1">
              <a:off x="1176" y="3072"/>
              <a:ext cx="222" cy="0"/>
            </a:xfrm>
            <a:prstGeom prst="line">
              <a:avLst/>
            </a:prstGeom>
            <a:noFill/>
            <a:ln w="9525">
              <a:solidFill>
                <a:schemeClr val="tx1"/>
              </a:solidFill>
              <a:round/>
              <a:headEnd/>
              <a:tailEnd/>
            </a:ln>
            <a:effectLst/>
          </p:spPr>
          <p:txBody>
            <a:bodyPr/>
            <a:lstStyle/>
            <a:p>
              <a:endParaRPr lang="en-US"/>
            </a:p>
          </p:txBody>
        </p:sp>
        <p:sp>
          <p:nvSpPr>
            <p:cNvPr id="856146" name="Line 82"/>
            <p:cNvSpPr>
              <a:spLocks noChangeShapeType="1"/>
            </p:cNvSpPr>
            <p:nvPr/>
          </p:nvSpPr>
          <p:spPr bwMode="auto">
            <a:xfrm flipH="1">
              <a:off x="1176" y="2820"/>
              <a:ext cx="222" cy="0"/>
            </a:xfrm>
            <a:prstGeom prst="line">
              <a:avLst/>
            </a:prstGeom>
            <a:noFill/>
            <a:ln w="9525">
              <a:solidFill>
                <a:schemeClr val="tx1"/>
              </a:solidFill>
              <a:round/>
              <a:headEnd/>
              <a:tailEnd/>
            </a:ln>
            <a:effectLst/>
          </p:spPr>
          <p:txBody>
            <a:bodyPr/>
            <a:lstStyle/>
            <a:p>
              <a:endParaRPr lang="en-US"/>
            </a:p>
          </p:txBody>
        </p:sp>
        <p:sp>
          <p:nvSpPr>
            <p:cNvPr id="856147" name="Line 83"/>
            <p:cNvSpPr>
              <a:spLocks noChangeShapeType="1"/>
            </p:cNvSpPr>
            <p:nvPr/>
          </p:nvSpPr>
          <p:spPr bwMode="auto">
            <a:xfrm flipH="1">
              <a:off x="1176" y="2568"/>
              <a:ext cx="222" cy="0"/>
            </a:xfrm>
            <a:prstGeom prst="line">
              <a:avLst/>
            </a:prstGeom>
            <a:noFill/>
            <a:ln w="9525">
              <a:solidFill>
                <a:schemeClr val="tx1"/>
              </a:solidFill>
              <a:round/>
              <a:headEnd/>
              <a:tailEnd/>
            </a:ln>
            <a:effectLst/>
          </p:spPr>
          <p:txBody>
            <a:bodyPr/>
            <a:lstStyle/>
            <a:p>
              <a:endParaRPr lang="en-US"/>
            </a:p>
          </p:txBody>
        </p:sp>
        <p:sp>
          <p:nvSpPr>
            <p:cNvPr id="856148" name="Line 84"/>
            <p:cNvSpPr>
              <a:spLocks noChangeShapeType="1"/>
            </p:cNvSpPr>
            <p:nvPr/>
          </p:nvSpPr>
          <p:spPr bwMode="auto">
            <a:xfrm flipH="1">
              <a:off x="1176" y="2316"/>
              <a:ext cx="222" cy="0"/>
            </a:xfrm>
            <a:prstGeom prst="line">
              <a:avLst/>
            </a:prstGeom>
            <a:noFill/>
            <a:ln w="9525">
              <a:solidFill>
                <a:schemeClr val="tx1"/>
              </a:solidFill>
              <a:round/>
              <a:headEnd/>
              <a:tailEnd/>
            </a:ln>
            <a:effectLst/>
          </p:spPr>
          <p:txBody>
            <a:bodyPr/>
            <a:lstStyle/>
            <a:p>
              <a:endParaRPr lang="en-US"/>
            </a:p>
          </p:txBody>
        </p:sp>
        <p:sp>
          <p:nvSpPr>
            <p:cNvPr id="856149" name="Line 85"/>
            <p:cNvSpPr>
              <a:spLocks noChangeShapeType="1"/>
            </p:cNvSpPr>
            <p:nvPr/>
          </p:nvSpPr>
          <p:spPr bwMode="auto">
            <a:xfrm flipH="1">
              <a:off x="1176" y="2064"/>
              <a:ext cx="222" cy="0"/>
            </a:xfrm>
            <a:prstGeom prst="line">
              <a:avLst/>
            </a:prstGeom>
            <a:noFill/>
            <a:ln w="9525">
              <a:solidFill>
                <a:schemeClr val="tx1"/>
              </a:solidFill>
              <a:round/>
              <a:headEnd/>
              <a:tailEnd/>
            </a:ln>
            <a:effectLst/>
          </p:spPr>
          <p:txBody>
            <a:bodyPr/>
            <a:lstStyle/>
            <a:p>
              <a:endParaRPr lang="en-US"/>
            </a:p>
          </p:txBody>
        </p:sp>
        <p:sp>
          <p:nvSpPr>
            <p:cNvPr id="856150" name="Line 86"/>
            <p:cNvSpPr>
              <a:spLocks noChangeShapeType="1"/>
            </p:cNvSpPr>
            <p:nvPr/>
          </p:nvSpPr>
          <p:spPr bwMode="auto">
            <a:xfrm flipH="1">
              <a:off x="1176" y="1812"/>
              <a:ext cx="222" cy="0"/>
            </a:xfrm>
            <a:prstGeom prst="line">
              <a:avLst/>
            </a:prstGeom>
            <a:noFill/>
            <a:ln w="9525">
              <a:solidFill>
                <a:schemeClr val="tx1"/>
              </a:solidFill>
              <a:round/>
              <a:headEnd/>
              <a:tailEnd/>
            </a:ln>
            <a:effectLst/>
          </p:spPr>
          <p:txBody>
            <a:bodyPr/>
            <a:lstStyle/>
            <a:p>
              <a:endParaRPr lang="en-US"/>
            </a:p>
          </p:txBody>
        </p:sp>
        <p:sp>
          <p:nvSpPr>
            <p:cNvPr id="856151" name="Line 87"/>
            <p:cNvSpPr>
              <a:spLocks noChangeShapeType="1"/>
            </p:cNvSpPr>
            <p:nvPr/>
          </p:nvSpPr>
          <p:spPr bwMode="auto">
            <a:xfrm flipH="1">
              <a:off x="1176" y="1560"/>
              <a:ext cx="222" cy="0"/>
            </a:xfrm>
            <a:prstGeom prst="line">
              <a:avLst/>
            </a:prstGeom>
            <a:noFill/>
            <a:ln w="9525">
              <a:solidFill>
                <a:schemeClr val="tx1"/>
              </a:solidFill>
              <a:round/>
              <a:headEnd/>
              <a:tailEnd/>
            </a:ln>
            <a:effectLst/>
          </p:spPr>
          <p:txBody>
            <a:bodyPr/>
            <a:lstStyle/>
            <a:p>
              <a:endParaRPr lang="en-US"/>
            </a:p>
          </p:txBody>
        </p:sp>
        <p:sp>
          <p:nvSpPr>
            <p:cNvPr id="856152" name="Rectangle 88"/>
            <p:cNvSpPr>
              <a:spLocks noChangeArrowheads="1"/>
            </p:cNvSpPr>
            <p:nvPr/>
          </p:nvSpPr>
          <p:spPr bwMode="auto">
            <a:xfrm>
              <a:off x="1373" y="2852"/>
              <a:ext cx="1095" cy="726"/>
            </a:xfrm>
            <a:prstGeom prst="rect">
              <a:avLst/>
            </a:prstGeom>
            <a:solidFill>
              <a:srgbClr val="C1E5DC"/>
            </a:solidFill>
            <a:ln w="9525">
              <a:solidFill>
                <a:schemeClr val="tx1"/>
              </a:solidFill>
              <a:miter lim="800000"/>
              <a:headEnd/>
              <a:tailEnd/>
            </a:ln>
          </p:spPr>
          <p:txBody>
            <a:bodyPr/>
            <a:lstStyle/>
            <a:p>
              <a:endParaRPr lang="en-US"/>
            </a:p>
          </p:txBody>
        </p:sp>
        <p:sp>
          <p:nvSpPr>
            <p:cNvPr id="856153" name="Rectangle 89"/>
            <p:cNvSpPr>
              <a:spLocks noChangeArrowheads="1"/>
            </p:cNvSpPr>
            <p:nvPr/>
          </p:nvSpPr>
          <p:spPr bwMode="auto">
            <a:xfrm>
              <a:off x="1635" y="3151"/>
              <a:ext cx="573" cy="134"/>
            </a:xfrm>
            <a:prstGeom prst="rect">
              <a:avLst/>
            </a:prstGeom>
            <a:noFill/>
            <a:ln w="9525">
              <a:noFill/>
              <a:miter lim="800000"/>
              <a:headEnd/>
              <a:tailEnd/>
            </a:ln>
          </p:spPr>
          <p:txBody>
            <a:bodyPr wrap="none" lIns="0" tIns="0" rIns="0" bIns="0">
              <a:spAutoFit/>
            </a:bodyPr>
            <a:lstStyle/>
            <a:p>
              <a:pPr defTabSz="966788" eaLnBrk="0" hangingPunct="0"/>
              <a:r>
                <a:rPr lang="en-US" sz="1400">
                  <a:solidFill>
                    <a:srgbClr val="000000"/>
                  </a:solidFill>
                </a:rPr>
                <a:t>Office visits</a:t>
              </a:r>
              <a:endParaRPr lang="en-US" sz="1400">
                <a:solidFill>
                  <a:srgbClr val="333300"/>
                </a:solidFill>
                <a:latin typeface="Times New Roman" pitchFamily="18" charset="0"/>
              </a:endParaRPr>
            </a:p>
          </p:txBody>
        </p:sp>
        <p:sp>
          <p:nvSpPr>
            <p:cNvPr id="856154" name="Rectangle 90"/>
            <p:cNvSpPr>
              <a:spLocks noChangeArrowheads="1"/>
            </p:cNvSpPr>
            <p:nvPr/>
          </p:nvSpPr>
          <p:spPr bwMode="auto">
            <a:xfrm>
              <a:off x="891" y="972"/>
              <a:ext cx="1806" cy="445"/>
            </a:xfrm>
            <a:prstGeom prst="rect">
              <a:avLst/>
            </a:prstGeom>
            <a:noFill/>
            <a:ln w="9525">
              <a:noFill/>
              <a:miter lim="800000"/>
              <a:headEnd/>
              <a:tailEnd/>
            </a:ln>
          </p:spPr>
          <p:txBody>
            <a:bodyPr/>
            <a:lstStyle/>
            <a:p>
              <a:pPr eaLnBrk="0" hangingPunct="0"/>
              <a:r>
                <a:rPr lang="en-US" b="1" baseline="-25000"/>
                <a:t>Current System</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147AE4D4-3F86-4556-9D73-AAB0B6D1C625}" type="slidenum">
              <a:rPr lang="en-US"/>
              <a:pPr/>
              <a:t>33</a:t>
            </a:fld>
            <a:endParaRPr lang="en-US"/>
          </a:p>
        </p:txBody>
      </p:sp>
      <p:sp>
        <p:nvSpPr>
          <p:cNvPr id="806914" name="Rectangle 2"/>
          <p:cNvSpPr>
            <a:spLocks noChangeArrowheads="1"/>
          </p:cNvSpPr>
          <p:nvPr/>
        </p:nvSpPr>
        <p:spPr bwMode="auto">
          <a:xfrm>
            <a:off x="304800" y="1666875"/>
            <a:ext cx="1447800" cy="1211263"/>
          </a:xfrm>
          <a:prstGeom prst="rect">
            <a:avLst/>
          </a:prstGeom>
          <a:solidFill>
            <a:srgbClr val="5F7D34"/>
          </a:solidFill>
          <a:ln w="9525">
            <a:noFill/>
            <a:miter lim="800000"/>
            <a:headEnd/>
            <a:tailEnd/>
          </a:ln>
          <a:effectLst/>
        </p:spPr>
        <p:txBody>
          <a:bodyPr wrap="none" anchor="ctr"/>
          <a:lstStyle/>
          <a:p>
            <a:endParaRPr lang="en-US"/>
          </a:p>
        </p:txBody>
      </p:sp>
      <p:sp>
        <p:nvSpPr>
          <p:cNvPr id="806915" name="Rectangle 3"/>
          <p:cNvSpPr>
            <a:spLocks noGrp="1" noChangeArrowheads="1"/>
          </p:cNvSpPr>
          <p:nvPr>
            <p:ph type="title"/>
          </p:nvPr>
        </p:nvSpPr>
        <p:spPr>
          <a:xfrm>
            <a:off x="0" y="0"/>
            <a:ext cx="6324600" cy="990600"/>
          </a:xfrm>
        </p:spPr>
        <p:txBody>
          <a:bodyPr/>
          <a:lstStyle/>
          <a:p>
            <a:r>
              <a:rPr lang="en-US" sz="2200"/>
              <a:t>Future State</a:t>
            </a:r>
            <a:br>
              <a:rPr lang="en-US" sz="2200"/>
            </a:br>
            <a:r>
              <a:rPr lang="en-US" sz="2200" i="1"/>
              <a:t>Asking New Questions - Meeting New Needs</a:t>
            </a:r>
          </a:p>
        </p:txBody>
      </p:sp>
      <p:sp>
        <p:nvSpPr>
          <p:cNvPr id="806916" name="Rectangle 4"/>
          <p:cNvSpPr>
            <a:spLocks noGrp="1" noChangeArrowheads="1"/>
          </p:cNvSpPr>
          <p:nvPr>
            <p:ph type="body" idx="1"/>
          </p:nvPr>
        </p:nvSpPr>
        <p:spPr>
          <a:xfrm>
            <a:off x="1752600" y="1743075"/>
            <a:ext cx="7315200" cy="4495800"/>
          </a:xfrm>
        </p:spPr>
        <p:txBody>
          <a:bodyPr/>
          <a:lstStyle/>
          <a:p>
            <a:pPr marL="0" indent="0">
              <a:lnSpc>
                <a:spcPct val="80000"/>
              </a:lnSpc>
              <a:spcBef>
                <a:spcPct val="50000"/>
              </a:spcBef>
              <a:spcAft>
                <a:spcPct val="50000"/>
              </a:spcAft>
            </a:pPr>
            <a:r>
              <a:rPr lang="en-US">
                <a:solidFill>
                  <a:schemeClr val="accent2"/>
                </a:solidFill>
              </a:rPr>
              <a:t>How many patients can you </a:t>
            </a:r>
            <a:r>
              <a:rPr lang="en-US" u="sng">
                <a:solidFill>
                  <a:schemeClr val="accent2"/>
                </a:solidFill>
              </a:rPr>
              <a:t>see</a:t>
            </a:r>
            <a:r>
              <a:rPr lang="en-US">
                <a:solidFill>
                  <a:schemeClr val="accent2"/>
                </a:solidFill>
              </a:rPr>
              <a:t>?</a:t>
            </a:r>
          </a:p>
          <a:p>
            <a:pPr marL="0" indent="0">
              <a:lnSpc>
                <a:spcPct val="80000"/>
              </a:lnSpc>
              <a:spcBef>
                <a:spcPct val="50000"/>
              </a:spcBef>
              <a:spcAft>
                <a:spcPct val="50000"/>
              </a:spcAft>
            </a:pPr>
            <a:r>
              <a:rPr lang="en-US">
                <a:solidFill>
                  <a:schemeClr val="folHlink"/>
                </a:solidFill>
              </a:rPr>
              <a:t>How many patients’ problems can you </a:t>
            </a:r>
            <a:r>
              <a:rPr lang="en-US" u="sng">
                <a:solidFill>
                  <a:schemeClr val="folHlink"/>
                </a:solidFill>
              </a:rPr>
              <a:t>solve</a:t>
            </a:r>
            <a:r>
              <a:rPr lang="en-US">
                <a:solidFill>
                  <a:schemeClr val="folHlink"/>
                </a:solidFill>
              </a:rPr>
              <a:t>?</a:t>
            </a:r>
          </a:p>
          <a:p>
            <a:pPr marL="0" indent="0">
              <a:lnSpc>
                <a:spcPct val="80000"/>
              </a:lnSpc>
              <a:spcBef>
                <a:spcPct val="50000"/>
              </a:spcBef>
              <a:spcAft>
                <a:spcPct val="50000"/>
              </a:spcAft>
            </a:pPr>
            <a:r>
              <a:rPr lang="en-US">
                <a:solidFill>
                  <a:schemeClr val="accent2"/>
                </a:solidFill>
              </a:rPr>
              <a:t>How can we </a:t>
            </a:r>
            <a:r>
              <a:rPr lang="en-US" u="sng">
                <a:solidFill>
                  <a:schemeClr val="accent2"/>
                </a:solidFill>
              </a:rPr>
              <a:t>encourage and convince</a:t>
            </a:r>
            <a:r>
              <a:rPr lang="en-US">
                <a:solidFill>
                  <a:schemeClr val="accent2"/>
                </a:solidFill>
              </a:rPr>
              <a:t> patients to get required prevention?</a:t>
            </a:r>
          </a:p>
          <a:p>
            <a:pPr marL="0" indent="0">
              <a:lnSpc>
                <a:spcPct val="80000"/>
              </a:lnSpc>
              <a:spcBef>
                <a:spcPct val="50000"/>
              </a:spcBef>
              <a:spcAft>
                <a:spcPct val="50000"/>
              </a:spcAft>
            </a:pPr>
            <a:r>
              <a:rPr lang="en-US">
                <a:solidFill>
                  <a:schemeClr val="folHlink"/>
                </a:solidFill>
              </a:rPr>
              <a:t>How can we </a:t>
            </a:r>
            <a:r>
              <a:rPr lang="en-US" u="sng">
                <a:solidFill>
                  <a:schemeClr val="folHlink"/>
                </a:solidFill>
              </a:rPr>
              <a:t>create systems</a:t>
            </a:r>
            <a:r>
              <a:rPr lang="en-US">
                <a:solidFill>
                  <a:schemeClr val="folHlink"/>
                </a:solidFill>
              </a:rPr>
              <a:t> that significantly increase that patients get required prevention? </a:t>
            </a:r>
          </a:p>
          <a:p>
            <a:pPr marL="0" indent="0">
              <a:lnSpc>
                <a:spcPct val="80000"/>
              </a:lnSpc>
              <a:spcBef>
                <a:spcPct val="50000"/>
              </a:spcBef>
              <a:spcAft>
                <a:spcPct val="50000"/>
              </a:spcAft>
            </a:pPr>
            <a:r>
              <a:rPr lang="en-US" u="sng">
                <a:solidFill>
                  <a:schemeClr val="accent2"/>
                </a:solidFill>
              </a:rPr>
              <a:t>How often</a:t>
            </a:r>
            <a:r>
              <a:rPr lang="en-US">
                <a:solidFill>
                  <a:schemeClr val="accent2"/>
                </a:solidFill>
              </a:rPr>
              <a:t> should a physician see a patient to optimally monitor a condition?</a:t>
            </a:r>
          </a:p>
          <a:p>
            <a:pPr marL="0" indent="0">
              <a:lnSpc>
                <a:spcPct val="80000"/>
              </a:lnSpc>
              <a:spcBef>
                <a:spcPct val="50000"/>
              </a:spcBef>
              <a:spcAft>
                <a:spcPct val="50000"/>
              </a:spcAft>
            </a:pPr>
            <a:r>
              <a:rPr lang="en-US">
                <a:solidFill>
                  <a:schemeClr val="folHlink"/>
                </a:solidFill>
              </a:rPr>
              <a:t>What is the </a:t>
            </a:r>
            <a:r>
              <a:rPr lang="en-US" u="sng">
                <a:solidFill>
                  <a:schemeClr val="folHlink"/>
                </a:solidFill>
              </a:rPr>
              <a:t>best way</a:t>
            </a:r>
            <a:r>
              <a:rPr lang="en-US">
                <a:solidFill>
                  <a:schemeClr val="folHlink"/>
                </a:solidFill>
              </a:rPr>
              <a:t> to optimally monitor a condition?</a:t>
            </a:r>
          </a:p>
        </p:txBody>
      </p:sp>
      <p:sp>
        <p:nvSpPr>
          <p:cNvPr id="806917" name="Text Box 5"/>
          <p:cNvSpPr txBox="1">
            <a:spLocks noChangeArrowheads="1"/>
          </p:cNvSpPr>
          <p:nvPr/>
        </p:nvSpPr>
        <p:spPr bwMode="auto">
          <a:xfrm>
            <a:off x="304800" y="1743075"/>
            <a:ext cx="2281238" cy="482600"/>
          </a:xfrm>
          <a:prstGeom prst="rect">
            <a:avLst/>
          </a:prstGeom>
          <a:noFill/>
          <a:ln w="9525">
            <a:noFill/>
            <a:miter lim="800000"/>
            <a:headEnd/>
            <a:tailEnd/>
          </a:ln>
          <a:effectLst/>
        </p:spPr>
        <p:txBody>
          <a:bodyPr>
            <a:spAutoFit/>
          </a:bodyPr>
          <a:lstStyle/>
          <a:p>
            <a:pPr algn="l">
              <a:lnSpc>
                <a:spcPct val="80000"/>
              </a:lnSpc>
            </a:pPr>
            <a:r>
              <a:rPr lang="en-US" sz="3200" b="1">
                <a:solidFill>
                  <a:schemeClr val="bg1"/>
                </a:solidFill>
                <a:ea typeface="ＭＳ Ｐゴシック" pitchFamily="34" charset="-128"/>
              </a:rPr>
              <a:t>FROM:</a:t>
            </a:r>
          </a:p>
        </p:txBody>
      </p:sp>
      <p:sp>
        <p:nvSpPr>
          <p:cNvPr id="806918" name="Rectangle 6"/>
          <p:cNvSpPr>
            <a:spLocks noChangeArrowheads="1"/>
          </p:cNvSpPr>
          <p:nvPr/>
        </p:nvSpPr>
        <p:spPr bwMode="auto">
          <a:xfrm>
            <a:off x="304800" y="2254250"/>
            <a:ext cx="1219200" cy="579438"/>
          </a:xfrm>
          <a:prstGeom prst="rect">
            <a:avLst/>
          </a:prstGeom>
          <a:noFill/>
          <a:ln w="9525">
            <a:noFill/>
            <a:miter lim="800000"/>
            <a:headEnd/>
            <a:tailEnd/>
          </a:ln>
          <a:effectLst/>
        </p:spPr>
        <p:txBody>
          <a:bodyPr>
            <a:spAutoFit/>
          </a:bodyPr>
          <a:lstStyle/>
          <a:p>
            <a:pPr algn="l"/>
            <a:r>
              <a:rPr lang="en-US" sz="3200" b="1">
                <a:solidFill>
                  <a:schemeClr val="bg1"/>
                </a:solidFill>
                <a:ea typeface="ＭＳ Ｐゴシック" pitchFamily="34" charset="-128"/>
              </a:rPr>
              <a:t>TO:</a:t>
            </a:r>
          </a:p>
        </p:txBody>
      </p:sp>
      <p:sp>
        <p:nvSpPr>
          <p:cNvPr id="806919" name="Rectangle 7"/>
          <p:cNvSpPr>
            <a:spLocks noChangeArrowheads="1"/>
          </p:cNvSpPr>
          <p:nvPr/>
        </p:nvSpPr>
        <p:spPr bwMode="auto">
          <a:xfrm>
            <a:off x="304800" y="3016250"/>
            <a:ext cx="1447800" cy="1692275"/>
          </a:xfrm>
          <a:prstGeom prst="rect">
            <a:avLst/>
          </a:prstGeom>
          <a:solidFill>
            <a:srgbClr val="5F7D34"/>
          </a:solidFill>
          <a:ln w="9525">
            <a:noFill/>
            <a:miter lim="800000"/>
            <a:headEnd/>
            <a:tailEnd/>
          </a:ln>
          <a:effectLst/>
        </p:spPr>
        <p:txBody>
          <a:bodyPr wrap="none" anchor="ctr"/>
          <a:lstStyle/>
          <a:p>
            <a:endParaRPr lang="en-US"/>
          </a:p>
        </p:txBody>
      </p:sp>
      <p:sp>
        <p:nvSpPr>
          <p:cNvPr id="806920" name="Text Box 8"/>
          <p:cNvSpPr txBox="1">
            <a:spLocks noChangeArrowheads="1"/>
          </p:cNvSpPr>
          <p:nvPr/>
        </p:nvSpPr>
        <p:spPr bwMode="auto">
          <a:xfrm>
            <a:off x="304800" y="3114675"/>
            <a:ext cx="1600200" cy="482600"/>
          </a:xfrm>
          <a:prstGeom prst="rect">
            <a:avLst/>
          </a:prstGeom>
          <a:noFill/>
          <a:ln w="9525">
            <a:noFill/>
            <a:miter lim="800000"/>
            <a:headEnd/>
            <a:tailEnd/>
          </a:ln>
          <a:effectLst/>
        </p:spPr>
        <p:txBody>
          <a:bodyPr>
            <a:spAutoFit/>
          </a:bodyPr>
          <a:lstStyle/>
          <a:p>
            <a:pPr algn="l">
              <a:lnSpc>
                <a:spcPct val="80000"/>
              </a:lnSpc>
            </a:pPr>
            <a:r>
              <a:rPr lang="en-US" sz="3200" b="1">
                <a:solidFill>
                  <a:schemeClr val="bg1"/>
                </a:solidFill>
                <a:ea typeface="ＭＳ Ｐゴシック" pitchFamily="34" charset="-128"/>
              </a:rPr>
              <a:t>FROM:</a:t>
            </a:r>
          </a:p>
        </p:txBody>
      </p:sp>
      <p:sp>
        <p:nvSpPr>
          <p:cNvPr id="806921" name="Rectangle 9"/>
          <p:cNvSpPr>
            <a:spLocks noChangeArrowheads="1"/>
          </p:cNvSpPr>
          <p:nvPr/>
        </p:nvSpPr>
        <p:spPr bwMode="auto">
          <a:xfrm>
            <a:off x="304800" y="3898900"/>
            <a:ext cx="1219200" cy="579438"/>
          </a:xfrm>
          <a:prstGeom prst="rect">
            <a:avLst/>
          </a:prstGeom>
          <a:noFill/>
          <a:ln w="9525">
            <a:noFill/>
            <a:miter lim="800000"/>
            <a:headEnd/>
            <a:tailEnd/>
          </a:ln>
          <a:effectLst/>
        </p:spPr>
        <p:txBody>
          <a:bodyPr>
            <a:spAutoFit/>
          </a:bodyPr>
          <a:lstStyle/>
          <a:p>
            <a:pPr algn="l"/>
            <a:r>
              <a:rPr lang="en-US" sz="3200" b="1">
                <a:solidFill>
                  <a:schemeClr val="bg1"/>
                </a:solidFill>
                <a:ea typeface="ＭＳ Ｐゴシック" pitchFamily="34" charset="-128"/>
              </a:rPr>
              <a:t>TO:</a:t>
            </a:r>
          </a:p>
        </p:txBody>
      </p:sp>
      <p:sp>
        <p:nvSpPr>
          <p:cNvPr id="806922" name="Rectangle 10"/>
          <p:cNvSpPr>
            <a:spLocks noChangeArrowheads="1"/>
          </p:cNvSpPr>
          <p:nvPr/>
        </p:nvSpPr>
        <p:spPr bwMode="auto">
          <a:xfrm>
            <a:off x="304800" y="4908550"/>
            <a:ext cx="1447800" cy="1644650"/>
          </a:xfrm>
          <a:prstGeom prst="rect">
            <a:avLst/>
          </a:prstGeom>
          <a:solidFill>
            <a:srgbClr val="5F7D34"/>
          </a:solidFill>
          <a:ln w="9525">
            <a:noFill/>
            <a:miter lim="800000"/>
            <a:headEnd/>
            <a:tailEnd/>
          </a:ln>
          <a:effectLst/>
        </p:spPr>
        <p:txBody>
          <a:bodyPr wrap="none" anchor="ctr"/>
          <a:lstStyle/>
          <a:p>
            <a:endParaRPr lang="en-US"/>
          </a:p>
        </p:txBody>
      </p:sp>
      <p:sp>
        <p:nvSpPr>
          <p:cNvPr id="806923" name="Text Box 11"/>
          <p:cNvSpPr txBox="1">
            <a:spLocks noChangeArrowheads="1"/>
          </p:cNvSpPr>
          <p:nvPr/>
        </p:nvSpPr>
        <p:spPr bwMode="auto">
          <a:xfrm>
            <a:off x="304800" y="4995863"/>
            <a:ext cx="1600200" cy="482600"/>
          </a:xfrm>
          <a:prstGeom prst="rect">
            <a:avLst/>
          </a:prstGeom>
          <a:noFill/>
          <a:ln w="9525">
            <a:noFill/>
            <a:miter lim="800000"/>
            <a:headEnd/>
            <a:tailEnd/>
          </a:ln>
          <a:effectLst/>
        </p:spPr>
        <p:txBody>
          <a:bodyPr>
            <a:spAutoFit/>
          </a:bodyPr>
          <a:lstStyle/>
          <a:p>
            <a:pPr algn="l">
              <a:lnSpc>
                <a:spcPct val="80000"/>
              </a:lnSpc>
            </a:pPr>
            <a:r>
              <a:rPr lang="en-US" sz="3200" b="1">
                <a:solidFill>
                  <a:schemeClr val="bg1"/>
                </a:solidFill>
                <a:ea typeface="ＭＳ Ｐゴシック" pitchFamily="34" charset="-128"/>
              </a:rPr>
              <a:t>FROM:</a:t>
            </a:r>
          </a:p>
        </p:txBody>
      </p:sp>
      <p:sp>
        <p:nvSpPr>
          <p:cNvPr id="806924" name="Rectangle 12"/>
          <p:cNvSpPr>
            <a:spLocks noChangeArrowheads="1"/>
          </p:cNvSpPr>
          <p:nvPr/>
        </p:nvSpPr>
        <p:spPr bwMode="auto">
          <a:xfrm>
            <a:off x="304800" y="5818188"/>
            <a:ext cx="1219200" cy="579437"/>
          </a:xfrm>
          <a:prstGeom prst="rect">
            <a:avLst/>
          </a:prstGeom>
          <a:noFill/>
          <a:ln w="9525">
            <a:noFill/>
            <a:miter lim="800000"/>
            <a:headEnd/>
            <a:tailEnd/>
          </a:ln>
          <a:effectLst/>
        </p:spPr>
        <p:txBody>
          <a:bodyPr>
            <a:spAutoFit/>
          </a:bodyPr>
          <a:lstStyle/>
          <a:p>
            <a:pPr algn="l"/>
            <a:r>
              <a:rPr lang="en-US" sz="3200" b="1">
                <a:solidFill>
                  <a:schemeClr val="bg1"/>
                </a:solidFill>
                <a:ea typeface="ＭＳ Ｐゴシック" pitchFamily="34" charset="-128"/>
              </a:rPr>
              <a:t>TO:</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AFB40F0-D65D-44E1-908F-E2815D4CB6BE}" type="slidenum">
              <a:rPr lang="en-US"/>
              <a:pPr/>
              <a:t>34</a:t>
            </a:fld>
            <a:endParaRPr lang="en-US"/>
          </a:p>
        </p:txBody>
      </p:sp>
      <p:sp>
        <p:nvSpPr>
          <p:cNvPr id="802818" name="Rectangle 2"/>
          <p:cNvSpPr>
            <a:spLocks noGrp="1" noChangeArrowheads="1"/>
          </p:cNvSpPr>
          <p:nvPr>
            <p:ph type="title"/>
          </p:nvPr>
        </p:nvSpPr>
        <p:spPr>
          <a:xfrm>
            <a:off x="228600" y="152400"/>
            <a:ext cx="8686800" cy="1143000"/>
          </a:xfrm>
        </p:spPr>
        <p:txBody>
          <a:bodyPr/>
          <a:lstStyle/>
          <a:p>
            <a:r>
              <a:rPr lang="en-US"/>
              <a:t>Thank you</a:t>
            </a:r>
          </a:p>
        </p:txBody>
      </p:sp>
      <p:pic>
        <p:nvPicPr>
          <p:cNvPr id="802819" name="Picture 3" descr="Thrive"/>
          <p:cNvPicPr>
            <a:picLocks noChangeAspect="1" noChangeArrowheads="1"/>
          </p:cNvPicPr>
          <p:nvPr/>
        </p:nvPicPr>
        <p:blipFill>
          <a:blip r:embed="rId2" cstate="print"/>
          <a:srcRect/>
          <a:stretch>
            <a:fillRect/>
          </a:stretch>
        </p:blipFill>
        <p:spPr bwMode="auto">
          <a:xfrm>
            <a:off x="2955925" y="2286000"/>
            <a:ext cx="5959475" cy="2743200"/>
          </a:xfrm>
          <a:prstGeom prst="rect">
            <a:avLst/>
          </a:prstGeom>
          <a:noFill/>
        </p:spPr>
      </p:pic>
      <p:sp>
        <p:nvSpPr>
          <p:cNvPr id="802820" name="Rectangle 4"/>
          <p:cNvSpPr>
            <a:spLocks noGrp="1" noChangeArrowheads="1"/>
          </p:cNvSpPr>
          <p:nvPr>
            <p:ph type="body" idx="1"/>
          </p:nvPr>
        </p:nvSpPr>
        <p:spPr>
          <a:xfrm>
            <a:off x="457200" y="1600200"/>
            <a:ext cx="2438400" cy="4495800"/>
          </a:xfrm>
        </p:spPr>
        <p:txBody>
          <a:bodyPr/>
          <a:lstStyle/>
          <a:p>
            <a:endParaRPr lang="en-US"/>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87C5F8-1B3E-4236-AD29-A52D94C4E5AF}" type="slidenum">
              <a:rPr lang="en-US"/>
              <a:pPr/>
              <a:t>4</a:t>
            </a:fld>
            <a:endParaRPr lang="en-US"/>
          </a:p>
        </p:txBody>
      </p:sp>
      <p:sp>
        <p:nvSpPr>
          <p:cNvPr id="794626" name="Rectangle 2"/>
          <p:cNvSpPr>
            <a:spLocks noGrp="1" noChangeArrowheads="1"/>
          </p:cNvSpPr>
          <p:nvPr>
            <p:ph type="title"/>
          </p:nvPr>
        </p:nvSpPr>
        <p:spPr/>
        <p:txBody>
          <a:bodyPr/>
          <a:lstStyle/>
          <a:p>
            <a:r>
              <a:rPr lang="en-US" sz="2800" dirty="0"/>
              <a:t>A national focus on information</a:t>
            </a:r>
          </a:p>
        </p:txBody>
      </p:sp>
      <p:sp>
        <p:nvSpPr>
          <p:cNvPr id="794627" name="Rectangle 3"/>
          <p:cNvSpPr>
            <a:spLocks noGrp="1" noChangeArrowheads="1"/>
          </p:cNvSpPr>
          <p:nvPr>
            <p:ph type="body" idx="1"/>
          </p:nvPr>
        </p:nvSpPr>
        <p:spPr/>
        <p:txBody>
          <a:bodyPr/>
          <a:lstStyle/>
          <a:p>
            <a:pPr>
              <a:spcBef>
                <a:spcPct val="35000"/>
              </a:spcBef>
            </a:pPr>
            <a:endParaRPr lang="en-US" sz="1800">
              <a:solidFill>
                <a:schemeClr val="hlink"/>
              </a:solidFill>
            </a:endParaRPr>
          </a:p>
          <a:p>
            <a:pPr>
              <a:spcBef>
                <a:spcPct val="35000"/>
              </a:spcBef>
            </a:pPr>
            <a:r>
              <a:rPr lang="en-US"/>
              <a:t>“Americans should be able to count on receiving health care that is safe….This requires, first, a commitment by all stakeholders to a culture of safety, and, second, </a:t>
            </a:r>
            <a:r>
              <a:rPr lang="en-US" b="1">
                <a:solidFill>
                  <a:schemeClr val="tx2"/>
                </a:solidFill>
              </a:rPr>
              <a:t>improved information systems.”</a:t>
            </a:r>
          </a:p>
          <a:p>
            <a:pPr>
              <a:spcBef>
                <a:spcPct val="35000"/>
              </a:spcBef>
            </a:pPr>
            <a:endParaRPr lang="en-US"/>
          </a:p>
          <a:p>
            <a:pPr>
              <a:spcBef>
                <a:spcPct val="35000"/>
              </a:spcBef>
            </a:pPr>
            <a:r>
              <a:rPr lang="en-US"/>
              <a:t>Institute of Medicine, 2003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9EFF49D0-D215-4A43-A056-27C7780C1248}" type="slidenum">
              <a:rPr lang="en-US"/>
              <a:pPr/>
              <a:t>5</a:t>
            </a:fld>
            <a:endParaRPr lang="en-US"/>
          </a:p>
        </p:txBody>
      </p:sp>
      <p:sp>
        <p:nvSpPr>
          <p:cNvPr id="796674" name="Slide Numb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endParaRPr lang="en-US" sz="1400">
              <a:ea typeface="ＭＳ Ｐゴシック" pitchFamily="34" charset="-128"/>
            </a:endParaRPr>
          </a:p>
          <a:p>
            <a:fld id="{B8E8353A-01AC-4DF0-831D-F81D8C5BD6C9}" type="slidenum">
              <a:rPr lang="en-US" sz="1400">
                <a:ea typeface="ＭＳ Ｐゴシック" pitchFamily="34" charset="-128"/>
              </a:rPr>
              <a:pPr/>
              <a:t>5</a:t>
            </a:fld>
            <a:endParaRPr lang="en-US" sz="1400">
              <a:ea typeface="ＭＳ Ｐゴシック" pitchFamily="34" charset="-128"/>
            </a:endParaRPr>
          </a:p>
        </p:txBody>
      </p:sp>
      <p:grpSp>
        <p:nvGrpSpPr>
          <p:cNvPr id="796675" name="Group 2"/>
          <p:cNvGrpSpPr>
            <a:grpSpLocks/>
          </p:cNvGrpSpPr>
          <p:nvPr/>
        </p:nvGrpSpPr>
        <p:grpSpPr bwMode="auto">
          <a:xfrm>
            <a:off x="685800" y="1371600"/>
            <a:ext cx="7707313" cy="4581525"/>
            <a:chOff x="788" y="1090"/>
            <a:chExt cx="4812" cy="2927"/>
          </a:xfrm>
        </p:grpSpPr>
        <p:sp>
          <p:nvSpPr>
            <p:cNvPr id="796676" name="Rectangle 3"/>
            <p:cNvSpPr>
              <a:spLocks noChangeArrowheads="1"/>
            </p:cNvSpPr>
            <p:nvPr/>
          </p:nvSpPr>
          <p:spPr bwMode="auto">
            <a:xfrm>
              <a:off x="788" y="1090"/>
              <a:ext cx="4812" cy="2927"/>
            </a:xfrm>
            <a:prstGeom prst="rect">
              <a:avLst/>
            </a:prstGeom>
            <a:gradFill rotWithShape="0">
              <a:gsLst>
                <a:gs pos="0">
                  <a:srgbClr val="CCCCCC"/>
                </a:gs>
                <a:gs pos="100000">
                  <a:srgbClr val="686868"/>
                </a:gs>
              </a:gsLst>
              <a:path path="shape">
                <a:fillToRect l="50000" t="50000" r="50000" b="50000"/>
              </a:path>
            </a:gradFill>
            <a:ln w="9525">
              <a:solidFill>
                <a:schemeClr val="bg2"/>
              </a:solidFill>
              <a:miter lim="800000"/>
              <a:headEnd/>
              <a:tailEnd/>
            </a:ln>
          </p:spPr>
          <p:txBody>
            <a:bodyPr wrap="none" anchor="ctr"/>
            <a:lstStyle/>
            <a:p>
              <a:pPr algn="l"/>
              <a:endParaRPr lang="en-US" sz="1800">
                <a:ea typeface="ＭＳ Ｐゴシック" pitchFamily="34" charset="-128"/>
              </a:endParaRPr>
            </a:p>
          </p:txBody>
        </p:sp>
        <p:pic>
          <p:nvPicPr>
            <p:cNvPr id="796677" name="Picture 4"/>
            <p:cNvPicPr>
              <a:picLocks noChangeAspect="1" noChangeArrowheads="1"/>
            </p:cNvPicPr>
            <p:nvPr/>
          </p:nvPicPr>
          <p:blipFill>
            <a:blip r:embed="rId3" cstate="print"/>
            <a:srcRect/>
            <a:stretch>
              <a:fillRect/>
            </a:stretch>
          </p:blipFill>
          <p:spPr bwMode="auto">
            <a:xfrm>
              <a:off x="871" y="1164"/>
              <a:ext cx="4645" cy="2778"/>
            </a:xfrm>
            <a:prstGeom prst="rect">
              <a:avLst/>
            </a:prstGeom>
            <a:noFill/>
            <a:ln w="9525">
              <a:noFill/>
              <a:miter lim="800000"/>
              <a:headEnd/>
              <a:tailEnd/>
            </a:ln>
          </p:spPr>
        </p:pic>
      </p:grpSp>
      <p:sp>
        <p:nvSpPr>
          <p:cNvPr id="796678" name="Rectangle 5"/>
          <p:cNvSpPr>
            <a:spLocks noGrp="1" noChangeArrowheads="1"/>
          </p:cNvSpPr>
          <p:nvPr>
            <p:ph type="title" idx="4294967295"/>
          </p:nvPr>
        </p:nvSpPr>
        <p:spPr>
          <a:xfrm>
            <a:off x="381000" y="0"/>
            <a:ext cx="8229600" cy="1323975"/>
          </a:xfrm>
        </p:spPr>
        <p:txBody>
          <a:bodyPr anchor="ctr"/>
          <a:lstStyle/>
          <a:p>
            <a:r>
              <a:rPr lang="en-US" sz="2800"/>
              <a:t>Variations in care</a:t>
            </a:r>
            <a:endParaRPr lang="en-US" sz="2800" b="0"/>
          </a:p>
        </p:txBody>
      </p:sp>
      <p:sp>
        <p:nvSpPr>
          <p:cNvPr id="796679" name="Text Box 7"/>
          <p:cNvSpPr txBox="1">
            <a:spLocks noChangeArrowheads="1"/>
          </p:cNvSpPr>
          <p:nvPr/>
        </p:nvSpPr>
        <p:spPr bwMode="auto">
          <a:xfrm>
            <a:off x="1143000" y="6396038"/>
            <a:ext cx="7086600" cy="457200"/>
          </a:xfrm>
          <a:prstGeom prst="rect">
            <a:avLst/>
          </a:prstGeom>
          <a:noFill/>
          <a:ln w="9525">
            <a:noFill/>
            <a:miter lim="800000"/>
            <a:headEnd/>
            <a:tailEnd/>
          </a:ln>
        </p:spPr>
        <p:txBody>
          <a:bodyPr>
            <a:spAutoFit/>
          </a:bodyPr>
          <a:lstStyle/>
          <a:p>
            <a:pPr algn="l" eaLnBrk="0" hangingPunct="0"/>
            <a:r>
              <a:rPr lang="en-US" sz="1200">
                <a:solidFill>
                  <a:schemeClr val="bg1"/>
                </a:solidFill>
                <a:latin typeface="Times" pitchFamily="18" charset="0"/>
                <a:ea typeface="ＭＳ Ｐゴシック" pitchFamily="34" charset="-128"/>
              </a:rPr>
              <a:t>Fisher ES, Wennberg DE, Stukel TA, et al. The implications of regional variations in </a:t>
            </a:r>
          </a:p>
          <a:p>
            <a:pPr algn="l" eaLnBrk="0" hangingPunct="0"/>
            <a:r>
              <a:rPr lang="en-US" sz="1200">
                <a:solidFill>
                  <a:schemeClr val="bg1"/>
                </a:solidFill>
                <a:latin typeface="Times" pitchFamily="18" charset="0"/>
                <a:ea typeface="ＭＳ Ｐゴシック" pitchFamily="34" charset="-128"/>
              </a:rPr>
              <a:t>medicare spending. Ann Intern Med. 2003;138(4):273-298. </a:t>
            </a:r>
          </a:p>
        </p:txBody>
      </p:sp>
      <p:sp>
        <p:nvSpPr>
          <p:cNvPr id="796680" name="Slide Number Placeholder 4"/>
          <p:cNvSpPr txBox="1">
            <a:spLocks noGrp="1"/>
          </p:cNvSpPr>
          <p:nvPr/>
        </p:nvSpPr>
        <p:spPr bwMode="auto">
          <a:xfrm>
            <a:off x="457200" y="6153150"/>
            <a:ext cx="914400" cy="476250"/>
          </a:xfrm>
          <a:prstGeom prst="rect">
            <a:avLst/>
          </a:prstGeom>
          <a:noFill/>
          <a:ln w="9525">
            <a:noFill/>
            <a:miter lim="800000"/>
            <a:headEnd/>
            <a:tailEnd/>
          </a:ln>
        </p:spPr>
        <p:txBody>
          <a:bodyPr/>
          <a:lstStyle/>
          <a:p>
            <a:pPr algn="l"/>
            <a:endParaRPr lang="en-US" sz="1400">
              <a:solidFill>
                <a:schemeClr val="bg1"/>
              </a:solidFill>
              <a:ea typeface="ＭＳ Ｐゴシック" pitchFamily="34" charset="-128"/>
            </a:endParaRPr>
          </a:p>
          <a:p>
            <a:pPr algn="l"/>
            <a:fld id="{DB969B22-1908-42FB-B08E-B9E59B088058}" type="slidenum">
              <a:rPr lang="en-US" sz="1400">
                <a:solidFill>
                  <a:schemeClr val="bg1"/>
                </a:solidFill>
                <a:ea typeface="ＭＳ Ｐゴシック" pitchFamily="34" charset="-128"/>
              </a:rPr>
              <a:pPr algn="l"/>
              <a:t>5</a:t>
            </a:fld>
            <a:endParaRPr lang="en-US" sz="1400">
              <a:solidFill>
                <a:schemeClr val="bg1"/>
              </a:solidFill>
              <a:ea typeface="ＭＳ Ｐゴシック" pitchFamily="34" charset="-128"/>
            </a:endParaRPr>
          </a:p>
        </p:txBody>
      </p:sp>
      <p:sp>
        <p:nvSpPr>
          <p:cNvPr id="796681" name="Text Box 7"/>
          <p:cNvSpPr txBox="1">
            <a:spLocks noChangeArrowheads="1"/>
          </p:cNvSpPr>
          <p:nvPr/>
        </p:nvSpPr>
        <p:spPr bwMode="auto">
          <a:xfrm>
            <a:off x="660400" y="5992813"/>
            <a:ext cx="7356475" cy="457200"/>
          </a:xfrm>
          <a:prstGeom prst="rect">
            <a:avLst/>
          </a:prstGeom>
          <a:noFill/>
          <a:ln w="9525">
            <a:noFill/>
            <a:miter lim="800000"/>
            <a:headEnd/>
            <a:tailEnd/>
          </a:ln>
        </p:spPr>
        <p:txBody>
          <a:bodyPr>
            <a:spAutoFit/>
          </a:bodyPr>
          <a:lstStyle/>
          <a:p>
            <a:pPr algn="l" eaLnBrk="0" hangingPunct="0"/>
            <a:r>
              <a:rPr lang="en-US" sz="1200">
                <a:ea typeface="ＭＳ Ｐゴシック" pitchFamily="34" charset="-128"/>
              </a:rPr>
              <a:t>Fisher ES, Wennberg DE, Stukel TA, et al. The implications of regional variations in Medicare spending. Ann Intern Med. 2003;138(4):273-298.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2400"/>
            <a:ext cx="7924800" cy="762000"/>
          </a:xfrm>
        </p:spPr>
        <p:txBody>
          <a:bodyPr/>
          <a:lstStyle/>
          <a:p>
            <a:r>
              <a:rPr lang="en-US" sz="2000" b="1" dirty="0" smtClean="0"/>
              <a:t>Continued need for affordability </a:t>
            </a:r>
            <a:br>
              <a:rPr lang="en-US" sz="2000" b="1" dirty="0" smtClean="0"/>
            </a:br>
            <a:r>
              <a:rPr lang="en-US" sz="2000" i="1" dirty="0" smtClean="0"/>
              <a:t>Changes in health insurance premiums</a:t>
            </a:r>
            <a:r>
              <a:rPr lang="en-US" sz="2000" b="1" i="1" dirty="0" smtClean="0"/>
              <a:t> </a:t>
            </a:r>
            <a:br>
              <a:rPr lang="en-US" sz="2000" b="1" i="1" dirty="0" smtClean="0"/>
            </a:br>
            <a:endParaRPr lang="en-US" sz="2000" b="1" i="1" dirty="0" smtClean="0"/>
          </a:p>
        </p:txBody>
      </p:sp>
      <p:graphicFrame>
        <p:nvGraphicFramePr>
          <p:cNvPr id="2051" name="Object 3"/>
          <p:cNvGraphicFramePr>
            <a:graphicFrameLocks noGrp="1" noChangeAspect="1"/>
          </p:cNvGraphicFramePr>
          <p:nvPr>
            <p:ph type="chart" idx="4294967295"/>
          </p:nvPr>
        </p:nvGraphicFramePr>
        <p:xfrm>
          <a:off x="304800" y="990600"/>
          <a:ext cx="8712200" cy="5867400"/>
        </p:xfrm>
        <a:graphic>
          <a:graphicData uri="http://schemas.openxmlformats.org/presentationml/2006/ole">
            <p:oleObj spid="_x0000_s861186" r:id="rId3" imgW="8711939" imgH="5584420" progId="Excel.Sheet.8">
              <p:embed/>
            </p:oleObj>
          </a:graphicData>
        </a:graphic>
      </p:graphicFrame>
      <p:sp>
        <p:nvSpPr>
          <p:cNvPr id="2052" name="Text Box 4"/>
          <p:cNvSpPr txBox="1">
            <a:spLocks noChangeArrowheads="1"/>
          </p:cNvSpPr>
          <p:nvPr/>
        </p:nvSpPr>
        <p:spPr bwMode="auto">
          <a:xfrm>
            <a:off x="228600" y="5334000"/>
            <a:ext cx="3733800" cy="1400175"/>
          </a:xfrm>
          <a:prstGeom prst="rect">
            <a:avLst/>
          </a:prstGeom>
          <a:noFill/>
          <a:ln w="9525">
            <a:noFill/>
            <a:miter lim="800000"/>
            <a:headEnd/>
            <a:tailEnd/>
          </a:ln>
        </p:spPr>
        <p:txBody>
          <a:bodyPr>
            <a:spAutoFit/>
          </a:bodyPr>
          <a:lstStyle/>
          <a:p>
            <a:pPr eaLnBrk="1" hangingPunct="1"/>
            <a:endParaRPr lang="en-US" sz="1000"/>
          </a:p>
          <a:p>
            <a:pPr eaLnBrk="1" hangingPunct="1"/>
            <a:r>
              <a:rPr lang="en-US" sz="1000"/>
              <a:t>Source:  Kaiser/HRET Survey of Employer-Sponsored Health Benefits, 1999-2011.  Bureau of Labor Statistics, Consumer Price Index, U.S. City Average of Annual Inflation (April to April), 1999-2011; Bureau of Labor Statistics, Seasonally Adjusted Data from the Current Employment Statistics Survey, 1999-2011 (April to April). </a:t>
            </a:r>
          </a:p>
          <a:p>
            <a:pPr eaLnBrk="1" hangingPunct="1">
              <a:spcBef>
                <a:spcPct val="50000"/>
              </a:spcBef>
            </a:pPr>
            <a:endParaRPr lang="en-US" sz="1000"/>
          </a:p>
        </p:txBody>
      </p:sp>
      <p:sp>
        <p:nvSpPr>
          <p:cNvPr id="2053" name="Line 5"/>
          <p:cNvSpPr>
            <a:spLocks noChangeShapeType="1"/>
          </p:cNvSpPr>
          <p:nvPr/>
        </p:nvSpPr>
        <p:spPr bwMode="auto">
          <a:xfrm>
            <a:off x="1219200" y="1295400"/>
            <a:ext cx="7391400" cy="0"/>
          </a:xfrm>
          <a:prstGeom prst="line">
            <a:avLst/>
          </a:prstGeom>
          <a:noFill/>
          <a:ln w="9525">
            <a:solidFill>
              <a:schemeClr val="tx1"/>
            </a:solidFill>
            <a:round/>
            <a:headEnd/>
            <a:tailEnd/>
          </a:ln>
        </p:spPr>
        <p:txBody>
          <a:bodyPr/>
          <a:lstStyle/>
          <a:p>
            <a:endParaRPr lang="en-US"/>
          </a:p>
        </p:txBody>
      </p:sp>
      <p:pic>
        <p:nvPicPr>
          <p:cNvPr id="9" name="Picture 7" descr="KFF-HRET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81850" y="6148388"/>
            <a:ext cx="1905000" cy="585787"/>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944562"/>
          </a:xfrm>
        </p:spPr>
        <p:txBody>
          <a:bodyPr/>
          <a:lstStyle/>
          <a:p>
            <a:r>
              <a:rPr lang="en-US" sz="2800" b="1" dirty="0" smtClean="0"/>
              <a:t>Average annual insurance premium</a:t>
            </a:r>
          </a:p>
        </p:txBody>
      </p:sp>
      <p:sp>
        <p:nvSpPr>
          <p:cNvPr id="2051" name="Text Box 3"/>
          <p:cNvSpPr txBox="1">
            <a:spLocks noChangeArrowheads="1"/>
          </p:cNvSpPr>
          <p:nvPr/>
        </p:nvSpPr>
        <p:spPr bwMode="auto">
          <a:xfrm>
            <a:off x="-9525" y="6581775"/>
            <a:ext cx="5867400" cy="260350"/>
          </a:xfrm>
          <a:prstGeom prst="rect">
            <a:avLst/>
          </a:prstGeom>
          <a:noFill/>
          <a:ln w="9525" cap="sq" algn="ctr">
            <a:noFill/>
            <a:miter lim="800000"/>
            <a:headEnd type="none" w="sm" len="sm"/>
            <a:tailEnd type="none" w="sm" len="sm"/>
          </a:ln>
        </p:spPr>
        <p:txBody>
          <a:bodyPr>
            <a:spAutoFit/>
          </a:bodyPr>
          <a:lstStyle/>
          <a:p>
            <a:pPr eaLnBrk="0" hangingPunct="0">
              <a:spcBef>
                <a:spcPct val="50000"/>
              </a:spcBef>
            </a:pPr>
            <a:r>
              <a:rPr lang="en-US" sz="1100">
                <a:latin typeface="Tahoma" pitchFamily="34" charset="0"/>
              </a:rPr>
              <a:t>Source:  Kaiser/HRET Survey of Employer-Sponsored Health Benefits, 2009-2011.</a:t>
            </a:r>
          </a:p>
        </p:txBody>
      </p:sp>
      <p:sp>
        <p:nvSpPr>
          <p:cNvPr id="2053" name="Text Box 6"/>
          <p:cNvSpPr txBox="1">
            <a:spLocks noChangeArrowheads="1"/>
          </p:cNvSpPr>
          <p:nvPr/>
        </p:nvSpPr>
        <p:spPr bwMode="auto">
          <a:xfrm>
            <a:off x="479425" y="2319338"/>
            <a:ext cx="1676400"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$13,375</a:t>
            </a:r>
          </a:p>
        </p:txBody>
      </p:sp>
      <p:sp>
        <p:nvSpPr>
          <p:cNvPr id="2054" name="Text Box 7"/>
          <p:cNvSpPr txBox="1">
            <a:spLocks noChangeArrowheads="1"/>
          </p:cNvSpPr>
          <p:nvPr/>
        </p:nvSpPr>
        <p:spPr bwMode="auto">
          <a:xfrm>
            <a:off x="2801938" y="2208213"/>
            <a:ext cx="1676400"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$13,770</a:t>
            </a:r>
          </a:p>
        </p:txBody>
      </p:sp>
      <p:pic>
        <p:nvPicPr>
          <p:cNvPr id="2055" name="Picture 4"/>
          <p:cNvPicPr>
            <a:picLocks noChangeAspect="1" noChangeArrowheads="1"/>
          </p:cNvPicPr>
          <p:nvPr/>
        </p:nvPicPr>
        <p:blipFill>
          <a:blip r:embed="rId4" cstate="print"/>
          <a:srcRect/>
          <a:stretch>
            <a:fillRect/>
          </a:stretch>
        </p:blipFill>
        <p:spPr bwMode="auto">
          <a:xfrm>
            <a:off x="8394700" y="6096000"/>
            <a:ext cx="520700" cy="523875"/>
          </a:xfrm>
          <a:prstGeom prst="rect">
            <a:avLst/>
          </a:prstGeom>
          <a:noFill/>
          <a:ln w="9525">
            <a:noFill/>
            <a:miter lim="800000"/>
            <a:headEnd/>
            <a:tailEnd/>
          </a:ln>
        </p:spPr>
      </p:pic>
      <p:sp>
        <p:nvSpPr>
          <p:cNvPr id="2056" name="Text Box 7"/>
          <p:cNvSpPr txBox="1">
            <a:spLocks noChangeArrowheads="1"/>
          </p:cNvSpPr>
          <p:nvPr/>
        </p:nvSpPr>
        <p:spPr bwMode="auto">
          <a:xfrm>
            <a:off x="5032375" y="1919288"/>
            <a:ext cx="1676400"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$15,073</a:t>
            </a:r>
          </a:p>
        </p:txBody>
      </p:sp>
      <p:graphicFrame>
        <p:nvGraphicFramePr>
          <p:cNvPr id="2058" name="Object 10"/>
          <p:cNvGraphicFramePr>
            <a:graphicFrameLocks noChangeAspect="1"/>
          </p:cNvGraphicFramePr>
          <p:nvPr/>
        </p:nvGraphicFramePr>
        <p:xfrm>
          <a:off x="139700" y="2057400"/>
          <a:ext cx="7210425" cy="4592638"/>
        </p:xfrm>
        <a:graphic>
          <a:graphicData uri="http://schemas.openxmlformats.org/presentationml/2006/ole">
            <p:oleObj spid="_x0000_s860162" name="Chart" r:id="rId5" imgW="7239000" imgH="5010150" progId="MSGraph.Chart.8">
              <p:embed followColorScheme="full"/>
            </p:oleObj>
          </a:graphicData>
        </a:graphic>
      </p:graphicFrame>
      <p:sp>
        <p:nvSpPr>
          <p:cNvPr id="2059" name="Rectangle 11"/>
          <p:cNvSpPr>
            <a:spLocks noChangeArrowheads="1"/>
          </p:cNvSpPr>
          <p:nvPr/>
        </p:nvSpPr>
        <p:spPr bwMode="auto">
          <a:xfrm>
            <a:off x="6962775" y="31242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60" name="Rectangle 12"/>
          <p:cNvSpPr>
            <a:spLocks noChangeArrowheads="1"/>
          </p:cNvSpPr>
          <p:nvPr/>
        </p:nvSpPr>
        <p:spPr bwMode="auto">
          <a:xfrm>
            <a:off x="6962775" y="2809875"/>
            <a:ext cx="152400" cy="1524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061" name="Text Box 13"/>
          <p:cNvSpPr txBox="1">
            <a:spLocks noChangeArrowheads="1"/>
          </p:cNvSpPr>
          <p:nvPr/>
        </p:nvSpPr>
        <p:spPr bwMode="auto">
          <a:xfrm>
            <a:off x="7124700" y="2711450"/>
            <a:ext cx="3581400" cy="290513"/>
          </a:xfrm>
          <a:prstGeom prst="rect">
            <a:avLst/>
          </a:prstGeom>
          <a:noFill/>
          <a:ln w="9525">
            <a:noFill/>
            <a:miter lim="800000"/>
            <a:headEnd/>
            <a:tailEnd/>
          </a:ln>
          <a:effectLst/>
        </p:spPr>
        <p:txBody>
          <a:bodyPr>
            <a:spAutoFit/>
          </a:bodyPr>
          <a:lstStyle/>
          <a:p>
            <a:pPr>
              <a:spcBef>
                <a:spcPct val="50000"/>
              </a:spcBef>
            </a:pPr>
            <a:r>
              <a:rPr lang="en-US" sz="1300" b="1">
                <a:latin typeface="Tahoma" pitchFamily="34" charset="0"/>
              </a:rPr>
              <a:t>Worker Contribution</a:t>
            </a:r>
          </a:p>
        </p:txBody>
      </p:sp>
      <p:sp>
        <p:nvSpPr>
          <p:cNvPr id="2062" name="Text Box 14"/>
          <p:cNvSpPr txBox="1">
            <a:spLocks noChangeArrowheads="1"/>
          </p:cNvSpPr>
          <p:nvPr/>
        </p:nvSpPr>
        <p:spPr bwMode="auto">
          <a:xfrm>
            <a:off x="7124700" y="3038475"/>
            <a:ext cx="3581400" cy="290513"/>
          </a:xfrm>
          <a:prstGeom prst="rect">
            <a:avLst/>
          </a:prstGeom>
          <a:noFill/>
          <a:ln w="9525">
            <a:noFill/>
            <a:miter lim="800000"/>
            <a:headEnd/>
            <a:tailEnd/>
          </a:ln>
          <a:effectLst/>
        </p:spPr>
        <p:txBody>
          <a:bodyPr>
            <a:spAutoFit/>
          </a:bodyPr>
          <a:lstStyle/>
          <a:p>
            <a:pPr>
              <a:spcBef>
                <a:spcPct val="50000"/>
              </a:spcBef>
            </a:pPr>
            <a:r>
              <a:rPr lang="en-US" sz="1300" b="1">
                <a:latin typeface="Tahoma" pitchFamily="34" charset="0"/>
              </a:rPr>
              <a:t>Employer Contribution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6FED6A6-9A9E-4A11-A410-C8289BF4DF49}" type="slidenum">
              <a:rPr lang="en-US"/>
              <a:pPr/>
              <a:t>8</a:t>
            </a:fld>
            <a:endParaRPr lang="en-US"/>
          </a:p>
        </p:txBody>
      </p:sp>
      <p:sp>
        <p:nvSpPr>
          <p:cNvPr id="819228" name="Rectangle 28"/>
          <p:cNvSpPr>
            <a:spLocks noGrp="1" noChangeArrowheads="1"/>
          </p:cNvSpPr>
          <p:nvPr>
            <p:ph type="title"/>
          </p:nvPr>
        </p:nvSpPr>
        <p:spPr/>
        <p:txBody>
          <a:bodyPr/>
          <a:lstStyle/>
          <a:p>
            <a:r>
              <a:rPr lang="en-US"/>
              <a:t>National Health Expenditure</a:t>
            </a:r>
          </a:p>
        </p:txBody>
      </p:sp>
      <p:sp>
        <p:nvSpPr>
          <p:cNvPr id="819242" name="Rectangle 42"/>
          <p:cNvSpPr>
            <a:spLocks noGrp="1" noChangeArrowheads="1"/>
          </p:cNvSpPr>
          <p:nvPr>
            <p:ph type="body" idx="1"/>
          </p:nvPr>
        </p:nvSpPr>
        <p:spPr>
          <a:xfrm>
            <a:off x="609600" y="1447800"/>
            <a:ext cx="7772400" cy="3124200"/>
          </a:xfrm>
        </p:spPr>
        <p:txBody>
          <a:bodyPr/>
          <a:lstStyle/>
          <a:p>
            <a:pPr algn="ctr">
              <a:lnSpc>
                <a:spcPct val="80000"/>
              </a:lnSpc>
            </a:pPr>
            <a:endParaRPr lang="en-US" sz="6600" dirty="0" smtClean="0"/>
          </a:p>
          <a:p>
            <a:pPr algn="ctr">
              <a:lnSpc>
                <a:spcPct val="80000"/>
              </a:lnSpc>
            </a:pPr>
            <a:r>
              <a:rPr lang="en-US" sz="6600" dirty="0" smtClean="0"/>
              <a:t>18.2%</a:t>
            </a:r>
          </a:p>
          <a:p>
            <a:pPr algn="ctr">
              <a:lnSpc>
                <a:spcPct val="80000"/>
              </a:lnSpc>
            </a:pPr>
            <a:r>
              <a:rPr lang="en-US" sz="6600" dirty="0" smtClean="0"/>
              <a:t>2.7 Trillion</a:t>
            </a:r>
            <a:endParaRPr lang="en-US" sz="6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239000" y="1676400"/>
            <a:ext cx="697627" cy="307777"/>
          </a:xfrm>
          <a:prstGeom prst="rect">
            <a:avLst/>
          </a:prstGeom>
          <a:noFill/>
          <a:ln w="9525">
            <a:noFill/>
            <a:miter lim="800000"/>
            <a:headEnd/>
            <a:tailEnd/>
          </a:ln>
        </p:spPr>
        <p:txBody>
          <a:bodyPr wrap="none">
            <a:spAutoFit/>
          </a:bodyPr>
          <a:lstStyle/>
          <a:p>
            <a:pPr eaLnBrk="0" hangingPunct="0"/>
            <a:r>
              <a:rPr lang="en-US" sz="1400" b="1" dirty="0">
                <a:solidFill>
                  <a:srgbClr val="000000"/>
                </a:solidFill>
                <a:latin typeface="Verdana" pitchFamily="34" charset="0"/>
              </a:rPr>
              <a:t>2000</a:t>
            </a:r>
          </a:p>
        </p:txBody>
      </p:sp>
      <p:sp>
        <p:nvSpPr>
          <p:cNvPr id="32771"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l" eaLnBrk="0" hangingPunct="0"/>
            <a:r>
              <a:rPr lang="en-US" b="1" dirty="0">
                <a:solidFill>
                  <a:schemeClr val="bg1"/>
                </a:solidFill>
                <a:latin typeface="Verdana" pitchFamily="34" charset="0"/>
              </a:rPr>
              <a:t>Obesity </a:t>
            </a:r>
            <a:r>
              <a:rPr lang="en-US" b="1" dirty="0" smtClean="0">
                <a:solidFill>
                  <a:schemeClr val="bg1"/>
                </a:solidFill>
                <a:latin typeface="Verdana" pitchFamily="34" charset="0"/>
              </a:rPr>
              <a:t>Trends </a:t>
            </a:r>
            <a:r>
              <a:rPr lang="en-US" b="1" dirty="0">
                <a:solidFill>
                  <a:schemeClr val="bg1"/>
                </a:solidFill>
                <a:latin typeface="Verdana" pitchFamily="34" charset="0"/>
              </a:rPr>
              <a:t>Among U.S. Adults</a:t>
            </a:r>
            <a:r>
              <a:rPr lang="en-US" b="1" dirty="0">
                <a:solidFill>
                  <a:srgbClr val="201D5D"/>
                </a:solidFill>
                <a:latin typeface="Verdana" pitchFamily="34" charset="0"/>
              </a:rPr>
              <a:t/>
            </a:r>
            <a:br>
              <a:rPr lang="en-US" b="1" dirty="0">
                <a:solidFill>
                  <a:srgbClr val="201D5D"/>
                </a:solidFill>
                <a:latin typeface="Verdana" pitchFamily="34" charset="0"/>
              </a:rPr>
            </a:br>
            <a:endParaRPr lang="en-US" b="1" dirty="0">
              <a:solidFill>
                <a:srgbClr val="DE3021"/>
              </a:solidFill>
              <a:latin typeface="Verdana" pitchFamily="34" charset="0"/>
            </a:endParaRPr>
          </a:p>
        </p:txBody>
      </p:sp>
      <p:sp>
        <p:nvSpPr>
          <p:cNvPr id="32772" name="Text Box 4"/>
          <p:cNvSpPr txBox="1">
            <a:spLocks noChangeArrowheads="1"/>
          </p:cNvSpPr>
          <p:nvPr/>
        </p:nvSpPr>
        <p:spPr bwMode="auto">
          <a:xfrm>
            <a:off x="0" y="1066800"/>
            <a:ext cx="8610600" cy="307777"/>
          </a:xfrm>
          <a:prstGeom prst="rect">
            <a:avLst/>
          </a:prstGeom>
          <a:noFill/>
          <a:ln w="7938">
            <a:noFill/>
            <a:miter lim="800000"/>
            <a:headEnd/>
            <a:tailEnd/>
          </a:ln>
        </p:spPr>
        <p:txBody>
          <a:bodyPr wrap="square">
            <a:spAutoFit/>
          </a:bodyPr>
          <a:lstStyle/>
          <a:p>
            <a:pPr algn="ctr" eaLnBrk="0" hangingPunct="0">
              <a:spcBef>
                <a:spcPct val="50000"/>
              </a:spcBef>
            </a:pPr>
            <a:r>
              <a:rPr lang="en-US" sz="1400" b="1" dirty="0">
                <a:solidFill>
                  <a:srgbClr val="000000"/>
                </a:solidFill>
                <a:latin typeface="Verdana" pitchFamily="34" charset="0"/>
              </a:rPr>
              <a:t>(*BMI </a:t>
            </a:r>
            <a:r>
              <a:rPr lang="en-US" sz="1400" b="1" dirty="0">
                <a:solidFill>
                  <a:srgbClr val="000000"/>
                </a:solidFill>
                <a:latin typeface="Verdana" pitchFamily="34" charset="0"/>
                <a:sym typeface="Symbol" pitchFamily="18" charset="2"/>
              </a:rPr>
              <a:t></a:t>
            </a:r>
            <a:r>
              <a:rPr lang="en-US" sz="1400" b="1" dirty="0">
                <a:solidFill>
                  <a:srgbClr val="000000"/>
                </a:solidFill>
                <a:latin typeface="Verdana" pitchFamily="34" charset="0"/>
              </a:rPr>
              <a:t>30, or about 30 lbs. overweight for 5’4” person)</a:t>
            </a:r>
          </a:p>
        </p:txBody>
      </p:sp>
      <p:sp>
        <p:nvSpPr>
          <p:cNvPr id="32773" name="Text Box 5"/>
          <p:cNvSpPr txBox="1">
            <a:spLocks noChangeArrowheads="1"/>
          </p:cNvSpPr>
          <p:nvPr/>
        </p:nvSpPr>
        <p:spPr bwMode="auto">
          <a:xfrm>
            <a:off x="4194260" y="3378201"/>
            <a:ext cx="697627"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2010</a:t>
            </a:r>
          </a:p>
        </p:txBody>
      </p:sp>
      <p:grpSp>
        <p:nvGrpSpPr>
          <p:cNvPr id="2" name="Group 6"/>
          <p:cNvGrpSpPr>
            <a:grpSpLocks/>
          </p:cNvGrpSpPr>
          <p:nvPr/>
        </p:nvGrpSpPr>
        <p:grpSpPr bwMode="auto">
          <a:xfrm>
            <a:off x="228600" y="2286000"/>
            <a:ext cx="2895599" cy="1562100"/>
            <a:chOff x="728" y="1077"/>
            <a:chExt cx="4371" cy="2247"/>
          </a:xfrm>
        </p:grpSpPr>
        <p:sp>
          <p:nvSpPr>
            <p:cNvPr id="32938" name="Freeform 7"/>
            <p:cNvSpPr>
              <a:spLocks/>
            </p:cNvSpPr>
            <p:nvPr/>
          </p:nvSpPr>
          <p:spPr bwMode="auto">
            <a:xfrm>
              <a:off x="1661" y="1077"/>
              <a:ext cx="460" cy="322"/>
            </a:xfrm>
            <a:custGeom>
              <a:avLst/>
              <a:gdLst>
                <a:gd name="T0" fmla="*/ 26 w 90"/>
                <a:gd name="T1" fmla="*/ 951 h 66"/>
                <a:gd name="T2" fmla="*/ 0 w 90"/>
                <a:gd name="T3" fmla="*/ 951 h 66"/>
                <a:gd name="T4" fmla="*/ 26 w 90"/>
                <a:gd name="T5" fmla="*/ 883 h 66"/>
                <a:gd name="T6" fmla="*/ 26 w 90"/>
                <a:gd name="T7" fmla="*/ 834 h 66"/>
                <a:gd name="T8" fmla="*/ 26 w 90"/>
                <a:gd name="T9" fmla="*/ 834 h 66"/>
                <a:gd name="T10" fmla="*/ 51 w 90"/>
                <a:gd name="T11" fmla="*/ 859 h 66"/>
                <a:gd name="T12" fmla="*/ 26 w 90"/>
                <a:gd name="T13" fmla="*/ 883 h 66"/>
                <a:gd name="T14" fmla="*/ 77 w 90"/>
                <a:gd name="T15" fmla="*/ 859 h 66"/>
                <a:gd name="T16" fmla="*/ 77 w 90"/>
                <a:gd name="T17" fmla="*/ 834 h 66"/>
                <a:gd name="T18" fmla="*/ 77 w 90"/>
                <a:gd name="T19" fmla="*/ 785 h 66"/>
                <a:gd name="T20" fmla="*/ 51 w 90"/>
                <a:gd name="T21" fmla="*/ 712 h 66"/>
                <a:gd name="T22" fmla="*/ 77 w 90"/>
                <a:gd name="T23" fmla="*/ 712 h 66"/>
                <a:gd name="T24" fmla="*/ 133 w 90"/>
                <a:gd name="T25" fmla="*/ 688 h 66"/>
                <a:gd name="T26" fmla="*/ 102 w 90"/>
                <a:gd name="T27" fmla="*/ 668 h 66"/>
                <a:gd name="T28" fmla="*/ 77 w 90"/>
                <a:gd name="T29" fmla="*/ 688 h 66"/>
                <a:gd name="T30" fmla="*/ 77 w 90"/>
                <a:gd name="T31" fmla="*/ 595 h 66"/>
                <a:gd name="T32" fmla="*/ 77 w 90"/>
                <a:gd name="T33" fmla="*/ 522 h 66"/>
                <a:gd name="T34" fmla="*/ 77 w 90"/>
                <a:gd name="T35" fmla="*/ 405 h 66"/>
                <a:gd name="T36" fmla="*/ 51 w 90"/>
                <a:gd name="T37" fmla="*/ 263 h 66"/>
                <a:gd name="T38" fmla="*/ 51 w 90"/>
                <a:gd name="T39" fmla="*/ 141 h 66"/>
                <a:gd name="T40" fmla="*/ 286 w 90"/>
                <a:gd name="T41" fmla="*/ 215 h 66"/>
                <a:gd name="T42" fmla="*/ 496 w 90"/>
                <a:gd name="T43" fmla="*/ 307 h 66"/>
                <a:gd name="T44" fmla="*/ 603 w 90"/>
                <a:gd name="T45" fmla="*/ 332 h 66"/>
                <a:gd name="T46" fmla="*/ 629 w 90"/>
                <a:gd name="T47" fmla="*/ 356 h 66"/>
                <a:gd name="T48" fmla="*/ 629 w 90"/>
                <a:gd name="T49" fmla="*/ 478 h 66"/>
                <a:gd name="T50" fmla="*/ 572 w 90"/>
                <a:gd name="T51" fmla="*/ 546 h 66"/>
                <a:gd name="T52" fmla="*/ 572 w 90"/>
                <a:gd name="T53" fmla="*/ 595 h 66"/>
                <a:gd name="T54" fmla="*/ 572 w 90"/>
                <a:gd name="T55" fmla="*/ 644 h 66"/>
                <a:gd name="T56" fmla="*/ 603 w 90"/>
                <a:gd name="T57" fmla="*/ 668 h 66"/>
                <a:gd name="T58" fmla="*/ 654 w 90"/>
                <a:gd name="T59" fmla="*/ 571 h 66"/>
                <a:gd name="T60" fmla="*/ 705 w 90"/>
                <a:gd name="T61" fmla="*/ 498 h 66"/>
                <a:gd name="T62" fmla="*/ 756 w 90"/>
                <a:gd name="T63" fmla="*/ 429 h 66"/>
                <a:gd name="T64" fmla="*/ 680 w 90"/>
                <a:gd name="T65" fmla="*/ 239 h 66"/>
                <a:gd name="T66" fmla="*/ 705 w 90"/>
                <a:gd name="T67" fmla="*/ 215 h 66"/>
                <a:gd name="T68" fmla="*/ 756 w 90"/>
                <a:gd name="T69" fmla="*/ 166 h 66"/>
                <a:gd name="T70" fmla="*/ 705 w 90"/>
                <a:gd name="T71" fmla="*/ 117 h 66"/>
                <a:gd name="T72" fmla="*/ 705 w 90"/>
                <a:gd name="T73" fmla="*/ 0 h 66"/>
                <a:gd name="T74" fmla="*/ 1620 w 90"/>
                <a:gd name="T75" fmla="*/ 215 h 66"/>
                <a:gd name="T76" fmla="*/ 2351 w 90"/>
                <a:gd name="T77" fmla="*/ 381 h 66"/>
                <a:gd name="T78" fmla="*/ 2090 w 90"/>
                <a:gd name="T79" fmla="*/ 1405 h 66"/>
                <a:gd name="T80" fmla="*/ 2090 w 90"/>
                <a:gd name="T81" fmla="*/ 1429 h 66"/>
                <a:gd name="T82" fmla="*/ 2090 w 90"/>
                <a:gd name="T83" fmla="*/ 1454 h 66"/>
                <a:gd name="T84" fmla="*/ 2116 w 90"/>
                <a:gd name="T85" fmla="*/ 1498 h 66"/>
                <a:gd name="T86" fmla="*/ 2090 w 90"/>
                <a:gd name="T87" fmla="*/ 1522 h 66"/>
                <a:gd name="T88" fmla="*/ 2090 w 90"/>
                <a:gd name="T89" fmla="*/ 1571 h 66"/>
                <a:gd name="T90" fmla="*/ 1436 w 90"/>
                <a:gd name="T91" fmla="*/ 1454 h 66"/>
                <a:gd name="T92" fmla="*/ 1360 w 90"/>
                <a:gd name="T93" fmla="*/ 1454 h 66"/>
                <a:gd name="T94" fmla="*/ 1308 w 90"/>
                <a:gd name="T95" fmla="*/ 1429 h 66"/>
                <a:gd name="T96" fmla="*/ 1227 w 90"/>
                <a:gd name="T97" fmla="*/ 1454 h 66"/>
                <a:gd name="T98" fmla="*/ 1150 w 90"/>
                <a:gd name="T99" fmla="*/ 1429 h 66"/>
                <a:gd name="T100" fmla="*/ 1073 w 90"/>
                <a:gd name="T101" fmla="*/ 1454 h 66"/>
                <a:gd name="T102" fmla="*/ 966 w 90"/>
                <a:gd name="T103" fmla="*/ 1429 h 66"/>
                <a:gd name="T104" fmla="*/ 782 w 90"/>
                <a:gd name="T105" fmla="*/ 1429 h 66"/>
                <a:gd name="T106" fmla="*/ 629 w 90"/>
                <a:gd name="T107" fmla="*/ 1381 h 66"/>
                <a:gd name="T108" fmla="*/ 496 w 90"/>
                <a:gd name="T109" fmla="*/ 1381 h 66"/>
                <a:gd name="T110" fmla="*/ 312 w 90"/>
                <a:gd name="T111" fmla="*/ 1332 h 66"/>
                <a:gd name="T112" fmla="*/ 286 w 90"/>
                <a:gd name="T113" fmla="*/ 1190 h 66"/>
                <a:gd name="T114" fmla="*/ 286 w 90"/>
                <a:gd name="T115" fmla="*/ 1117 h 66"/>
                <a:gd name="T116" fmla="*/ 184 w 90"/>
                <a:gd name="T117" fmla="*/ 1049 h 66"/>
                <a:gd name="T118" fmla="*/ 158 w 90"/>
                <a:gd name="T119" fmla="*/ 1025 h 66"/>
                <a:gd name="T120" fmla="*/ 77 w 90"/>
                <a:gd name="T121" fmla="*/ 100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39" name="Freeform 8"/>
            <p:cNvSpPr>
              <a:spLocks/>
            </p:cNvSpPr>
            <p:nvPr/>
          </p:nvSpPr>
          <p:spPr bwMode="auto">
            <a:xfrm>
              <a:off x="2843" y="1262"/>
              <a:ext cx="457" cy="269"/>
            </a:xfrm>
            <a:custGeom>
              <a:avLst/>
              <a:gdLst>
                <a:gd name="T0" fmla="*/ 0 w 89"/>
                <a:gd name="T1" fmla="*/ 1218 h 55"/>
                <a:gd name="T2" fmla="*/ 134 w 89"/>
                <a:gd name="T3" fmla="*/ 0 h 55"/>
                <a:gd name="T4" fmla="*/ 1160 w 89"/>
                <a:gd name="T5" fmla="*/ 73 h 55"/>
                <a:gd name="T6" fmla="*/ 2162 w 89"/>
                <a:gd name="T7" fmla="*/ 98 h 55"/>
                <a:gd name="T8" fmla="*/ 2162 w 89"/>
                <a:gd name="T9" fmla="*/ 117 h 55"/>
                <a:gd name="T10" fmla="*/ 2187 w 89"/>
                <a:gd name="T11" fmla="*/ 215 h 55"/>
                <a:gd name="T12" fmla="*/ 2187 w 89"/>
                <a:gd name="T13" fmla="*/ 240 h 55"/>
                <a:gd name="T14" fmla="*/ 2162 w 89"/>
                <a:gd name="T15" fmla="*/ 313 h 55"/>
                <a:gd name="T16" fmla="*/ 2162 w 89"/>
                <a:gd name="T17" fmla="*/ 430 h 55"/>
                <a:gd name="T18" fmla="*/ 2213 w 89"/>
                <a:gd name="T19" fmla="*/ 548 h 55"/>
                <a:gd name="T20" fmla="*/ 2239 w 89"/>
                <a:gd name="T21" fmla="*/ 597 h 55"/>
                <a:gd name="T22" fmla="*/ 2270 w 89"/>
                <a:gd name="T23" fmla="*/ 719 h 55"/>
                <a:gd name="T24" fmla="*/ 2270 w 89"/>
                <a:gd name="T25" fmla="*/ 910 h 55"/>
                <a:gd name="T26" fmla="*/ 2295 w 89"/>
                <a:gd name="T27" fmla="*/ 959 h 55"/>
                <a:gd name="T28" fmla="*/ 2295 w 89"/>
                <a:gd name="T29" fmla="*/ 1027 h 55"/>
                <a:gd name="T30" fmla="*/ 2295 w 89"/>
                <a:gd name="T31" fmla="*/ 1052 h 55"/>
                <a:gd name="T32" fmla="*/ 2347 w 89"/>
                <a:gd name="T33" fmla="*/ 1218 h 55"/>
                <a:gd name="T34" fmla="*/ 2347 w 89"/>
                <a:gd name="T35" fmla="*/ 1267 h 55"/>
                <a:gd name="T36" fmla="*/ 2347 w 89"/>
                <a:gd name="T37" fmla="*/ 1316 h 55"/>
                <a:gd name="T38" fmla="*/ 0 w 89"/>
                <a:gd name="T39" fmla="*/ 1218 h 55"/>
                <a:gd name="T40" fmla="*/ 0 w 89"/>
                <a:gd name="T41" fmla="*/ 121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0" name="Freeform 9"/>
            <p:cNvSpPr>
              <a:spLocks/>
            </p:cNvSpPr>
            <p:nvPr/>
          </p:nvSpPr>
          <p:spPr bwMode="auto">
            <a:xfrm>
              <a:off x="2823" y="1511"/>
              <a:ext cx="483" cy="312"/>
            </a:xfrm>
            <a:custGeom>
              <a:avLst/>
              <a:gdLst>
                <a:gd name="T0" fmla="*/ 0 w 94"/>
                <a:gd name="T1" fmla="*/ 1214 h 64"/>
                <a:gd name="T2" fmla="*/ 77 w 94"/>
                <a:gd name="T3" fmla="*/ 405 h 64"/>
                <a:gd name="T4" fmla="*/ 108 w 94"/>
                <a:gd name="T5" fmla="*/ 0 h 64"/>
                <a:gd name="T6" fmla="*/ 2456 w 94"/>
                <a:gd name="T7" fmla="*/ 97 h 64"/>
                <a:gd name="T8" fmla="*/ 2456 w 94"/>
                <a:gd name="T9" fmla="*/ 141 h 64"/>
                <a:gd name="T10" fmla="*/ 2430 w 94"/>
                <a:gd name="T11" fmla="*/ 166 h 64"/>
                <a:gd name="T12" fmla="*/ 2374 w 94"/>
                <a:gd name="T13" fmla="*/ 239 h 64"/>
                <a:gd name="T14" fmla="*/ 2374 w 94"/>
                <a:gd name="T15" fmla="*/ 263 h 64"/>
                <a:gd name="T16" fmla="*/ 2482 w 94"/>
                <a:gd name="T17" fmla="*/ 356 h 64"/>
                <a:gd name="T18" fmla="*/ 2482 w 94"/>
                <a:gd name="T19" fmla="*/ 1092 h 64"/>
                <a:gd name="T20" fmla="*/ 2482 w 94"/>
                <a:gd name="T21" fmla="*/ 1092 h 64"/>
                <a:gd name="T22" fmla="*/ 2430 w 94"/>
                <a:gd name="T23" fmla="*/ 1092 h 64"/>
                <a:gd name="T24" fmla="*/ 2456 w 94"/>
                <a:gd name="T25" fmla="*/ 1116 h 64"/>
                <a:gd name="T26" fmla="*/ 2482 w 94"/>
                <a:gd name="T27" fmla="*/ 1141 h 64"/>
                <a:gd name="T28" fmla="*/ 2456 w 94"/>
                <a:gd name="T29" fmla="*/ 1189 h 64"/>
                <a:gd name="T30" fmla="*/ 2482 w 94"/>
                <a:gd name="T31" fmla="*/ 1214 h 64"/>
                <a:gd name="T32" fmla="*/ 2482 w 94"/>
                <a:gd name="T33" fmla="*/ 1282 h 64"/>
                <a:gd name="T34" fmla="*/ 2456 w 94"/>
                <a:gd name="T35" fmla="*/ 1282 h 64"/>
                <a:gd name="T36" fmla="*/ 2482 w 94"/>
                <a:gd name="T37" fmla="*/ 1331 h 64"/>
                <a:gd name="T38" fmla="*/ 2430 w 94"/>
                <a:gd name="T39" fmla="*/ 1404 h 64"/>
                <a:gd name="T40" fmla="*/ 2482 w 94"/>
                <a:gd name="T41" fmla="*/ 1472 h 64"/>
                <a:gd name="T42" fmla="*/ 2482 w 94"/>
                <a:gd name="T43" fmla="*/ 1521 h 64"/>
                <a:gd name="T44" fmla="*/ 2482 w 94"/>
                <a:gd name="T45" fmla="*/ 1521 h 64"/>
                <a:gd name="T46" fmla="*/ 2405 w 94"/>
                <a:gd name="T47" fmla="*/ 1472 h 64"/>
                <a:gd name="T48" fmla="*/ 2271 w 94"/>
                <a:gd name="T49" fmla="*/ 1404 h 64"/>
                <a:gd name="T50" fmla="*/ 2220 w 94"/>
                <a:gd name="T51" fmla="*/ 1380 h 64"/>
                <a:gd name="T52" fmla="*/ 2163 w 94"/>
                <a:gd name="T53" fmla="*/ 1380 h 64"/>
                <a:gd name="T54" fmla="*/ 2112 w 94"/>
                <a:gd name="T55" fmla="*/ 1423 h 64"/>
                <a:gd name="T56" fmla="*/ 2086 w 94"/>
                <a:gd name="T57" fmla="*/ 1423 h 64"/>
                <a:gd name="T58" fmla="*/ 2035 w 94"/>
                <a:gd name="T59" fmla="*/ 1423 h 64"/>
                <a:gd name="T60" fmla="*/ 2009 w 94"/>
                <a:gd name="T61" fmla="*/ 1355 h 64"/>
                <a:gd name="T62" fmla="*/ 1978 w 94"/>
                <a:gd name="T63" fmla="*/ 1331 h 64"/>
                <a:gd name="T64" fmla="*/ 1927 w 94"/>
                <a:gd name="T65" fmla="*/ 1355 h 64"/>
                <a:gd name="T66" fmla="*/ 1875 w 94"/>
                <a:gd name="T67" fmla="*/ 1355 h 64"/>
                <a:gd name="T68" fmla="*/ 1824 w 94"/>
                <a:gd name="T69" fmla="*/ 1282 h 64"/>
                <a:gd name="T70" fmla="*/ 0 w 94"/>
                <a:gd name="T71" fmla="*/ 1214 h 64"/>
                <a:gd name="T72" fmla="*/ 0 w 94"/>
                <a:gd name="T73" fmla="*/ 121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1" name="Freeform 10"/>
            <p:cNvSpPr>
              <a:spLocks/>
            </p:cNvSpPr>
            <p:nvPr/>
          </p:nvSpPr>
          <p:spPr bwMode="auto">
            <a:xfrm>
              <a:off x="2807" y="1760"/>
              <a:ext cx="571" cy="268"/>
            </a:xfrm>
            <a:custGeom>
              <a:avLst/>
              <a:gdLst>
                <a:gd name="T0" fmla="*/ 0 w 111"/>
                <a:gd name="T1" fmla="*/ 809 h 55"/>
                <a:gd name="T2" fmla="*/ 77 w 111"/>
                <a:gd name="T3" fmla="*/ 0 h 55"/>
                <a:gd name="T4" fmla="*/ 1903 w 111"/>
                <a:gd name="T5" fmla="*/ 73 h 55"/>
                <a:gd name="T6" fmla="*/ 1960 w 111"/>
                <a:gd name="T7" fmla="*/ 141 h 55"/>
                <a:gd name="T8" fmla="*/ 2011 w 111"/>
                <a:gd name="T9" fmla="*/ 141 h 55"/>
                <a:gd name="T10" fmla="*/ 2063 w 111"/>
                <a:gd name="T11" fmla="*/ 117 h 55"/>
                <a:gd name="T12" fmla="*/ 2089 w 111"/>
                <a:gd name="T13" fmla="*/ 141 h 55"/>
                <a:gd name="T14" fmla="*/ 2119 w 111"/>
                <a:gd name="T15" fmla="*/ 214 h 55"/>
                <a:gd name="T16" fmla="*/ 2171 w 111"/>
                <a:gd name="T17" fmla="*/ 214 h 55"/>
                <a:gd name="T18" fmla="*/ 2197 w 111"/>
                <a:gd name="T19" fmla="*/ 214 h 55"/>
                <a:gd name="T20" fmla="*/ 2248 w 111"/>
                <a:gd name="T21" fmla="*/ 166 h 55"/>
                <a:gd name="T22" fmla="*/ 2305 w 111"/>
                <a:gd name="T23" fmla="*/ 166 h 55"/>
                <a:gd name="T24" fmla="*/ 2356 w 111"/>
                <a:gd name="T25" fmla="*/ 190 h 55"/>
                <a:gd name="T26" fmla="*/ 2490 w 111"/>
                <a:gd name="T27" fmla="*/ 263 h 55"/>
                <a:gd name="T28" fmla="*/ 2567 w 111"/>
                <a:gd name="T29" fmla="*/ 307 h 55"/>
                <a:gd name="T30" fmla="*/ 2567 w 111"/>
                <a:gd name="T31" fmla="*/ 356 h 55"/>
                <a:gd name="T32" fmla="*/ 2618 w 111"/>
                <a:gd name="T33" fmla="*/ 380 h 55"/>
                <a:gd name="T34" fmla="*/ 2618 w 111"/>
                <a:gd name="T35" fmla="*/ 404 h 55"/>
                <a:gd name="T36" fmla="*/ 2593 w 111"/>
                <a:gd name="T37" fmla="*/ 453 h 55"/>
                <a:gd name="T38" fmla="*/ 2618 w 111"/>
                <a:gd name="T39" fmla="*/ 497 h 55"/>
                <a:gd name="T40" fmla="*/ 2644 w 111"/>
                <a:gd name="T41" fmla="*/ 570 h 55"/>
                <a:gd name="T42" fmla="*/ 2675 w 111"/>
                <a:gd name="T43" fmla="*/ 594 h 55"/>
                <a:gd name="T44" fmla="*/ 2675 w 111"/>
                <a:gd name="T45" fmla="*/ 619 h 55"/>
                <a:gd name="T46" fmla="*/ 2675 w 111"/>
                <a:gd name="T47" fmla="*/ 663 h 55"/>
                <a:gd name="T48" fmla="*/ 2726 w 111"/>
                <a:gd name="T49" fmla="*/ 687 h 55"/>
                <a:gd name="T50" fmla="*/ 2752 w 111"/>
                <a:gd name="T51" fmla="*/ 711 h 55"/>
                <a:gd name="T52" fmla="*/ 2726 w 111"/>
                <a:gd name="T53" fmla="*/ 760 h 55"/>
                <a:gd name="T54" fmla="*/ 2726 w 111"/>
                <a:gd name="T55" fmla="*/ 809 h 55"/>
                <a:gd name="T56" fmla="*/ 2778 w 111"/>
                <a:gd name="T57" fmla="*/ 833 h 55"/>
                <a:gd name="T58" fmla="*/ 2778 w 111"/>
                <a:gd name="T59" fmla="*/ 877 h 55"/>
                <a:gd name="T60" fmla="*/ 2752 w 111"/>
                <a:gd name="T61" fmla="*/ 901 h 55"/>
                <a:gd name="T62" fmla="*/ 2778 w 111"/>
                <a:gd name="T63" fmla="*/ 926 h 55"/>
                <a:gd name="T64" fmla="*/ 2804 w 111"/>
                <a:gd name="T65" fmla="*/ 975 h 55"/>
                <a:gd name="T66" fmla="*/ 2778 w 111"/>
                <a:gd name="T67" fmla="*/ 999 h 55"/>
                <a:gd name="T68" fmla="*/ 2804 w 111"/>
                <a:gd name="T69" fmla="*/ 1043 h 55"/>
                <a:gd name="T70" fmla="*/ 2804 w 111"/>
                <a:gd name="T71" fmla="*/ 1067 h 55"/>
                <a:gd name="T72" fmla="*/ 2829 w 111"/>
                <a:gd name="T73" fmla="*/ 1091 h 55"/>
                <a:gd name="T74" fmla="*/ 2860 w 111"/>
                <a:gd name="T75" fmla="*/ 1140 h 55"/>
                <a:gd name="T76" fmla="*/ 2886 w 111"/>
                <a:gd name="T77" fmla="*/ 1189 h 55"/>
                <a:gd name="T78" fmla="*/ 2937 w 111"/>
                <a:gd name="T79" fmla="*/ 1233 h 55"/>
                <a:gd name="T80" fmla="*/ 2937 w 111"/>
                <a:gd name="T81" fmla="*/ 1257 h 55"/>
                <a:gd name="T82" fmla="*/ 2937 w 111"/>
                <a:gd name="T83" fmla="*/ 1282 h 55"/>
                <a:gd name="T84" fmla="*/ 2937 w 111"/>
                <a:gd name="T85" fmla="*/ 1306 h 55"/>
                <a:gd name="T86" fmla="*/ 664 w 111"/>
                <a:gd name="T87" fmla="*/ 1257 h 55"/>
                <a:gd name="T88" fmla="*/ 689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2" name="Freeform 11"/>
            <p:cNvSpPr>
              <a:spLocks/>
            </p:cNvSpPr>
            <p:nvPr/>
          </p:nvSpPr>
          <p:spPr bwMode="auto">
            <a:xfrm>
              <a:off x="2921"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43" name="Freeform 12"/>
            <p:cNvSpPr>
              <a:spLocks/>
            </p:cNvSpPr>
            <p:nvPr/>
          </p:nvSpPr>
          <p:spPr bwMode="auto">
            <a:xfrm>
              <a:off x="2848" y="2262"/>
              <a:ext cx="595" cy="293"/>
            </a:xfrm>
            <a:custGeom>
              <a:avLst/>
              <a:gdLst>
                <a:gd name="T0" fmla="*/ 369 w 116"/>
                <a:gd name="T1" fmla="*/ 24 h 60"/>
                <a:gd name="T2" fmla="*/ 0 w 116"/>
                <a:gd name="T3" fmla="*/ 215 h 60"/>
                <a:gd name="T4" fmla="*/ 1052 w 116"/>
                <a:gd name="T5" fmla="*/ 1050 h 60"/>
                <a:gd name="T6" fmla="*/ 1103 w 116"/>
                <a:gd name="T7" fmla="*/ 1074 h 60"/>
                <a:gd name="T8" fmla="*/ 1185 w 116"/>
                <a:gd name="T9" fmla="*/ 1143 h 60"/>
                <a:gd name="T10" fmla="*/ 1262 w 116"/>
                <a:gd name="T11" fmla="*/ 1123 h 60"/>
                <a:gd name="T12" fmla="*/ 1313 w 116"/>
                <a:gd name="T13" fmla="*/ 1143 h 60"/>
                <a:gd name="T14" fmla="*/ 1344 w 116"/>
                <a:gd name="T15" fmla="*/ 1192 h 60"/>
                <a:gd name="T16" fmla="*/ 1446 w 116"/>
                <a:gd name="T17" fmla="*/ 1216 h 60"/>
                <a:gd name="T18" fmla="*/ 1498 w 116"/>
                <a:gd name="T19" fmla="*/ 1240 h 60"/>
                <a:gd name="T20" fmla="*/ 1554 w 116"/>
                <a:gd name="T21" fmla="*/ 1216 h 60"/>
                <a:gd name="T22" fmla="*/ 1605 w 116"/>
                <a:gd name="T23" fmla="*/ 1265 h 60"/>
                <a:gd name="T24" fmla="*/ 1708 w 116"/>
                <a:gd name="T25" fmla="*/ 1265 h 60"/>
                <a:gd name="T26" fmla="*/ 1764 w 116"/>
                <a:gd name="T27" fmla="*/ 1314 h 60"/>
                <a:gd name="T28" fmla="*/ 1790 w 116"/>
                <a:gd name="T29" fmla="*/ 1358 h 60"/>
                <a:gd name="T30" fmla="*/ 1867 w 116"/>
                <a:gd name="T31" fmla="*/ 1333 h 60"/>
                <a:gd name="T32" fmla="*/ 1975 w 116"/>
                <a:gd name="T33" fmla="*/ 1382 h 60"/>
                <a:gd name="T34" fmla="*/ 2026 w 116"/>
                <a:gd name="T35" fmla="*/ 1358 h 60"/>
                <a:gd name="T36" fmla="*/ 2077 w 116"/>
                <a:gd name="T37" fmla="*/ 1358 h 60"/>
                <a:gd name="T38" fmla="*/ 2077 w 116"/>
                <a:gd name="T39" fmla="*/ 1431 h 60"/>
                <a:gd name="T40" fmla="*/ 2103 w 116"/>
                <a:gd name="T41" fmla="*/ 1382 h 60"/>
                <a:gd name="T42" fmla="*/ 2159 w 116"/>
                <a:gd name="T43" fmla="*/ 1333 h 60"/>
                <a:gd name="T44" fmla="*/ 2185 w 116"/>
                <a:gd name="T45" fmla="*/ 1358 h 60"/>
                <a:gd name="T46" fmla="*/ 2236 w 116"/>
                <a:gd name="T47" fmla="*/ 1382 h 60"/>
                <a:gd name="T48" fmla="*/ 2288 w 116"/>
                <a:gd name="T49" fmla="*/ 1358 h 60"/>
                <a:gd name="T50" fmla="*/ 2288 w 116"/>
                <a:gd name="T51" fmla="*/ 1382 h 60"/>
                <a:gd name="T52" fmla="*/ 2370 w 116"/>
                <a:gd name="T53" fmla="*/ 1431 h 60"/>
                <a:gd name="T54" fmla="*/ 2447 w 116"/>
                <a:gd name="T55" fmla="*/ 1382 h 60"/>
                <a:gd name="T56" fmla="*/ 2606 w 116"/>
                <a:gd name="T57" fmla="*/ 1333 h 60"/>
                <a:gd name="T58" fmla="*/ 2657 w 116"/>
                <a:gd name="T59" fmla="*/ 1333 h 60"/>
                <a:gd name="T60" fmla="*/ 2790 w 116"/>
                <a:gd name="T61" fmla="*/ 1333 h 60"/>
                <a:gd name="T62" fmla="*/ 2975 w 116"/>
                <a:gd name="T63" fmla="*/ 1406 h 60"/>
                <a:gd name="T64" fmla="*/ 3026 w 116"/>
                <a:gd name="T65" fmla="*/ 1431 h 60"/>
                <a:gd name="T66" fmla="*/ 3052 w 116"/>
                <a:gd name="T67" fmla="*/ 737 h 60"/>
                <a:gd name="T68" fmla="*/ 3001 w 116"/>
                <a:gd name="T69" fmla="*/ 7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4" name="Freeform 13"/>
            <p:cNvSpPr>
              <a:spLocks/>
            </p:cNvSpPr>
            <p:nvPr/>
          </p:nvSpPr>
          <p:spPr bwMode="auto">
            <a:xfrm>
              <a:off x="3296"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5" name="Freeform 14"/>
            <p:cNvSpPr>
              <a:spLocks/>
            </p:cNvSpPr>
            <p:nvPr/>
          </p:nvSpPr>
          <p:spPr bwMode="auto">
            <a:xfrm>
              <a:off x="3353"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6" name="Freeform 15"/>
            <p:cNvSpPr>
              <a:spLocks/>
            </p:cNvSpPr>
            <p:nvPr/>
          </p:nvSpPr>
          <p:spPr bwMode="auto">
            <a:xfrm>
              <a:off x="3526" y="1438"/>
              <a:ext cx="364" cy="371"/>
            </a:xfrm>
            <a:custGeom>
              <a:avLst/>
              <a:gdLst>
                <a:gd name="T0" fmla="*/ 764 w 71"/>
                <a:gd name="T1" fmla="*/ 1787 h 76"/>
                <a:gd name="T2" fmla="*/ 631 w 71"/>
                <a:gd name="T3" fmla="*/ 1713 h 76"/>
                <a:gd name="T4" fmla="*/ 579 w 71"/>
                <a:gd name="T5" fmla="*/ 1547 h 76"/>
                <a:gd name="T6" fmla="*/ 605 w 71"/>
                <a:gd name="T7" fmla="*/ 1504 h 76"/>
                <a:gd name="T8" fmla="*/ 554 w 71"/>
                <a:gd name="T9" fmla="*/ 1406 h 76"/>
                <a:gd name="T10" fmla="*/ 554 w 71"/>
                <a:gd name="T11" fmla="*/ 1289 h 76"/>
                <a:gd name="T12" fmla="*/ 446 w 71"/>
                <a:gd name="T13" fmla="*/ 1191 h 76"/>
                <a:gd name="T14" fmla="*/ 318 w 71"/>
                <a:gd name="T15" fmla="*/ 1074 h 76"/>
                <a:gd name="T16" fmla="*/ 210 w 71"/>
                <a:gd name="T17" fmla="*/ 1025 h 76"/>
                <a:gd name="T18" fmla="*/ 185 w 71"/>
                <a:gd name="T19" fmla="*/ 1001 h 76"/>
                <a:gd name="T20" fmla="*/ 77 w 71"/>
                <a:gd name="T21" fmla="*/ 976 h 76"/>
                <a:gd name="T22" fmla="*/ 26 w 71"/>
                <a:gd name="T23" fmla="*/ 927 h 76"/>
                <a:gd name="T24" fmla="*/ 51 w 71"/>
                <a:gd name="T25" fmla="*/ 737 h 76"/>
                <a:gd name="T26" fmla="*/ 77 w 71"/>
                <a:gd name="T27" fmla="*/ 669 h 76"/>
                <a:gd name="T28" fmla="*/ 0 w 71"/>
                <a:gd name="T29" fmla="*/ 596 h 76"/>
                <a:gd name="T30" fmla="*/ 26 w 71"/>
                <a:gd name="T31" fmla="*/ 522 h 76"/>
                <a:gd name="T32" fmla="*/ 133 w 71"/>
                <a:gd name="T33" fmla="*/ 405 h 76"/>
                <a:gd name="T34" fmla="*/ 185 w 71"/>
                <a:gd name="T35" fmla="*/ 381 h 76"/>
                <a:gd name="T36" fmla="*/ 185 w 71"/>
                <a:gd name="T37" fmla="*/ 142 h 76"/>
                <a:gd name="T38" fmla="*/ 236 w 71"/>
                <a:gd name="T39" fmla="*/ 117 h 76"/>
                <a:gd name="T40" fmla="*/ 343 w 71"/>
                <a:gd name="T41" fmla="*/ 117 h 76"/>
                <a:gd name="T42" fmla="*/ 579 w 71"/>
                <a:gd name="T43" fmla="*/ 24 h 76"/>
                <a:gd name="T44" fmla="*/ 631 w 71"/>
                <a:gd name="T45" fmla="*/ 24 h 76"/>
                <a:gd name="T46" fmla="*/ 605 w 71"/>
                <a:gd name="T47" fmla="*/ 73 h 76"/>
                <a:gd name="T48" fmla="*/ 579 w 71"/>
                <a:gd name="T49" fmla="*/ 142 h 76"/>
                <a:gd name="T50" fmla="*/ 682 w 71"/>
                <a:gd name="T51" fmla="*/ 117 h 76"/>
                <a:gd name="T52" fmla="*/ 738 w 71"/>
                <a:gd name="T53" fmla="*/ 142 h 76"/>
                <a:gd name="T54" fmla="*/ 815 w 71"/>
                <a:gd name="T55" fmla="*/ 190 h 76"/>
                <a:gd name="T56" fmla="*/ 841 w 71"/>
                <a:gd name="T57" fmla="*/ 239 h 76"/>
                <a:gd name="T58" fmla="*/ 1159 w 71"/>
                <a:gd name="T59" fmla="*/ 308 h 76"/>
                <a:gd name="T60" fmla="*/ 1261 w 71"/>
                <a:gd name="T61" fmla="*/ 356 h 76"/>
                <a:gd name="T62" fmla="*/ 1312 w 71"/>
                <a:gd name="T63" fmla="*/ 356 h 76"/>
                <a:gd name="T64" fmla="*/ 1338 w 71"/>
                <a:gd name="T65" fmla="*/ 356 h 76"/>
                <a:gd name="T66" fmla="*/ 1471 w 71"/>
                <a:gd name="T67" fmla="*/ 381 h 76"/>
                <a:gd name="T68" fmla="*/ 1471 w 71"/>
                <a:gd name="T69" fmla="*/ 405 h 76"/>
                <a:gd name="T70" fmla="*/ 1523 w 71"/>
                <a:gd name="T71" fmla="*/ 430 h 76"/>
                <a:gd name="T72" fmla="*/ 1605 w 71"/>
                <a:gd name="T73" fmla="*/ 503 h 76"/>
                <a:gd name="T74" fmla="*/ 1579 w 71"/>
                <a:gd name="T75" fmla="*/ 596 h 76"/>
                <a:gd name="T76" fmla="*/ 1656 w 71"/>
                <a:gd name="T77" fmla="*/ 596 h 76"/>
                <a:gd name="T78" fmla="*/ 1630 w 71"/>
                <a:gd name="T79" fmla="*/ 644 h 76"/>
                <a:gd name="T80" fmla="*/ 1682 w 71"/>
                <a:gd name="T81" fmla="*/ 713 h 76"/>
                <a:gd name="T82" fmla="*/ 1605 w 71"/>
                <a:gd name="T83" fmla="*/ 786 h 76"/>
                <a:gd name="T84" fmla="*/ 1548 w 71"/>
                <a:gd name="T85" fmla="*/ 908 h 76"/>
                <a:gd name="T86" fmla="*/ 1548 w 71"/>
                <a:gd name="T87" fmla="*/ 927 h 76"/>
                <a:gd name="T88" fmla="*/ 1656 w 71"/>
                <a:gd name="T89" fmla="*/ 835 h 76"/>
                <a:gd name="T90" fmla="*/ 1733 w 71"/>
                <a:gd name="T91" fmla="*/ 786 h 76"/>
                <a:gd name="T92" fmla="*/ 1789 w 71"/>
                <a:gd name="T93" fmla="*/ 737 h 76"/>
                <a:gd name="T94" fmla="*/ 1789 w 71"/>
                <a:gd name="T95" fmla="*/ 669 h 76"/>
                <a:gd name="T96" fmla="*/ 1815 w 71"/>
                <a:gd name="T97" fmla="*/ 644 h 76"/>
                <a:gd name="T98" fmla="*/ 1841 w 71"/>
                <a:gd name="T99" fmla="*/ 596 h 76"/>
                <a:gd name="T100" fmla="*/ 1866 w 71"/>
                <a:gd name="T101" fmla="*/ 620 h 76"/>
                <a:gd name="T102" fmla="*/ 1815 w 71"/>
                <a:gd name="T103" fmla="*/ 786 h 76"/>
                <a:gd name="T104" fmla="*/ 1789 w 71"/>
                <a:gd name="T105" fmla="*/ 835 h 76"/>
                <a:gd name="T106" fmla="*/ 1733 w 71"/>
                <a:gd name="T107" fmla="*/ 952 h 76"/>
                <a:gd name="T108" fmla="*/ 1733 w 71"/>
                <a:gd name="T109" fmla="*/ 1074 h 76"/>
                <a:gd name="T110" fmla="*/ 1682 w 71"/>
                <a:gd name="T111" fmla="*/ 1118 h 76"/>
                <a:gd name="T112" fmla="*/ 1707 w 71"/>
                <a:gd name="T113" fmla="*/ 1289 h 76"/>
                <a:gd name="T114" fmla="*/ 1656 w 71"/>
                <a:gd name="T115" fmla="*/ 1406 h 76"/>
                <a:gd name="T116" fmla="*/ 1707 w 71"/>
                <a:gd name="T117" fmla="*/ 1669 h 76"/>
                <a:gd name="T118" fmla="*/ 1707 w 71"/>
                <a:gd name="T119" fmla="*/ 1694 h 76"/>
                <a:gd name="T120" fmla="*/ 1707 w 71"/>
                <a:gd name="T121" fmla="*/ 1762 h 76"/>
                <a:gd name="T122" fmla="*/ 790 w 71"/>
                <a:gd name="T123" fmla="*/ 181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7" name="Freeform 16"/>
            <p:cNvSpPr>
              <a:spLocks/>
            </p:cNvSpPr>
            <p:nvPr/>
          </p:nvSpPr>
          <p:spPr bwMode="auto">
            <a:xfrm>
              <a:off x="3787"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8" name="Freeform 17"/>
            <p:cNvSpPr>
              <a:spLocks/>
            </p:cNvSpPr>
            <p:nvPr/>
          </p:nvSpPr>
          <p:spPr bwMode="auto">
            <a:xfrm>
              <a:off x="3742"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9" name="Freeform 18"/>
            <p:cNvSpPr>
              <a:spLocks/>
            </p:cNvSpPr>
            <p:nvPr/>
          </p:nvSpPr>
          <p:spPr bwMode="auto">
            <a:xfrm>
              <a:off x="3890" y="2409"/>
              <a:ext cx="266"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2 w 52"/>
                <a:gd name="T11" fmla="*/ 1942 h 83"/>
                <a:gd name="T12" fmla="*/ 133 w 52"/>
                <a:gd name="T13" fmla="*/ 1918 h 83"/>
                <a:gd name="T14" fmla="*/ 184 w 52"/>
                <a:gd name="T15" fmla="*/ 1942 h 83"/>
                <a:gd name="T16" fmla="*/ 210 w 52"/>
                <a:gd name="T17" fmla="*/ 1918 h 83"/>
                <a:gd name="T18" fmla="*/ 210 w 52"/>
                <a:gd name="T19" fmla="*/ 1825 h 83"/>
                <a:gd name="T20" fmla="*/ 235 w 52"/>
                <a:gd name="T21" fmla="*/ 1777 h 83"/>
                <a:gd name="T22" fmla="*/ 261 w 52"/>
                <a:gd name="T23" fmla="*/ 1825 h 83"/>
                <a:gd name="T24" fmla="*/ 261 w 52"/>
                <a:gd name="T25" fmla="*/ 1850 h 83"/>
                <a:gd name="T26" fmla="*/ 286 w 52"/>
                <a:gd name="T27" fmla="*/ 1893 h 83"/>
                <a:gd name="T28" fmla="*/ 343 w 52"/>
                <a:gd name="T29" fmla="*/ 1966 h 83"/>
                <a:gd name="T30" fmla="*/ 368 w 52"/>
                <a:gd name="T31" fmla="*/ 1966 h 83"/>
                <a:gd name="T32" fmla="*/ 394 w 52"/>
                <a:gd name="T33" fmla="*/ 1966 h 83"/>
                <a:gd name="T34" fmla="*/ 445 w 52"/>
                <a:gd name="T35" fmla="*/ 1918 h 83"/>
                <a:gd name="T36" fmla="*/ 445 w 52"/>
                <a:gd name="T37" fmla="*/ 1918 h 83"/>
                <a:gd name="T38" fmla="*/ 471 w 52"/>
                <a:gd name="T39" fmla="*/ 1893 h 83"/>
                <a:gd name="T40" fmla="*/ 471 w 52"/>
                <a:gd name="T41" fmla="*/ 1893 h 83"/>
                <a:gd name="T42" fmla="*/ 471 w 52"/>
                <a:gd name="T43" fmla="*/ 1874 h 83"/>
                <a:gd name="T44" fmla="*/ 445 w 52"/>
                <a:gd name="T45" fmla="*/ 1874 h 83"/>
                <a:gd name="T46" fmla="*/ 445 w 52"/>
                <a:gd name="T47" fmla="*/ 1850 h 83"/>
                <a:gd name="T48" fmla="*/ 471 w 52"/>
                <a:gd name="T49" fmla="*/ 1825 h 83"/>
                <a:gd name="T50" fmla="*/ 471 w 52"/>
                <a:gd name="T51" fmla="*/ 1801 h 83"/>
                <a:gd name="T52" fmla="*/ 419 w 52"/>
                <a:gd name="T53" fmla="*/ 1777 h 83"/>
                <a:gd name="T54" fmla="*/ 419 w 52"/>
                <a:gd name="T55" fmla="*/ 1777 h 83"/>
                <a:gd name="T56" fmla="*/ 394 w 52"/>
                <a:gd name="T57" fmla="*/ 1777 h 83"/>
                <a:gd name="T58" fmla="*/ 368 w 52"/>
                <a:gd name="T59" fmla="*/ 1728 h 83"/>
                <a:gd name="T60" fmla="*/ 368 w 52"/>
                <a:gd name="T61" fmla="*/ 1704 h 83"/>
                <a:gd name="T62" fmla="*/ 368 w 52"/>
                <a:gd name="T63" fmla="*/ 1684 h 83"/>
                <a:gd name="T64" fmla="*/ 368 w 52"/>
                <a:gd name="T65" fmla="*/ 1684 h 83"/>
                <a:gd name="T66" fmla="*/ 368 w 52"/>
                <a:gd name="T67" fmla="*/ 1660 h 83"/>
                <a:gd name="T68" fmla="*/ 1361 w 52"/>
                <a:gd name="T69" fmla="*/ 1562 h 83"/>
                <a:gd name="T70" fmla="*/ 1361 w 52"/>
                <a:gd name="T71" fmla="*/ 1538 h 83"/>
                <a:gd name="T72" fmla="*/ 1310 w 52"/>
                <a:gd name="T73" fmla="*/ 1494 h 83"/>
                <a:gd name="T74" fmla="*/ 1310 w 52"/>
                <a:gd name="T75" fmla="*/ 1373 h 83"/>
                <a:gd name="T76" fmla="*/ 1258 w 52"/>
                <a:gd name="T77" fmla="*/ 1304 h 83"/>
                <a:gd name="T78" fmla="*/ 1258 w 52"/>
                <a:gd name="T79" fmla="*/ 1231 h 83"/>
                <a:gd name="T80" fmla="*/ 1284 w 52"/>
                <a:gd name="T81" fmla="*/ 1183 h 83"/>
                <a:gd name="T82" fmla="*/ 1284 w 52"/>
                <a:gd name="T83" fmla="*/ 1115 h 83"/>
                <a:gd name="T84" fmla="*/ 1310 w 52"/>
                <a:gd name="T85" fmla="*/ 1066 h 83"/>
                <a:gd name="T86" fmla="*/ 1335 w 52"/>
                <a:gd name="T87" fmla="*/ 1066 h 83"/>
                <a:gd name="T88" fmla="*/ 1284 w 52"/>
                <a:gd name="T89" fmla="*/ 1042 h 83"/>
                <a:gd name="T90" fmla="*/ 1310 w 52"/>
                <a:gd name="T91" fmla="*/ 993 h 83"/>
                <a:gd name="T92" fmla="*/ 1284 w 52"/>
                <a:gd name="T93" fmla="*/ 973 h 83"/>
                <a:gd name="T94" fmla="*/ 1258 w 52"/>
                <a:gd name="T95" fmla="*/ 949 h 83"/>
                <a:gd name="T96" fmla="*/ 1228 w 52"/>
                <a:gd name="T97" fmla="*/ 925 h 83"/>
                <a:gd name="T98" fmla="*/ 1202 w 52"/>
                <a:gd name="T99" fmla="*/ 876 h 83"/>
                <a:gd name="T100" fmla="*/ 1177 w 52"/>
                <a:gd name="T101" fmla="*/ 852 h 83"/>
                <a:gd name="T102" fmla="*/ 941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0" name="Freeform 19"/>
            <p:cNvSpPr>
              <a:spLocks/>
            </p:cNvSpPr>
            <p:nvPr/>
          </p:nvSpPr>
          <p:spPr bwMode="auto">
            <a:xfrm>
              <a:off x="4060"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1" name="Freeform 20"/>
            <p:cNvSpPr>
              <a:spLocks/>
            </p:cNvSpPr>
            <p:nvPr/>
          </p:nvSpPr>
          <p:spPr bwMode="auto">
            <a:xfrm>
              <a:off x="4141"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2" name="Freeform 21"/>
            <p:cNvSpPr>
              <a:spLocks/>
            </p:cNvSpPr>
            <p:nvPr/>
          </p:nvSpPr>
          <p:spPr bwMode="auto">
            <a:xfrm>
              <a:off x="3962" y="2716"/>
              <a:ext cx="630" cy="453"/>
            </a:xfrm>
            <a:custGeom>
              <a:avLst/>
              <a:gdLst>
                <a:gd name="T0" fmla="*/ 0 w 123"/>
                <a:gd name="T1" fmla="*/ 190 h 93"/>
                <a:gd name="T2" fmla="*/ 0 w 123"/>
                <a:gd name="T3" fmla="*/ 239 h 93"/>
                <a:gd name="T4" fmla="*/ 51 w 123"/>
                <a:gd name="T5" fmla="*/ 283 h 93"/>
                <a:gd name="T6" fmla="*/ 77 w 123"/>
                <a:gd name="T7" fmla="*/ 356 h 93"/>
                <a:gd name="T8" fmla="*/ 102 w 123"/>
                <a:gd name="T9" fmla="*/ 404 h 93"/>
                <a:gd name="T10" fmla="*/ 77 w 123"/>
                <a:gd name="T11" fmla="*/ 453 h 93"/>
                <a:gd name="T12" fmla="*/ 184 w 123"/>
                <a:gd name="T13" fmla="*/ 429 h 93"/>
                <a:gd name="T14" fmla="*/ 236 w 123"/>
                <a:gd name="T15" fmla="*/ 356 h 93"/>
                <a:gd name="T16" fmla="*/ 261 w 123"/>
                <a:gd name="T17" fmla="*/ 356 h 93"/>
                <a:gd name="T18" fmla="*/ 236 w 123"/>
                <a:gd name="T19" fmla="*/ 404 h 93"/>
                <a:gd name="T20" fmla="*/ 497 w 123"/>
                <a:gd name="T21" fmla="*/ 331 h 93"/>
                <a:gd name="T22" fmla="*/ 497 w 123"/>
                <a:gd name="T23" fmla="*/ 380 h 93"/>
                <a:gd name="T24" fmla="*/ 656 w 123"/>
                <a:gd name="T25" fmla="*/ 404 h 93"/>
                <a:gd name="T26" fmla="*/ 763 w 123"/>
                <a:gd name="T27" fmla="*/ 429 h 93"/>
                <a:gd name="T28" fmla="*/ 814 w 123"/>
                <a:gd name="T29" fmla="*/ 453 h 93"/>
                <a:gd name="T30" fmla="*/ 814 w 123"/>
                <a:gd name="T31" fmla="*/ 472 h 93"/>
                <a:gd name="T32" fmla="*/ 942 w 123"/>
                <a:gd name="T33" fmla="*/ 570 h 93"/>
                <a:gd name="T34" fmla="*/ 917 w 123"/>
                <a:gd name="T35" fmla="*/ 594 h 93"/>
                <a:gd name="T36" fmla="*/ 891 w 123"/>
                <a:gd name="T37" fmla="*/ 619 h 93"/>
                <a:gd name="T38" fmla="*/ 1076 w 123"/>
                <a:gd name="T39" fmla="*/ 570 h 93"/>
                <a:gd name="T40" fmla="*/ 1311 w 123"/>
                <a:gd name="T41" fmla="*/ 497 h 93"/>
                <a:gd name="T42" fmla="*/ 1311 w 123"/>
                <a:gd name="T43" fmla="*/ 429 h 93"/>
                <a:gd name="T44" fmla="*/ 1598 w 123"/>
                <a:gd name="T45" fmla="*/ 497 h 93"/>
                <a:gd name="T46" fmla="*/ 1808 w 123"/>
                <a:gd name="T47" fmla="*/ 662 h 93"/>
                <a:gd name="T48" fmla="*/ 1941 w 123"/>
                <a:gd name="T49" fmla="*/ 711 h 93"/>
                <a:gd name="T50" fmla="*/ 2018 w 123"/>
                <a:gd name="T51" fmla="*/ 852 h 93"/>
                <a:gd name="T52" fmla="*/ 1992 w 123"/>
                <a:gd name="T53" fmla="*/ 1140 h 93"/>
                <a:gd name="T54" fmla="*/ 2100 w 123"/>
                <a:gd name="T55" fmla="*/ 1281 h 93"/>
                <a:gd name="T56" fmla="*/ 2074 w 123"/>
                <a:gd name="T57" fmla="*/ 1189 h 93"/>
                <a:gd name="T58" fmla="*/ 2151 w 123"/>
                <a:gd name="T59" fmla="*/ 1208 h 93"/>
                <a:gd name="T60" fmla="*/ 2177 w 123"/>
                <a:gd name="T61" fmla="*/ 1189 h 93"/>
                <a:gd name="T62" fmla="*/ 2177 w 123"/>
                <a:gd name="T63" fmla="*/ 1257 h 93"/>
                <a:gd name="T64" fmla="*/ 2100 w 123"/>
                <a:gd name="T65" fmla="*/ 1354 h 93"/>
                <a:gd name="T66" fmla="*/ 2177 w 123"/>
                <a:gd name="T67" fmla="*/ 1447 h 93"/>
                <a:gd name="T68" fmla="*/ 2336 w 123"/>
                <a:gd name="T69" fmla="*/ 1612 h 93"/>
                <a:gd name="T70" fmla="*/ 2387 w 123"/>
                <a:gd name="T71" fmla="*/ 1637 h 93"/>
                <a:gd name="T72" fmla="*/ 2464 w 123"/>
                <a:gd name="T73" fmla="*/ 1754 h 93"/>
                <a:gd name="T74" fmla="*/ 2597 w 123"/>
                <a:gd name="T75" fmla="*/ 1944 h 93"/>
                <a:gd name="T76" fmla="*/ 2832 w 123"/>
                <a:gd name="T77" fmla="*/ 2090 h 93"/>
                <a:gd name="T78" fmla="*/ 2914 w 123"/>
                <a:gd name="T79" fmla="*/ 2133 h 93"/>
                <a:gd name="T80" fmla="*/ 2884 w 123"/>
                <a:gd name="T81" fmla="*/ 2158 h 93"/>
                <a:gd name="T82" fmla="*/ 2858 w 123"/>
                <a:gd name="T83" fmla="*/ 2182 h 93"/>
                <a:gd name="T84" fmla="*/ 2966 w 123"/>
                <a:gd name="T85" fmla="*/ 2182 h 93"/>
                <a:gd name="T86" fmla="*/ 3176 w 123"/>
                <a:gd name="T87" fmla="*/ 2090 h 93"/>
                <a:gd name="T88" fmla="*/ 3176 w 123"/>
                <a:gd name="T89" fmla="*/ 1944 h 93"/>
                <a:gd name="T90" fmla="*/ 3201 w 123"/>
                <a:gd name="T91" fmla="*/ 1754 h 93"/>
                <a:gd name="T92" fmla="*/ 3176 w 123"/>
                <a:gd name="T93" fmla="*/ 1447 h 93"/>
                <a:gd name="T94" fmla="*/ 2966 w 123"/>
                <a:gd name="T95" fmla="*/ 1140 h 93"/>
                <a:gd name="T96" fmla="*/ 2884 w 123"/>
                <a:gd name="T97" fmla="*/ 1018 h 93"/>
                <a:gd name="T98" fmla="*/ 2884 w 123"/>
                <a:gd name="T99" fmla="*/ 901 h 93"/>
                <a:gd name="T100" fmla="*/ 2704 w 123"/>
                <a:gd name="T101" fmla="*/ 687 h 93"/>
                <a:gd name="T102" fmla="*/ 2597 w 123"/>
                <a:gd name="T103" fmla="*/ 570 h 93"/>
                <a:gd name="T104" fmla="*/ 2412 w 123"/>
                <a:gd name="T105" fmla="*/ 190 h 93"/>
                <a:gd name="T106" fmla="*/ 2361 w 123"/>
                <a:gd name="T107" fmla="*/ 141 h 93"/>
                <a:gd name="T108" fmla="*/ 2310 w 123"/>
                <a:gd name="T109" fmla="*/ 24 h 93"/>
                <a:gd name="T110" fmla="*/ 2151 w 123"/>
                <a:gd name="T111" fmla="*/ 24 h 93"/>
                <a:gd name="T112" fmla="*/ 2151 w 123"/>
                <a:gd name="T113" fmla="*/ 166 h 93"/>
                <a:gd name="T114" fmla="*/ 2100 w 123"/>
                <a:gd name="T115" fmla="*/ 190 h 93"/>
                <a:gd name="T116" fmla="*/ 1024 w 123"/>
                <a:gd name="T117" fmla="*/ 166 h 93"/>
                <a:gd name="T118" fmla="*/ 999 w 123"/>
                <a:gd name="T119" fmla="*/ 7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3" name="Freeform 22"/>
            <p:cNvSpPr>
              <a:spLocks/>
            </p:cNvSpPr>
            <p:nvPr/>
          </p:nvSpPr>
          <p:spPr bwMode="auto">
            <a:xfrm>
              <a:off x="4243"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4" name="Freeform 23"/>
            <p:cNvSpPr>
              <a:spLocks/>
            </p:cNvSpPr>
            <p:nvPr/>
          </p:nvSpPr>
          <p:spPr bwMode="auto">
            <a:xfrm>
              <a:off x="3433" y="2306"/>
              <a:ext cx="344" cy="302"/>
            </a:xfrm>
            <a:custGeom>
              <a:avLst/>
              <a:gdLst>
                <a:gd name="T0" fmla="*/ 0 w 67"/>
                <a:gd name="T1" fmla="*/ 73 h 62"/>
                <a:gd name="T2" fmla="*/ 1581 w 67"/>
                <a:gd name="T3" fmla="*/ 0 h 62"/>
                <a:gd name="T4" fmla="*/ 1581 w 67"/>
                <a:gd name="T5" fmla="*/ 24 h 62"/>
                <a:gd name="T6" fmla="*/ 1607 w 67"/>
                <a:gd name="T7" fmla="*/ 49 h 62"/>
                <a:gd name="T8" fmla="*/ 1633 w 67"/>
                <a:gd name="T9" fmla="*/ 73 h 62"/>
                <a:gd name="T10" fmla="*/ 1607 w 67"/>
                <a:gd name="T11" fmla="*/ 117 h 62"/>
                <a:gd name="T12" fmla="*/ 1581 w 67"/>
                <a:gd name="T13" fmla="*/ 141 h 62"/>
                <a:gd name="T14" fmla="*/ 1530 w 67"/>
                <a:gd name="T15" fmla="*/ 190 h 62"/>
                <a:gd name="T16" fmla="*/ 1530 w 67"/>
                <a:gd name="T17" fmla="*/ 214 h 62"/>
                <a:gd name="T18" fmla="*/ 1766 w 67"/>
                <a:gd name="T19" fmla="*/ 214 h 62"/>
                <a:gd name="T20" fmla="*/ 1766 w 67"/>
                <a:gd name="T21" fmla="*/ 214 h 62"/>
                <a:gd name="T22" fmla="*/ 1766 w 67"/>
                <a:gd name="T23" fmla="*/ 239 h 62"/>
                <a:gd name="T24" fmla="*/ 1741 w 67"/>
                <a:gd name="T25" fmla="*/ 283 h 62"/>
                <a:gd name="T26" fmla="*/ 1715 w 67"/>
                <a:gd name="T27" fmla="*/ 307 h 62"/>
                <a:gd name="T28" fmla="*/ 1689 w 67"/>
                <a:gd name="T29" fmla="*/ 404 h 62"/>
                <a:gd name="T30" fmla="*/ 1633 w 67"/>
                <a:gd name="T31" fmla="*/ 453 h 62"/>
                <a:gd name="T32" fmla="*/ 1633 w 67"/>
                <a:gd name="T33" fmla="*/ 521 h 62"/>
                <a:gd name="T34" fmla="*/ 1633 w 67"/>
                <a:gd name="T35" fmla="*/ 594 h 62"/>
                <a:gd name="T36" fmla="*/ 1633 w 67"/>
                <a:gd name="T37" fmla="*/ 594 h 62"/>
                <a:gd name="T38" fmla="*/ 1581 w 67"/>
                <a:gd name="T39" fmla="*/ 619 h 62"/>
                <a:gd name="T40" fmla="*/ 1581 w 67"/>
                <a:gd name="T41" fmla="*/ 643 h 62"/>
                <a:gd name="T42" fmla="*/ 1504 w 67"/>
                <a:gd name="T43" fmla="*/ 687 h 62"/>
                <a:gd name="T44" fmla="*/ 1504 w 67"/>
                <a:gd name="T45" fmla="*/ 760 h 62"/>
                <a:gd name="T46" fmla="*/ 1504 w 67"/>
                <a:gd name="T47" fmla="*/ 828 h 62"/>
                <a:gd name="T48" fmla="*/ 1479 w 67"/>
                <a:gd name="T49" fmla="*/ 852 h 62"/>
                <a:gd name="T50" fmla="*/ 1422 w 67"/>
                <a:gd name="T51" fmla="*/ 901 h 62"/>
                <a:gd name="T52" fmla="*/ 1371 w 67"/>
                <a:gd name="T53" fmla="*/ 950 h 62"/>
                <a:gd name="T54" fmla="*/ 1345 w 67"/>
                <a:gd name="T55" fmla="*/ 974 h 62"/>
                <a:gd name="T56" fmla="*/ 1345 w 67"/>
                <a:gd name="T57" fmla="*/ 1018 h 62"/>
                <a:gd name="T58" fmla="*/ 1320 w 67"/>
                <a:gd name="T59" fmla="*/ 1067 h 62"/>
                <a:gd name="T60" fmla="*/ 1320 w 67"/>
                <a:gd name="T61" fmla="*/ 1091 h 62"/>
                <a:gd name="T62" fmla="*/ 1294 w 67"/>
                <a:gd name="T63" fmla="*/ 1164 h 62"/>
                <a:gd name="T64" fmla="*/ 1263 w 67"/>
                <a:gd name="T65" fmla="*/ 1208 h 62"/>
                <a:gd name="T66" fmla="*/ 1294 w 67"/>
                <a:gd name="T67" fmla="*/ 1281 h 62"/>
                <a:gd name="T68" fmla="*/ 1320 w 67"/>
                <a:gd name="T69" fmla="*/ 1305 h 62"/>
                <a:gd name="T70" fmla="*/ 1320 w 67"/>
                <a:gd name="T71" fmla="*/ 1354 h 62"/>
                <a:gd name="T72" fmla="*/ 1320 w 67"/>
                <a:gd name="T73" fmla="*/ 1354 h 62"/>
                <a:gd name="T74" fmla="*/ 1320 w 67"/>
                <a:gd name="T75" fmla="*/ 1378 h 62"/>
                <a:gd name="T76" fmla="*/ 1320 w 67"/>
                <a:gd name="T77" fmla="*/ 1378 h 62"/>
                <a:gd name="T78" fmla="*/ 1294 w 67"/>
                <a:gd name="T79" fmla="*/ 1422 h 62"/>
                <a:gd name="T80" fmla="*/ 1320 w 67"/>
                <a:gd name="T81" fmla="*/ 1447 h 62"/>
                <a:gd name="T82" fmla="*/ 211 w 67"/>
                <a:gd name="T83" fmla="*/ 1471 h 62"/>
                <a:gd name="T84" fmla="*/ 211 w 67"/>
                <a:gd name="T85" fmla="*/ 1257 h 62"/>
                <a:gd name="T86" fmla="*/ 159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5" name="Freeform 24"/>
            <p:cNvSpPr>
              <a:spLocks/>
            </p:cNvSpPr>
            <p:nvPr/>
          </p:nvSpPr>
          <p:spPr bwMode="auto">
            <a:xfrm>
              <a:off x="1491" y="1614"/>
              <a:ext cx="553" cy="897"/>
            </a:xfrm>
            <a:custGeom>
              <a:avLst/>
              <a:gdLst>
                <a:gd name="T0" fmla="*/ 1598 w 108"/>
                <a:gd name="T1" fmla="*/ 4256 h 184"/>
                <a:gd name="T2" fmla="*/ 1598 w 108"/>
                <a:gd name="T3" fmla="*/ 4207 h 184"/>
                <a:gd name="T4" fmla="*/ 1572 w 108"/>
                <a:gd name="T5" fmla="*/ 4158 h 184"/>
                <a:gd name="T6" fmla="*/ 1495 w 108"/>
                <a:gd name="T7" fmla="*/ 3876 h 184"/>
                <a:gd name="T8" fmla="*/ 1311 w 108"/>
                <a:gd name="T9" fmla="*/ 3710 h 184"/>
                <a:gd name="T10" fmla="*/ 1260 w 108"/>
                <a:gd name="T11" fmla="*/ 3637 h 184"/>
                <a:gd name="T12" fmla="*/ 1208 w 108"/>
                <a:gd name="T13" fmla="*/ 3564 h 184"/>
                <a:gd name="T14" fmla="*/ 1024 w 108"/>
                <a:gd name="T15" fmla="*/ 3495 h 184"/>
                <a:gd name="T16" fmla="*/ 865 w 108"/>
                <a:gd name="T17" fmla="*/ 3349 h 184"/>
                <a:gd name="T18" fmla="*/ 579 w 108"/>
                <a:gd name="T19" fmla="*/ 3232 h 184"/>
                <a:gd name="T20" fmla="*/ 579 w 108"/>
                <a:gd name="T21" fmla="*/ 3140 h 184"/>
                <a:gd name="T22" fmla="*/ 604 w 108"/>
                <a:gd name="T23" fmla="*/ 3018 h 184"/>
                <a:gd name="T24" fmla="*/ 553 w 108"/>
                <a:gd name="T25" fmla="*/ 2901 h 184"/>
                <a:gd name="T26" fmla="*/ 579 w 108"/>
                <a:gd name="T27" fmla="*/ 2852 h 184"/>
                <a:gd name="T28" fmla="*/ 420 w 108"/>
                <a:gd name="T29" fmla="*/ 2589 h 184"/>
                <a:gd name="T30" fmla="*/ 312 w 108"/>
                <a:gd name="T31" fmla="*/ 2423 h 184"/>
                <a:gd name="T32" fmla="*/ 369 w 108"/>
                <a:gd name="T33" fmla="*/ 2281 h 184"/>
                <a:gd name="T34" fmla="*/ 369 w 108"/>
                <a:gd name="T35" fmla="*/ 2164 h 184"/>
                <a:gd name="T36" fmla="*/ 236 w 108"/>
                <a:gd name="T37" fmla="*/ 2043 h 184"/>
                <a:gd name="T38" fmla="*/ 236 w 108"/>
                <a:gd name="T39" fmla="*/ 1852 h 184"/>
                <a:gd name="T40" fmla="*/ 287 w 108"/>
                <a:gd name="T41" fmla="*/ 1784 h 184"/>
                <a:gd name="T42" fmla="*/ 312 w 108"/>
                <a:gd name="T43" fmla="*/ 1877 h 184"/>
                <a:gd name="T44" fmla="*/ 394 w 108"/>
                <a:gd name="T45" fmla="*/ 1852 h 184"/>
                <a:gd name="T46" fmla="*/ 369 w 108"/>
                <a:gd name="T47" fmla="*/ 1687 h 184"/>
                <a:gd name="T48" fmla="*/ 312 w 108"/>
                <a:gd name="T49" fmla="*/ 1736 h 184"/>
                <a:gd name="T50" fmla="*/ 184 w 108"/>
                <a:gd name="T51" fmla="*/ 1662 h 184"/>
                <a:gd name="T52" fmla="*/ 159 w 108"/>
                <a:gd name="T53" fmla="*/ 1448 h 184"/>
                <a:gd name="T54" fmla="*/ 26 w 108"/>
                <a:gd name="T55" fmla="*/ 1214 h 184"/>
                <a:gd name="T56" fmla="*/ 26 w 108"/>
                <a:gd name="T57" fmla="*/ 1092 h 184"/>
                <a:gd name="T58" fmla="*/ 102 w 108"/>
                <a:gd name="T59" fmla="*/ 951 h 184"/>
                <a:gd name="T60" fmla="*/ 51 w 108"/>
                <a:gd name="T61" fmla="*/ 761 h 184"/>
                <a:gd name="T62" fmla="*/ 0 w 108"/>
                <a:gd name="T63" fmla="*/ 663 h 184"/>
                <a:gd name="T64" fmla="*/ 0 w 108"/>
                <a:gd name="T65" fmla="*/ 570 h 184"/>
                <a:gd name="T66" fmla="*/ 159 w 108"/>
                <a:gd name="T67" fmla="*/ 356 h 184"/>
                <a:gd name="T68" fmla="*/ 236 w 108"/>
                <a:gd name="T69" fmla="*/ 239 h 184"/>
                <a:gd name="T70" fmla="*/ 236 w 108"/>
                <a:gd name="T71" fmla="*/ 24 h 184"/>
                <a:gd name="T72" fmla="*/ 1260 w 108"/>
                <a:gd name="T73" fmla="*/ 1521 h 184"/>
                <a:gd name="T74" fmla="*/ 2729 w 108"/>
                <a:gd name="T75" fmla="*/ 3539 h 184"/>
                <a:gd name="T76" fmla="*/ 2755 w 108"/>
                <a:gd name="T77" fmla="*/ 3637 h 184"/>
                <a:gd name="T78" fmla="*/ 2780 w 108"/>
                <a:gd name="T79" fmla="*/ 3729 h 184"/>
                <a:gd name="T80" fmla="*/ 2806 w 108"/>
                <a:gd name="T81" fmla="*/ 3802 h 184"/>
                <a:gd name="T82" fmla="*/ 2698 w 108"/>
                <a:gd name="T83" fmla="*/ 3851 h 184"/>
                <a:gd name="T84" fmla="*/ 2570 w 108"/>
                <a:gd name="T85" fmla="*/ 4090 h 184"/>
                <a:gd name="T86" fmla="*/ 2545 w 108"/>
                <a:gd name="T87" fmla="*/ 4134 h 184"/>
                <a:gd name="T88" fmla="*/ 2519 w 108"/>
                <a:gd name="T89" fmla="*/ 4231 h 184"/>
                <a:gd name="T90" fmla="*/ 2570 w 108"/>
                <a:gd name="T91" fmla="*/ 4300 h 184"/>
                <a:gd name="T92" fmla="*/ 2519 w 108"/>
                <a:gd name="T93" fmla="*/ 43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6" name="Freeform 25"/>
            <p:cNvSpPr>
              <a:spLocks/>
            </p:cNvSpPr>
            <p:nvPr/>
          </p:nvSpPr>
          <p:spPr bwMode="auto">
            <a:xfrm>
              <a:off x="2356" y="1545"/>
              <a:ext cx="483" cy="381"/>
            </a:xfrm>
            <a:custGeom>
              <a:avLst/>
              <a:gdLst>
                <a:gd name="T0" fmla="*/ 2323 w 94"/>
                <a:gd name="T1" fmla="*/ 1861 h 78"/>
                <a:gd name="T2" fmla="*/ 2405 w 94"/>
                <a:gd name="T3" fmla="*/ 1050 h 78"/>
                <a:gd name="T4" fmla="*/ 2482 w 94"/>
                <a:gd name="T5" fmla="*/ 239 h 78"/>
                <a:gd name="T6" fmla="*/ 262 w 94"/>
                <a:gd name="T7" fmla="*/ 0 h 78"/>
                <a:gd name="T8" fmla="*/ 236 w 94"/>
                <a:gd name="T9" fmla="*/ 190 h 78"/>
                <a:gd name="T10" fmla="*/ 77 w 94"/>
                <a:gd name="T11" fmla="*/ 1192 h 78"/>
                <a:gd name="T12" fmla="*/ 51 w 94"/>
                <a:gd name="T13" fmla="*/ 1192 h 78"/>
                <a:gd name="T14" fmla="*/ 0 w 94"/>
                <a:gd name="T15" fmla="*/ 1597 h 78"/>
                <a:gd name="T16" fmla="*/ 658 w 94"/>
                <a:gd name="T17" fmla="*/ 1695 h 78"/>
                <a:gd name="T18" fmla="*/ 2323 w 94"/>
                <a:gd name="T19" fmla="*/ 1861 h 78"/>
                <a:gd name="T20" fmla="*/ 2323 w 94"/>
                <a:gd name="T21" fmla="*/ 186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7" name="Freeform 26"/>
            <p:cNvSpPr>
              <a:spLocks/>
            </p:cNvSpPr>
            <p:nvPr/>
          </p:nvSpPr>
          <p:spPr bwMode="auto">
            <a:xfrm>
              <a:off x="2434" y="1892"/>
              <a:ext cx="508" cy="375"/>
            </a:xfrm>
            <a:custGeom>
              <a:avLst/>
              <a:gdLst>
                <a:gd name="T0" fmla="*/ 0 w 99"/>
                <a:gd name="T1" fmla="*/ 1588 h 77"/>
                <a:gd name="T2" fmla="*/ 262 w 99"/>
                <a:gd name="T3" fmla="*/ 0 h 77"/>
                <a:gd name="T4" fmla="*/ 1924 w 99"/>
                <a:gd name="T5" fmla="*/ 166 h 77"/>
                <a:gd name="T6" fmla="*/ 2607 w 99"/>
                <a:gd name="T7" fmla="*/ 214 h 77"/>
                <a:gd name="T8" fmla="*/ 2581 w 99"/>
                <a:gd name="T9" fmla="*/ 619 h 77"/>
                <a:gd name="T10" fmla="*/ 2499 w 99"/>
                <a:gd name="T11" fmla="*/ 1826 h 77"/>
                <a:gd name="T12" fmla="*/ 2160 w 99"/>
                <a:gd name="T13" fmla="*/ 1802 h 77"/>
                <a:gd name="T14" fmla="*/ 0 w 99"/>
                <a:gd name="T15" fmla="*/ 1588 h 77"/>
                <a:gd name="T16" fmla="*/ 0 w 99"/>
                <a:gd name="T17" fmla="*/ 1588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8" name="Freeform 27"/>
            <p:cNvSpPr>
              <a:spLocks/>
            </p:cNvSpPr>
            <p:nvPr/>
          </p:nvSpPr>
          <p:spPr bwMode="auto">
            <a:xfrm>
              <a:off x="2368" y="2218"/>
              <a:ext cx="485" cy="478"/>
            </a:xfrm>
            <a:custGeom>
              <a:avLst/>
              <a:gdLst>
                <a:gd name="T0" fmla="*/ 337 w 95"/>
                <a:gd name="T1" fmla="*/ 0 h 98"/>
                <a:gd name="T2" fmla="*/ 0 w 95"/>
                <a:gd name="T3" fmla="*/ 2283 h 98"/>
                <a:gd name="T4" fmla="*/ 0 w 95"/>
                <a:gd name="T5" fmla="*/ 2283 h 98"/>
                <a:gd name="T6" fmla="*/ 311 w 95"/>
                <a:gd name="T7" fmla="*/ 2331 h 98"/>
                <a:gd name="T8" fmla="*/ 337 w 95"/>
                <a:gd name="T9" fmla="*/ 2141 h 98"/>
                <a:gd name="T10" fmla="*/ 965 w 95"/>
                <a:gd name="T11" fmla="*/ 2214 h 98"/>
                <a:gd name="T12" fmla="*/ 965 w 95"/>
                <a:gd name="T13" fmla="*/ 2214 h 98"/>
                <a:gd name="T14" fmla="*/ 939 w 95"/>
                <a:gd name="T15" fmla="*/ 2190 h 98"/>
                <a:gd name="T16" fmla="*/ 965 w 95"/>
                <a:gd name="T17" fmla="*/ 2166 h 98"/>
                <a:gd name="T18" fmla="*/ 939 w 95"/>
                <a:gd name="T19" fmla="*/ 2141 h 98"/>
                <a:gd name="T20" fmla="*/ 939 w 95"/>
                <a:gd name="T21" fmla="*/ 2141 h 98"/>
                <a:gd name="T22" fmla="*/ 939 w 95"/>
                <a:gd name="T23" fmla="*/ 2141 h 98"/>
                <a:gd name="T24" fmla="*/ 2267 w 95"/>
                <a:gd name="T25" fmla="*/ 2234 h 98"/>
                <a:gd name="T26" fmla="*/ 2425 w 95"/>
                <a:gd name="T27" fmla="*/ 429 h 98"/>
                <a:gd name="T28" fmla="*/ 2451 w 95"/>
                <a:gd name="T29" fmla="*/ 429 h 98"/>
                <a:gd name="T30" fmla="*/ 2476 w 95"/>
                <a:gd name="T31" fmla="*/ 215 h 98"/>
                <a:gd name="T32" fmla="*/ 337 w 95"/>
                <a:gd name="T33" fmla="*/ 0 h 98"/>
                <a:gd name="T34" fmla="*/ 33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9" name="Freeform 28"/>
            <p:cNvSpPr>
              <a:spLocks/>
            </p:cNvSpPr>
            <p:nvPr/>
          </p:nvSpPr>
          <p:spPr bwMode="auto">
            <a:xfrm>
              <a:off x="2552" y="2306"/>
              <a:ext cx="969" cy="898"/>
            </a:xfrm>
            <a:custGeom>
              <a:avLst/>
              <a:gdLst>
                <a:gd name="T0" fmla="*/ 4496 w 189"/>
                <a:gd name="T1" fmla="*/ 1191 h 184"/>
                <a:gd name="T2" fmla="*/ 4178 w 189"/>
                <a:gd name="T3" fmla="*/ 1118 h 184"/>
                <a:gd name="T4" fmla="*/ 3968 w 189"/>
                <a:gd name="T5" fmla="*/ 1166 h 184"/>
                <a:gd name="T6" fmla="*/ 3809 w 189"/>
                <a:gd name="T7" fmla="*/ 1166 h 184"/>
                <a:gd name="T8" fmla="*/ 3758 w 189"/>
                <a:gd name="T9" fmla="*/ 1166 h 184"/>
                <a:gd name="T10" fmla="*/ 3681 w 189"/>
                <a:gd name="T11" fmla="*/ 1118 h 184"/>
                <a:gd name="T12" fmla="*/ 3599 w 189"/>
                <a:gd name="T13" fmla="*/ 1215 h 184"/>
                <a:gd name="T14" fmla="*/ 3548 w 189"/>
                <a:gd name="T15" fmla="*/ 1142 h 184"/>
                <a:gd name="T16" fmla="*/ 3389 w 189"/>
                <a:gd name="T17" fmla="*/ 1118 h 184"/>
                <a:gd name="T18" fmla="*/ 3286 w 189"/>
                <a:gd name="T19" fmla="*/ 1098 h 184"/>
                <a:gd name="T20" fmla="*/ 3127 w 189"/>
                <a:gd name="T21" fmla="*/ 1049 h 184"/>
                <a:gd name="T22" fmla="*/ 3025 w 189"/>
                <a:gd name="T23" fmla="*/ 1025 h 184"/>
                <a:gd name="T24" fmla="*/ 2866 w 189"/>
                <a:gd name="T25" fmla="*/ 976 h 184"/>
                <a:gd name="T26" fmla="*/ 2784 w 189"/>
                <a:gd name="T27" fmla="*/ 903 h 184"/>
                <a:gd name="T28" fmla="*/ 2630 w 189"/>
                <a:gd name="T29" fmla="*/ 859 h 184"/>
                <a:gd name="T30" fmla="*/ 1523 w 189"/>
                <a:gd name="T31" fmla="*/ 0 h 184"/>
                <a:gd name="T32" fmla="*/ 0 w 189"/>
                <a:gd name="T33" fmla="*/ 1713 h 184"/>
                <a:gd name="T34" fmla="*/ 26 w 189"/>
                <a:gd name="T35" fmla="*/ 1786 h 184"/>
                <a:gd name="T36" fmla="*/ 133 w 189"/>
                <a:gd name="T37" fmla="*/ 1928 h 184"/>
                <a:gd name="T38" fmla="*/ 605 w 189"/>
                <a:gd name="T39" fmla="*/ 2357 h 184"/>
                <a:gd name="T40" fmla="*/ 656 w 189"/>
                <a:gd name="T41" fmla="*/ 2479 h 184"/>
                <a:gd name="T42" fmla="*/ 1000 w 189"/>
                <a:gd name="T43" fmla="*/ 2928 h 184"/>
                <a:gd name="T44" fmla="*/ 1287 w 189"/>
                <a:gd name="T45" fmla="*/ 2977 h 184"/>
                <a:gd name="T46" fmla="*/ 1471 w 189"/>
                <a:gd name="T47" fmla="*/ 2714 h 184"/>
                <a:gd name="T48" fmla="*/ 1579 w 189"/>
                <a:gd name="T49" fmla="*/ 2689 h 184"/>
                <a:gd name="T50" fmla="*/ 1764 w 189"/>
                <a:gd name="T51" fmla="*/ 2738 h 184"/>
                <a:gd name="T52" fmla="*/ 1974 w 189"/>
                <a:gd name="T53" fmla="*/ 2836 h 184"/>
                <a:gd name="T54" fmla="*/ 2025 w 189"/>
                <a:gd name="T55" fmla="*/ 2884 h 184"/>
                <a:gd name="T56" fmla="*/ 2184 w 189"/>
                <a:gd name="T57" fmla="*/ 3075 h 184"/>
                <a:gd name="T58" fmla="*/ 2471 w 189"/>
                <a:gd name="T59" fmla="*/ 3548 h 184"/>
                <a:gd name="T60" fmla="*/ 2630 w 189"/>
                <a:gd name="T61" fmla="*/ 3690 h 184"/>
                <a:gd name="T62" fmla="*/ 2681 w 189"/>
                <a:gd name="T63" fmla="*/ 3929 h 184"/>
                <a:gd name="T64" fmla="*/ 2917 w 189"/>
                <a:gd name="T65" fmla="*/ 4192 h 184"/>
                <a:gd name="T66" fmla="*/ 3312 w 189"/>
                <a:gd name="T67" fmla="*/ 4309 h 184"/>
                <a:gd name="T68" fmla="*/ 3548 w 189"/>
                <a:gd name="T69" fmla="*/ 4334 h 184"/>
                <a:gd name="T70" fmla="*/ 3522 w 189"/>
                <a:gd name="T71" fmla="*/ 4285 h 184"/>
                <a:gd name="T72" fmla="*/ 3445 w 189"/>
                <a:gd name="T73" fmla="*/ 3860 h 184"/>
                <a:gd name="T74" fmla="*/ 3420 w 189"/>
                <a:gd name="T75" fmla="*/ 3812 h 184"/>
                <a:gd name="T76" fmla="*/ 3497 w 189"/>
                <a:gd name="T77" fmla="*/ 3646 h 184"/>
                <a:gd name="T78" fmla="*/ 3522 w 189"/>
                <a:gd name="T79" fmla="*/ 3597 h 184"/>
                <a:gd name="T80" fmla="*/ 3599 w 189"/>
                <a:gd name="T81" fmla="*/ 3455 h 184"/>
                <a:gd name="T82" fmla="*/ 3656 w 189"/>
                <a:gd name="T83" fmla="*/ 3455 h 184"/>
                <a:gd name="T84" fmla="*/ 3707 w 189"/>
                <a:gd name="T85" fmla="*/ 3382 h 184"/>
                <a:gd name="T86" fmla="*/ 3758 w 189"/>
                <a:gd name="T87" fmla="*/ 3382 h 184"/>
                <a:gd name="T88" fmla="*/ 3866 w 189"/>
                <a:gd name="T89" fmla="*/ 3333 h 184"/>
                <a:gd name="T90" fmla="*/ 3917 w 189"/>
                <a:gd name="T91" fmla="*/ 3241 h 184"/>
                <a:gd name="T92" fmla="*/ 3943 w 189"/>
                <a:gd name="T93" fmla="*/ 3289 h 184"/>
                <a:gd name="T94" fmla="*/ 4337 w 189"/>
                <a:gd name="T95" fmla="*/ 3094 h 184"/>
                <a:gd name="T96" fmla="*/ 4414 w 189"/>
                <a:gd name="T97" fmla="*/ 2884 h 184"/>
                <a:gd name="T98" fmla="*/ 4496 w 189"/>
                <a:gd name="T99" fmla="*/ 2860 h 184"/>
                <a:gd name="T100" fmla="*/ 4758 w 189"/>
                <a:gd name="T101" fmla="*/ 2836 h 184"/>
                <a:gd name="T102" fmla="*/ 4835 w 189"/>
                <a:gd name="T103" fmla="*/ 2787 h 184"/>
                <a:gd name="T104" fmla="*/ 4860 w 189"/>
                <a:gd name="T105" fmla="*/ 2714 h 184"/>
                <a:gd name="T106" fmla="*/ 4891 w 189"/>
                <a:gd name="T107" fmla="*/ 2523 h 184"/>
                <a:gd name="T108" fmla="*/ 4942 w 189"/>
                <a:gd name="T109" fmla="*/ 2406 h 184"/>
                <a:gd name="T110" fmla="*/ 4917 w 189"/>
                <a:gd name="T111" fmla="*/ 2167 h 184"/>
                <a:gd name="T112" fmla="*/ 4860 w 189"/>
                <a:gd name="T113" fmla="*/ 2094 h 184"/>
                <a:gd name="T114" fmla="*/ 4835 w 189"/>
                <a:gd name="T115" fmla="*/ 1952 h 184"/>
                <a:gd name="T116" fmla="*/ 4732 w 189"/>
                <a:gd name="T117" fmla="*/ 1264 h 184"/>
                <a:gd name="T118" fmla="*/ 457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0" name="Freeform 29"/>
            <p:cNvSpPr>
              <a:spLocks/>
            </p:cNvSpPr>
            <p:nvPr/>
          </p:nvSpPr>
          <p:spPr bwMode="auto">
            <a:xfrm>
              <a:off x="4372" y="1453"/>
              <a:ext cx="522" cy="380"/>
            </a:xfrm>
            <a:custGeom>
              <a:avLst/>
              <a:gdLst>
                <a:gd name="T0" fmla="*/ 2042 w 102"/>
                <a:gd name="T1" fmla="*/ 1661 h 78"/>
                <a:gd name="T2" fmla="*/ 1991 w 102"/>
                <a:gd name="T3" fmla="*/ 1734 h 78"/>
                <a:gd name="T4" fmla="*/ 1965 w 102"/>
                <a:gd name="T5" fmla="*/ 1778 h 78"/>
                <a:gd name="T6" fmla="*/ 1965 w 102"/>
                <a:gd name="T7" fmla="*/ 1851 h 78"/>
                <a:gd name="T8" fmla="*/ 2016 w 102"/>
                <a:gd name="T9" fmla="*/ 1803 h 78"/>
                <a:gd name="T10" fmla="*/ 2124 w 102"/>
                <a:gd name="T11" fmla="*/ 1778 h 78"/>
                <a:gd name="T12" fmla="*/ 2277 w 102"/>
                <a:gd name="T13" fmla="*/ 1734 h 78"/>
                <a:gd name="T14" fmla="*/ 2513 w 102"/>
                <a:gd name="T15" fmla="*/ 1569 h 78"/>
                <a:gd name="T16" fmla="*/ 2595 w 102"/>
                <a:gd name="T17" fmla="*/ 1520 h 78"/>
                <a:gd name="T18" fmla="*/ 2671 w 102"/>
                <a:gd name="T19" fmla="*/ 1447 h 78"/>
                <a:gd name="T20" fmla="*/ 2620 w 102"/>
                <a:gd name="T21" fmla="*/ 1471 h 78"/>
                <a:gd name="T22" fmla="*/ 2538 w 102"/>
                <a:gd name="T23" fmla="*/ 1520 h 78"/>
                <a:gd name="T24" fmla="*/ 2462 w 102"/>
                <a:gd name="T25" fmla="*/ 1544 h 78"/>
                <a:gd name="T26" fmla="*/ 2538 w 102"/>
                <a:gd name="T27" fmla="*/ 1447 h 78"/>
                <a:gd name="T28" fmla="*/ 2487 w 102"/>
                <a:gd name="T29" fmla="*/ 1471 h 78"/>
                <a:gd name="T30" fmla="*/ 2252 w 102"/>
                <a:gd name="T31" fmla="*/ 1588 h 78"/>
                <a:gd name="T32" fmla="*/ 2093 w 102"/>
                <a:gd name="T33" fmla="*/ 1710 h 78"/>
                <a:gd name="T34" fmla="*/ 2068 w 102"/>
                <a:gd name="T35" fmla="*/ 1613 h 78"/>
                <a:gd name="T36" fmla="*/ 2124 w 102"/>
                <a:gd name="T37" fmla="*/ 1520 h 78"/>
                <a:gd name="T38" fmla="*/ 2068 w 102"/>
                <a:gd name="T39" fmla="*/ 1164 h 78"/>
                <a:gd name="T40" fmla="*/ 2016 w 102"/>
                <a:gd name="T41" fmla="*/ 809 h 78"/>
                <a:gd name="T42" fmla="*/ 1965 w 102"/>
                <a:gd name="T43" fmla="*/ 594 h 78"/>
                <a:gd name="T44" fmla="*/ 1940 w 102"/>
                <a:gd name="T45" fmla="*/ 570 h 78"/>
                <a:gd name="T46" fmla="*/ 1914 w 102"/>
                <a:gd name="T47" fmla="*/ 497 h 78"/>
                <a:gd name="T48" fmla="*/ 1883 w 102"/>
                <a:gd name="T49" fmla="*/ 283 h 78"/>
                <a:gd name="T50" fmla="*/ 1807 w 102"/>
                <a:gd name="T51" fmla="*/ 73 h 78"/>
                <a:gd name="T52" fmla="*/ 1781 w 102"/>
                <a:gd name="T53" fmla="*/ 0 h 78"/>
                <a:gd name="T54" fmla="*/ 1336 w 102"/>
                <a:gd name="T55" fmla="*/ 93 h 78"/>
                <a:gd name="T56" fmla="*/ 1100 w 102"/>
                <a:gd name="T57" fmla="*/ 331 h 78"/>
                <a:gd name="T58" fmla="*/ 1075 w 102"/>
                <a:gd name="T59" fmla="*/ 429 h 78"/>
                <a:gd name="T60" fmla="*/ 942 w 102"/>
                <a:gd name="T61" fmla="*/ 546 h 78"/>
                <a:gd name="T62" fmla="*/ 993 w 102"/>
                <a:gd name="T63" fmla="*/ 594 h 78"/>
                <a:gd name="T64" fmla="*/ 993 w 102"/>
                <a:gd name="T65" fmla="*/ 643 h 78"/>
                <a:gd name="T66" fmla="*/ 1024 w 102"/>
                <a:gd name="T67" fmla="*/ 760 h 78"/>
                <a:gd name="T68" fmla="*/ 788 w 102"/>
                <a:gd name="T69" fmla="*/ 926 h 78"/>
                <a:gd name="T70" fmla="*/ 496 w 102"/>
                <a:gd name="T71" fmla="*/ 926 h 78"/>
                <a:gd name="T72" fmla="*/ 235 w 102"/>
                <a:gd name="T73" fmla="*/ 999 h 78"/>
                <a:gd name="T74" fmla="*/ 159 w 102"/>
                <a:gd name="T75" fmla="*/ 1091 h 78"/>
                <a:gd name="T76" fmla="*/ 235 w 102"/>
                <a:gd name="T77" fmla="*/ 1233 h 78"/>
                <a:gd name="T78" fmla="*/ 51 w 102"/>
                <a:gd name="T79" fmla="*/ 1423 h 78"/>
                <a:gd name="T80" fmla="*/ 1469 w 102"/>
                <a:gd name="T81" fmla="*/ 1306 h 78"/>
                <a:gd name="T82" fmla="*/ 1494 w 102"/>
                <a:gd name="T83" fmla="*/ 1354 h 78"/>
                <a:gd name="T84" fmla="*/ 1546 w 102"/>
                <a:gd name="T85" fmla="*/ 1379 h 78"/>
                <a:gd name="T86" fmla="*/ 1622 w 102"/>
                <a:gd name="T87" fmla="*/ 1496 h 78"/>
                <a:gd name="T88" fmla="*/ 1730 w 102"/>
                <a:gd name="T89" fmla="*/ 152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1" name="Freeform 30"/>
            <p:cNvSpPr>
              <a:spLocks/>
            </p:cNvSpPr>
            <p:nvPr/>
          </p:nvSpPr>
          <p:spPr bwMode="auto">
            <a:xfrm>
              <a:off x="4720" y="1428"/>
              <a:ext cx="118" cy="205"/>
            </a:xfrm>
            <a:custGeom>
              <a:avLst/>
              <a:gdLst>
                <a:gd name="T0" fmla="*/ 0 w 23"/>
                <a:gd name="T1" fmla="*/ 117 h 42"/>
                <a:gd name="T2" fmla="*/ 26 w 23"/>
                <a:gd name="T3" fmla="*/ 166 h 42"/>
                <a:gd name="T4" fmla="*/ 0 w 23"/>
                <a:gd name="T5" fmla="*/ 190 h 42"/>
                <a:gd name="T6" fmla="*/ 26 w 23"/>
                <a:gd name="T7" fmla="*/ 190 h 42"/>
                <a:gd name="T8" fmla="*/ 26 w 23"/>
                <a:gd name="T9" fmla="*/ 215 h 42"/>
                <a:gd name="T10" fmla="*/ 77 w 23"/>
                <a:gd name="T11" fmla="*/ 332 h 42"/>
                <a:gd name="T12" fmla="*/ 108 w 23"/>
                <a:gd name="T13" fmla="*/ 405 h 42"/>
                <a:gd name="T14" fmla="*/ 77 w 23"/>
                <a:gd name="T15" fmla="*/ 454 h 42"/>
                <a:gd name="T16" fmla="*/ 77 w 23"/>
                <a:gd name="T17" fmla="*/ 503 h 42"/>
                <a:gd name="T18" fmla="*/ 133 w 23"/>
                <a:gd name="T19" fmla="*/ 620 h 42"/>
                <a:gd name="T20" fmla="*/ 133 w 23"/>
                <a:gd name="T21" fmla="*/ 669 h 42"/>
                <a:gd name="T22" fmla="*/ 133 w 23"/>
                <a:gd name="T23" fmla="*/ 693 h 42"/>
                <a:gd name="T24" fmla="*/ 159 w 23"/>
                <a:gd name="T25" fmla="*/ 693 h 42"/>
                <a:gd name="T26" fmla="*/ 133 w 23"/>
                <a:gd name="T27" fmla="*/ 669 h 42"/>
                <a:gd name="T28" fmla="*/ 159 w 23"/>
                <a:gd name="T29" fmla="*/ 669 h 42"/>
                <a:gd name="T30" fmla="*/ 185 w 23"/>
                <a:gd name="T31" fmla="*/ 713 h 42"/>
                <a:gd name="T32" fmla="*/ 210 w 23"/>
                <a:gd name="T33" fmla="*/ 810 h 42"/>
                <a:gd name="T34" fmla="*/ 210 w 23"/>
                <a:gd name="T35" fmla="*/ 883 h 42"/>
                <a:gd name="T36" fmla="*/ 236 w 23"/>
                <a:gd name="T37" fmla="*/ 927 h 42"/>
                <a:gd name="T38" fmla="*/ 262 w 23"/>
                <a:gd name="T39" fmla="*/ 1001 h 42"/>
                <a:gd name="T40" fmla="*/ 528 w 23"/>
                <a:gd name="T41" fmla="*/ 952 h 42"/>
                <a:gd name="T42" fmla="*/ 498 w 23"/>
                <a:gd name="T43" fmla="*/ 927 h 42"/>
                <a:gd name="T44" fmla="*/ 472 w 23"/>
                <a:gd name="T45" fmla="*/ 903 h 42"/>
                <a:gd name="T46" fmla="*/ 472 w 23"/>
                <a:gd name="T47" fmla="*/ 883 h 42"/>
                <a:gd name="T48" fmla="*/ 498 w 23"/>
                <a:gd name="T49" fmla="*/ 859 h 42"/>
                <a:gd name="T50" fmla="*/ 472 w 23"/>
                <a:gd name="T51" fmla="*/ 810 h 42"/>
                <a:gd name="T52" fmla="*/ 472 w 23"/>
                <a:gd name="T53" fmla="*/ 644 h 42"/>
                <a:gd name="T54" fmla="*/ 472 w 23"/>
                <a:gd name="T55" fmla="*/ 595 h 42"/>
                <a:gd name="T56" fmla="*/ 498 w 23"/>
                <a:gd name="T57" fmla="*/ 503 h 42"/>
                <a:gd name="T58" fmla="*/ 498 w 23"/>
                <a:gd name="T59" fmla="*/ 454 h 42"/>
                <a:gd name="T60" fmla="*/ 498 w 23"/>
                <a:gd name="T61" fmla="*/ 405 h 42"/>
                <a:gd name="T62" fmla="*/ 498 w 23"/>
                <a:gd name="T63" fmla="*/ 356 h 42"/>
                <a:gd name="T64" fmla="*/ 498 w 23"/>
                <a:gd name="T65" fmla="*/ 332 h 42"/>
                <a:gd name="T66" fmla="*/ 498 w 23"/>
                <a:gd name="T67" fmla="*/ 307 h 42"/>
                <a:gd name="T68" fmla="*/ 580 w 23"/>
                <a:gd name="T69" fmla="*/ 264 h 42"/>
                <a:gd name="T70" fmla="*/ 605 w 23"/>
                <a:gd name="T71" fmla="*/ 166 h 42"/>
                <a:gd name="T72" fmla="*/ 580 w 23"/>
                <a:gd name="T73" fmla="*/ 117 h 42"/>
                <a:gd name="T74" fmla="*/ 580 w 23"/>
                <a:gd name="T75" fmla="*/ 73 h 42"/>
                <a:gd name="T76" fmla="*/ 580 w 23"/>
                <a:gd name="T77" fmla="*/ 73 h 42"/>
                <a:gd name="T78" fmla="*/ 580 w 23"/>
                <a:gd name="T79" fmla="*/ 49 h 42"/>
                <a:gd name="T80" fmla="*/ 554 w 23"/>
                <a:gd name="T81" fmla="*/ 0 h 42"/>
                <a:gd name="T82" fmla="*/ 0 w 23"/>
                <a:gd name="T83" fmla="*/ 117 h 42"/>
                <a:gd name="T84" fmla="*/ 0 w 23"/>
                <a:gd name="T85" fmla="*/ 11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369 w 188"/>
                  <a:gd name="T1" fmla="*/ 736 h 160"/>
                  <a:gd name="T2" fmla="*/ 681 w 188"/>
                  <a:gd name="T3" fmla="*/ 951 h 160"/>
                  <a:gd name="T4" fmla="*/ 471 w 188"/>
                  <a:gd name="T5" fmla="*/ 1189 h 160"/>
                  <a:gd name="T6" fmla="*/ 420 w 188"/>
                  <a:gd name="T7" fmla="*/ 1024 h 160"/>
                  <a:gd name="T8" fmla="*/ 133 w 188"/>
                  <a:gd name="T9" fmla="*/ 1307 h 160"/>
                  <a:gd name="T10" fmla="*/ 287 w 188"/>
                  <a:gd name="T11" fmla="*/ 1521 h 160"/>
                  <a:gd name="T12" fmla="*/ 707 w 188"/>
                  <a:gd name="T13" fmla="*/ 1448 h 160"/>
                  <a:gd name="T14" fmla="*/ 579 w 188"/>
                  <a:gd name="T15" fmla="*/ 1760 h 160"/>
                  <a:gd name="T16" fmla="*/ 471 w 188"/>
                  <a:gd name="T17" fmla="*/ 1877 h 160"/>
                  <a:gd name="T18" fmla="*/ 261 w 188"/>
                  <a:gd name="T19" fmla="*/ 1950 h 160"/>
                  <a:gd name="T20" fmla="*/ 159 w 188"/>
                  <a:gd name="T21" fmla="*/ 2330 h 160"/>
                  <a:gd name="T22" fmla="*/ 287 w 188"/>
                  <a:gd name="T23" fmla="*/ 2545 h 160"/>
                  <a:gd name="T24" fmla="*/ 579 w 188"/>
                  <a:gd name="T25" fmla="*/ 2662 h 160"/>
                  <a:gd name="T26" fmla="*/ 579 w 188"/>
                  <a:gd name="T27" fmla="*/ 2852 h 160"/>
                  <a:gd name="T28" fmla="*/ 917 w 188"/>
                  <a:gd name="T29" fmla="*/ 2925 h 160"/>
                  <a:gd name="T30" fmla="*/ 1101 w 188"/>
                  <a:gd name="T31" fmla="*/ 2969 h 160"/>
                  <a:gd name="T32" fmla="*/ 763 w 188"/>
                  <a:gd name="T33" fmla="*/ 3349 h 160"/>
                  <a:gd name="T34" fmla="*/ 497 w 188"/>
                  <a:gd name="T35" fmla="*/ 3495 h 160"/>
                  <a:gd name="T36" fmla="*/ 77 w 188"/>
                  <a:gd name="T37" fmla="*/ 3685 h 160"/>
                  <a:gd name="T38" fmla="*/ 77 w 188"/>
                  <a:gd name="T39" fmla="*/ 3802 h 160"/>
                  <a:gd name="T40" fmla="*/ 763 w 188"/>
                  <a:gd name="T41" fmla="*/ 3539 h 160"/>
                  <a:gd name="T42" fmla="*/ 1629 w 188"/>
                  <a:gd name="T43" fmla="*/ 2852 h 160"/>
                  <a:gd name="T44" fmla="*/ 1547 w 188"/>
                  <a:gd name="T45" fmla="*/ 2779 h 160"/>
                  <a:gd name="T46" fmla="*/ 2018 w 188"/>
                  <a:gd name="T47" fmla="*/ 2257 h 160"/>
                  <a:gd name="T48" fmla="*/ 1890 w 188"/>
                  <a:gd name="T49" fmla="*/ 2398 h 160"/>
                  <a:gd name="T50" fmla="*/ 1916 w 188"/>
                  <a:gd name="T51" fmla="*/ 2589 h 160"/>
                  <a:gd name="T52" fmla="*/ 1890 w 188"/>
                  <a:gd name="T53" fmla="*/ 2711 h 160"/>
                  <a:gd name="T54" fmla="*/ 2259 w 188"/>
                  <a:gd name="T55" fmla="*/ 2520 h 160"/>
                  <a:gd name="T56" fmla="*/ 2259 w 188"/>
                  <a:gd name="T57" fmla="*/ 2330 h 160"/>
                  <a:gd name="T58" fmla="*/ 2807 w 188"/>
                  <a:gd name="T59" fmla="*/ 2447 h 160"/>
                  <a:gd name="T60" fmla="*/ 3176 w 188"/>
                  <a:gd name="T61" fmla="*/ 2398 h 160"/>
                  <a:gd name="T62" fmla="*/ 3806 w 188"/>
                  <a:gd name="T63" fmla="*/ 2589 h 160"/>
                  <a:gd name="T64" fmla="*/ 4016 w 188"/>
                  <a:gd name="T65" fmla="*/ 2828 h 160"/>
                  <a:gd name="T66" fmla="*/ 4354 w 188"/>
                  <a:gd name="T67" fmla="*/ 3042 h 160"/>
                  <a:gd name="T68" fmla="*/ 4933 w 188"/>
                  <a:gd name="T69" fmla="*/ 3091 h 160"/>
                  <a:gd name="T70" fmla="*/ 4856 w 188"/>
                  <a:gd name="T71" fmla="*/ 2779 h 160"/>
                  <a:gd name="T72" fmla="*/ 4620 w 188"/>
                  <a:gd name="T73" fmla="*/ 2735 h 160"/>
                  <a:gd name="T74" fmla="*/ 4277 w 188"/>
                  <a:gd name="T75" fmla="*/ 2520 h 160"/>
                  <a:gd name="T76" fmla="*/ 3857 w 188"/>
                  <a:gd name="T77" fmla="*/ 2257 h 160"/>
                  <a:gd name="T78" fmla="*/ 3698 w 188"/>
                  <a:gd name="T79" fmla="*/ 2447 h 160"/>
                  <a:gd name="T80" fmla="*/ 3386 w 188"/>
                  <a:gd name="T81" fmla="*/ 2208 h 160"/>
                  <a:gd name="T82" fmla="*/ 3068 w 188"/>
                  <a:gd name="T83" fmla="*/ 1901 h 160"/>
                  <a:gd name="T84" fmla="*/ 2674 w 188"/>
                  <a:gd name="T85" fmla="*/ 497 h 160"/>
                  <a:gd name="T86" fmla="*/ 2361 w 188"/>
                  <a:gd name="T87" fmla="*/ 117 h 160"/>
                  <a:gd name="T88" fmla="*/ 1808 w 188"/>
                  <a:gd name="T89" fmla="*/ 117 h 160"/>
                  <a:gd name="T90" fmla="*/ 1547 w 188"/>
                  <a:gd name="T91" fmla="*/ 117 h 160"/>
                  <a:gd name="T92" fmla="*/ 1183 w 188"/>
                  <a:gd name="T93" fmla="*/ 0 h 160"/>
                  <a:gd name="T94" fmla="*/ 917 w 188"/>
                  <a:gd name="T95" fmla="*/ 98 h 160"/>
                  <a:gd name="T96" fmla="*/ 630 w 188"/>
                  <a:gd name="T97" fmla="*/ 307 h 160"/>
                  <a:gd name="T98" fmla="*/ 497 w 188"/>
                  <a:gd name="T99" fmla="*/ 497 h 160"/>
                  <a:gd name="T100" fmla="*/ 261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98" name="Freeform 33"/>
              <p:cNvSpPr>
                <a:spLocks/>
              </p:cNvSpPr>
              <p:nvPr/>
            </p:nvSpPr>
            <p:spPr bwMode="auto">
              <a:xfrm>
                <a:off x="995" y="33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2999" name="Freeform 34"/>
              <p:cNvSpPr>
                <a:spLocks/>
              </p:cNvSpPr>
              <p:nvPr/>
            </p:nvSpPr>
            <p:spPr bwMode="auto">
              <a:xfrm>
                <a:off x="949" y="3310"/>
                <a:ext cx="46" cy="30"/>
              </a:xfrm>
              <a:custGeom>
                <a:avLst/>
                <a:gdLst>
                  <a:gd name="T0" fmla="*/ 184 w 9"/>
                  <a:gd name="T1" fmla="*/ 0 h 6"/>
                  <a:gd name="T2" fmla="*/ 102 w 9"/>
                  <a:gd name="T3" fmla="*/ 0 h 6"/>
                  <a:gd name="T4" fmla="*/ 77 w 9"/>
                  <a:gd name="T5" fmla="*/ 25 h 6"/>
                  <a:gd name="T6" fmla="*/ 77 w 9"/>
                  <a:gd name="T7" fmla="*/ 25 h 6"/>
                  <a:gd name="T8" fmla="*/ 77 w 9"/>
                  <a:gd name="T9" fmla="*/ 50 h 6"/>
                  <a:gd name="T10" fmla="*/ 77 w 9"/>
                  <a:gd name="T11" fmla="*/ 75 h 6"/>
                  <a:gd name="T12" fmla="*/ 51 w 9"/>
                  <a:gd name="T13" fmla="*/ 75 h 6"/>
                  <a:gd name="T14" fmla="*/ 51 w 9"/>
                  <a:gd name="T15" fmla="*/ 75 h 6"/>
                  <a:gd name="T16" fmla="*/ 26 w 9"/>
                  <a:gd name="T17" fmla="*/ 75 h 6"/>
                  <a:gd name="T18" fmla="*/ 26 w 9"/>
                  <a:gd name="T19" fmla="*/ 100 h 6"/>
                  <a:gd name="T20" fmla="*/ 26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6 w 9"/>
                  <a:gd name="T39" fmla="*/ 150 h 6"/>
                  <a:gd name="T40" fmla="*/ 51 w 9"/>
                  <a:gd name="T41" fmla="*/ 150 h 6"/>
                  <a:gd name="T42" fmla="*/ 77 w 9"/>
                  <a:gd name="T43" fmla="*/ 125 h 6"/>
                  <a:gd name="T44" fmla="*/ 158 w 9"/>
                  <a:gd name="T45" fmla="*/ 75 h 6"/>
                  <a:gd name="T46" fmla="*/ 184 w 9"/>
                  <a:gd name="T47" fmla="*/ 50 h 6"/>
                  <a:gd name="T48" fmla="*/ 210 w 9"/>
                  <a:gd name="T49" fmla="*/ 50 h 6"/>
                  <a:gd name="T50" fmla="*/ 235 w 9"/>
                  <a:gd name="T51" fmla="*/ 25 h 6"/>
                  <a:gd name="T52" fmla="*/ 235 w 9"/>
                  <a:gd name="T53" fmla="*/ 25 h 6"/>
                  <a:gd name="T54" fmla="*/ 235 w 9"/>
                  <a:gd name="T55" fmla="*/ 25 h 6"/>
                  <a:gd name="T56" fmla="*/ 210 w 9"/>
                  <a:gd name="T57" fmla="*/ 0 h 6"/>
                  <a:gd name="T58" fmla="*/ 210 w 9"/>
                  <a:gd name="T59" fmla="*/ 0 h 6"/>
                  <a:gd name="T60" fmla="*/ 210 w 9"/>
                  <a:gd name="T61" fmla="*/ 0 h 6"/>
                  <a:gd name="T62" fmla="*/ 21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0" name="Freeform 35"/>
              <p:cNvSpPr>
                <a:spLocks/>
              </p:cNvSpPr>
              <p:nvPr/>
            </p:nvSpPr>
            <p:spPr bwMode="auto">
              <a:xfrm>
                <a:off x="903" y="3332"/>
                <a:ext cx="46" cy="34"/>
              </a:xfrm>
              <a:custGeom>
                <a:avLst/>
                <a:gdLst>
                  <a:gd name="T0" fmla="*/ 210 w 9"/>
                  <a:gd name="T1" fmla="*/ 73 h 7"/>
                  <a:gd name="T2" fmla="*/ 210 w 9"/>
                  <a:gd name="T3" fmla="*/ 24 h 7"/>
                  <a:gd name="T4" fmla="*/ 133 w 9"/>
                  <a:gd name="T5" fmla="*/ 73 h 7"/>
                  <a:gd name="T6" fmla="*/ 102 w 9"/>
                  <a:gd name="T7" fmla="*/ 92 h 7"/>
                  <a:gd name="T8" fmla="*/ 102 w 9"/>
                  <a:gd name="T9" fmla="*/ 92 h 7"/>
                  <a:gd name="T10" fmla="*/ 51 w 9"/>
                  <a:gd name="T11" fmla="*/ 117 h 7"/>
                  <a:gd name="T12" fmla="*/ 26 w 9"/>
                  <a:gd name="T13" fmla="*/ 141 h 7"/>
                  <a:gd name="T14" fmla="*/ 0 w 9"/>
                  <a:gd name="T15" fmla="*/ 141 h 7"/>
                  <a:gd name="T16" fmla="*/ 51 w 9"/>
                  <a:gd name="T17" fmla="*/ 141 h 7"/>
                  <a:gd name="T18" fmla="*/ 77 w 9"/>
                  <a:gd name="T19" fmla="*/ 117 h 7"/>
                  <a:gd name="T20" fmla="*/ 158 w 9"/>
                  <a:gd name="T21" fmla="*/ 92 h 7"/>
                  <a:gd name="T22" fmla="*/ 210 w 9"/>
                  <a:gd name="T23" fmla="*/ 73 h 7"/>
                  <a:gd name="T24" fmla="*/ 210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1" name="Freeform 36"/>
              <p:cNvSpPr>
                <a:spLocks/>
              </p:cNvSpPr>
              <p:nvPr/>
            </p:nvSpPr>
            <p:spPr bwMode="auto">
              <a:xfrm>
                <a:off x="903" y="3337"/>
                <a:ext cx="41" cy="29"/>
              </a:xfrm>
              <a:custGeom>
                <a:avLst/>
                <a:gdLst>
                  <a:gd name="T0" fmla="*/ 210 w 8"/>
                  <a:gd name="T1" fmla="*/ 48 h 6"/>
                  <a:gd name="T2" fmla="*/ 210 w 8"/>
                  <a:gd name="T3" fmla="*/ 24 h 6"/>
                  <a:gd name="T4" fmla="*/ 210 w 8"/>
                  <a:gd name="T5" fmla="*/ 24 h 6"/>
                  <a:gd name="T6" fmla="*/ 210 w 8"/>
                  <a:gd name="T7" fmla="*/ 0 h 6"/>
                  <a:gd name="T8" fmla="*/ 210 w 8"/>
                  <a:gd name="T9" fmla="*/ 0 h 6"/>
                  <a:gd name="T10" fmla="*/ 210 w 8"/>
                  <a:gd name="T11" fmla="*/ 0 h 6"/>
                  <a:gd name="T12" fmla="*/ 210 w 8"/>
                  <a:gd name="T13" fmla="*/ 0 h 6"/>
                  <a:gd name="T14" fmla="*/ 210 w 8"/>
                  <a:gd name="T15" fmla="*/ 0 h 6"/>
                  <a:gd name="T16" fmla="*/ 210 w 8"/>
                  <a:gd name="T17" fmla="*/ 0 h 6"/>
                  <a:gd name="T18" fmla="*/ 210 w 8"/>
                  <a:gd name="T19" fmla="*/ 0 h 6"/>
                  <a:gd name="T20" fmla="*/ 184 w 8"/>
                  <a:gd name="T21" fmla="*/ 0 h 6"/>
                  <a:gd name="T22" fmla="*/ 184 w 8"/>
                  <a:gd name="T23" fmla="*/ 0 h 6"/>
                  <a:gd name="T24" fmla="*/ 159 w 8"/>
                  <a:gd name="T25" fmla="*/ 0 h 6"/>
                  <a:gd name="T26" fmla="*/ 133 w 8"/>
                  <a:gd name="T27" fmla="*/ 24 h 6"/>
                  <a:gd name="T28" fmla="*/ 133 w 8"/>
                  <a:gd name="T29" fmla="*/ 48 h 6"/>
                  <a:gd name="T30" fmla="*/ 133 w 8"/>
                  <a:gd name="T31" fmla="*/ 48 h 6"/>
                  <a:gd name="T32" fmla="*/ 108 w 8"/>
                  <a:gd name="T33" fmla="*/ 48 h 6"/>
                  <a:gd name="T34" fmla="*/ 108 w 8"/>
                  <a:gd name="T35" fmla="*/ 48 h 6"/>
                  <a:gd name="T36" fmla="*/ 108 w 8"/>
                  <a:gd name="T37" fmla="*/ 48 h 6"/>
                  <a:gd name="T38" fmla="*/ 108 w 8"/>
                  <a:gd name="T39" fmla="*/ 72 h 6"/>
                  <a:gd name="T40" fmla="*/ 108 w 8"/>
                  <a:gd name="T41" fmla="*/ 72 h 6"/>
                  <a:gd name="T42" fmla="*/ 108 w 8"/>
                  <a:gd name="T43" fmla="*/ 72 h 6"/>
                  <a:gd name="T44" fmla="*/ 108 w 8"/>
                  <a:gd name="T45" fmla="*/ 72 h 6"/>
                  <a:gd name="T46" fmla="*/ 51 w 8"/>
                  <a:gd name="T47" fmla="*/ 92 h 6"/>
                  <a:gd name="T48" fmla="*/ 51 w 8"/>
                  <a:gd name="T49" fmla="*/ 92 h 6"/>
                  <a:gd name="T50" fmla="*/ 51 w 8"/>
                  <a:gd name="T51" fmla="*/ 92 h 6"/>
                  <a:gd name="T52" fmla="*/ 51 w 8"/>
                  <a:gd name="T53" fmla="*/ 92 h 6"/>
                  <a:gd name="T54" fmla="*/ 26 w 8"/>
                  <a:gd name="T55" fmla="*/ 92 h 6"/>
                  <a:gd name="T56" fmla="*/ 26 w 8"/>
                  <a:gd name="T57" fmla="*/ 116 h 6"/>
                  <a:gd name="T58" fmla="*/ 26 w 8"/>
                  <a:gd name="T59" fmla="*/ 116 h 6"/>
                  <a:gd name="T60" fmla="*/ 0 w 8"/>
                  <a:gd name="T61" fmla="*/ 116 h 6"/>
                  <a:gd name="T62" fmla="*/ 0 w 8"/>
                  <a:gd name="T63" fmla="*/ 116 h 6"/>
                  <a:gd name="T64" fmla="*/ 0 w 8"/>
                  <a:gd name="T65" fmla="*/ 116 h 6"/>
                  <a:gd name="T66" fmla="*/ 26 w 8"/>
                  <a:gd name="T67" fmla="*/ 140 h 6"/>
                  <a:gd name="T68" fmla="*/ 26 w 8"/>
                  <a:gd name="T69" fmla="*/ 140 h 6"/>
                  <a:gd name="T70" fmla="*/ 26 w 8"/>
                  <a:gd name="T71" fmla="*/ 140 h 6"/>
                  <a:gd name="T72" fmla="*/ 26 w 8"/>
                  <a:gd name="T73" fmla="*/ 140 h 6"/>
                  <a:gd name="T74" fmla="*/ 51 w 8"/>
                  <a:gd name="T75" fmla="*/ 116 h 6"/>
                  <a:gd name="T76" fmla="*/ 51 w 8"/>
                  <a:gd name="T77" fmla="*/ 116 h 6"/>
                  <a:gd name="T78" fmla="*/ 77 w 8"/>
                  <a:gd name="T79" fmla="*/ 116 h 6"/>
                  <a:gd name="T80" fmla="*/ 77 w 8"/>
                  <a:gd name="T81" fmla="*/ 92 h 6"/>
                  <a:gd name="T82" fmla="*/ 77 w 8"/>
                  <a:gd name="T83" fmla="*/ 92 h 6"/>
                  <a:gd name="T84" fmla="*/ 133 w 8"/>
                  <a:gd name="T85" fmla="*/ 92 h 6"/>
                  <a:gd name="T86" fmla="*/ 133 w 8"/>
                  <a:gd name="T87" fmla="*/ 72 h 6"/>
                  <a:gd name="T88" fmla="*/ 159 w 8"/>
                  <a:gd name="T89" fmla="*/ 72 h 6"/>
                  <a:gd name="T90" fmla="*/ 184 w 8"/>
                  <a:gd name="T91" fmla="*/ 72 h 6"/>
                  <a:gd name="T92" fmla="*/ 184 w 8"/>
                  <a:gd name="T93" fmla="*/ 48 h 6"/>
                  <a:gd name="T94" fmla="*/ 184 w 8"/>
                  <a:gd name="T95" fmla="*/ 48 h 6"/>
                  <a:gd name="T96" fmla="*/ 210 w 8"/>
                  <a:gd name="T97" fmla="*/ 48 h 6"/>
                  <a:gd name="T98" fmla="*/ 210 w 8"/>
                  <a:gd name="T99" fmla="*/ 48 h 6"/>
                  <a:gd name="T100" fmla="*/ 21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2" name="Freeform 37"/>
              <p:cNvSpPr>
                <a:spLocks/>
              </p:cNvSpPr>
              <p:nvPr/>
            </p:nvSpPr>
            <p:spPr bwMode="auto">
              <a:xfrm>
                <a:off x="877" y="3376"/>
                <a:ext cx="4" cy="5"/>
              </a:xfrm>
              <a:custGeom>
                <a:avLst/>
                <a:gdLst>
                  <a:gd name="T0" fmla="*/ 16 w 1"/>
                  <a:gd name="T1" fmla="*/ 0 h 1"/>
                  <a:gd name="T2" fmla="*/ 0 w 1"/>
                  <a:gd name="T3" fmla="*/ 0 h 1"/>
                  <a:gd name="T4" fmla="*/ 0 w 1"/>
                  <a:gd name="T5" fmla="*/ 25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3" name="Freeform 38"/>
              <p:cNvSpPr>
                <a:spLocks/>
              </p:cNvSpPr>
              <p:nvPr/>
            </p:nvSpPr>
            <p:spPr bwMode="auto">
              <a:xfrm>
                <a:off x="877" y="3376"/>
                <a:ext cx="4" cy="5"/>
              </a:xfrm>
              <a:custGeom>
                <a:avLst/>
                <a:gdLst>
                  <a:gd name="T0" fmla="*/ 16 w 1"/>
                  <a:gd name="T1" fmla="*/ 0 h 1"/>
                  <a:gd name="T2" fmla="*/ 16 w 1"/>
                  <a:gd name="T3" fmla="*/ 0 h 1"/>
                  <a:gd name="T4" fmla="*/ 16 w 1"/>
                  <a:gd name="T5" fmla="*/ 0 h 1"/>
                  <a:gd name="T6" fmla="*/ 16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16 w 1"/>
                  <a:gd name="T27" fmla="*/ 25 h 1"/>
                  <a:gd name="T28" fmla="*/ 16 w 1"/>
                  <a:gd name="T29" fmla="*/ 0 h 1"/>
                  <a:gd name="T30" fmla="*/ 16 w 1"/>
                  <a:gd name="T31" fmla="*/ 0 h 1"/>
                  <a:gd name="T32" fmla="*/ 16 w 1"/>
                  <a:gd name="T33" fmla="*/ 0 h 1"/>
                  <a:gd name="T34" fmla="*/ 16 w 1"/>
                  <a:gd name="T35" fmla="*/ 0 h 1"/>
                  <a:gd name="T36" fmla="*/ 1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4" name="Freeform 39"/>
              <p:cNvSpPr>
                <a:spLocks/>
              </p:cNvSpPr>
              <p:nvPr/>
            </p:nvSpPr>
            <p:spPr bwMode="auto">
              <a:xfrm>
                <a:off x="836" y="33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5" name="Freeform 40"/>
              <p:cNvSpPr>
                <a:spLocks/>
              </p:cNvSpPr>
              <p:nvPr/>
            </p:nvSpPr>
            <p:spPr bwMode="auto">
              <a:xfrm>
                <a:off x="840" y="3384"/>
                <a:ext cx="15" cy="9"/>
              </a:xfrm>
              <a:custGeom>
                <a:avLst/>
                <a:gdLst>
                  <a:gd name="T0" fmla="*/ 50 w 3"/>
                  <a:gd name="T1" fmla="*/ 0 h 2"/>
                  <a:gd name="T2" fmla="*/ 50 w 3"/>
                  <a:gd name="T3" fmla="*/ 0 h 2"/>
                  <a:gd name="T4" fmla="*/ 50 w 3"/>
                  <a:gd name="T5" fmla="*/ 0 h 2"/>
                  <a:gd name="T6" fmla="*/ 50 w 3"/>
                  <a:gd name="T7" fmla="*/ 0 h 2"/>
                  <a:gd name="T8" fmla="*/ 75 w 3"/>
                  <a:gd name="T9" fmla="*/ 0 h 2"/>
                  <a:gd name="T10" fmla="*/ 75 w 3"/>
                  <a:gd name="T11" fmla="*/ 0 h 2"/>
                  <a:gd name="T12" fmla="*/ 75 w 3"/>
                  <a:gd name="T13" fmla="*/ 0 h 2"/>
                  <a:gd name="T14" fmla="*/ 75 w 3"/>
                  <a:gd name="T15" fmla="*/ 0 h 2"/>
                  <a:gd name="T16" fmla="*/ 75 w 3"/>
                  <a:gd name="T17" fmla="*/ 0 h 2"/>
                  <a:gd name="T18" fmla="*/ 75 w 3"/>
                  <a:gd name="T19" fmla="*/ 0 h 2"/>
                  <a:gd name="T20" fmla="*/ 75 w 3"/>
                  <a:gd name="T21" fmla="*/ 0 h 2"/>
                  <a:gd name="T22" fmla="*/ 50 w 3"/>
                  <a:gd name="T23" fmla="*/ 0 h 2"/>
                  <a:gd name="T24" fmla="*/ 50 w 3"/>
                  <a:gd name="T25" fmla="*/ 22 h 2"/>
                  <a:gd name="T26" fmla="*/ 75 w 3"/>
                  <a:gd name="T27" fmla="*/ 22 h 2"/>
                  <a:gd name="T28" fmla="*/ 75 w 3"/>
                  <a:gd name="T29" fmla="*/ 22 h 2"/>
                  <a:gd name="T30" fmla="*/ 75 w 3"/>
                  <a:gd name="T31" fmla="*/ 22 h 2"/>
                  <a:gd name="T32" fmla="*/ 50 w 3"/>
                  <a:gd name="T33" fmla="*/ 22 h 2"/>
                  <a:gd name="T34" fmla="*/ 50 w 3"/>
                  <a:gd name="T35" fmla="*/ 22 h 2"/>
                  <a:gd name="T36" fmla="*/ 50 w 3"/>
                  <a:gd name="T37" fmla="*/ 22 h 2"/>
                  <a:gd name="T38" fmla="*/ 50 w 3"/>
                  <a:gd name="T39" fmla="*/ 22 h 2"/>
                  <a:gd name="T40" fmla="*/ 50 w 3"/>
                  <a:gd name="T41" fmla="*/ 22 h 2"/>
                  <a:gd name="T42" fmla="*/ 25 w 3"/>
                  <a:gd name="T43" fmla="*/ 40 h 2"/>
                  <a:gd name="T44" fmla="*/ 25 w 3"/>
                  <a:gd name="T45" fmla="*/ 40 h 2"/>
                  <a:gd name="T46" fmla="*/ 25 w 3"/>
                  <a:gd name="T47" fmla="*/ 40 h 2"/>
                  <a:gd name="T48" fmla="*/ 0 w 3"/>
                  <a:gd name="T49" fmla="*/ 40 h 2"/>
                  <a:gd name="T50" fmla="*/ 0 w 3"/>
                  <a:gd name="T51" fmla="*/ 40 h 2"/>
                  <a:gd name="T52" fmla="*/ 0 w 3"/>
                  <a:gd name="T53" fmla="*/ 22 h 2"/>
                  <a:gd name="T54" fmla="*/ 25 w 3"/>
                  <a:gd name="T55" fmla="*/ 22 h 2"/>
                  <a:gd name="T56" fmla="*/ 25 w 3"/>
                  <a:gd name="T57" fmla="*/ 22 h 2"/>
                  <a:gd name="T58" fmla="*/ 25 w 3"/>
                  <a:gd name="T59" fmla="*/ 22 h 2"/>
                  <a:gd name="T60" fmla="*/ 25 w 3"/>
                  <a:gd name="T61" fmla="*/ 0 h 2"/>
                  <a:gd name="T62" fmla="*/ 50 w 3"/>
                  <a:gd name="T63" fmla="*/ 0 h 2"/>
                  <a:gd name="T64" fmla="*/ 50 w 3"/>
                  <a:gd name="T65" fmla="*/ 0 h 2"/>
                  <a:gd name="T66" fmla="*/ 50 w 3"/>
                  <a:gd name="T67" fmla="*/ 0 h 2"/>
                  <a:gd name="T68" fmla="*/ 50 w 3"/>
                  <a:gd name="T69" fmla="*/ 0 h 2"/>
                  <a:gd name="T70" fmla="*/ 50 w 3"/>
                  <a:gd name="T71" fmla="*/ 0 h 2"/>
                  <a:gd name="T72" fmla="*/ 50 w 3"/>
                  <a:gd name="T73" fmla="*/ 0 h 2"/>
                  <a:gd name="T74" fmla="*/ 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6" name="Freeform 41"/>
              <p:cNvSpPr>
                <a:spLocks/>
              </p:cNvSpPr>
              <p:nvPr/>
            </p:nvSpPr>
            <p:spPr bwMode="auto">
              <a:xfrm>
                <a:off x="796" y="3390"/>
                <a:ext cx="20" cy="10"/>
              </a:xfrm>
              <a:custGeom>
                <a:avLst/>
                <a:gdLst>
                  <a:gd name="T0" fmla="*/ 75 w 4"/>
                  <a:gd name="T1" fmla="*/ 25 h 2"/>
                  <a:gd name="T2" fmla="*/ 75 w 4"/>
                  <a:gd name="T3" fmla="*/ 0 h 2"/>
                  <a:gd name="T4" fmla="*/ 100 w 4"/>
                  <a:gd name="T5" fmla="*/ 0 h 2"/>
                  <a:gd name="T6" fmla="*/ 100 w 4"/>
                  <a:gd name="T7" fmla="*/ 25 h 2"/>
                  <a:gd name="T8" fmla="*/ 25 w 4"/>
                  <a:gd name="T9" fmla="*/ 50 h 2"/>
                  <a:gd name="T10" fmla="*/ 75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7" name="Freeform 42"/>
              <p:cNvSpPr>
                <a:spLocks/>
              </p:cNvSpPr>
              <p:nvPr/>
            </p:nvSpPr>
            <p:spPr bwMode="auto">
              <a:xfrm>
                <a:off x="802" y="33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8" name="Freeform 43"/>
              <p:cNvSpPr>
                <a:spLocks/>
              </p:cNvSpPr>
              <p:nvPr/>
            </p:nvSpPr>
            <p:spPr bwMode="auto">
              <a:xfrm>
                <a:off x="777" y="33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9" name="Freeform 44"/>
              <p:cNvSpPr>
                <a:spLocks/>
              </p:cNvSpPr>
              <p:nvPr/>
            </p:nvSpPr>
            <p:spPr bwMode="auto">
              <a:xfrm>
                <a:off x="777" y="33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0" name="Freeform 45"/>
              <p:cNvSpPr>
                <a:spLocks/>
              </p:cNvSpPr>
              <p:nvPr/>
            </p:nvSpPr>
            <p:spPr bwMode="auto">
              <a:xfrm>
                <a:off x="756" y="3393"/>
                <a:ext cx="16" cy="15"/>
              </a:xfrm>
              <a:custGeom>
                <a:avLst/>
                <a:gdLst>
                  <a:gd name="T0" fmla="*/ 85 w 3"/>
                  <a:gd name="T1" fmla="*/ 75 h 3"/>
                  <a:gd name="T2" fmla="*/ 85 w 3"/>
                  <a:gd name="T3" fmla="*/ 75 h 3"/>
                  <a:gd name="T4" fmla="*/ 85 w 3"/>
                  <a:gd name="T5" fmla="*/ 75 h 3"/>
                  <a:gd name="T6" fmla="*/ 85 w 3"/>
                  <a:gd name="T7" fmla="*/ 75 h 3"/>
                  <a:gd name="T8" fmla="*/ 85 w 3"/>
                  <a:gd name="T9" fmla="*/ 75 h 3"/>
                  <a:gd name="T10" fmla="*/ 85 w 3"/>
                  <a:gd name="T11" fmla="*/ 75 h 3"/>
                  <a:gd name="T12" fmla="*/ 59 w 3"/>
                  <a:gd name="T13" fmla="*/ 50 h 3"/>
                  <a:gd name="T14" fmla="*/ 27 w 3"/>
                  <a:gd name="T15" fmla="*/ 25 h 3"/>
                  <a:gd name="T16" fmla="*/ 27 w 3"/>
                  <a:gd name="T17" fmla="*/ 25 h 3"/>
                  <a:gd name="T18" fmla="*/ 27 w 3"/>
                  <a:gd name="T19" fmla="*/ 25 h 3"/>
                  <a:gd name="T20" fmla="*/ 27 w 3"/>
                  <a:gd name="T21" fmla="*/ 25 h 3"/>
                  <a:gd name="T22" fmla="*/ 27 w 3"/>
                  <a:gd name="T23" fmla="*/ 25 h 3"/>
                  <a:gd name="T24" fmla="*/ 2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7 w 3"/>
                  <a:gd name="T49" fmla="*/ 25 h 3"/>
                  <a:gd name="T50" fmla="*/ 27 w 3"/>
                  <a:gd name="T51" fmla="*/ 50 h 3"/>
                  <a:gd name="T52" fmla="*/ 27 w 3"/>
                  <a:gd name="T53" fmla="*/ 50 h 3"/>
                  <a:gd name="T54" fmla="*/ 59 w 3"/>
                  <a:gd name="T55" fmla="*/ 75 h 3"/>
                  <a:gd name="T56" fmla="*/ 59 w 3"/>
                  <a:gd name="T57" fmla="*/ 75 h 3"/>
                  <a:gd name="T58" fmla="*/ 85 w 3"/>
                  <a:gd name="T59" fmla="*/ 75 h 3"/>
                  <a:gd name="T60" fmla="*/ 85 w 3"/>
                  <a:gd name="T61" fmla="*/ 75 h 3"/>
                  <a:gd name="T62" fmla="*/ 85 w 3"/>
                  <a:gd name="T63" fmla="*/ 75 h 3"/>
                  <a:gd name="T64" fmla="*/ 85 w 3"/>
                  <a:gd name="T65" fmla="*/ 75 h 3"/>
                  <a:gd name="T66" fmla="*/ 8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1" name="Freeform 46"/>
              <p:cNvSpPr>
                <a:spLocks/>
              </p:cNvSpPr>
              <p:nvPr/>
            </p:nvSpPr>
            <p:spPr bwMode="auto">
              <a:xfrm>
                <a:off x="728" y="3383"/>
                <a:ext cx="20" cy="10"/>
              </a:xfrm>
              <a:custGeom>
                <a:avLst/>
                <a:gdLst>
                  <a:gd name="T0" fmla="*/ 0 w 4"/>
                  <a:gd name="T1" fmla="*/ 25 h 2"/>
                  <a:gd name="T2" fmla="*/ 0 w 4"/>
                  <a:gd name="T3" fmla="*/ 25 h 2"/>
                  <a:gd name="T4" fmla="*/ 25 w 4"/>
                  <a:gd name="T5" fmla="*/ 0 h 2"/>
                  <a:gd name="T6" fmla="*/ 25 w 4"/>
                  <a:gd name="T7" fmla="*/ 0 h 2"/>
                  <a:gd name="T8" fmla="*/ 50 w 4"/>
                  <a:gd name="T9" fmla="*/ 0 h 2"/>
                  <a:gd name="T10" fmla="*/ 75 w 4"/>
                  <a:gd name="T11" fmla="*/ 0 h 2"/>
                  <a:gd name="T12" fmla="*/ 75 w 4"/>
                  <a:gd name="T13" fmla="*/ 0 h 2"/>
                  <a:gd name="T14" fmla="*/ 75 w 4"/>
                  <a:gd name="T15" fmla="*/ 0 h 2"/>
                  <a:gd name="T16" fmla="*/ 75 w 4"/>
                  <a:gd name="T17" fmla="*/ 25 h 2"/>
                  <a:gd name="T18" fmla="*/ 100 w 4"/>
                  <a:gd name="T19" fmla="*/ 25 h 2"/>
                  <a:gd name="T20" fmla="*/ 100 w 4"/>
                  <a:gd name="T21" fmla="*/ 25 h 2"/>
                  <a:gd name="T22" fmla="*/ 100 w 4"/>
                  <a:gd name="T23" fmla="*/ 25 h 2"/>
                  <a:gd name="T24" fmla="*/ 100 w 4"/>
                  <a:gd name="T25" fmla="*/ 25 h 2"/>
                  <a:gd name="T26" fmla="*/ 100 w 4"/>
                  <a:gd name="T27" fmla="*/ 25 h 2"/>
                  <a:gd name="T28" fmla="*/ 100 w 4"/>
                  <a:gd name="T29" fmla="*/ 25 h 2"/>
                  <a:gd name="T30" fmla="*/ 100 w 4"/>
                  <a:gd name="T31" fmla="*/ 25 h 2"/>
                  <a:gd name="T32" fmla="*/ 100 w 4"/>
                  <a:gd name="T33" fmla="*/ 50 h 2"/>
                  <a:gd name="T34" fmla="*/ 100 w 4"/>
                  <a:gd name="T35" fmla="*/ 50 h 2"/>
                  <a:gd name="T36" fmla="*/ 100 w 4"/>
                  <a:gd name="T37" fmla="*/ 50 h 2"/>
                  <a:gd name="T38" fmla="*/ 100 w 4"/>
                  <a:gd name="T39" fmla="*/ 50 h 2"/>
                  <a:gd name="T40" fmla="*/ 75 w 4"/>
                  <a:gd name="T41" fmla="*/ 25 h 2"/>
                  <a:gd name="T42" fmla="*/ 75 w 4"/>
                  <a:gd name="T43" fmla="*/ 25 h 2"/>
                  <a:gd name="T44" fmla="*/ 75 w 4"/>
                  <a:gd name="T45" fmla="*/ 50 h 2"/>
                  <a:gd name="T46" fmla="*/ 75 w 4"/>
                  <a:gd name="T47" fmla="*/ 50 h 2"/>
                  <a:gd name="T48" fmla="*/ 75 w 4"/>
                  <a:gd name="T49" fmla="*/ 50 h 2"/>
                  <a:gd name="T50" fmla="*/ 50 w 4"/>
                  <a:gd name="T51" fmla="*/ 50 h 2"/>
                  <a:gd name="T52" fmla="*/ 50 w 4"/>
                  <a:gd name="T53" fmla="*/ 50 h 2"/>
                  <a:gd name="T54" fmla="*/ 50 w 4"/>
                  <a:gd name="T55" fmla="*/ 50 h 2"/>
                  <a:gd name="T56" fmla="*/ 50 w 4"/>
                  <a:gd name="T57" fmla="*/ 50 h 2"/>
                  <a:gd name="T58" fmla="*/ 50 w 4"/>
                  <a:gd name="T59" fmla="*/ 50 h 2"/>
                  <a:gd name="T60" fmla="*/ 50 w 4"/>
                  <a:gd name="T61" fmla="*/ 50 h 2"/>
                  <a:gd name="T62" fmla="*/ 50 w 4"/>
                  <a:gd name="T63" fmla="*/ 50 h 2"/>
                  <a:gd name="T64" fmla="*/ 25 w 4"/>
                  <a:gd name="T65" fmla="*/ 50 h 2"/>
                  <a:gd name="T66" fmla="*/ 25 w 4"/>
                  <a:gd name="T67" fmla="*/ 50 h 2"/>
                  <a:gd name="T68" fmla="*/ 25 w 4"/>
                  <a:gd name="T69" fmla="*/ 25 h 2"/>
                  <a:gd name="T70" fmla="*/ 25 w 4"/>
                  <a:gd name="T71" fmla="*/ 25 h 2"/>
                  <a:gd name="T72" fmla="*/ 25 w 4"/>
                  <a:gd name="T73" fmla="*/ 25 h 2"/>
                  <a:gd name="T74" fmla="*/ 25 w 4"/>
                  <a:gd name="T75" fmla="*/ 25 h 2"/>
                  <a:gd name="T76" fmla="*/ 25 w 4"/>
                  <a:gd name="T77" fmla="*/ 25 h 2"/>
                  <a:gd name="T78" fmla="*/ 25 w 4"/>
                  <a:gd name="T79" fmla="*/ 25 h 2"/>
                  <a:gd name="T80" fmla="*/ 25 w 4"/>
                  <a:gd name="T81" fmla="*/ 25 h 2"/>
                  <a:gd name="T82" fmla="*/ 25 w 4"/>
                  <a:gd name="T83" fmla="*/ 25 h 2"/>
                  <a:gd name="T84" fmla="*/ 25 w 4"/>
                  <a:gd name="T85" fmla="*/ 25 h 2"/>
                  <a:gd name="T86" fmla="*/ 25 w 4"/>
                  <a:gd name="T87" fmla="*/ 25 h 2"/>
                  <a:gd name="T88" fmla="*/ 25 w 4"/>
                  <a:gd name="T89" fmla="*/ 25 h 2"/>
                  <a:gd name="T90" fmla="*/ 25 w 4"/>
                  <a:gd name="T91" fmla="*/ 25 h 2"/>
                  <a:gd name="T92" fmla="*/ 25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2963" name="Freeform 47"/>
            <p:cNvSpPr>
              <a:spLocks/>
            </p:cNvSpPr>
            <p:nvPr/>
          </p:nvSpPr>
          <p:spPr bwMode="auto">
            <a:xfrm>
              <a:off x="2095" y="1760"/>
              <a:ext cx="391" cy="458"/>
            </a:xfrm>
            <a:custGeom>
              <a:avLst/>
              <a:gdLst>
                <a:gd name="T0" fmla="*/ 1749 w 76"/>
                <a:gd name="T1" fmla="*/ 2232 h 94"/>
                <a:gd name="T2" fmla="*/ 2012 w 76"/>
                <a:gd name="T3" fmla="*/ 643 h 94"/>
                <a:gd name="T4" fmla="*/ 1348 w 76"/>
                <a:gd name="T5" fmla="*/ 546 h 94"/>
                <a:gd name="T6" fmla="*/ 1405 w 76"/>
                <a:gd name="T7" fmla="*/ 141 h 94"/>
                <a:gd name="T8" fmla="*/ 422 w 76"/>
                <a:gd name="T9" fmla="*/ 0 h 94"/>
                <a:gd name="T10" fmla="*/ 0 w 76"/>
                <a:gd name="T11" fmla="*/ 1993 h 94"/>
                <a:gd name="T12" fmla="*/ 0 w 76"/>
                <a:gd name="T13" fmla="*/ 1993 h 94"/>
                <a:gd name="T14" fmla="*/ 1749 w 76"/>
                <a:gd name="T15" fmla="*/ 2232 h 94"/>
                <a:gd name="T16" fmla="*/ 1749 w 76"/>
                <a:gd name="T17" fmla="*/ 223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4" name="Freeform 48"/>
            <p:cNvSpPr>
              <a:spLocks/>
            </p:cNvSpPr>
            <p:nvPr/>
          </p:nvSpPr>
          <p:spPr bwMode="auto">
            <a:xfrm>
              <a:off x="1537"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5" name="Freeform 49"/>
            <p:cNvSpPr>
              <a:spLocks/>
            </p:cNvSpPr>
            <p:nvPr/>
          </p:nvSpPr>
          <p:spPr bwMode="auto">
            <a:xfrm>
              <a:off x="1988" y="1155"/>
              <a:ext cx="415" cy="634"/>
            </a:xfrm>
            <a:custGeom>
              <a:avLst/>
              <a:gdLst>
                <a:gd name="T0" fmla="*/ 184 w 81"/>
                <a:gd name="T1" fmla="*/ 2043 h 130"/>
                <a:gd name="T2" fmla="*/ 210 w 81"/>
                <a:gd name="T3" fmla="*/ 1951 h 130"/>
                <a:gd name="T4" fmla="*/ 236 w 81"/>
                <a:gd name="T5" fmla="*/ 1926 h 130"/>
                <a:gd name="T6" fmla="*/ 236 w 81"/>
                <a:gd name="T7" fmla="*/ 1878 h 130"/>
                <a:gd name="T8" fmla="*/ 159 w 81"/>
                <a:gd name="T9" fmla="*/ 1834 h 130"/>
                <a:gd name="T10" fmla="*/ 261 w 81"/>
                <a:gd name="T11" fmla="*/ 1663 h 130"/>
                <a:gd name="T12" fmla="*/ 343 w 81"/>
                <a:gd name="T13" fmla="*/ 1619 h 130"/>
                <a:gd name="T14" fmla="*/ 369 w 81"/>
                <a:gd name="T15" fmla="*/ 1570 h 130"/>
                <a:gd name="T16" fmla="*/ 523 w 81"/>
                <a:gd name="T17" fmla="*/ 1283 h 130"/>
                <a:gd name="T18" fmla="*/ 446 w 81"/>
                <a:gd name="T19" fmla="*/ 1258 h 130"/>
                <a:gd name="T20" fmla="*/ 420 w 81"/>
                <a:gd name="T21" fmla="*/ 1190 h 130"/>
                <a:gd name="T22" fmla="*/ 420 w 81"/>
                <a:gd name="T23" fmla="*/ 1117 h 130"/>
                <a:gd name="T24" fmla="*/ 420 w 81"/>
                <a:gd name="T25" fmla="*/ 1068 h 130"/>
                <a:gd name="T26" fmla="*/ 420 w 81"/>
                <a:gd name="T27" fmla="*/ 1024 h 130"/>
                <a:gd name="T28" fmla="*/ 681 w 81"/>
                <a:gd name="T29" fmla="*/ 0 h 130"/>
                <a:gd name="T30" fmla="*/ 891 w 81"/>
                <a:gd name="T31" fmla="*/ 454 h 130"/>
                <a:gd name="T32" fmla="*/ 943 w 81"/>
                <a:gd name="T33" fmla="*/ 619 h 130"/>
                <a:gd name="T34" fmla="*/ 917 w 81"/>
                <a:gd name="T35" fmla="*/ 688 h 130"/>
                <a:gd name="T36" fmla="*/ 973 w 81"/>
                <a:gd name="T37" fmla="*/ 736 h 130"/>
                <a:gd name="T38" fmla="*/ 1102 w 81"/>
                <a:gd name="T39" fmla="*/ 927 h 130"/>
                <a:gd name="T40" fmla="*/ 1127 w 81"/>
                <a:gd name="T41" fmla="*/ 1024 h 130"/>
                <a:gd name="T42" fmla="*/ 1184 w 81"/>
                <a:gd name="T43" fmla="*/ 1068 h 130"/>
                <a:gd name="T44" fmla="*/ 1286 w 81"/>
                <a:gd name="T45" fmla="*/ 1092 h 130"/>
                <a:gd name="T46" fmla="*/ 1209 w 81"/>
                <a:gd name="T47" fmla="*/ 1239 h 130"/>
                <a:gd name="T48" fmla="*/ 1184 w 81"/>
                <a:gd name="T49" fmla="*/ 1331 h 130"/>
                <a:gd name="T50" fmla="*/ 1184 w 81"/>
                <a:gd name="T51" fmla="*/ 1356 h 130"/>
                <a:gd name="T52" fmla="*/ 1127 w 81"/>
                <a:gd name="T53" fmla="*/ 1429 h 130"/>
                <a:gd name="T54" fmla="*/ 1127 w 81"/>
                <a:gd name="T55" fmla="*/ 1473 h 130"/>
                <a:gd name="T56" fmla="*/ 1209 w 81"/>
                <a:gd name="T57" fmla="*/ 1546 h 130"/>
                <a:gd name="T58" fmla="*/ 1312 w 81"/>
                <a:gd name="T59" fmla="*/ 1448 h 130"/>
                <a:gd name="T60" fmla="*/ 1337 w 81"/>
                <a:gd name="T61" fmla="*/ 1497 h 130"/>
                <a:gd name="T62" fmla="*/ 1363 w 81"/>
                <a:gd name="T63" fmla="*/ 1522 h 130"/>
                <a:gd name="T64" fmla="*/ 1363 w 81"/>
                <a:gd name="T65" fmla="*/ 1644 h 130"/>
                <a:gd name="T66" fmla="*/ 1419 w 81"/>
                <a:gd name="T67" fmla="*/ 1761 h 130"/>
                <a:gd name="T68" fmla="*/ 1394 w 81"/>
                <a:gd name="T69" fmla="*/ 1809 h 130"/>
                <a:gd name="T70" fmla="*/ 1470 w 81"/>
                <a:gd name="T71" fmla="*/ 1853 h 130"/>
                <a:gd name="T72" fmla="*/ 1496 w 81"/>
                <a:gd name="T73" fmla="*/ 1926 h 130"/>
                <a:gd name="T74" fmla="*/ 1496 w 81"/>
                <a:gd name="T75" fmla="*/ 2000 h 130"/>
                <a:gd name="T76" fmla="*/ 1547 w 81"/>
                <a:gd name="T77" fmla="*/ 2068 h 130"/>
                <a:gd name="T78" fmla="*/ 1604 w 81"/>
                <a:gd name="T79" fmla="*/ 2000 h 130"/>
                <a:gd name="T80" fmla="*/ 1706 w 81"/>
                <a:gd name="T81" fmla="*/ 2043 h 130"/>
                <a:gd name="T82" fmla="*/ 1757 w 81"/>
                <a:gd name="T83" fmla="*/ 2000 h 130"/>
                <a:gd name="T84" fmla="*/ 1865 w 81"/>
                <a:gd name="T85" fmla="*/ 2024 h 130"/>
                <a:gd name="T86" fmla="*/ 1916 w 81"/>
                <a:gd name="T87" fmla="*/ 2043 h 130"/>
                <a:gd name="T88" fmla="*/ 1993 w 81"/>
                <a:gd name="T89" fmla="*/ 2000 h 130"/>
                <a:gd name="T90" fmla="*/ 2075 w 81"/>
                <a:gd name="T91" fmla="*/ 2024 h 130"/>
                <a:gd name="T92" fmla="*/ 2126 w 81"/>
                <a:gd name="T93" fmla="*/ 2092 h 130"/>
                <a:gd name="T94" fmla="*/ 1942 w 81"/>
                <a:gd name="T95" fmla="*/ 3092 h 130"/>
                <a:gd name="T96" fmla="*/ 0 w 81"/>
                <a:gd name="T97" fmla="*/ 276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6" name="Freeform 50"/>
            <p:cNvSpPr>
              <a:spLocks/>
            </p:cNvSpPr>
            <p:nvPr/>
          </p:nvSpPr>
          <p:spPr bwMode="auto">
            <a:xfrm>
              <a:off x="2162" y="1170"/>
              <a:ext cx="707" cy="424"/>
            </a:xfrm>
            <a:custGeom>
              <a:avLst/>
              <a:gdLst>
                <a:gd name="T0" fmla="*/ 1260 w 138"/>
                <a:gd name="T1" fmla="*/ 1828 h 87"/>
                <a:gd name="T2" fmla="*/ 1183 w 138"/>
                <a:gd name="T3" fmla="*/ 1993 h 87"/>
                <a:gd name="T4" fmla="*/ 1127 w 138"/>
                <a:gd name="T5" fmla="*/ 1901 h 87"/>
                <a:gd name="T6" fmla="*/ 1101 w 138"/>
                <a:gd name="T7" fmla="*/ 1974 h 87"/>
                <a:gd name="T8" fmla="*/ 999 w 138"/>
                <a:gd name="T9" fmla="*/ 1974 h 87"/>
                <a:gd name="T10" fmla="*/ 866 w 138"/>
                <a:gd name="T11" fmla="*/ 1949 h 87"/>
                <a:gd name="T12" fmla="*/ 840 w 138"/>
                <a:gd name="T13" fmla="*/ 1949 h 87"/>
                <a:gd name="T14" fmla="*/ 763 w 138"/>
                <a:gd name="T15" fmla="*/ 1949 h 87"/>
                <a:gd name="T16" fmla="*/ 681 w 138"/>
                <a:gd name="T17" fmla="*/ 1949 h 87"/>
                <a:gd name="T18" fmla="*/ 630 w 138"/>
                <a:gd name="T19" fmla="*/ 1974 h 87"/>
                <a:gd name="T20" fmla="*/ 605 w 138"/>
                <a:gd name="T21" fmla="*/ 1901 h 87"/>
                <a:gd name="T22" fmla="*/ 605 w 138"/>
                <a:gd name="T23" fmla="*/ 1828 h 87"/>
                <a:gd name="T24" fmla="*/ 523 w 138"/>
                <a:gd name="T25" fmla="*/ 1784 h 87"/>
                <a:gd name="T26" fmla="*/ 523 w 138"/>
                <a:gd name="T27" fmla="*/ 1711 h 87"/>
                <a:gd name="T28" fmla="*/ 471 w 138"/>
                <a:gd name="T29" fmla="*/ 1638 h 87"/>
                <a:gd name="T30" fmla="*/ 471 w 138"/>
                <a:gd name="T31" fmla="*/ 1496 h 87"/>
                <a:gd name="T32" fmla="*/ 446 w 138"/>
                <a:gd name="T33" fmla="*/ 1423 h 87"/>
                <a:gd name="T34" fmla="*/ 420 w 138"/>
                <a:gd name="T35" fmla="*/ 1404 h 87"/>
                <a:gd name="T36" fmla="*/ 394 w 138"/>
                <a:gd name="T37" fmla="*/ 1404 h 87"/>
                <a:gd name="T38" fmla="*/ 287 w 138"/>
                <a:gd name="T39" fmla="*/ 1472 h 87"/>
                <a:gd name="T40" fmla="*/ 236 w 138"/>
                <a:gd name="T41" fmla="*/ 1379 h 87"/>
                <a:gd name="T42" fmla="*/ 236 w 138"/>
                <a:gd name="T43" fmla="*/ 1330 h 87"/>
                <a:gd name="T44" fmla="*/ 287 w 138"/>
                <a:gd name="T45" fmla="*/ 1257 h 87"/>
                <a:gd name="T46" fmla="*/ 287 w 138"/>
                <a:gd name="T47" fmla="*/ 1189 h 87"/>
                <a:gd name="T48" fmla="*/ 313 w 138"/>
                <a:gd name="T49" fmla="*/ 1140 h 87"/>
                <a:gd name="T50" fmla="*/ 369 w 138"/>
                <a:gd name="T51" fmla="*/ 999 h 87"/>
                <a:gd name="T52" fmla="*/ 287 w 138"/>
                <a:gd name="T53" fmla="*/ 950 h 87"/>
                <a:gd name="T54" fmla="*/ 210 w 138"/>
                <a:gd name="T55" fmla="*/ 902 h 87"/>
                <a:gd name="T56" fmla="*/ 159 w 138"/>
                <a:gd name="T57" fmla="*/ 736 h 87"/>
                <a:gd name="T58" fmla="*/ 51 w 138"/>
                <a:gd name="T59" fmla="*/ 643 h 87"/>
                <a:gd name="T60" fmla="*/ 51 w 138"/>
                <a:gd name="T61" fmla="*/ 595 h 87"/>
                <a:gd name="T62" fmla="*/ 51 w 138"/>
                <a:gd name="T63" fmla="*/ 473 h 87"/>
                <a:gd name="T64" fmla="*/ 77 w 138"/>
                <a:gd name="T65" fmla="*/ 0 h 87"/>
                <a:gd name="T66" fmla="*/ 1286 w 138"/>
                <a:gd name="T67" fmla="*/ 190 h 87"/>
                <a:gd name="T68" fmla="*/ 3622 w 138"/>
                <a:gd name="T69" fmla="*/ 453 h 87"/>
                <a:gd name="T70" fmla="*/ 3463 w 138"/>
                <a:gd name="T71" fmla="*/ 206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7" name="Freeform 51"/>
            <p:cNvSpPr>
              <a:spLocks/>
            </p:cNvSpPr>
            <p:nvPr/>
          </p:nvSpPr>
          <p:spPr bwMode="auto">
            <a:xfrm>
              <a:off x="1737" y="1677"/>
              <a:ext cx="440" cy="649"/>
            </a:xfrm>
            <a:custGeom>
              <a:avLst/>
              <a:gdLst>
                <a:gd name="T0" fmla="*/ 343 w 86"/>
                <a:gd name="T1" fmla="*/ 0 h 133"/>
                <a:gd name="T2" fmla="*/ 0 w 86"/>
                <a:gd name="T3" fmla="*/ 1215 h 133"/>
                <a:gd name="T4" fmla="*/ 1468 w 86"/>
                <a:gd name="T5" fmla="*/ 3167 h 133"/>
                <a:gd name="T6" fmla="*/ 1468 w 86"/>
                <a:gd name="T7" fmla="*/ 3143 h 133"/>
                <a:gd name="T8" fmla="*/ 1468 w 86"/>
                <a:gd name="T9" fmla="*/ 3118 h 133"/>
                <a:gd name="T10" fmla="*/ 1494 w 86"/>
                <a:gd name="T11" fmla="*/ 3025 h 133"/>
                <a:gd name="T12" fmla="*/ 1494 w 86"/>
                <a:gd name="T13" fmla="*/ 3001 h 133"/>
                <a:gd name="T14" fmla="*/ 1494 w 86"/>
                <a:gd name="T15" fmla="*/ 2811 h 133"/>
                <a:gd name="T16" fmla="*/ 1494 w 86"/>
                <a:gd name="T17" fmla="*/ 2738 h 133"/>
                <a:gd name="T18" fmla="*/ 1494 w 86"/>
                <a:gd name="T19" fmla="*/ 2713 h 133"/>
                <a:gd name="T20" fmla="*/ 1571 w 86"/>
                <a:gd name="T21" fmla="*/ 2713 h 133"/>
                <a:gd name="T22" fmla="*/ 1622 w 86"/>
                <a:gd name="T23" fmla="*/ 2713 h 133"/>
                <a:gd name="T24" fmla="*/ 1647 w 86"/>
                <a:gd name="T25" fmla="*/ 2738 h 133"/>
                <a:gd name="T26" fmla="*/ 1647 w 86"/>
                <a:gd name="T27" fmla="*/ 2762 h 133"/>
                <a:gd name="T28" fmla="*/ 1673 w 86"/>
                <a:gd name="T29" fmla="*/ 2786 h 133"/>
                <a:gd name="T30" fmla="*/ 1729 w 86"/>
                <a:gd name="T31" fmla="*/ 2786 h 133"/>
                <a:gd name="T32" fmla="*/ 1780 w 86"/>
                <a:gd name="T33" fmla="*/ 2620 h 133"/>
                <a:gd name="T34" fmla="*/ 1832 w 86"/>
                <a:gd name="T35" fmla="*/ 2406 h 133"/>
                <a:gd name="T36" fmla="*/ 2251 w 86"/>
                <a:gd name="T37" fmla="*/ 405 h 133"/>
                <a:gd name="T38" fmla="*/ 1284 w 86"/>
                <a:gd name="T39" fmla="*/ 215 h 133"/>
                <a:gd name="T40" fmla="*/ 343 w 86"/>
                <a:gd name="T41" fmla="*/ 0 h 133"/>
                <a:gd name="T42" fmla="*/ 34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68" name="Freeform 52"/>
            <p:cNvSpPr>
              <a:spLocks/>
            </p:cNvSpPr>
            <p:nvPr/>
          </p:nvSpPr>
          <p:spPr bwMode="auto">
            <a:xfrm>
              <a:off x="1967" y="2170"/>
              <a:ext cx="467" cy="517"/>
            </a:xfrm>
            <a:custGeom>
              <a:avLst/>
              <a:gdLst>
                <a:gd name="T0" fmla="*/ 2053 w 91"/>
                <a:gd name="T1" fmla="*/ 2522 h 106"/>
                <a:gd name="T2" fmla="*/ 2397 w 91"/>
                <a:gd name="T3" fmla="*/ 239 h 106"/>
                <a:gd name="T4" fmla="*/ 657 w 91"/>
                <a:gd name="T5" fmla="*/ 0 h 106"/>
                <a:gd name="T6" fmla="*/ 657 w 91"/>
                <a:gd name="T7" fmla="*/ 0 h 106"/>
                <a:gd name="T8" fmla="*/ 606 w 91"/>
                <a:gd name="T9" fmla="*/ 215 h 106"/>
                <a:gd name="T10" fmla="*/ 554 w 91"/>
                <a:gd name="T11" fmla="*/ 380 h 106"/>
                <a:gd name="T12" fmla="*/ 503 w 91"/>
                <a:gd name="T13" fmla="*/ 380 h 106"/>
                <a:gd name="T14" fmla="*/ 472 w 91"/>
                <a:gd name="T15" fmla="*/ 356 h 106"/>
                <a:gd name="T16" fmla="*/ 472 w 91"/>
                <a:gd name="T17" fmla="*/ 332 h 106"/>
                <a:gd name="T18" fmla="*/ 446 w 91"/>
                <a:gd name="T19" fmla="*/ 307 h 106"/>
                <a:gd name="T20" fmla="*/ 395 w 91"/>
                <a:gd name="T21" fmla="*/ 307 h 106"/>
                <a:gd name="T22" fmla="*/ 318 w 91"/>
                <a:gd name="T23" fmla="*/ 307 h 106"/>
                <a:gd name="T24" fmla="*/ 318 w 91"/>
                <a:gd name="T25" fmla="*/ 332 h 106"/>
                <a:gd name="T26" fmla="*/ 318 w 91"/>
                <a:gd name="T27" fmla="*/ 405 h 106"/>
                <a:gd name="T28" fmla="*/ 318 w 91"/>
                <a:gd name="T29" fmla="*/ 595 h 106"/>
                <a:gd name="T30" fmla="*/ 318 w 91"/>
                <a:gd name="T31" fmla="*/ 619 h 106"/>
                <a:gd name="T32" fmla="*/ 287 w 91"/>
                <a:gd name="T33" fmla="*/ 712 h 106"/>
                <a:gd name="T34" fmla="*/ 287 w 91"/>
                <a:gd name="T35" fmla="*/ 736 h 106"/>
                <a:gd name="T36" fmla="*/ 287 w 91"/>
                <a:gd name="T37" fmla="*/ 761 h 106"/>
                <a:gd name="T38" fmla="*/ 287 w 91"/>
                <a:gd name="T39" fmla="*/ 810 h 106"/>
                <a:gd name="T40" fmla="*/ 287 w 91"/>
                <a:gd name="T41" fmla="*/ 834 h 106"/>
                <a:gd name="T42" fmla="*/ 287 w 91"/>
                <a:gd name="T43" fmla="*/ 858 h 106"/>
                <a:gd name="T44" fmla="*/ 318 w 91"/>
                <a:gd name="T45" fmla="*/ 902 h 106"/>
                <a:gd name="T46" fmla="*/ 318 w 91"/>
                <a:gd name="T47" fmla="*/ 927 h 106"/>
                <a:gd name="T48" fmla="*/ 318 w 91"/>
                <a:gd name="T49" fmla="*/ 975 h 106"/>
                <a:gd name="T50" fmla="*/ 344 w 91"/>
                <a:gd name="T51" fmla="*/ 1024 h 106"/>
                <a:gd name="T52" fmla="*/ 344 w 91"/>
                <a:gd name="T53" fmla="*/ 1024 h 106"/>
                <a:gd name="T54" fmla="*/ 369 w 91"/>
                <a:gd name="T55" fmla="*/ 1049 h 106"/>
                <a:gd name="T56" fmla="*/ 395 w 91"/>
                <a:gd name="T57" fmla="*/ 1093 h 106"/>
                <a:gd name="T58" fmla="*/ 369 w 91"/>
                <a:gd name="T59" fmla="*/ 1093 h 106"/>
                <a:gd name="T60" fmla="*/ 369 w 91"/>
                <a:gd name="T61" fmla="*/ 1093 h 106"/>
                <a:gd name="T62" fmla="*/ 318 w 91"/>
                <a:gd name="T63" fmla="*/ 1117 h 106"/>
                <a:gd name="T64" fmla="*/ 262 w 91"/>
                <a:gd name="T65" fmla="*/ 1141 h 106"/>
                <a:gd name="T66" fmla="*/ 236 w 91"/>
                <a:gd name="T67" fmla="*/ 1190 h 106"/>
                <a:gd name="T68" fmla="*/ 185 w 91"/>
                <a:gd name="T69" fmla="*/ 1307 h 106"/>
                <a:gd name="T70" fmla="*/ 133 w 91"/>
                <a:gd name="T71" fmla="*/ 1380 h 106"/>
                <a:gd name="T72" fmla="*/ 77 w 91"/>
                <a:gd name="T73" fmla="*/ 1380 h 106"/>
                <a:gd name="T74" fmla="*/ 77 w 91"/>
                <a:gd name="T75" fmla="*/ 1405 h 106"/>
                <a:gd name="T76" fmla="*/ 108 w 91"/>
                <a:gd name="T77" fmla="*/ 1429 h 106"/>
                <a:gd name="T78" fmla="*/ 77 w 91"/>
                <a:gd name="T79" fmla="*/ 1453 h 106"/>
                <a:gd name="T80" fmla="*/ 77 w 91"/>
                <a:gd name="T81" fmla="*/ 1497 h 106"/>
                <a:gd name="T82" fmla="*/ 77 w 91"/>
                <a:gd name="T83" fmla="*/ 1522 h 106"/>
                <a:gd name="T84" fmla="*/ 133 w 91"/>
                <a:gd name="T85" fmla="*/ 1571 h 106"/>
                <a:gd name="T86" fmla="*/ 159 w 91"/>
                <a:gd name="T87" fmla="*/ 1595 h 106"/>
                <a:gd name="T88" fmla="*/ 133 w 91"/>
                <a:gd name="T89" fmla="*/ 1595 h 106"/>
                <a:gd name="T90" fmla="*/ 133 w 91"/>
                <a:gd name="T91" fmla="*/ 1644 h 106"/>
                <a:gd name="T92" fmla="*/ 108 w 91"/>
                <a:gd name="T93" fmla="*/ 1663 h 106"/>
                <a:gd name="T94" fmla="*/ 77 w 91"/>
                <a:gd name="T95" fmla="*/ 1663 h 106"/>
                <a:gd name="T96" fmla="*/ 26 w 91"/>
                <a:gd name="T97" fmla="*/ 1644 h 106"/>
                <a:gd name="T98" fmla="*/ 0 w 91"/>
                <a:gd name="T99" fmla="*/ 1736 h 106"/>
                <a:gd name="T100" fmla="*/ 1288 w 91"/>
                <a:gd name="T101" fmla="*/ 2424 h 106"/>
                <a:gd name="T102" fmla="*/ 2053 w 91"/>
                <a:gd name="T103" fmla="*/ 2522 h 106"/>
                <a:gd name="T104" fmla="*/ 2053 w 91"/>
                <a:gd name="T105" fmla="*/ 2522 h 106"/>
                <a:gd name="T106" fmla="*/ 2053 w 91"/>
                <a:gd name="T107" fmla="*/ 2522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9" name="Freeform 53"/>
            <p:cNvSpPr>
              <a:spLocks/>
            </p:cNvSpPr>
            <p:nvPr/>
          </p:nvSpPr>
          <p:spPr bwMode="auto">
            <a:xfrm>
              <a:off x="3265" y="1248"/>
              <a:ext cx="455" cy="487"/>
            </a:xfrm>
            <a:custGeom>
              <a:avLst/>
              <a:gdLst>
                <a:gd name="T0" fmla="*/ 210 w 89"/>
                <a:gd name="T1" fmla="*/ 1636 h 100"/>
                <a:gd name="T2" fmla="*/ 102 w 89"/>
                <a:gd name="T3" fmla="*/ 1519 h 100"/>
                <a:gd name="T4" fmla="*/ 184 w 89"/>
                <a:gd name="T5" fmla="*/ 1422 h 100"/>
                <a:gd name="T6" fmla="*/ 184 w 89"/>
                <a:gd name="T7" fmla="*/ 1330 h 100"/>
                <a:gd name="T8" fmla="*/ 133 w 89"/>
                <a:gd name="T9" fmla="*/ 1115 h 100"/>
                <a:gd name="T10" fmla="*/ 133 w 89"/>
                <a:gd name="T11" fmla="*/ 1018 h 100"/>
                <a:gd name="T12" fmla="*/ 102 w 89"/>
                <a:gd name="T13" fmla="*/ 784 h 100"/>
                <a:gd name="T14" fmla="*/ 51 w 89"/>
                <a:gd name="T15" fmla="*/ 618 h 100"/>
                <a:gd name="T16" fmla="*/ 0 w 89"/>
                <a:gd name="T17" fmla="*/ 380 h 100"/>
                <a:gd name="T18" fmla="*/ 26 w 89"/>
                <a:gd name="T19" fmla="*/ 282 h 100"/>
                <a:gd name="T20" fmla="*/ 0 w 89"/>
                <a:gd name="T21" fmla="*/ 166 h 100"/>
                <a:gd name="T22" fmla="*/ 603 w 89"/>
                <a:gd name="T23" fmla="*/ 73 h 100"/>
                <a:gd name="T24" fmla="*/ 654 w 89"/>
                <a:gd name="T25" fmla="*/ 24 h 100"/>
                <a:gd name="T26" fmla="*/ 731 w 89"/>
                <a:gd name="T27" fmla="*/ 117 h 100"/>
                <a:gd name="T28" fmla="*/ 731 w 89"/>
                <a:gd name="T29" fmla="*/ 239 h 100"/>
                <a:gd name="T30" fmla="*/ 838 w 89"/>
                <a:gd name="T31" fmla="*/ 282 h 100"/>
                <a:gd name="T32" fmla="*/ 890 w 89"/>
                <a:gd name="T33" fmla="*/ 307 h 100"/>
                <a:gd name="T34" fmla="*/ 992 w 89"/>
                <a:gd name="T35" fmla="*/ 307 h 100"/>
                <a:gd name="T36" fmla="*/ 1017 w 89"/>
                <a:gd name="T37" fmla="*/ 331 h 100"/>
                <a:gd name="T38" fmla="*/ 1125 w 89"/>
                <a:gd name="T39" fmla="*/ 307 h 100"/>
                <a:gd name="T40" fmla="*/ 1334 w 89"/>
                <a:gd name="T41" fmla="*/ 331 h 100"/>
                <a:gd name="T42" fmla="*/ 1360 w 89"/>
                <a:gd name="T43" fmla="*/ 356 h 100"/>
                <a:gd name="T44" fmla="*/ 1385 w 89"/>
                <a:gd name="T45" fmla="*/ 356 h 100"/>
                <a:gd name="T46" fmla="*/ 1411 w 89"/>
                <a:gd name="T47" fmla="*/ 429 h 100"/>
                <a:gd name="T48" fmla="*/ 1488 w 89"/>
                <a:gd name="T49" fmla="*/ 404 h 100"/>
                <a:gd name="T50" fmla="*/ 1544 w 89"/>
                <a:gd name="T51" fmla="*/ 404 h 100"/>
                <a:gd name="T52" fmla="*/ 1621 w 89"/>
                <a:gd name="T53" fmla="*/ 453 h 100"/>
                <a:gd name="T54" fmla="*/ 1672 w 89"/>
                <a:gd name="T55" fmla="*/ 497 h 100"/>
                <a:gd name="T56" fmla="*/ 1779 w 89"/>
                <a:gd name="T57" fmla="*/ 497 h 100"/>
                <a:gd name="T58" fmla="*/ 1907 w 89"/>
                <a:gd name="T59" fmla="*/ 429 h 100"/>
                <a:gd name="T60" fmla="*/ 2117 w 89"/>
                <a:gd name="T61" fmla="*/ 472 h 100"/>
                <a:gd name="T62" fmla="*/ 2168 w 89"/>
                <a:gd name="T63" fmla="*/ 472 h 100"/>
                <a:gd name="T64" fmla="*/ 2249 w 89"/>
                <a:gd name="T65" fmla="*/ 497 h 100"/>
                <a:gd name="T66" fmla="*/ 2275 w 89"/>
                <a:gd name="T67" fmla="*/ 521 h 100"/>
                <a:gd name="T68" fmla="*/ 2117 w 89"/>
                <a:gd name="T69" fmla="*/ 594 h 100"/>
                <a:gd name="T70" fmla="*/ 2040 w 89"/>
                <a:gd name="T71" fmla="*/ 662 h 100"/>
                <a:gd name="T72" fmla="*/ 1907 w 89"/>
                <a:gd name="T73" fmla="*/ 711 h 100"/>
                <a:gd name="T74" fmla="*/ 1544 w 89"/>
                <a:gd name="T75" fmla="*/ 1042 h 100"/>
                <a:gd name="T76" fmla="*/ 1488 w 89"/>
                <a:gd name="T77" fmla="*/ 1091 h 100"/>
                <a:gd name="T78" fmla="*/ 1488 w 89"/>
                <a:gd name="T79" fmla="*/ 1330 h 100"/>
                <a:gd name="T80" fmla="*/ 1360 w 89"/>
                <a:gd name="T81" fmla="*/ 1398 h 100"/>
                <a:gd name="T82" fmla="*/ 1360 w 89"/>
                <a:gd name="T83" fmla="*/ 1446 h 100"/>
                <a:gd name="T84" fmla="*/ 1360 w 89"/>
                <a:gd name="T85" fmla="*/ 1544 h 100"/>
                <a:gd name="T86" fmla="*/ 1385 w 89"/>
                <a:gd name="T87" fmla="*/ 1636 h 100"/>
                <a:gd name="T88" fmla="*/ 1360 w 89"/>
                <a:gd name="T89" fmla="*/ 1734 h 100"/>
                <a:gd name="T90" fmla="*/ 1385 w 89"/>
                <a:gd name="T91" fmla="*/ 1875 h 100"/>
                <a:gd name="T92" fmla="*/ 1437 w 89"/>
                <a:gd name="T93" fmla="*/ 1899 h 100"/>
                <a:gd name="T94" fmla="*/ 1518 w 89"/>
                <a:gd name="T95" fmla="*/ 1919 h 100"/>
                <a:gd name="T96" fmla="*/ 1544 w 89"/>
                <a:gd name="T97" fmla="*/ 1967 h 100"/>
                <a:gd name="T98" fmla="*/ 1672 w 89"/>
                <a:gd name="T99" fmla="*/ 2065 h 100"/>
                <a:gd name="T100" fmla="*/ 1881 w 89"/>
                <a:gd name="T101" fmla="*/ 2182 h 100"/>
                <a:gd name="T102" fmla="*/ 1881 w 89"/>
                <a:gd name="T103" fmla="*/ 2255 h 100"/>
                <a:gd name="T104" fmla="*/ 210 w 89"/>
                <a:gd name="T105" fmla="*/ 2372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0" name="Freeform 54"/>
            <p:cNvSpPr>
              <a:spLocks/>
            </p:cNvSpPr>
            <p:nvPr/>
          </p:nvSpPr>
          <p:spPr bwMode="auto">
            <a:xfrm>
              <a:off x="3474" y="2604"/>
              <a:ext cx="395" cy="322"/>
            </a:xfrm>
            <a:custGeom>
              <a:avLst/>
              <a:gdLst>
                <a:gd name="T0" fmla="*/ 1077 w 77"/>
                <a:gd name="T1" fmla="*/ 24 h 66"/>
                <a:gd name="T2" fmla="*/ 1159 w 77"/>
                <a:gd name="T3" fmla="*/ 239 h 66"/>
                <a:gd name="T4" fmla="*/ 1134 w 77"/>
                <a:gd name="T5" fmla="*/ 307 h 66"/>
                <a:gd name="T6" fmla="*/ 1052 w 77"/>
                <a:gd name="T7" fmla="*/ 522 h 66"/>
                <a:gd name="T8" fmla="*/ 1683 w 77"/>
                <a:gd name="T9" fmla="*/ 785 h 66"/>
                <a:gd name="T10" fmla="*/ 1683 w 77"/>
                <a:gd name="T11" fmla="*/ 951 h 66"/>
                <a:gd name="T12" fmla="*/ 1657 w 77"/>
                <a:gd name="T13" fmla="*/ 1073 h 66"/>
                <a:gd name="T14" fmla="*/ 1529 w 77"/>
                <a:gd name="T15" fmla="*/ 1049 h 66"/>
                <a:gd name="T16" fmla="*/ 1472 w 77"/>
                <a:gd name="T17" fmla="*/ 1166 h 66"/>
                <a:gd name="T18" fmla="*/ 1631 w 77"/>
                <a:gd name="T19" fmla="*/ 1142 h 66"/>
                <a:gd name="T20" fmla="*/ 1739 w 77"/>
                <a:gd name="T21" fmla="*/ 1117 h 66"/>
                <a:gd name="T22" fmla="*/ 1683 w 77"/>
                <a:gd name="T23" fmla="*/ 1166 h 66"/>
                <a:gd name="T24" fmla="*/ 1739 w 77"/>
                <a:gd name="T25" fmla="*/ 1215 h 66"/>
                <a:gd name="T26" fmla="*/ 1867 w 77"/>
                <a:gd name="T27" fmla="*/ 1117 h 66"/>
                <a:gd name="T28" fmla="*/ 1949 w 77"/>
                <a:gd name="T29" fmla="*/ 1142 h 66"/>
                <a:gd name="T30" fmla="*/ 1919 w 77"/>
                <a:gd name="T31" fmla="*/ 1215 h 66"/>
                <a:gd name="T32" fmla="*/ 1790 w 77"/>
                <a:gd name="T33" fmla="*/ 1332 h 66"/>
                <a:gd name="T34" fmla="*/ 1867 w 77"/>
                <a:gd name="T35" fmla="*/ 1429 h 66"/>
                <a:gd name="T36" fmla="*/ 2026 w 77"/>
                <a:gd name="T37" fmla="*/ 1547 h 66"/>
                <a:gd name="T38" fmla="*/ 1867 w 77"/>
                <a:gd name="T39" fmla="*/ 1498 h 66"/>
                <a:gd name="T40" fmla="*/ 1683 w 77"/>
                <a:gd name="T41" fmla="*/ 1405 h 66"/>
                <a:gd name="T42" fmla="*/ 1606 w 77"/>
                <a:gd name="T43" fmla="*/ 1473 h 66"/>
                <a:gd name="T44" fmla="*/ 1580 w 77"/>
                <a:gd name="T45" fmla="*/ 1547 h 66"/>
                <a:gd name="T46" fmla="*/ 1498 w 77"/>
                <a:gd name="T47" fmla="*/ 1498 h 66"/>
                <a:gd name="T48" fmla="*/ 1421 w 77"/>
                <a:gd name="T49" fmla="*/ 1498 h 66"/>
                <a:gd name="T50" fmla="*/ 1288 w 77"/>
                <a:gd name="T51" fmla="*/ 1522 h 66"/>
                <a:gd name="T52" fmla="*/ 1077 w 77"/>
                <a:gd name="T53" fmla="*/ 1405 h 66"/>
                <a:gd name="T54" fmla="*/ 1000 w 77"/>
                <a:gd name="T55" fmla="*/ 1356 h 66"/>
                <a:gd name="T56" fmla="*/ 975 w 77"/>
                <a:gd name="T57" fmla="*/ 1332 h 66"/>
                <a:gd name="T58" fmla="*/ 893 w 77"/>
                <a:gd name="T59" fmla="*/ 1308 h 66"/>
                <a:gd name="T60" fmla="*/ 867 w 77"/>
                <a:gd name="T61" fmla="*/ 1283 h 66"/>
                <a:gd name="T62" fmla="*/ 816 w 77"/>
                <a:gd name="T63" fmla="*/ 1381 h 66"/>
                <a:gd name="T64" fmla="*/ 395 w 77"/>
                <a:gd name="T65" fmla="*/ 1332 h 66"/>
                <a:gd name="T66" fmla="*/ 108 w 77"/>
                <a:gd name="T67" fmla="*/ 1308 h 66"/>
                <a:gd name="T68" fmla="*/ 133 w 77"/>
                <a:gd name="T69" fmla="*/ 1264 h 66"/>
                <a:gd name="T70" fmla="*/ 159 w 77"/>
                <a:gd name="T71" fmla="*/ 1093 h 66"/>
                <a:gd name="T72" fmla="*/ 159 w 77"/>
                <a:gd name="T73" fmla="*/ 1000 h 66"/>
                <a:gd name="T74" fmla="*/ 236 w 77"/>
                <a:gd name="T75" fmla="*/ 883 h 66"/>
                <a:gd name="T76" fmla="*/ 185 w 77"/>
                <a:gd name="T77" fmla="*/ 712 h 66"/>
                <a:gd name="T78" fmla="*/ 159 w 77"/>
                <a:gd name="T79" fmla="*/ 668 h 66"/>
                <a:gd name="T80" fmla="*/ 108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1" name="Freeform 55"/>
            <p:cNvSpPr>
              <a:spLocks/>
            </p:cNvSpPr>
            <p:nvPr/>
          </p:nvSpPr>
          <p:spPr bwMode="auto">
            <a:xfrm>
              <a:off x="3633"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2" name="Freeform 56"/>
            <p:cNvSpPr>
              <a:spLocks/>
            </p:cNvSpPr>
            <p:nvPr/>
          </p:nvSpPr>
          <p:spPr bwMode="auto">
            <a:xfrm>
              <a:off x="3925" y="1506"/>
              <a:ext cx="267" cy="346"/>
            </a:xfrm>
            <a:custGeom>
              <a:avLst/>
              <a:gdLst>
                <a:gd name="T0" fmla="*/ 688 w 52"/>
                <a:gd name="T1" fmla="*/ 1613 h 71"/>
                <a:gd name="T2" fmla="*/ 1135 w 52"/>
                <a:gd name="T3" fmla="*/ 1594 h 71"/>
                <a:gd name="T4" fmla="*/ 1186 w 52"/>
                <a:gd name="T5" fmla="*/ 1472 h 71"/>
                <a:gd name="T6" fmla="*/ 1186 w 52"/>
                <a:gd name="T7" fmla="*/ 1379 h 71"/>
                <a:gd name="T8" fmla="*/ 1263 w 52"/>
                <a:gd name="T9" fmla="*/ 1306 h 71"/>
                <a:gd name="T10" fmla="*/ 1294 w 52"/>
                <a:gd name="T11" fmla="*/ 1233 h 71"/>
                <a:gd name="T12" fmla="*/ 1320 w 52"/>
                <a:gd name="T13" fmla="*/ 1189 h 71"/>
                <a:gd name="T14" fmla="*/ 1345 w 52"/>
                <a:gd name="T15" fmla="*/ 1213 h 71"/>
                <a:gd name="T16" fmla="*/ 1371 w 52"/>
                <a:gd name="T17" fmla="*/ 1189 h 71"/>
                <a:gd name="T18" fmla="*/ 1371 w 52"/>
                <a:gd name="T19" fmla="*/ 1092 h 71"/>
                <a:gd name="T20" fmla="*/ 1345 w 52"/>
                <a:gd name="T21" fmla="*/ 999 h 71"/>
                <a:gd name="T22" fmla="*/ 1237 w 52"/>
                <a:gd name="T23" fmla="*/ 663 h 71"/>
                <a:gd name="T24" fmla="*/ 1109 w 52"/>
                <a:gd name="T25" fmla="*/ 663 h 71"/>
                <a:gd name="T26" fmla="*/ 950 w 52"/>
                <a:gd name="T27" fmla="*/ 853 h 71"/>
                <a:gd name="T28" fmla="*/ 924 w 52"/>
                <a:gd name="T29" fmla="*/ 833 h 71"/>
                <a:gd name="T30" fmla="*/ 868 w 52"/>
                <a:gd name="T31" fmla="*/ 809 h 71"/>
                <a:gd name="T32" fmla="*/ 868 w 52"/>
                <a:gd name="T33" fmla="*/ 711 h 71"/>
                <a:gd name="T34" fmla="*/ 950 w 52"/>
                <a:gd name="T35" fmla="*/ 663 h 71"/>
                <a:gd name="T36" fmla="*/ 950 w 52"/>
                <a:gd name="T37" fmla="*/ 619 h 71"/>
                <a:gd name="T38" fmla="*/ 1001 w 52"/>
                <a:gd name="T39" fmla="*/ 570 h 71"/>
                <a:gd name="T40" fmla="*/ 1001 w 52"/>
                <a:gd name="T41" fmla="*/ 404 h 71"/>
                <a:gd name="T42" fmla="*/ 976 w 52"/>
                <a:gd name="T43" fmla="*/ 331 h 71"/>
                <a:gd name="T44" fmla="*/ 924 w 52"/>
                <a:gd name="T45" fmla="*/ 283 h 71"/>
                <a:gd name="T46" fmla="*/ 976 w 52"/>
                <a:gd name="T47" fmla="*/ 239 h 71"/>
                <a:gd name="T48" fmla="*/ 950 w 52"/>
                <a:gd name="T49" fmla="*/ 166 h 71"/>
                <a:gd name="T50" fmla="*/ 791 w 52"/>
                <a:gd name="T51" fmla="*/ 93 h 71"/>
                <a:gd name="T52" fmla="*/ 688 w 52"/>
                <a:gd name="T53" fmla="*/ 49 h 71"/>
                <a:gd name="T54" fmla="*/ 555 w 52"/>
                <a:gd name="T55" fmla="*/ 24 h 71"/>
                <a:gd name="T56" fmla="*/ 472 w 52"/>
                <a:gd name="T57" fmla="*/ 24 h 71"/>
                <a:gd name="T58" fmla="*/ 395 w 52"/>
                <a:gd name="T59" fmla="*/ 73 h 71"/>
                <a:gd name="T60" fmla="*/ 395 w 52"/>
                <a:gd name="T61" fmla="*/ 141 h 71"/>
                <a:gd name="T62" fmla="*/ 421 w 52"/>
                <a:gd name="T63" fmla="*/ 166 h 71"/>
                <a:gd name="T64" fmla="*/ 395 w 52"/>
                <a:gd name="T65" fmla="*/ 190 h 71"/>
                <a:gd name="T66" fmla="*/ 344 w 52"/>
                <a:gd name="T67" fmla="*/ 239 h 71"/>
                <a:gd name="T68" fmla="*/ 318 w 52"/>
                <a:gd name="T69" fmla="*/ 307 h 71"/>
                <a:gd name="T70" fmla="*/ 318 w 52"/>
                <a:gd name="T71" fmla="*/ 404 h 71"/>
                <a:gd name="T72" fmla="*/ 262 w 52"/>
                <a:gd name="T73" fmla="*/ 380 h 71"/>
                <a:gd name="T74" fmla="*/ 262 w 52"/>
                <a:gd name="T75" fmla="*/ 307 h 71"/>
                <a:gd name="T76" fmla="*/ 262 w 52"/>
                <a:gd name="T77" fmla="*/ 263 h 71"/>
                <a:gd name="T78" fmla="*/ 211 w 52"/>
                <a:gd name="T79" fmla="*/ 307 h 71"/>
                <a:gd name="T80" fmla="*/ 211 w 52"/>
                <a:gd name="T81" fmla="*/ 380 h 71"/>
                <a:gd name="T82" fmla="*/ 134 w 52"/>
                <a:gd name="T83" fmla="*/ 404 h 71"/>
                <a:gd name="T84" fmla="*/ 108 w 52"/>
                <a:gd name="T85" fmla="*/ 453 h 71"/>
                <a:gd name="T86" fmla="*/ 77 w 52"/>
                <a:gd name="T87" fmla="*/ 546 h 71"/>
                <a:gd name="T88" fmla="*/ 51 w 52"/>
                <a:gd name="T89" fmla="*/ 663 h 71"/>
                <a:gd name="T90" fmla="*/ 26 w 52"/>
                <a:gd name="T91" fmla="*/ 760 h 71"/>
                <a:gd name="T92" fmla="*/ 51 w 52"/>
                <a:gd name="T93" fmla="*/ 877 h 71"/>
                <a:gd name="T94" fmla="*/ 51 w 52"/>
                <a:gd name="T95" fmla="*/ 975 h 71"/>
                <a:gd name="T96" fmla="*/ 159 w 52"/>
                <a:gd name="T97" fmla="*/ 1189 h 71"/>
                <a:gd name="T98" fmla="*/ 185 w 52"/>
                <a:gd name="T99" fmla="*/ 1306 h 71"/>
                <a:gd name="T100" fmla="*/ 185 w 52"/>
                <a:gd name="T101" fmla="*/ 1330 h 71"/>
                <a:gd name="T102" fmla="*/ 159 w 52"/>
                <a:gd name="T103" fmla="*/ 1472 h 71"/>
                <a:gd name="T104" fmla="*/ 51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3" name="Freeform 57"/>
            <p:cNvSpPr>
              <a:spLocks/>
            </p:cNvSpPr>
            <p:nvPr/>
          </p:nvSpPr>
          <p:spPr bwMode="auto">
            <a:xfrm>
              <a:off x="3669" y="1384"/>
              <a:ext cx="426" cy="200"/>
            </a:xfrm>
            <a:custGeom>
              <a:avLst/>
              <a:gdLst>
                <a:gd name="T0" fmla="*/ 108 w 83"/>
                <a:gd name="T1" fmla="*/ 380 h 41"/>
                <a:gd name="T2" fmla="*/ 210 w 83"/>
                <a:gd name="T3" fmla="*/ 307 h 41"/>
                <a:gd name="T4" fmla="*/ 529 w 83"/>
                <a:gd name="T5" fmla="*/ 141 h 41"/>
                <a:gd name="T6" fmla="*/ 683 w 83"/>
                <a:gd name="T7" fmla="*/ 24 h 41"/>
                <a:gd name="T8" fmla="*/ 816 w 83"/>
                <a:gd name="T9" fmla="*/ 24 h 41"/>
                <a:gd name="T10" fmla="*/ 739 w 83"/>
                <a:gd name="T11" fmla="*/ 98 h 41"/>
                <a:gd name="T12" fmla="*/ 606 w 83"/>
                <a:gd name="T13" fmla="*/ 215 h 41"/>
                <a:gd name="T14" fmla="*/ 606 w 83"/>
                <a:gd name="T15" fmla="*/ 288 h 41"/>
                <a:gd name="T16" fmla="*/ 739 w 83"/>
                <a:gd name="T17" fmla="*/ 239 h 41"/>
                <a:gd name="T18" fmla="*/ 1027 w 83"/>
                <a:gd name="T19" fmla="*/ 356 h 41"/>
                <a:gd name="T20" fmla="*/ 1134 w 83"/>
                <a:gd name="T21" fmla="*/ 380 h 41"/>
                <a:gd name="T22" fmla="*/ 1160 w 83"/>
                <a:gd name="T23" fmla="*/ 405 h 41"/>
                <a:gd name="T24" fmla="*/ 1288 w 83"/>
                <a:gd name="T25" fmla="*/ 307 h 41"/>
                <a:gd name="T26" fmla="*/ 1683 w 83"/>
                <a:gd name="T27" fmla="*/ 190 h 41"/>
                <a:gd name="T28" fmla="*/ 1658 w 83"/>
                <a:gd name="T29" fmla="*/ 263 h 41"/>
                <a:gd name="T30" fmla="*/ 1740 w 83"/>
                <a:gd name="T31" fmla="*/ 332 h 41"/>
                <a:gd name="T32" fmla="*/ 1899 w 83"/>
                <a:gd name="T33" fmla="*/ 307 h 41"/>
                <a:gd name="T34" fmla="*/ 2002 w 83"/>
                <a:gd name="T35" fmla="*/ 429 h 41"/>
                <a:gd name="T36" fmla="*/ 2161 w 83"/>
                <a:gd name="T37" fmla="*/ 454 h 41"/>
                <a:gd name="T38" fmla="*/ 2161 w 83"/>
                <a:gd name="T39" fmla="*/ 498 h 41"/>
                <a:gd name="T40" fmla="*/ 2079 w 83"/>
                <a:gd name="T41" fmla="*/ 498 h 41"/>
                <a:gd name="T42" fmla="*/ 1976 w 83"/>
                <a:gd name="T43" fmla="*/ 498 h 41"/>
                <a:gd name="T44" fmla="*/ 1817 w 83"/>
                <a:gd name="T45" fmla="*/ 498 h 41"/>
                <a:gd name="T46" fmla="*/ 1817 w 83"/>
                <a:gd name="T47" fmla="*/ 571 h 41"/>
                <a:gd name="T48" fmla="*/ 1632 w 83"/>
                <a:gd name="T49" fmla="*/ 498 h 41"/>
                <a:gd name="T50" fmla="*/ 1504 w 83"/>
                <a:gd name="T51" fmla="*/ 546 h 41"/>
                <a:gd name="T52" fmla="*/ 1447 w 83"/>
                <a:gd name="T53" fmla="*/ 595 h 41"/>
                <a:gd name="T54" fmla="*/ 1319 w 83"/>
                <a:gd name="T55" fmla="*/ 595 h 41"/>
                <a:gd name="T56" fmla="*/ 1211 w 83"/>
                <a:gd name="T57" fmla="*/ 712 h 41"/>
                <a:gd name="T58" fmla="*/ 1237 w 83"/>
                <a:gd name="T59" fmla="*/ 668 h 41"/>
                <a:gd name="T60" fmla="*/ 1160 w 83"/>
                <a:gd name="T61" fmla="*/ 668 h 41"/>
                <a:gd name="T62" fmla="*/ 1109 w 83"/>
                <a:gd name="T63" fmla="*/ 644 h 41"/>
                <a:gd name="T64" fmla="*/ 1052 w 83"/>
                <a:gd name="T65" fmla="*/ 761 h 41"/>
                <a:gd name="T66" fmla="*/ 950 w 83"/>
                <a:gd name="T67" fmla="*/ 902 h 41"/>
                <a:gd name="T68" fmla="*/ 898 w 83"/>
                <a:gd name="T69" fmla="*/ 927 h 41"/>
                <a:gd name="T70" fmla="*/ 924 w 83"/>
                <a:gd name="T71" fmla="*/ 859 h 41"/>
                <a:gd name="T72" fmla="*/ 842 w 83"/>
                <a:gd name="T73" fmla="*/ 859 h 41"/>
                <a:gd name="T74" fmla="*/ 790 w 83"/>
                <a:gd name="T75" fmla="*/ 688 h 41"/>
                <a:gd name="T76" fmla="*/ 765 w 83"/>
                <a:gd name="T77" fmla="*/ 668 h 41"/>
                <a:gd name="T78" fmla="*/ 606 w 83"/>
                <a:gd name="T79" fmla="*/ 620 h 41"/>
                <a:gd name="T80" fmla="*/ 580 w 83"/>
                <a:gd name="T81" fmla="*/ 620 h 41"/>
                <a:gd name="T82" fmla="*/ 421 w 83"/>
                <a:gd name="T83" fmla="*/ 571 h 41"/>
                <a:gd name="T84" fmla="*/ 10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4" name="Freeform 58"/>
            <p:cNvSpPr>
              <a:spLocks/>
            </p:cNvSpPr>
            <p:nvPr/>
          </p:nvSpPr>
          <p:spPr bwMode="auto">
            <a:xfrm>
              <a:off x="3879"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5" name="Freeform 59"/>
            <p:cNvSpPr>
              <a:spLocks/>
            </p:cNvSpPr>
            <p:nvPr/>
          </p:nvSpPr>
          <p:spPr bwMode="auto">
            <a:xfrm>
              <a:off x="3665"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6" name="Freeform 60"/>
            <p:cNvSpPr>
              <a:spLocks/>
            </p:cNvSpPr>
            <p:nvPr/>
          </p:nvSpPr>
          <p:spPr bwMode="auto">
            <a:xfrm>
              <a:off x="4331"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7" name="Freeform 61"/>
            <p:cNvSpPr>
              <a:spLocks/>
            </p:cNvSpPr>
            <p:nvPr/>
          </p:nvSpPr>
          <p:spPr bwMode="auto">
            <a:xfrm>
              <a:off x="4197" y="1970"/>
              <a:ext cx="523" cy="287"/>
            </a:xfrm>
            <a:custGeom>
              <a:avLst/>
              <a:gdLst>
                <a:gd name="T0" fmla="*/ 815 w 102"/>
                <a:gd name="T1" fmla="*/ 1304 h 59"/>
                <a:gd name="T2" fmla="*/ 682 w 102"/>
                <a:gd name="T3" fmla="*/ 1323 h 59"/>
                <a:gd name="T4" fmla="*/ 579 w 102"/>
                <a:gd name="T5" fmla="*/ 1323 h 59"/>
                <a:gd name="T6" fmla="*/ 133 w 102"/>
                <a:gd name="T7" fmla="*/ 1323 h 59"/>
                <a:gd name="T8" fmla="*/ 236 w 102"/>
                <a:gd name="T9" fmla="*/ 1231 h 59"/>
                <a:gd name="T10" fmla="*/ 262 w 102"/>
                <a:gd name="T11" fmla="*/ 1158 h 59"/>
                <a:gd name="T12" fmla="*/ 497 w 102"/>
                <a:gd name="T13" fmla="*/ 949 h 59"/>
                <a:gd name="T14" fmla="*/ 554 w 102"/>
                <a:gd name="T15" fmla="*/ 1041 h 59"/>
                <a:gd name="T16" fmla="*/ 708 w 102"/>
                <a:gd name="T17" fmla="*/ 1041 h 59"/>
                <a:gd name="T18" fmla="*/ 764 w 102"/>
                <a:gd name="T19" fmla="*/ 1017 h 59"/>
                <a:gd name="T20" fmla="*/ 892 w 102"/>
                <a:gd name="T21" fmla="*/ 992 h 59"/>
                <a:gd name="T22" fmla="*/ 949 w 102"/>
                <a:gd name="T23" fmla="*/ 968 h 59"/>
                <a:gd name="T24" fmla="*/ 1102 w 102"/>
                <a:gd name="T25" fmla="*/ 851 h 59"/>
                <a:gd name="T26" fmla="*/ 1159 w 102"/>
                <a:gd name="T27" fmla="*/ 662 h 59"/>
                <a:gd name="T28" fmla="*/ 1287 w 102"/>
                <a:gd name="T29" fmla="*/ 428 h 59"/>
                <a:gd name="T30" fmla="*/ 1369 w 102"/>
                <a:gd name="T31" fmla="*/ 448 h 59"/>
                <a:gd name="T32" fmla="*/ 1446 w 102"/>
                <a:gd name="T33" fmla="*/ 282 h 59"/>
                <a:gd name="T34" fmla="*/ 1554 w 102"/>
                <a:gd name="T35" fmla="*/ 238 h 59"/>
                <a:gd name="T36" fmla="*/ 1605 w 102"/>
                <a:gd name="T37" fmla="*/ 117 h 59"/>
                <a:gd name="T38" fmla="*/ 1605 w 102"/>
                <a:gd name="T39" fmla="*/ 24 h 59"/>
                <a:gd name="T40" fmla="*/ 1789 w 102"/>
                <a:gd name="T41" fmla="*/ 92 h 59"/>
                <a:gd name="T42" fmla="*/ 1841 w 102"/>
                <a:gd name="T43" fmla="*/ 24 h 59"/>
                <a:gd name="T44" fmla="*/ 1918 w 102"/>
                <a:gd name="T45" fmla="*/ 49 h 59"/>
                <a:gd name="T46" fmla="*/ 2000 w 102"/>
                <a:gd name="T47" fmla="*/ 92 h 59"/>
                <a:gd name="T48" fmla="*/ 2102 w 102"/>
                <a:gd name="T49" fmla="*/ 190 h 59"/>
                <a:gd name="T50" fmla="*/ 2025 w 102"/>
                <a:gd name="T51" fmla="*/ 331 h 59"/>
                <a:gd name="T52" fmla="*/ 2128 w 102"/>
                <a:gd name="T53" fmla="*/ 355 h 59"/>
                <a:gd name="T54" fmla="*/ 2210 w 102"/>
                <a:gd name="T55" fmla="*/ 404 h 59"/>
                <a:gd name="T56" fmla="*/ 2287 w 102"/>
                <a:gd name="T57" fmla="*/ 428 h 59"/>
                <a:gd name="T58" fmla="*/ 2446 w 102"/>
                <a:gd name="T59" fmla="*/ 472 h 59"/>
                <a:gd name="T60" fmla="*/ 2446 w 102"/>
                <a:gd name="T61" fmla="*/ 545 h 59"/>
                <a:gd name="T62" fmla="*/ 2420 w 102"/>
                <a:gd name="T63" fmla="*/ 613 h 59"/>
                <a:gd name="T64" fmla="*/ 2497 w 102"/>
                <a:gd name="T65" fmla="*/ 686 h 59"/>
                <a:gd name="T66" fmla="*/ 2446 w 102"/>
                <a:gd name="T67" fmla="*/ 710 h 59"/>
                <a:gd name="T68" fmla="*/ 2471 w 102"/>
                <a:gd name="T69" fmla="*/ 735 h 59"/>
                <a:gd name="T70" fmla="*/ 2420 w 102"/>
                <a:gd name="T71" fmla="*/ 759 h 59"/>
                <a:gd name="T72" fmla="*/ 2471 w 102"/>
                <a:gd name="T73" fmla="*/ 783 h 59"/>
                <a:gd name="T74" fmla="*/ 2471 w 102"/>
                <a:gd name="T75" fmla="*/ 851 h 59"/>
                <a:gd name="T76" fmla="*/ 2420 w 102"/>
                <a:gd name="T77" fmla="*/ 851 h 59"/>
                <a:gd name="T78" fmla="*/ 2523 w 102"/>
                <a:gd name="T79" fmla="*/ 876 h 59"/>
                <a:gd name="T80" fmla="*/ 2630 w 102"/>
                <a:gd name="T81" fmla="*/ 851 h 59"/>
                <a:gd name="T82" fmla="*/ 2656 w 102"/>
                <a:gd name="T83" fmla="*/ 992 h 59"/>
                <a:gd name="T84" fmla="*/ 2656 w 102"/>
                <a:gd name="T85" fmla="*/ 101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8" name="Freeform 62"/>
            <p:cNvSpPr>
              <a:spLocks/>
            </p:cNvSpPr>
            <p:nvPr/>
          </p:nvSpPr>
          <p:spPr bwMode="auto">
            <a:xfrm>
              <a:off x="4233" y="2350"/>
              <a:ext cx="353" cy="258"/>
            </a:xfrm>
            <a:custGeom>
              <a:avLst/>
              <a:gdLst>
                <a:gd name="T0" fmla="*/ 1074 w 69"/>
                <a:gd name="T1" fmla="*/ 1256 h 53"/>
                <a:gd name="T2" fmla="*/ 992 w 69"/>
                <a:gd name="T3" fmla="*/ 1232 h 53"/>
                <a:gd name="T4" fmla="*/ 967 w 69"/>
                <a:gd name="T5" fmla="*/ 1139 h 53"/>
                <a:gd name="T6" fmla="*/ 865 w 69"/>
                <a:gd name="T7" fmla="*/ 1042 h 53"/>
                <a:gd name="T8" fmla="*/ 813 w 69"/>
                <a:gd name="T9" fmla="*/ 925 h 53"/>
                <a:gd name="T10" fmla="*/ 757 w 69"/>
                <a:gd name="T11" fmla="*/ 876 h 53"/>
                <a:gd name="T12" fmla="*/ 655 w 69"/>
                <a:gd name="T13" fmla="*/ 808 h 53"/>
                <a:gd name="T14" fmla="*/ 604 w 69"/>
                <a:gd name="T15" fmla="*/ 759 h 53"/>
                <a:gd name="T16" fmla="*/ 578 w 69"/>
                <a:gd name="T17" fmla="*/ 711 h 53"/>
                <a:gd name="T18" fmla="*/ 394 w 69"/>
                <a:gd name="T19" fmla="*/ 594 h 53"/>
                <a:gd name="T20" fmla="*/ 343 w 69"/>
                <a:gd name="T21" fmla="*/ 545 h 53"/>
                <a:gd name="T22" fmla="*/ 261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2 w 69"/>
                <a:gd name="T37" fmla="*/ 73 h 53"/>
                <a:gd name="T38" fmla="*/ 343 w 69"/>
                <a:gd name="T39" fmla="*/ 49 h 53"/>
                <a:gd name="T40" fmla="*/ 813 w 69"/>
                <a:gd name="T41" fmla="*/ 24 h 53"/>
                <a:gd name="T42" fmla="*/ 813 w 69"/>
                <a:gd name="T43" fmla="*/ 49 h 53"/>
                <a:gd name="T44" fmla="*/ 916 w 69"/>
                <a:gd name="T45" fmla="*/ 92 h 53"/>
                <a:gd name="T46" fmla="*/ 1335 w 69"/>
                <a:gd name="T47" fmla="*/ 92 h 53"/>
                <a:gd name="T48" fmla="*/ 1780 w 69"/>
                <a:gd name="T49" fmla="*/ 404 h 53"/>
                <a:gd name="T50" fmla="*/ 1729 w 69"/>
                <a:gd name="T51" fmla="*/ 448 h 53"/>
                <a:gd name="T52" fmla="*/ 1647 w 69"/>
                <a:gd name="T53" fmla="*/ 570 h 53"/>
                <a:gd name="T54" fmla="*/ 1622 w 69"/>
                <a:gd name="T55" fmla="*/ 662 h 53"/>
                <a:gd name="T56" fmla="*/ 1622 w 69"/>
                <a:gd name="T57" fmla="*/ 711 h 53"/>
                <a:gd name="T58" fmla="*/ 1571 w 69"/>
                <a:gd name="T59" fmla="*/ 735 h 53"/>
                <a:gd name="T60" fmla="*/ 1545 w 69"/>
                <a:gd name="T61" fmla="*/ 784 h 53"/>
                <a:gd name="T62" fmla="*/ 1494 w 69"/>
                <a:gd name="T63" fmla="*/ 828 h 53"/>
                <a:gd name="T64" fmla="*/ 1386 w 69"/>
                <a:gd name="T65" fmla="*/ 925 h 53"/>
                <a:gd name="T66" fmla="*/ 1310 w 69"/>
                <a:gd name="T67" fmla="*/ 974 h 53"/>
                <a:gd name="T68" fmla="*/ 1284 w 69"/>
                <a:gd name="T69" fmla="*/ 1017 h 53"/>
                <a:gd name="T70" fmla="*/ 1202 w 69"/>
                <a:gd name="T71" fmla="*/ 1042 h 53"/>
                <a:gd name="T72" fmla="*/ 1202 w 69"/>
                <a:gd name="T73" fmla="*/ 1066 h 53"/>
                <a:gd name="T74" fmla="*/ 1177 w 69"/>
                <a:gd name="T75" fmla="*/ 1115 h 53"/>
                <a:gd name="T76" fmla="*/ 1126 w 69"/>
                <a:gd name="T77" fmla="*/ 1139 h 53"/>
                <a:gd name="T78" fmla="*/ 1126 w 69"/>
                <a:gd name="T79" fmla="*/ 1139 h 53"/>
                <a:gd name="T80" fmla="*/ 1126 w 69"/>
                <a:gd name="T81" fmla="*/ 1163 h 53"/>
                <a:gd name="T82" fmla="*/ 1151 w 69"/>
                <a:gd name="T83" fmla="*/ 1183 h 53"/>
                <a:gd name="T84" fmla="*/ 1100 w 69"/>
                <a:gd name="T85" fmla="*/ 1207 h 53"/>
                <a:gd name="T86" fmla="*/ 1074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9" name="Freeform 63"/>
            <p:cNvSpPr>
              <a:spLocks/>
            </p:cNvSpPr>
            <p:nvPr/>
          </p:nvSpPr>
          <p:spPr bwMode="auto">
            <a:xfrm>
              <a:off x="4074" y="2384"/>
              <a:ext cx="375" cy="376"/>
            </a:xfrm>
            <a:custGeom>
              <a:avLst/>
              <a:gdLst>
                <a:gd name="T0" fmla="*/ 236 w 73"/>
                <a:gd name="T1" fmla="*/ 977 h 77"/>
                <a:gd name="T2" fmla="*/ 293 w 73"/>
                <a:gd name="T3" fmla="*/ 1050 h 77"/>
                <a:gd name="T4" fmla="*/ 344 w 73"/>
                <a:gd name="T5" fmla="*/ 1099 h 77"/>
                <a:gd name="T6" fmla="*/ 344 w 73"/>
                <a:gd name="T7" fmla="*/ 1167 h 77"/>
                <a:gd name="T8" fmla="*/ 370 w 73"/>
                <a:gd name="T9" fmla="*/ 1191 h 77"/>
                <a:gd name="T10" fmla="*/ 344 w 73"/>
                <a:gd name="T11" fmla="*/ 1314 h 77"/>
                <a:gd name="T12" fmla="*/ 318 w 73"/>
                <a:gd name="T13" fmla="*/ 1431 h 77"/>
                <a:gd name="T14" fmla="*/ 370 w 73"/>
                <a:gd name="T15" fmla="*/ 1621 h 77"/>
                <a:gd name="T16" fmla="*/ 421 w 73"/>
                <a:gd name="T17" fmla="*/ 1694 h 77"/>
                <a:gd name="T18" fmla="*/ 447 w 73"/>
                <a:gd name="T19" fmla="*/ 1763 h 77"/>
                <a:gd name="T20" fmla="*/ 473 w 73"/>
                <a:gd name="T21" fmla="*/ 1812 h 77"/>
                <a:gd name="T22" fmla="*/ 1531 w 73"/>
                <a:gd name="T23" fmla="*/ 1812 h 77"/>
                <a:gd name="T24" fmla="*/ 1582 w 73"/>
                <a:gd name="T25" fmla="*/ 1836 h 77"/>
                <a:gd name="T26" fmla="*/ 1557 w 73"/>
                <a:gd name="T27" fmla="*/ 1694 h 77"/>
                <a:gd name="T28" fmla="*/ 1582 w 73"/>
                <a:gd name="T29" fmla="*/ 1646 h 77"/>
                <a:gd name="T30" fmla="*/ 1690 w 73"/>
                <a:gd name="T31" fmla="*/ 1646 h 77"/>
                <a:gd name="T32" fmla="*/ 1767 w 73"/>
                <a:gd name="T33" fmla="*/ 1646 h 77"/>
                <a:gd name="T34" fmla="*/ 1767 w 73"/>
                <a:gd name="T35" fmla="*/ 1548 h 77"/>
                <a:gd name="T36" fmla="*/ 1767 w 73"/>
                <a:gd name="T37" fmla="*/ 1480 h 77"/>
                <a:gd name="T38" fmla="*/ 1818 w 73"/>
                <a:gd name="T39" fmla="*/ 1265 h 77"/>
                <a:gd name="T40" fmla="*/ 1875 w 73"/>
                <a:gd name="T41" fmla="*/ 1143 h 77"/>
                <a:gd name="T42" fmla="*/ 1926 w 73"/>
                <a:gd name="T43" fmla="*/ 1123 h 77"/>
                <a:gd name="T44" fmla="*/ 1926 w 73"/>
                <a:gd name="T45" fmla="*/ 1099 h 77"/>
                <a:gd name="T46" fmla="*/ 1901 w 73"/>
                <a:gd name="T47" fmla="*/ 1099 h 77"/>
                <a:gd name="T48" fmla="*/ 1818 w 73"/>
                <a:gd name="T49" fmla="*/ 1074 h 77"/>
                <a:gd name="T50" fmla="*/ 1793 w 73"/>
                <a:gd name="T51" fmla="*/ 977 h 77"/>
                <a:gd name="T52" fmla="*/ 1690 w 73"/>
                <a:gd name="T53" fmla="*/ 884 h 77"/>
                <a:gd name="T54" fmla="*/ 1634 w 73"/>
                <a:gd name="T55" fmla="*/ 762 h 77"/>
                <a:gd name="T56" fmla="*/ 1582 w 73"/>
                <a:gd name="T57" fmla="*/ 713 h 77"/>
                <a:gd name="T58" fmla="*/ 1479 w 73"/>
                <a:gd name="T59" fmla="*/ 645 h 77"/>
                <a:gd name="T60" fmla="*/ 1423 w 73"/>
                <a:gd name="T61" fmla="*/ 596 h 77"/>
                <a:gd name="T62" fmla="*/ 1397 w 73"/>
                <a:gd name="T63" fmla="*/ 547 h 77"/>
                <a:gd name="T64" fmla="*/ 1212 w 73"/>
                <a:gd name="T65" fmla="*/ 430 h 77"/>
                <a:gd name="T66" fmla="*/ 1161 w 73"/>
                <a:gd name="T67" fmla="*/ 381 h 77"/>
                <a:gd name="T68" fmla="*/ 1084 w 73"/>
                <a:gd name="T69" fmla="*/ 288 h 77"/>
                <a:gd name="T70" fmla="*/ 1027 w 73"/>
                <a:gd name="T71" fmla="*/ 215 h 77"/>
                <a:gd name="T72" fmla="*/ 842 w 73"/>
                <a:gd name="T73" fmla="*/ 166 h 77"/>
                <a:gd name="T74" fmla="*/ 842 w 73"/>
                <a:gd name="T75" fmla="*/ 73 h 77"/>
                <a:gd name="T76" fmla="*/ 899 w 73"/>
                <a:gd name="T77" fmla="*/ 24 h 77"/>
                <a:gd name="T78" fmla="*/ 899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0" name="Freeform 64"/>
            <p:cNvSpPr>
              <a:spLocks/>
            </p:cNvSpPr>
            <p:nvPr/>
          </p:nvSpPr>
          <p:spPr bwMode="auto">
            <a:xfrm>
              <a:off x="4427" y="1916"/>
              <a:ext cx="318" cy="141"/>
            </a:xfrm>
            <a:custGeom>
              <a:avLst/>
              <a:gdLst>
                <a:gd name="T0" fmla="*/ 949 w 62"/>
                <a:gd name="T1" fmla="*/ 49 h 29"/>
                <a:gd name="T2" fmla="*/ 51 w 62"/>
                <a:gd name="T3" fmla="*/ 404 h 29"/>
                <a:gd name="T4" fmla="*/ 108 w 62"/>
                <a:gd name="T5" fmla="*/ 379 h 29"/>
                <a:gd name="T6" fmla="*/ 210 w 62"/>
                <a:gd name="T7" fmla="*/ 306 h 29"/>
                <a:gd name="T8" fmla="*/ 262 w 62"/>
                <a:gd name="T9" fmla="*/ 258 h 29"/>
                <a:gd name="T10" fmla="*/ 287 w 62"/>
                <a:gd name="T11" fmla="*/ 238 h 29"/>
                <a:gd name="T12" fmla="*/ 369 w 62"/>
                <a:gd name="T13" fmla="*/ 214 h 29"/>
                <a:gd name="T14" fmla="*/ 498 w 62"/>
                <a:gd name="T15" fmla="*/ 165 h 29"/>
                <a:gd name="T16" fmla="*/ 554 w 62"/>
                <a:gd name="T17" fmla="*/ 190 h 29"/>
                <a:gd name="T18" fmla="*/ 605 w 62"/>
                <a:gd name="T19" fmla="*/ 190 h 29"/>
                <a:gd name="T20" fmla="*/ 657 w 62"/>
                <a:gd name="T21" fmla="*/ 282 h 29"/>
                <a:gd name="T22" fmla="*/ 708 w 62"/>
                <a:gd name="T23" fmla="*/ 282 h 29"/>
                <a:gd name="T24" fmla="*/ 708 w 62"/>
                <a:gd name="T25" fmla="*/ 331 h 29"/>
                <a:gd name="T26" fmla="*/ 816 w 62"/>
                <a:gd name="T27" fmla="*/ 355 h 29"/>
                <a:gd name="T28" fmla="*/ 892 w 62"/>
                <a:gd name="T29" fmla="*/ 404 h 29"/>
                <a:gd name="T30" fmla="*/ 923 w 62"/>
                <a:gd name="T31" fmla="*/ 447 h 29"/>
                <a:gd name="T32" fmla="*/ 841 w 62"/>
                <a:gd name="T33" fmla="*/ 593 h 29"/>
                <a:gd name="T34" fmla="*/ 923 w 62"/>
                <a:gd name="T35" fmla="*/ 637 h 29"/>
                <a:gd name="T36" fmla="*/ 1000 w 62"/>
                <a:gd name="T37" fmla="*/ 661 h 29"/>
                <a:gd name="T38" fmla="*/ 1026 w 62"/>
                <a:gd name="T39" fmla="*/ 661 h 29"/>
                <a:gd name="T40" fmla="*/ 1103 w 62"/>
                <a:gd name="T41" fmla="*/ 637 h 29"/>
                <a:gd name="T42" fmla="*/ 1210 w 62"/>
                <a:gd name="T43" fmla="*/ 686 h 29"/>
                <a:gd name="T44" fmla="*/ 1236 w 62"/>
                <a:gd name="T45" fmla="*/ 661 h 29"/>
                <a:gd name="T46" fmla="*/ 1185 w 62"/>
                <a:gd name="T47" fmla="*/ 613 h 29"/>
                <a:gd name="T48" fmla="*/ 1159 w 62"/>
                <a:gd name="T49" fmla="*/ 593 h 29"/>
                <a:gd name="T50" fmla="*/ 1185 w 62"/>
                <a:gd name="T51" fmla="*/ 569 h 29"/>
                <a:gd name="T52" fmla="*/ 1159 w 62"/>
                <a:gd name="T53" fmla="*/ 545 h 29"/>
                <a:gd name="T54" fmla="*/ 1077 w 62"/>
                <a:gd name="T55" fmla="*/ 447 h 29"/>
                <a:gd name="T56" fmla="*/ 1077 w 62"/>
                <a:gd name="T57" fmla="*/ 379 h 29"/>
                <a:gd name="T58" fmla="*/ 1077 w 62"/>
                <a:gd name="T59" fmla="*/ 282 h 29"/>
                <a:gd name="T60" fmla="*/ 1077 w 62"/>
                <a:gd name="T61" fmla="*/ 238 h 29"/>
                <a:gd name="T62" fmla="*/ 1077 w 62"/>
                <a:gd name="T63" fmla="*/ 214 h 29"/>
                <a:gd name="T64" fmla="*/ 1159 w 62"/>
                <a:gd name="T65" fmla="*/ 141 h 29"/>
                <a:gd name="T66" fmla="*/ 1185 w 62"/>
                <a:gd name="T67" fmla="*/ 92 h 29"/>
                <a:gd name="T68" fmla="*/ 1236 w 62"/>
                <a:gd name="T69" fmla="*/ 92 h 29"/>
                <a:gd name="T70" fmla="*/ 1185 w 62"/>
                <a:gd name="T71" fmla="*/ 190 h 29"/>
                <a:gd name="T72" fmla="*/ 1159 w 62"/>
                <a:gd name="T73" fmla="*/ 238 h 29"/>
                <a:gd name="T74" fmla="*/ 1210 w 62"/>
                <a:gd name="T75" fmla="*/ 282 h 29"/>
                <a:gd name="T76" fmla="*/ 1210 w 62"/>
                <a:gd name="T77" fmla="*/ 379 h 29"/>
                <a:gd name="T78" fmla="*/ 1185 w 62"/>
                <a:gd name="T79" fmla="*/ 428 h 29"/>
                <a:gd name="T80" fmla="*/ 1210 w 62"/>
                <a:gd name="T81" fmla="*/ 447 h 29"/>
                <a:gd name="T82" fmla="*/ 1210 w 62"/>
                <a:gd name="T83" fmla="*/ 496 h 29"/>
                <a:gd name="T84" fmla="*/ 1236 w 62"/>
                <a:gd name="T85" fmla="*/ 569 h 29"/>
                <a:gd name="T86" fmla="*/ 1313 w 62"/>
                <a:gd name="T87" fmla="*/ 593 h 29"/>
                <a:gd name="T88" fmla="*/ 1369 w 62"/>
                <a:gd name="T89" fmla="*/ 569 h 29"/>
                <a:gd name="T90" fmla="*/ 1369 w 62"/>
                <a:gd name="T91" fmla="*/ 613 h 29"/>
                <a:gd name="T92" fmla="*/ 1395 w 62"/>
                <a:gd name="T93" fmla="*/ 661 h 29"/>
                <a:gd name="T94" fmla="*/ 1446 w 62"/>
                <a:gd name="T95" fmla="*/ 686 h 29"/>
                <a:gd name="T96" fmla="*/ 1472 w 62"/>
                <a:gd name="T97" fmla="*/ 661 h 29"/>
                <a:gd name="T98" fmla="*/ 1605 w 62"/>
                <a:gd name="T99" fmla="*/ 613 h 29"/>
                <a:gd name="T100" fmla="*/ 1631 w 62"/>
                <a:gd name="T101" fmla="*/ 447 h 29"/>
                <a:gd name="T102" fmla="*/ 1421 w 62"/>
                <a:gd name="T103" fmla="*/ 496 h 29"/>
                <a:gd name="T104" fmla="*/ 123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1" name="Freeform 65"/>
            <p:cNvSpPr>
              <a:spLocks/>
            </p:cNvSpPr>
            <p:nvPr/>
          </p:nvSpPr>
          <p:spPr bwMode="auto">
            <a:xfrm>
              <a:off x="4669" y="1901"/>
              <a:ext cx="76" cy="117"/>
            </a:xfrm>
            <a:custGeom>
              <a:avLst/>
              <a:gdLst>
                <a:gd name="T0" fmla="*/ 385 w 15"/>
                <a:gd name="T1" fmla="*/ 522 h 24"/>
                <a:gd name="T2" fmla="*/ 385 w 15"/>
                <a:gd name="T3" fmla="*/ 478 h 24"/>
                <a:gd name="T4" fmla="*/ 360 w 15"/>
                <a:gd name="T5" fmla="*/ 429 h 24"/>
                <a:gd name="T6" fmla="*/ 309 w 15"/>
                <a:gd name="T7" fmla="*/ 380 h 24"/>
                <a:gd name="T8" fmla="*/ 258 w 15"/>
                <a:gd name="T9" fmla="*/ 356 h 24"/>
                <a:gd name="T10" fmla="*/ 233 w 15"/>
                <a:gd name="T11" fmla="*/ 332 h 24"/>
                <a:gd name="T12" fmla="*/ 233 w 15"/>
                <a:gd name="T13" fmla="*/ 283 h 24"/>
                <a:gd name="T14" fmla="*/ 177 w 15"/>
                <a:gd name="T15" fmla="*/ 215 h 24"/>
                <a:gd name="T16" fmla="*/ 152 w 15"/>
                <a:gd name="T17" fmla="*/ 190 h 24"/>
                <a:gd name="T18" fmla="*/ 127 w 15"/>
                <a:gd name="T19" fmla="*/ 141 h 24"/>
                <a:gd name="T20" fmla="*/ 101 w 15"/>
                <a:gd name="T21" fmla="*/ 117 h 24"/>
                <a:gd name="T22" fmla="*/ 101 w 15"/>
                <a:gd name="T23" fmla="*/ 98 h 24"/>
                <a:gd name="T24" fmla="*/ 101 w 15"/>
                <a:gd name="T25" fmla="*/ 98 h 24"/>
                <a:gd name="T26" fmla="*/ 101 w 15"/>
                <a:gd name="T27" fmla="*/ 73 h 24"/>
                <a:gd name="T28" fmla="*/ 127 w 15"/>
                <a:gd name="T29" fmla="*/ 0 h 24"/>
                <a:gd name="T30" fmla="*/ 101 w 15"/>
                <a:gd name="T31" fmla="*/ 0 h 24"/>
                <a:gd name="T32" fmla="*/ 51 w 15"/>
                <a:gd name="T33" fmla="*/ 0 h 24"/>
                <a:gd name="T34" fmla="*/ 25 w 15"/>
                <a:gd name="T35" fmla="*/ 24 h 24"/>
                <a:gd name="T36" fmla="*/ 25 w 15"/>
                <a:gd name="T37" fmla="*/ 49 h 24"/>
                <a:gd name="T38" fmla="*/ 25 w 15"/>
                <a:gd name="T39" fmla="*/ 73 h 24"/>
                <a:gd name="T40" fmla="*/ 0 w 15"/>
                <a:gd name="T41" fmla="*/ 73 h 24"/>
                <a:gd name="T42" fmla="*/ 177 w 15"/>
                <a:gd name="T43" fmla="*/ 570 h 24"/>
                <a:gd name="T44" fmla="*/ 385 w 15"/>
                <a:gd name="T45" fmla="*/ 522 h 24"/>
                <a:gd name="T46" fmla="*/ 385 w 15"/>
                <a:gd name="T47" fmla="*/ 5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2" name="Freeform 66"/>
            <p:cNvSpPr>
              <a:spLocks/>
            </p:cNvSpPr>
            <p:nvPr/>
          </p:nvSpPr>
          <p:spPr bwMode="auto">
            <a:xfrm>
              <a:off x="4689" y="1765"/>
              <a:ext cx="98" cy="205"/>
            </a:xfrm>
            <a:custGeom>
              <a:avLst/>
              <a:gdLst>
                <a:gd name="T0" fmla="*/ 0 w 19"/>
                <a:gd name="T1" fmla="*/ 737 h 42"/>
                <a:gd name="T2" fmla="*/ 0 w 19"/>
                <a:gd name="T3" fmla="*/ 761 h 42"/>
                <a:gd name="T4" fmla="*/ 52 w 19"/>
                <a:gd name="T5" fmla="*/ 810 h 42"/>
                <a:gd name="T6" fmla="*/ 160 w 19"/>
                <a:gd name="T7" fmla="*/ 883 h 42"/>
                <a:gd name="T8" fmla="*/ 237 w 19"/>
                <a:gd name="T9" fmla="*/ 903 h 42"/>
                <a:gd name="T10" fmla="*/ 268 w 19"/>
                <a:gd name="T11" fmla="*/ 952 h 42"/>
                <a:gd name="T12" fmla="*/ 294 w 19"/>
                <a:gd name="T13" fmla="*/ 1001 h 42"/>
                <a:gd name="T14" fmla="*/ 346 w 19"/>
                <a:gd name="T15" fmla="*/ 927 h 42"/>
                <a:gd name="T16" fmla="*/ 371 w 19"/>
                <a:gd name="T17" fmla="*/ 835 h 42"/>
                <a:gd name="T18" fmla="*/ 454 w 19"/>
                <a:gd name="T19" fmla="*/ 713 h 42"/>
                <a:gd name="T20" fmla="*/ 505 w 19"/>
                <a:gd name="T21" fmla="*/ 620 h 42"/>
                <a:gd name="T22" fmla="*/ 480 w 19"/>
                <a:gd name="T23" fmla="*/ 454 h 42"/>
                <a:gd name="T24" fmla="*/ 454 w 19"/>
                <a:gd name="T25" fmla="*/ 307 h 42"/>
                <a:gd name="T26" fmla="*/ 371 w 19"/>
                <a:gd name="T27" fmla="*/ 332 h 42"/>
                <a:gd name="T28" fmla="*/ 346 w 19"/>
                <a:gd name="T29" fmla="*/ 332 h 42"/>
                <a:gd name="T30" fmla="*/ 320 w 19"/>
                <a:gd name="T31" fmla="*/ 332 h 42"/>
                <a:gd name="T32" fmla="*/ 346 w 19"/>
                <a:gd name="T33" fmla="*/ 264 h 42"/>
                <a:gd name="T34" fmla="*/ 371 w 19"/>
                <a:gd name="T35" fmla="*/ 264 h 42"/>
                <a:gd name="T36" fmla="*/ 397 w 19"/>
                <a:gd name="T37" fmla="*/ 190 h 42"/>
                <a:gd name="T38" fmla="*/ 428 w 19"/>
                <a:gd name="T39" fmla="*/ 142 h 42"/>
                <a:gd name="T40" fmla="*/ 108 w 19"/>
                <a:gd name="T41" fmla="*/ 0 h 42"/>
                <a:gd name="T42" fmla="*/ 77 w 19"/>
                <a:gd name="T43" fmla="*/ 49 h 42"/>
                <a:gd name="T44" fmla="*/ 52 w 19"/>
                <a:gd name="T45" fmla="*/ 142 h 42"/>
                <a:gd name="T46" fmla="*/ 0 w 19"/>
                <a:gd name="T47" fmla="*/ 190 h 42"/>
                <a:gd name="T48" fmla="*/ 26 w 19"/>
                <a:gd name="T49" fmla="*/ 215 h 42"/>
                <a:gd name="T50" fmla="*/ 26 w 19"/>
                <a:gd name="T51" fmla="*/ 264 h 42"/>
                <a:gd name="T52" fmla="*/ 26 w 19"/>
                <a:gd name="T53" fmla="*/ 356 h 42"/>
                <a:gd name="T54" fmla="*/ 77 w 19"/>
                <a:gd name="T55" fmla="*/ 405 h 42"/>
                <a:gd name="T56" fmla="*/ 134 w 19"/>
                <a:gd name="T57" fmla="*/ 430 h 42"/>
                <a:gd name="T58" fmla="*/ 186 w 19"/>
                <a:gd name="T59" fmla="*/ 454 h 42"/>
                <a:gd name="T60" fmla="*/ 237 w 19"/>
                <a:gd name="T61" fmla="*/ 503 h 42"/>
                <a:gd name="T62" fmla="*/ 108 w 19"/>
                <a:gd name="T63" fmla="*/ 571 h 42"/>
                <a:gd name="T64" fmla="*/ 26 w 19"/>
                <a:gd name="T65" fmla="*/ 669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83" name="Freeform 67"/>
            <p:cNvSpPr>
              <a:spLocks/>
            </p:cNvSpPr>
            <p:nvPr/>
          </p:nvSpPr>
          <p:spPr bwMode="auto">
            <a:xfrm>
              <a:off x="4776" y="1672"/>
              <a:ext cx="118" cy="107"/>
            </a:xfrm>
            <a:custGeom>
              <a:avLst/>
              <a:gdLst>
                <a:gd name="T0" fmla="*/ 0 w 23"/>
                <a:gd name="T1" fmla="*/ 92 h 22"/>
                <a:gd name="T2" fmla="*/ 210 w 23"/>
                <a:gd name="T3" fmla="*/ 49 h 22"/>
                <a:gd name="T4" fmla="*/ 210 w 23"/>
                <a:gd name="T5" fmla="*/ 73 h 22"/>
                <a:gd name="T6" fmla="*/ 236 w 23"/>
                <a:gd name="T7" fmla="*/ 73 h 22"/>
                <a:gd name="T8" fmla="*/ 236 w 23"/>
                <a:gd name="T9" fmla="*/ 73 h 22"/>
                <a:gd name="T10" fmla="*/ 528 w 23"/>
                <a:gd name="T11" fmla="*/ 0 h 22"/>
                <a:gd name="T12" fmla="*/ 605 w 23"/>
                <a:gd name="T13" fmla="*/ 214 h 22"/>
                <a:gd name="T14" fmla="*/ 605 w 23"/>
                <a:gd name="T15" fmla="*/ 238 h 22"/>
                <a:gd name="T16" fmla="*/ 580 w 23"/>
                <a:gd name="T17" fmla="*/ 238 h 22"/>
                <a:gd name="T18" fmla="*/ 605 w 23"/>
                <a:gd name="T19" fmla="*/ 263 h 22"/>
                <a:gd name="T20" fmla="*/ 605 w 23"/>
                <a:gd name="T21" fmla="*/ 263 h 22"/>
                <a:gd name="T22" fmla="*/ 554 w 23"/>
                <a:gd name="T23" fmla="*/ 282 h 22"/>
                <a:gd name="T24" fmla="*/ 446 w 23"/>
                <a:gd name="T25" fmla="*/ 306 h 22"/>
                <a:gd name="T26" fmla="*/ 421 w 23"/>
                <a:gd name="T27" fmla="*/ 306 h 22"/>
                <a:gd name="T28" fmla="*/ 421 w 23"/>
                <a:gd name="T29" fmla="*/ 306 h 22"/>
                <a:gd name="T30" fmla="*/ 421 w 23"/>
                <a:gd name="T31" fmla="*/ 331 h 22"/>
                <a:gd name="T32" fmla="*/ 421 w 23"/>
                <a:gd name="T33" fmla="*/ 331 h 22"/>
                <a:gd name="T34" fmla="*/ 344 w 23"/>
                <a:gd name="T35" fmla="*/ 355 h 22"/>
                <a:gd name="T36" fmla="*/ 262 w 23"/>
                <a:gd name="T37" fmla="*/ 379 h 22"/>
                <a:gd name="T38" fmla="*/ 262 w 23"/>
                <a:gd name="T39" fmla="*/ 379 h 22"/>
                <a:gd name="T40" fmla="*/ 210 w 23"/>
                <a:gd name="T41" fmla="*/ 428 h 22"/>
                <a:gd name="T42" fmla="*/ 77 w 23"/>
                <a:gd name="T43" fmla="*/ 496 h 22"/>
                <a:gd name="T44" fmla="*/ 51 w 23"/>
                <a:gd name="T45" fmla="*/ 520 h 22"/>
                <a:gd name="T46" fmla="*/ 0 w 23"/>
                <a:gd name="T47" fmla="*/ 496 h 22"/>
                <a:gd name="T48" fmla="*/ 51 w 23"/>
                <a:gd name="T49" fmla="*/ 447 h 22"/>
                <a:gd name="T50" fmla="*/ 51 w 23"/>
                <a:gd name="T51" fmla="*/ 428 h 22"/>
                <a:gd name="T52" fmla="*/ 51 w 23"/>
                <a:gd name="T53" fmla="*/ 404 h 22"/>
                <a:gd name="T54" fmla="*/ 0 w 23"/>
                <a:gd name="T55" fmla="*/ 92 h 22"/>
                <a:gd name="T56" fmla="*/ 0 w 23"/>
                <a:gd name="T57" fmla="*/ 92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4" name="Freeform 68"/>
            <p:cNvSpPr>
              <a:spLocks/>
            </p:cNvSpPr>
            <p:nvPr/>
          </p:nvSpPr>
          <p:spPr bwMode="auto">
            <a:xfrm>
              <a:off x="4771" y="1589"/>
              <a:ext cx="232" cy="112"/>
            </a:xfrm>
            <a:custGeom>
              <a:avLst/>
              <a:gdLst>
                <a:gd name="T0" fmla="*/ 268 w 45"/>
                <a:gd name="T1" fmla="*/ 166 h 23"/>
                <a:gd name="T2" fmla="*/ 639 w 45"/>
                <a:gd name="T3" fmla="*/ 73 h 23"/>
                <a:gd name="T4" fmla="*/ 665 w 45"/>
                <a:gd name="T5" fmla="*/ 73 h 23"/>
                <a:gd name="T6" fmla="*/ 665 w 45"/>
                <a:gd name="T7" fmla="*/ 49 h 23"/>
                <a:gd name="T8" fmla="*/ 717 w 45"/>
                <a:gd name="T9" fmla="*/ 0 h 23"/>
                <a:gd name="T10" fmla="*/ 773 w 45"/>
                <a:gd name="T11" fmla="*/ 0 h 23"/>
                <a:gd name="T12" fmla="*/ 825 w 45"/>
                <a:gd name="T13" fmla="*/ 73 h 23"/>
                <a:gd name="T14" fmla="*/ 851 w 45"/>
                <a:gd name="T15" fmla="*/ 117 h 23"/>
                <a:gd name="T16" fmla="*/ 799 w 45"/>
                <a:gd name="T17" fmla="*/ 166 h 23"/>
                <a:gd name="T18" fmla="*/ 773 w 45"/>
                <a:gd name="T19" fmla="*/ 239 h 23"/>
                <a:gd name="T20" fmla="*/ 876 w 45"/>
                <a:gd name="T21" fmla="*/ 239 h 23"/>
                <a:gd name="T22" fmla="*/ 959 w 45"/>
                <a:gd name="T23" fmla="*/ 355 h 23"/>
                <a:gd name="T24" fmla="*/ 1088 w 45"/>
                <a:gd name="T25" fmla="*/ 380 h 23"/>
                <a:gd name="T26" fmla="*/ 1145 w 45"/>
                <a:gd name="T27" fmla="*/ 331 h 23"/>
                <a:gd name="T28" fmla="*/ 1119 w 45"/>
                <a:gd name="T29" fmla="*/ 282 h 23"/>
                <a:gd name="T30" fmla="*/ 1062 w 45"/>
                <a:gd name="T31" fmla="*/ 239 h 23"/>
                <a:gd name="T32" fmla="*/ 1119 w 45"/>
                <a:gd name="T33" fmla="*/ 263 h 23"/>
                <a:gd name="T34" fmla="*/ 1196 w 45"/>
                <a:gd name="T35" fmla="*/ 380 h 23"/>
                <a:gd name="T36" fmla="*/ 1170 w 45"/>
                <a:gd name="T37" fmla="*/ 404 h 23"/>
                <a:gd name="T38" fmla="*/ 1062 w 45"/>
                <a:gd name="T39" fmla="*/ 453 h 23"/>
                <a:gd name="T40" fmla="*/ 985 w 45"/>
                <a:gd name="T41" fmla="*/ 497 h 23"/>
                <a:gd name="T42" fmla="*/ 985 w 45"/>
                <a:gd name="T43" fmla="*/ 472 h 23"/>
                <a:gd name="T44" fmla="*/ 959 w 45"/>
                <a:gd name="T45" fmla="*/ 429 h 23"/>
                <a:gd name="T46" fmla="*/ 902 w 45"/>
                <a:gd name="T47" fmla="*/ 521 h 23"/>
                <a:gd name="T48" fmla="*/ 851 w 45"/>
                <a:gd name="T49" fmla="*/ 521 h 23"/>
                <a:gd name="T50" fmla="*/ 851 w 45"/>
                <a:gd name="T51" fmla="*/ 497 h 23"/>
                <a:gd name="T52" fmla="*/ 799 w 45"/>
                <a:gd name="T53" fmla="*/ 472 h 23"/>
                <a:gd name="T54" fmla="*/ 742 w 45"/>
                <a:gd name="T55" fmla="*/ 453 h 23"/>
                <a:gd name="T56" fmla="*/ 717 w 45"/>
                <a:gd name="T57" fmla="*/ 404 h 23"/>
                <a:gd name="T58" fmla="*/ 557 w 45"/>
                <a:gd name="T59" fmla="*/ 404 h 23"/>
                <a:gd name="T60" fmla="*/ 268 w 45"/>
                <a:gd name="T61" fmla="*/ 472 h 23"/>
                <a:gd name="T62" fmla="*/ 237 w 45"/>
                <a:gd name="T63" fmla="*/ 453 h 23"/>
                <a:gd name="T64" fmla="*/ 0 w 45"/>
                <a:gd name="T65" fmla="*/ 497 h 23"/>
                <a:gd name="T66" fmla="*/ 0 w 45"/>
                <a:gd name="T67" fmla="*/ 21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85" name="Freeform 69"/>
            <p:cNvSpPr>
              <a:spLocks/>
            </p:cNvSpPr>
            <p:nvPr/>
          </p:nvSpPr>
          <p:spPr bwMode="auto">
            <a:xfrm>
              <a:off x="4879" y="1662"/>
              <a:ext cx="61" cy="64"/>
            </a:xfrm>
            <a:custGeom>
              <a:avLst/>
              <a:gdLst>
                <a:gd name="T0" fmla="*/ 0 w 12"/>
                <a:gd name="T1" fmla="*/ 49 h 13"/>
                <a:gd name="T2" fmla="*/ 76 w 12"/>
                <a:gd name="T3" fmla="*/ 266 h 13"/>
                <a:gd name="T4" fmla="*/ 76 w 12"/>
                <a:gd name="T5" fmla="*/ 290 h 13"/>
                <a:gd name="T6" fmla="*/ 51 w 12"/>
                <a:gd name="T7" fmla="*/ 290 h 13"/>
                <a:gd name="T8" fmla="*/ 76 w 12"/>
                <a:gd name="T9" fmla="*/ 315 h 13"/>
                <a:gd name="T10" fmla="*/ 76 w 12"/>
                <a:gd name="T11" fmla="*/ 315 h 13"/>
                <a:gd name="T12" fmla="*/ 76 w 12"/>
                <a:gd name="T13" fmla="*/ 315 h 13"/>
                <a:gd name="T14" fmla="*/ 158 w 12"/>
                <a:gd name="T15" fmla="*/ 290 h 13"/>
                <a:gd name="T16" fmla="*/ 183 w 12"/>
                <a:gd name="T17" fmla="*/ 266 h 13"/>
                <a:gd name="T18" fmla="*/ 183 w 12"/>
                <a:gd name="T19" fmla="*/ 241 h 13"/>
                <a:gd name="T20" fmla="*/ 183 w 12"/>
                <a:gd name="T21" fmla="*/ 217 h 13"/>
                <a:gd name="T22" fmla="*/ 183 w 12"/>
                <a:gd name="T23" fmla="*/ 167 h 13"/>
                <a:gd name="T24" fmla="*/ 208 w 12"/>
                <a:gd name="T25" fmla="*/ 148 h 13"/>
                <a:gd name="T26" fmla="*/ 208 w 12"/>
                <a:gd name="T27" fmla="*/ 167 h 13"/>
                <a:gd name="T28" fmla="*/ 208 w 12"/>
                <a:gd name="T29" fmla="*/ 192 h 13"/>
                <a:gd name="T30" fmla="*/ 208 w 12"/>
                <a:gd name="T31" fmla="*/ 241 h 13"/>
                <a:gd name="T32" fmla="*/ 234 w 12"/>
                <a:gd name="T33" fmla="*/ 241 h 13"/>
                <a:gd name="T34" fmla="*/ 234 w 12"/>
                <a:gd name="T35" fmla="*/ 241 h 13"/>
                <a:gd name="T36" fmla="*/ 234 w 12"/>
                <a:gd name="T37" fmla="*/ 217 h 13"/>
                <a:gd name="T38" fmla="*/ 259 w 12"/>
                <a:gd name="T39" fmla="*/ 217 h 13"/>
                <a:gd name="T40" fmla="*/ 285 w 12"/>
                <a:gd name="T41" fmla="*/ 192 h 13"/>
                <a:gd name="T42" fmla="*/ 310 w 12"/>
                <a:gd name="T43" fmla="*/ 192 h 13"/>
                <a:gd name="T44" fmla="*/ 310 w 12"/>
                <a:gd name="T45" fmla="*/ 192 h 13"/>
                <a:gd name="T46" fmla="*/ 285 w 12"/>
                <a:gd name="T47" fmla="*/ 167 h 13"/>
                <a:gd name="T48" fmla="*/ 285 w 12"/>
                <a:gd name="T49" fmla="*/ 148 h 13"/>
                <a:gd name="T50" fmla="*/ 285 w 12"/>
                <a:gd name="T51" fmla="*/ 148 h 13"/>
                <a:gd name="T52" fmla="*/ 259 w 12"/>
                <a:gd name="T53" fmla="*/ 148 h 13"/>
                <a:gd name="T54" fmla="*/ 234 w 12"/>
                <a:gd name="T55" fmla="*/ 123 h 13"/>
                <a:gd name="T56" fmla="*/ 234 w 12"/>
                <a:gd name="T57" fmla="*/ 123 h 13"/>
                <a:gd name="T58" fmla="*/ 183 w 12"/>
                <a:gd name="T59" fmla="*/ 98 h 13"/>
                <a:gd name="T60" fmla="*/ 158 w 12"/>
                <a:gd name="T61" fmla="*/ 49 h 13"/>
                <a:gd name="T62" fmla="*/ 158 w 12"/>
                <a:gd name="T63" fmla="*/ 49 h 13"/>
                <a:gd name="T64" fmla="*/ 127 w 12"/>
                <a:gd name="T65" fmla="*/ 0 h 13"/>
                <a:gd name="T66" fmla="*/ 0 w 12"/>
                <a:gd name="T67" fmla="*/ 49 h 13"/>
                <a:gd name="T68" fmla="*/ 0 w 12"/>
                <a:gd name="T69" fmla="*/ 49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6" name="Freeform 70"/>
            <p:cNvSpPr>
              <a:spLocks/>
            </p:cNvSpPr>
            <p:nvPr/>
          </p:nvSpPr>
          <p:spPr bwMode="auto">
            <a:xfrm>
              <a:off x="4812" y="1394"/>
              <a:ext cx="108" cy="229"/>
            </a:xfrm>
            <a:custGeom>
              <a:avLst/>
              <a:gdLst>
                <a:gd name="T0" fmla="*/ 555 w 21"/>
                <a:gd name="T1" fmla="*/ 950 h 47"/>
                <a:gd name="T2" fmla="*/ 530 w 21"/>
                <a:gd name="T3" fmla="*/ 950 h 47"/>
                <a:gd name="T4" fmla="*/ 504 w 21"/>
                <a:gd name="T5" fmla="*/ 950 h 47"/>
                <a:gd name="T6" fmla="*/ 478 w 21"/>
                <a:gd name="T7" fmla="*/ 999 h 47"/>
                <a:gd name="T8" fmla="*/ 447 w 21"/>
                <a:gd name="T9" fmla="*/ 999 h 47"/>
                <a:gd name="T10" fmla="*/ 447 w 21"/>
                <a:gd name="T11" fmla="*/ 1023 h 47"/>
                <a:gd name="T12" fmla="*/ 447 w 21"/>
                <a:gd name="T13" fmla="*/ 1023 h 47"/>
                <a:gd name="T14" fmla="*/ 447 w 21"/>
                <a:gd name="T15" fmla="*/ 1023 h 47"/>
                <a:gd name="T16" fmla="*/ 422 w 21"/>
                <a:gd name="T17" fmla="*/ 1023 h 47"/>
                <a:gd name="T18" fmla="*/ 422 w 21"/>
                <a:gd name="T19" fmla="*/ 1043 h 47"/>
                <a:gd name="T20" fmla="*/ 51 w 21"/>
                <a:gd name="T21" fmla="*/ 1116 h 47"/>
                <a:gd name="T22" fmla="*/ 26 w 21"/>
                <a:gd name="T23" fmla="*/ 1091 h 47"/>
                <a:gd name="T24" fmla="*/ 0 w 21"/>
                <a:gd name="T25" fmla="*/ 1067 h 47"/>
                <a:gd name="T26" fmla="*/ 0 w 21"/>
                <a:gd name="T27" fmla="*/ 1043 h 47"/>
                <a:gd name="T28" fmla="*/ 26 w 21"/>
                <a:gd name="T29" fmla="*/ 1023 h 47"/>
                <a:gd name="T30" fmla="*/ 0 w 21"/>
                <a:gd name="T31" fmla="*/ 974 h 47"/>
                <a:gd name="T32" fmla="*/ 0 w 21"/>
                <a:gd name="T33" fmla="*/ 809 h 47"/>
                <a:gd name="T34" fmla="*/ 0 w 21"/>
                <a:gd name="T35" fmla="*/ 760 h 47"/>
                <a:gd name="T36" fmla="*/ 26 w 21"/>
                <a:gd name="T37" fmla="*/ 663 h 47"/>
                <a:gd name="T38" fmla="*/ 26 w 21"/>
                <a:gd name="T39" fmla="*/ 619 h 47"/>
                <a:gd name="T40" fmla="*/ 26 w 21"/>
                <a:gd name="T41" fmla="*/ 570 h 47"/>
                <a:gd name="T42" fmla="*/ 26 w 21"/>
                <a:gd name="T43" fmla="*/ 521 h 47"/>
                <a:gd name="T44" fmla="*/ 26 w 21"/>
                <a:gd name="T45" fmla="*/ 497 h 47"/>
                <a:gd name="T46" fmla="*/ 26 w 21"/>
                <a:gd name="T47" fmla="*/ 473 h 47"/>
                <a:gd name="T48" fmla="*/ 108 w 21"/>
                <a:gd name="T49" fmla="*/ 429 h 47"/>
                <a:gd name="T50" fmla="*/ 134 w 21"/>
                <a:gd name="T51" fmla="*/ 331 h 47"/>
                <a:gd name="T52" fmla="*/ 108 w 21"/>
                <a:gd name="T53" fmla="*/ 283 h 47"/>
                <a:gd name="T54" fmla="*/ 108 w 21"/>
                <a:gd name="T55" fmla="*/ 239 h 47"/>
                <a:gd name="T56" fmla="*/ 108 w 21"/>
                <a:gd name="T57" fmla="*/ 239 h 47"/>
                <a:gd name="T58" fmla="*/ 108 w 21"/>
                <a:gd name="T59" fmla="*/ 214 h 47"/>
                <a:gd name="T60" fmla="*/ 77 w 21"/>
                <a:gd name="T61" fmla="*/ 166 h 47"/>
                <a:gd name="T62" fmla="*/ 108 w 21"/>
                <a:gd name="T63" fmla="*/ 93 h 47"/>
                <a:gd name="T64" fmla="*/ 77 w 21"/>
                <a:gd name="T65" fmla="*/ 73 h 47"/>
                <a:gd name="T66" fmla="*/ 77 w 21"/>
                <a:gd name="T67" fmla="*/ 49 h 47"/>
                <a:gd name="T68" fmla="*/ 108 w 21"/>
                <a:gd name="T69" fmla="*/ 49 h 47"/>
                <a:gd name="T70" fmla="*/ 134 w 21"/>
                <a:gd name="T71" fmla="*/ 24 h 47"/>
                <a:gd name="T72" fmla="*/ 159 w 21"/>
                <a:gd name="T73" fmla="*/ 24 h 47"/>
                <a:gd name="T74" fmla="*/ 159 w 21"/>
                <a:gd name="T75" fmla="*/ 24 h 47"/>
                <a:gd name="T76" fmla="*/ 185 w 21"/>
                <a:gd name="T77" fmla="*/ 0 h 47"/>
                <a:gd name="T78" fmla="*/ 447 w 21"/>
                <a:gd name="T79" fmla="*/ 687 h 47"/>
                <a:gd name="T80" fmla="*/ 447 w 21"/>
                <a:gd name="T81" fmla="*/ 711 h 47"/>
                <a:gd name="T82" fmla="*/ 447 w 21"/>
                <a:gd name="T83" fmla="*/ 736 h 47"/>
                <a:gd name="T84" fmla="*/ 447 w 21"/>
                <a:gd name="T85" fmla="*/ 736 h 47"/>
                <a:gd name="T86" fmla="*/ 504 w 21"/>
                <a:gd name="T87" fmla="*/ 784 h 47"/>
                <a:gd name="T88" fmla="*/ 530 w 21"/>
                <a:gd name="T89" fmla="*/ 784 h 47"/>
                <a:gd name="T90" fmla="*/ 530 w 21"/>
                <a:gd name="T91" fmla="*/ 809 h 47"/>
                <a:gd name="T92" fmla="*/ 530 w 21"/>
                <a:gd name="T93" fmla="*/ 833 h 47"/>
                <a:gd name="T94" fmla="*/ 555 w 21"/>
                <a:gd name="T95" fmla="*/ 877 h 47"/>
                <a:gd name="T96" fmla="*/ 555 w 21"/>
                <a:gd name="T97" fmla="*/ 901 h 47"/>
                <a:gd name="T98" fmla="*/ 555 w 21"/>
                <a:gd name="T99" fmla="*/ 926 h 47"/>
                <a:gd name="T100" fmla="*/ 555 w 21"/>
                <a:gd name="T101" fmla="*/ 950 h 47"/>
                <a:gd name="T102" fmla="*/ 555 w 21"/>
                <a:gd name="T103" fmla="*/ 95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7" name="Freeform 71"/>
            <p:cNvSpPr>
              <a:spLocks/>
            </p:cNvSpPr>
            <p:nvPr/>
          </p:nvSpPr>
          <p:spPr bwMode="auto">
            <a:xfrm>
              <a:off x="4848" y="1189"/>
              <a:ext cx="251" cy="385"/>
            </a:xfrm>
            <a:custGeom>
              <a:avLst/>
              <a:gdLst>
                <a:gd name="T0" fmla="*/ 261 w 49"/>
                <a:gd name="T1" fmla="*/ 1686 h 79"/>
                <a:gd name="T2" fmla="*/ 261 w 49"/>
                <a:gd name="T3" fmla="*/ 1735 h 79"/>
                <a:gd name="T4" fmla="*/ 312 w 49"/>
                <a:gd name="T5" fmla="*/ 1784 h 79"/>
                <a:gd name="T6" fmla="*/ 343 w 49"/>
                <a:gd name="T7" fmla="*/ 1803 h 79"/>
                <a:gd name="T8" fmla="*/ 369 w 49"/>
                <a:gd name="T9" fmla="*/ 1876 h 79"/>
                <a:gd name="T10" fmla="*/ 394 w 49"/>
                <a:gd name="T11" fmla="*/ 1828 h 79"/>
                <a:gd name="T12" fmla="*/ 420 w 49"/>
                <a:gd name="T13" fmla="*/ 1735 h 79"/>
                <a:gd name="T14" fmla="*/ 471 w 49"/>
                <a:gd name="T15" fmla="*/ 1613 h 79"/>
                <a:gd name="T16" fmla="*/ 471 w 49"/>
                <a:gd name="T17" fmla="*/ 1594 h 79"/>
                <a:gd name="T18" fmla="*/ 522 w 49"/>
                <a:gd name="T19" fmla="*/ 1496 h 79"/>
                <a:gd name="T20" fmla="*/ 553 w 49"/>
                <a:gd name="T21" fmla="*/ 1521 h 79"/>
                <a:gd name="T22" fmla="*/ 579 w 49"/>
                <a:gd name="T23" fmla="*/ 1521 h 79"/>
                <a:gd name="T24" fmla="*/ 579 w 49"/>
                <a:gd name="T25" fmla="*/ 1472 h 79"/>
                <a:gd name="T26" fmla="*/ 681 w 49"/>
                <a:gd name="T27" fmla="*/ 1447 h 79"/>
                <a:gd name="T28" fmla="*/ 681 w 49"/>
                <a:gd name="T29" fmla="*/ 1404 h 79"/>
                <a:gd name="T30" fmla="*/ 733 w 49"/>
                <a:gd name="T31" fmla="*/ 1379 h 79"/>
                <a:gd name="T32" fmla="*/ 763 w 49"/>
                <a:gd name="T33" fmla="*/ 1330 h 79"/>
                <a:gd name="T34" fmla="*/ 814 w 49"/>
                <a:gd name="T35" fmla="*/ 1233 h 79"/>
                <a:gd name="T36" fmla="*/ 814 w 49"/>
                <a:gd name="T37" fmla="*/ 1213 h 79"/>
                <a:gd name="T38" fmla="*/ 891 w 49"/>
                <a:gd name="T39" fmla="*/ 1213 h 79"/>
                <a:gd name="T40" fmla="*/ 917 w 49"/>
                <a:gd name="T41" fmla="*/ 1165 h 79"/>
                <a:gd name="T42" fmla="*/ 973 w 49"/>
                <a:gd name="T43" fmla="*/ 1116 h 79"/>
                <a:gd name="T44" fmla="*/ 1050 w 49"/>
                <a:gd name="T45" fmla="*/ 1140 h 79"/>
                <a:gd name="T46" fmla="*/ 1127 w 49"/>
                <a:gd name="T47" fmla="*/ 1043 h 79"/>
                <a:gd name="T48" fmla="*/ 1209 w 49"/>
                <a:gd name="T49" fmla="*/ 975 h 79"/>
                <a:gd name="T50" fmla="*/ 1260 w 49"/>
                <a:gd name="T51" fmla="*/ 950 h 79"/>
                <a:gd name="T52" fmla="*/ 1286 w 49"/>
                <a:gd name="T53" fmla="*/ 902 h 79"/>
                <a:gd name="T54" fmla="*/ 1260 w 49"/>
                <a:gd name="T55" fmla="*/ 877 h 79"/>
                <a:gd name="T56" fmla="*/ 1235 w 49"/>
                <a:gd name="T57" fmla="*/ 853 h 79"/>
                <a:gd name="T58" fmla="*/ 1260 w 49"/>
                <a:gd name="T59" fmla="*/ 833 h 79"/>
                <a:gd name="T60" fmla="*/ 1235 w 49"/>
                <a:gd name="T61" fmla="*/ 760 h 79"/>
                <a:gd name="T62" fmla="*/ 1183 w 49"/>
                <a:gd name="T63" fmla="*/ 736 h 79"/>
                <a:gd name="T64" fmla="*/ 1127 w 49"/>
                <a:gd name="T65" fmla="*/ 760 h 79"/>
                <a:gd name="T66" fmla="*/ 1076 w 49"/>
                <a:gd name="T67" fmla="*/ 663 h 79"/>
                <a:gd name="T68" fmla="*/ 1076 w 49"/>
                <a:gd name="T69" fmla="*/ 619 h 79"/>
                <a:gd name="T70" fmla="*/ 1050 w 49"/>
                <a:gd name="T71" fmla="*/ 619 h 79"/>
                <a:gd name="T72" fmla="*/ 999 w 49"/>
                <a:gd name="T73" fmla="*/ 619 h 79"/>
                <a:gd name="T74" fmla="*/ 943 w 49"/>
                <a:gd name="T75" fmla="*/ 595 h 79"/>
                <a:gd name="T76" fmla="*/ 917 w 49"/>
                <a:gd name="T77" fmla="*/ 521 h 79"/>
                <a:gd name="T78" fmla="*/ 630 w 49"/>
                <a:gd name="T79" fmla="*/ 0 h 79"/>
                <a:gd name="T80" fmla="*/ 579 w 49"/>
                <a:gd name="T81" fmla="*/ 0 h 79"/>
                <a:gd name="T82" fmla="*/ 553 w 49"/>
                <a:gd name="T83" fmla="*/ 49 h 79"/>
                <a:gd name="T84" fmla="*/ 471 w 49"/>
                <a:gd name="T85" fmla="*/ 49 h 79"/>
                <a:gd name="T86" fmla="*/ 394 w 49"/>
                <a:gd name="T87" fmla="*/ 117 h 79"/>
                <a:gd name="T88" fmla="*/ 369 w 49"/>
                <a:gd name="T89" fmla="*/ 49 h 79"/>
                <a:gd name="T90" fmla="*/ 343 w 49"/>
                <a:gd name="T91" fmla="*/ 24 h 79"/>
                <a:gd name="T92" fmla="*/ 159 w 49"/>
                <a:gd name="T93" fmla="*/ 380 h 79"/>
                <a:gd name="T94" fmla="*/ 184 w 49"/>
                <a:gd name="T95" fmla="*/ 453 h 79"/>
                <a:gd name="T96" fmla="*/ 184 w 49"/>
                <a:gd name="T97" fmla="*/ 521 h 79"/>
                <a:gd name="T98" fmla="*/ 133 w 49"/>
                <a:gd name="T99" fmla="*/ 570 h 79"/>
                <a:gd name="T100" fmla="*/ 159 w 49"/>
                <a:gd name="T101" fmla="*/ 760 h 79"/>
                <a:gd name="T102" fmla="*/ 102 w 49"/>
                <a:gd name="T103" fmla="*/ 853 h 79"/>
                <a:gd name="T104" fmla="*/ 102 w 49"/>
                <a:gd name="T105" fmla="*/ 926 h 79"/>
                <a:gd name="T106" fmla="*/ 77 w 49"/>
                <a:gd name="T107" fmla="*/ 950 h 79"/>
                <a:gd name="T108" fmla="*/ 77 w 49"/>
                <a:gd name="T109" fmla="*/ 999 h 79"/>
                <a:gd name="T110" fmla="*/ 26 w 49"/>
                <a:gd name="T111" fmla="*/ 975 h 79"/>
                <a:gd name="T112" fmla="*/ 0 w 49"/>
                <a:gd name="T113" fmla="*/ 99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0" name="Freeform 74"/>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1" name="Freeform 75"/>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2" name="Freeform 76"/>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3" name="Freeform 77"/>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4" name="Freeform 78"/>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5" name="Freeform 79"/>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6" name="Freeform 80"/>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32775" name="Text Box 81"/>
          <p:cNvSpPr txBox="1">
            <a:spLocks noChangeArrowheads="1"/>
          </p:cNvSpPr>
          <p:nvPr/>
        </p:nvSpPr>
        <p:spPr bwMode="auto">
          <a:xfrm>
            <a:off x="1371600" y="1828800"/>
            <a:ext cx="697627" cy="307777"/>
          </a:xfrm>
          <a:prstGeom prst="rect">
            <a:avLst/>
          </a:prstGeom>
          <a:noFill/>
          <a:ln w="9525">
            <a:noFill/>
            <a:miter lim="800000"/>
            <a:headEnd/>
            <a:tailEnd/>
          </a:ln>
        </p:spPr>
        <p:txBody>
          <a:bodyPr wrap="none">
            <a:spAutoFit/>
          </a:bodyPr>
          <a:lstStyle/>
          <a:p>
            <a:pPr eaLnBrk="0" hangingPunct="0"/>
            <a:r>
              <a:rPr lang="en-US" sz="1400" b="1" dirty="0">
                <a:solidFill>
                  <a:srgbClr val="000000"/>
                </a:solidFill>
                <a:latin typeface="Verdana" pitchFamily="34" charset="0"/>
              </a:rPr>
              <a:t>1990</a:t>
            </a:r>
          </a:p>
        </p:txBody>
      </p:sp>
      <p:sp>
        <p:nvSpPr>
          <p:cNvPr id="32776" name="Text Box 82"/>
          <p:cNvSpPr txBox="1">
            <a:spLocks noChangeArrowheads="1"/>
          </p:cNvSpPr>
          <p:nvPr/>
        </p:nvSpPr>
        <p:spPr bwMode="auto">
          <a:xfrm>
            <a:off x="654756" y="5894388"/>
            <a:ext cx="72390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20%–24%          25%–29%           ≥30%</a:t>
            </a:r>
            <a:r>
              <a:rPr lang="en-US" sz="1400">
                <a:solidFill>
                  <a:srgbClr val="000000"/>
                </a:solidFill>
                <a:latin typeface="Arial Narrow" pitchFamily="34" charset="0"/>
              </a:rPr>
              <a:t>  </a:t>
            </a:r>
          </a:p>
        </p:txBody>
      </p:sp>
      <p:sp>
        <p:nvSpPr>
          <p:cNvPr id="32777" name="Rectangle 83"/>
          <p:cNvSpPr>
            <a:spLocks noChangeArrowheads="1"/>
          </p:cNvSpPr>
          <p:nvPr/>
        </p:nvSpPr>
        <p:spPr bwMode="auto">
          <a:xfrm>
            <a:off x="685800" y="59436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8" name="Rectangle 84"/>
          <p:cNvSpPr>
            <a:spLocks noChangeArrowheads="1"/>
          </p:cNvSpPr>
          <p:nvPr/>
        </p:nvSpPr>
        <p:spPr bwMode="auto">
          <a:xfrm>
            <a:off x="1676400" y="5943600"/>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9" name="Rectangle 85"/>
          <p:cNvSpPr>
            <a:spLocks noChangeArrowheads="1"/>
          </p:cNvSpPr>
          <p:nvPr/>
        </p:nvSpPr>
        <p:spPr bwMode="auto">
          <a:xfrm>
            <a:off x="2514600" y="5943600"/>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2780" name="Rectangle 86"/>
          <p:cNvSpPr>
            <a:spLocks noChangeArrowheads="1"/>
          </p:cNvSpPr>
          <p:nvPr/>
        </p:nvSpPr>
        <p:spPr bwMode="auto">
          <a:xfrm>
            <a:off x="3581400" y="5943600"/>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1" name="Rectangle 87"/>
          <p:cNvSpPr>
            <a:spLocks noChangeArrowheads="1"/>
          </p:cNvSpPr>
          <p:nvPr/>
        </p:nvSpPr>
        <p:spPr bwMode="auto">
          <a:xfrm>
            <a:off x="5715000" y="5943600"/>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2" name="Rectangle 88"/>
          <p:cNvSpPr>
            <a:spLocks noChangeArrowheads="1"/>
          </p:cNvSpPr>
          <p:nvPr/>
        </p:nvSpPr>
        <p:spPr bwMode="auto">
          <a:xfrm>
            <a:off x="4724400" y="5943600"/>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3" name="Rectangle 89"/>
          <p:cNvSpPr>
            <a:spLocks noChangeArrowheads="1"/>
          </p:cNvSpPr>
          <p:nvPr/>
        </p:nvSpPr>
        <p:spPr bwMode="auto">
          <a:xfrm>
            <a:off x="457200" y="5791200"/>
            <a:ext cx="7315200" cy="5032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4" name="Rectangle 90" descr="20%"/>
          <p:cNvSpPr>
            <a:spLocks noChangeArrowheads="1"/>
          </p:cNvSpPr>
          <p:nvPr/>
        </p:nvSpPr>
        <p:spPr bwMode="auto">
          <a:xfrm>
            <a:off x="6858000" y="59436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nvGrpSpPr>
          <p:cNvPr id="5" name="Group 319"/>
          <p:cNvGrpSpPr>
            <a:grpSpLocks/>
          </p:cNvGrpSpPr>
          <p:nvPr/>
        </p:nvGrpSpPr>
        <p:grpSpPr bwMode="auto">
          <a:xfrm>
            <a:off x="2743200" y="3810000"/>
            <a:ext cx="3316111" cy="1920875"/>
            <a:chOff x="1155700" y="1709738"/>
            <a:chExt cx="6940550" cy="3567112"/>
          </a:xfrm>
        </p:grpSpPr>
        <p:sp>
          <p:nvSpPr>
            <p:cNvPr id="32863"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4"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5"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6"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67"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8"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9"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0"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1"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2"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3"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4"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5"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6"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7"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8"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879"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0"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1"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2"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3"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4"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5"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6"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7"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88"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89"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2890"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1"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2"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3"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94"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5"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6"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7"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8"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9"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6" name="Group 281"/>
            <p:cNvGrpSpPr>
              <a:grpSpLocks/>
            </p:cNvGrpSpPr>
            <p:nvPr/>
          </p:nvGrpSpPr>
          <p:grpSpPr bwMode="auto">
            <a:xfrm>
              <a:off x="1155696" y="3886215"/>
              <a:ext cx="2009775" cy="1390654"/>
              <a:chOff x="768" y="2832"/>
              <a:chExt cx="1203" cy="876"/>
            </a:xfrm>
          </p:grpSpPr>
          <p:sp>
            <p:nvSpPr>
              <p:cNvPr id="32923"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4"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2925"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6"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7"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8"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9"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0"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1"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2"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3"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4"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5"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6"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7"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7" name="Group 55"/>
            <p:cNvGrpSpPr>
              <a:grpSpLocks/>
            </p:cNvGrpSpPr>
            <p:nvPr/>
          </p:nvGrpSpPr>
          <p:grpSpPr bwMode="auto">
            <a:xfrm>
              <a:off x="5824531" y="2197100"/>
              <a:ext cx="830261" cy="742950"/>
              <a:chOff x="3562" y="1636"/>
              <a:chExt cx="497" cy="468"/>
            </a:xfrm>
          </p:grpSpPr>
          <p:sp>
            <p:nvSpPr>
              <p:cNvPr id="32921"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22"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32902"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3"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04"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5"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6"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7"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8"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9"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0"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11"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8" name="Group 68"/>
            <p:cNvGrpSpPr>
              <a:grpSpLocks/>
            </p:cNvGrpSpPr>
            <p:nvPr/>
          </p:nvGrpSpPr>
          <p:grpSpPr bwMode="auto">
            <a:xfrm>
              <a:off x="3159142" y="4589463"/>
              <a:ext cx="1044578" cy="635000"/>
              <a:chOff x="1991" y="3321"/>
              <a:chExt cx="361" cy="231"/>
            </a:xfrm>
          </p:grpSpPr>
          <p:sp>
            <p:nvSpPr>
              <p:cNvPr id="32913"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4"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5"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6"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7"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8"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9"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0"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nvGrpSpPr>
          <p:cNvPr id="9" name="Group 323"/>
          <p:cNvGrpSpPr>
            <a:grpSpLocks/>
          </p:cNvGrpSpPr>
          <p:nvPr/>
        </p:nvGrpSpPr>
        <p:grpSpPr bwMode="auto">
          <a:xfrm>
            <a:off x="5867400" y="2133600"/>
            <a:ext cx="3087511" cy="1692275"/>
            <a:chOff x="1155701" y="1709740"/>
            <a:chExt cx="6940549" cy="3567112"/>
          </a:xfrm>
        </p:grpSpPr>
        <p:sp>
          <p:nvSpPr>
            <p:cNvPr id="32787" name="Freeform 5"/>
            <p:cNvSpPr>
              <a:spLocks/>
            </p:cNvSpPr>
            <p:nvPr/>
          </p:nvSpPr>
          <p:spPr bwMode="auto">
            <a:xfrm>
              <a:off x="4514851"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8" name="Freeform 6"/>
            <p:cNvSpPr>
              <a:spLocks/>
            </p:cNvSpPr>
            <p:nvPr/>
          </p:nvSpPr>
          <p:spPr bwMode="auto">
            <a:xfrm>
              <a:off x="4483100" y="2398713"/>
              <a:ext cx="765176" cy="495300"/>
            </a:xfrm>
            <a:custGeom>
              <a:avLst/>
              <a:gdLst>
                <a:gd name="T0" fmla="*/ 0 w 94"/>
                <a:gd name="T1" fmla="*/ 2147483647 h 64"/>
                <a:gd name="T2" fmla="*/ 198791096 w 94"/>
                <a:gd name="T3" fmla="*/ 1018182017 h 64"/>
                <a:gd name="T4" fmla="*/ 265052060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9" name="Freeform 9"/>
            <p:cNvSpPr>
              <a:spLocks/>
            </p:cNvSpPr>
            <p:nvPr/>
          </p:nvSpPr>
          <p:spPr bwMode="auto">
            <a:xfrm>
              <a:off x="4522789"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0" name="Freeform 12"/>
            <p:cNvSpPr>
              <a:spLocks/>
            </p:cNvSpPr>
            <p:nvPr/>
          </p:nvSpPr>
          <p:spPr bwMode="auto">
            <a:xfrm>
              <a:off x="5597525" y="2282827"/>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1" name="Freeform 18"/>
            <p:cNvSpPr>
              <a:spLocks/>
            </p:cNvSpPr>
            <p:nvPr/>
          </p:nvSpPr>
          <p:spPr bwMode="auto">
            <a:xfrm>
              <a:off x="6289675" y="4311650"/>
              <a:ext cx="1001714" cy="719138"/>
            </a:xfrm>
            <a:custGeom>
              <a:avLst/>
              <a:gdLst>
                <a:gd name="T0" fmla="*/ 0 w 123"/>
                <a:gd name="T1" fmla="*/ 478350457 h 93"/>
                <a:gd name="T2" fmla="*/ 0 w 123"/>
                <a:gd name="T3" fmla="*/ 597943961 h 93"/>
                <a:gd name="T4" fmla="*/ 132649736 w 123"/>
                <a:gd name="T5" fmla="*/ 717529612 h 93"/>
                <a:gd name="T6" fmla="*/ 198974620 w 123"/>
                <a:gd name="T7" fmla="*/ 896911954 h 93"/>
                <a:gd name="T8" fmla="*/ 265299471 w 123"/>
                <a:gd name="T9" fmla="*/ 1016497846 h 93"/>
                <a:gd name="T10" fmla="*/ 198974620 w 123"/>
                <a:gd name="T11" fmla="*/ 1136091230 h 93"/>
                <a:gd name="T12" fmla="*/ 464274091 w 123"/>
                <a:gd name="T13" fmla="*/ 1076294538 h 93"/>
                <a:gd name="T14" fmla="*/ 596923922 w 123"/>
                <a:gd name="T15" fmla="*/ 896911954 h 93"/>
                <a:gd name="T16" fmla="*/ 663248774 w 123"/>
                <a:gd name="T17" fmla="*/ 896911954 h 93"/>
                <a:gd name="T18" fmla="*/ 596923922 w 123"/>
                <a:gd name="T19" fmla="*/ 1016497846 h 93"/>
                <a:gd name="T20" fmla="*/ 1260172696 w 123"/>
                <a:gd name="T21" fmla="*/ 837115262 h 93"/>
                <a:gd name="T22" fmla="*/ 1260172696 w 123"/>
                <a:gd name="T23" fmla="*/ 956708646 h 93"/>
                <a:gd name="T24" fmla="*/ 1658121808 w 123"/>
                <a:gd name="T25" fmla="*/ 1016497846 h 93"/>
                <a:gd name="T26" fmla="*/ 1923421216 w 123"/>
                <a:gd name="T27" fmla="*/ 1076294538 h 93"/>
                <a:gd name="T28" fmla="*/ 2056079064 w 123"/>
                <a:gd name="T29" fmla="*/ 1136091230 h 93"/>
                <a:gd name="T30" fmla="*/ 2056079064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2"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3"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4" name="Freeform 23"/>
            <p:cNvSpPr>
              <a:spLocks/>
            </p:cNvSpPr>
            <p:nvPr/>
          </p:nvSpPr>
          <p:spPr bwMode="auto">
            <a:xfrm>
              <a:off x="3865564" y="3003552"/>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795" name="Freeform 24"/>
            <p:cNvSpPr>
              <a:spLocks/>
            </p:cNvSpPr>
            <p:nvPr/>
          </p:nvSpPr>
          <p:spPr bwMode="auto">
            <a:xfrm>
              <a:off x="3759201" y="3521076"/>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6"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7" name="Freeform 27"/>
            <p:cNvSpPr>
              <a:spLocks/>
            </p:cNvSpPr>
            <p:nvPr/>
          </p:nvSpPr>
          <p:spPr bwMode="auto">
            <a:xfrm>
              <a:off x="7494590"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8" name="Freeform 44"/>
            <p:cNvSpPr>
              <a:spLocks/>
            </p:cNvSpPr>
            <p:nvPr/>
          </p:nvSpPr>
          <p:spPr bwMode="auto">
            <a:xfrm>
              <a:off x="3327402" y="2794002"/>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9" name="Freeform 45"/>
            <p:cNvSpPr>
              <a:spLocks/>
            </p:cNvSpPr>
            <p:nvPr/>
          </p:nvSpPr>
          <p:spPr bwMode="auto">
            <a:xfrm>
              <a:off x="2636839" y="1709740"/>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0" name="Freeform 47"/>
            <p:cNvSpPr>
              <a:spLocks/>
            </p:cNvSpPr>
            <p:nvPr/>
          </p:nvSpPr>
          <p:spPr bwMode="auto">
            <a:xfrm>
              <a:off x="3157538" y="1833565"/>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1"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6692974 w 138"/>
                <a:gd name="T13" fmla="*/ 2147483647 h 87"/>
                <a:gd name="T14" fmla="*/ 1918254580 w 138"/>
                <a:gd name="T15" fmla="*/ 2147483647 h 87"/>
                <a:gd name="T16" fmla="*/ 1719808053 w 138"/>
                <a:gd name="T17" fmla="*/ 2147483647 h 87"/>
                <a:gd name="T18" fmla="*/ 1587515791 w 138"/>
                <a:gd name="T19" fmla="*/ 2147483647 h 87"/>
                <a:gd name="T20" fmla="*/ 1521369659 w 138"/>
                <a:gd name="T21" fmla="*/ 2147483647 h 87"/>
                <a:gd name="T22" fmla="*/ 1521369659 w 138"/>
                <a:gd name="T23" fmla="*/ 2147483647 h 87"/>
                <a:gd name="T24" fmla="*/ 1322931266 w 138"/>
                <a:gd name="T25" fmla="*/ 2147483647 h 87"/>
                <a:gd name="T26" fmla="*/ 1322931266 w 138"/>
                <a:gd name="T27" fmla="*/ 2147483647 h 87"/>
                <a:gd name="T28" fmla="*/ 1190639003 w 138"/>
                <a:gd name="T29" fmla="*/ 2147483647 h 87"/>
                <a:gd name="T30" fmla="*/ 1190639003 w 138"/>
                <a:gd name="T31" fmla="*/ 2147483647 h 87"/>
                <a:gd name="T32" fmla="*/ 1124492872 w 138"/>
                <a:gd name="T33" fmla="*/ 2147483647 h 87"/>
                <a:gd name="T34" fmla="*/ 1058346487 w 138"/>
                <a:gd name="T35" fmla="*/ 2147483647 h 87"/>
                <a:gd name="T36" fmla="*/ 992200356 w 138"/>
                <a:gd name="T37" fmla="*/ 2147483647 h 87"/>
                <a:gd name="T38" fmla="*/ 727615831 w 138"/>
                <a:gd name="T39" fmla="*/ 2147483647 h 87"/>
                <a:gd name="T40" fmla="*/ 595323568 w 138"/>
                <a:gd name="T41" fmla="*/ 2147483647 h 87"/>
                <a:gd name="T42" fmla="*/ 595323568 w 138"/>
                <a:gd name="T43" fmla="*/ 2147483647 h 87"/>
                <a:gd name="T44" fmla="*/ 727615831 w 138"/>
                <a:gd name="T45" fmla="*/ 2147483647 h 87"/>
                <a:gd name="T46" fmla="*/ 727615831 w 138"/>
                <a:gd name="T47" fmla="*/ 2147483647 h 87"/>
                <a:gd name="T48" fmla="*/ 793761962 w 138"/>
                <a:gd name="T49" fmla="*/ 2147483647 h 87"/>
                <a:gd name="T50" fmla="*/ 926054224 w 138"/>
                <a:gd name="T51" fmla="*/ 2147483647 h 87"/>
                <a:gd name="T52" fmla="*/ 727615831 w 138"/>
                <a:gd name="T53" fmla="*/ 2147483647 h 87"/>
                <a:gd name="T54" fmla="*/ 529169177 w 138"/>
                <a:gd name="T55" fmla="*/ 2147483647 h 87"/>
                <a:gd name="T56" fmla="*/ 396876914 w 138"/>
                <a:gd name="T57" fmla="*/ 1855589534 h 87"/>
                <a:gd name="T58" fmla="*/ 132292294 w 138"/>
                <a:gd name="T59" fmla="*/ 1616159437 h 87"/>
                <a:gd name="T60" fmla="*/ 132292294 w 138"/>
                <a:gd name="T61" fmla="*/ 1496448257 h 87"/>
                <a:gd name="T62" fmla="*/ 132292294 w 138"/>
                <a:gd name="T63" fmla="*/ 1197158703 h 87"/>
                <a:gd name="T64" fmla="*/ 198438457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2" name="Freeform 49"/>
            <p:cNvSpPr>
              <a:spLocks/>
            </p:cNvSpPr>
            <p:nvPr/>
          </p:nvSpPr>
          <p:spPr bwMode="auto">
            <a:xfrm>
              <a:off x="2759076" y="2662240"/>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3" name="Freeform 50"/>
            <p:cNvSpPr>
              <a:spLocks/>
            </p:cNvSpPr>
            <p:nvPr/>
          </p:nvSpPr>
          <p:spPr bwMode="auto">
            <a:xfrm>
              <a:off x="3124201"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4" name="Freeform 51"/>
            <p:cNvSpPr>
              <a:spLocks/>
            </p:cNvSpPr>
            <p:nvPr/>
          </p:nvSpPr>
          <p:spPr bwMode="auto">
            <a:xfrm>
              <a:off x="5183189" y="1981202"/>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5" name="Freeform 60"/>
            <p:cNvSpPr>
              <a:spLocks/>
            </p:cNvSpPr>
            <p:nvPr/>
          </p:nvSpPr>
          <p:spPr bwMode="auto">
            <a:xfrm>
              <a:off x="6664325" y="3127377"/>
              <a:ext cx="830264" cy="455613"/>
            </a:xfrm>
            <a:custGeom>
              <a:avLst/>
              <a:gdLst>
                <a:gd name="T0" fmla="*/ 2053967212 w 102"/>
                <a:gd name="T1" fmla="*/ 2147483647 h 59"/>
                <a:gd name="T2" fmla="*/ 1722683836 w 102"/>
                <a:gd name="T3" fmla="*/ 2147483647 h 59"/>
                <a:gd name="T4" fmla="*/ 1457658762 w 102"/>
                <a:gd name="T5" fmla="*/ 2147483647 h 59"/>
                <a:gd name="T6" fmla="*/ 331283504 w 102"/>
                <a:gd name="T7" fmla="*/ 2147483647 h 59"/>
                <a:gd name="T8" fmla="*/ 596316844 w 102"/>
                <a:gd name="T9" fmla="*/ 2147483647 h 59"/>
                <a:gd name="T10" fmla="*/ 662567008 w 102"/>
                <a:gd name="T11" fmla="*/ 2147483647 h 59"/>
                <a:gd name="T12" fmla="*/ 1258883852 w 102"/>
                <a:gd name="T13" fmla="*/ 2147483647 h 59"/>
                <a:gd name="T14" fmla="*/ 1391400459 w 102"/>
                <a:gd name="T15" fmla="*/ 2147483647 h 59"/>
                <a:gd name="T16" fmla="*/ 1788942139 w 102"/>
                <a:gd name="T17" fmla="*/ 2147483647 h 59"/>
                <a:gd name="T18" fmla="*/ 1921450606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0" name="Group 139"/>
            <p:cNvGrpSpPr>
              <a:grpSpLocks/>
            </p:cNvGrpSpPr>
            <p:nvPr/>
          </p:nvGrpSpPr>
          <p:grpSpPr bwMode="auto">
            <a:xfrm>
              <a:off x="1147770" y="2035181"/>
              <a:ext cx="6396061" cy="3241682"/>
              <a:chOff x="715" y="1282"/>
              <a:chExt cx="4029" cy="2042"/>
            </a:xfrm>
          </p:grpSpPr>
          <p:sp>
            <p:nvSpPr>
              <p:cNvPr id="32824" name="Freeform 7"/>
              <p:cNvSpPr>
                <a:spLocks/>
              </p:cNvSpPr>
              <p:nvPr/>
            </p:nvSpPr>
            <p:spPr bwMode="auto">
              <a:xfrm>
                <a:off x="2800" y="1760"/>
                <a:ext cx="570" cy="268"/>
              </a:xfrm>
              <a:custGeom>
                <a:avLst/>
                <a:gdLst>
                  <a:gd name="T0" fmla="*/ 0 w 111"/>
                  <a:gd name="T1" fmla="*/ 809 h 55"/>
                  <a:gd name="T2" fmla="*/ 77 w 111"/>
                  <a:gd name="T3" fmla="*/ 0 h 55"/>
                  <a:gd name="T4" fmla="*/ 1900 w 111"/>
                  <a:gd name="T5" fmla="*/ 73 h 55"/>
                  <a:gd name="T6" fmla="*/ 1951 w 111"/>
                  <a:gd name="T7" fmla="*/ 141 h 55"/>
                  <a:gd name="T8" fmla="*/ 2003 w 111"/>
                  <a:gd name="T9" fmla="*/ 141 h 55"/>
                  <a:gd name="T10" fmla="*/ 2059 w 111"/>
                  <a:gd name="T11" fmla="*/ 117 h 55"/>
                  <a:gd name="T12" fmla="*/ 2085 w 111"/>
                  <a:gd name="T13" fmla="*/ 141 h 55"/>
                  <a:gd name="T14" fmla="*/ 2111 w 111"/>
                  <a:gd name="T15" fmla="*/ 214 h 55"/>
                  <a:gd name="T16" fmla="*/ 2162 w 111"/>
                  <a:gd name="T17" fmla="*/ 214 h 55"/>
                  <a:gd name="T18" fmla="*/ 2188 w 111"/>
                  <a:gd name="T19" fmla="*/ 214 h 55"/>
                  <a:gd name="T20" fmla="*/ 2239 w 111"/>
                  <a:gd name="T21" fmla="*/ 166 h 55"/>
                  <a:gd name="T22" fmla="*/ 2295 w 111"/>
                  <a:gd name="T23" fmla="*/ 166 h 55"/>
                  <a:gd name="T24" fmla="*/ 2347 w 111"/>
                  <a:gd name="T25" fmla="*/ 190 h 55"/>
                  <a:gd name="T26" fmla="*/ 2480 w 111"/>
                  <a:gd name="T27" fmla="*/ 263 h 55"/>
                  <a:gd name="T28" fmla="*/ 2557 w 111"/>
                  <a:gd name="T29" fmla="*/ 307 h 55"/>
                  <a:gd name="T30" fmla="*/ 2557 w 111"/>
                  <a:gd name="T31" fmla="*/ 356 h 55"/>
                  <a:gd name="T32" fmla="*/ 2609 w 111"/>
                  <a:gd name="T33" fmla="*/ 380 h 55"/>
                  <a:gd name="T34" fmla="*/ 2609 w 111"/>
                  <a:gd name="T35" fmla="*/ 404 h 55"/>
                  <a:gd name="T36" fmla="*/ 2583 w 111"/>
                  <a:gd name="T37" fmla="*/ 453 h 55"/>
                  <a:gd name="T38" fmla="*/ 2609 w 111"/>
                  <a:gd name="T39" fmla="*/ 497 h 55"/>
                  <a:gd name="T40" fmla="*/ 2639 w 111"/>
                  <a:gd name="T41" fmla="*/ 570 h 55"/>
                  <a:gd name="T42" fmla="*/ 2665 w 111"/>
                  <a:gd name="T43" fmla="*/ 594 h 55"/>
                  <a:gd name="T44" fmla="*/ 2665 w 111"/>
                  <a:gd name="T45" fmla="*/ 619 h 55"/>
                  <a:gd name="T46" fmla="*/ 2665 w 111"/>
                  <a:gd name="T47" fmla="*/ 663 h 55"/>
                  <a:gd name="T48" fmla="*/ 2716 w 111"/>
                  <a:gd name="T49" fmla="*/ 687 h 55"/>
                  <a:gd name="T50" fmla="*/ 2742 w 111"/>
                  <a:gd name="T51" fmla="*/ 711 h 55"/>
                  <a:gd name="T52" fmla="*/ 2716 w 111"/>
                  <a:gd name="T53" fmla="*/ 760 h 55"/>
                  <a:gd name="T54" fmla="*/ 2716 w 111"/>
                  <a:gd name="T55" fmla="*/ 809 h 55"/>
                  <a:gd name="T56" fmla="*/ 2768 w 111"/>
                  <a:gd name="T57" fmla="*/ 833 h 55"/>
                  <a:gd name="T58" fmla="*/ 2768 w 111"/>
                  <a:gd name="T59" fmla="*/ 877 h 55"/>
                  <a:gd name="T60" fmla="*/ 2742 w 111"/>
                  <a:gd name="T61" fmla="*/ 901 h 55"/>
                  <a:gd name="T62" fmla="*/ 2768 w 111"/>
                  <a:gd name="T63" fmla="*/ 926 h 55"/>
                  <a:gd name="T64" fmla="*/ 2794 w 111"/>
                  <a:gd name="T65" fmla="*/ 975 h 55"/>
                  <a:gd name="T66" fmla="*/ 2768 w 111"/>
                  <a:gd name="T67" fmla="*/ 999 h 55"/>
                  <a:gd name="T68" fmla="*/ 2794 w 111"/>
                  <a:gd name="T69" fmla="*/ 1043 h 55"/>
                  <a:gd name="T70" fmla="*/ 2794 w 111"/>
                  <a:gd name="T71" fmla="*/ 1067 h 55"/>
                  <a:gd name="T72" fmla="*/ 2819 w 111"/>
                  <a:gd name="T73" fmla="*/ 1091 h 55"/>
                  <a:gd name="T74" fmla="*/ 2850 w 111"/>
                  <a:gd name="T75" fmla="*/ 1140 h 55"/>
                  <a:gd name="T76" fmla="*/ 2876 w 111"/>
                  <a:gd name="T77" fmla="*/ 1189 h 55"/>
                  <a:gd name="T78" fmla="*/ 2927 w 111"/>
                  <a:gd name="T79" fmla="*/ 1233 h 55"/>
                  <a:gd name="T80" fmla="*/ 2927 w 111"/>
                  <a:gd name="T81" fmla="*/ 1257 h 55"/>
                  <a:gd name="T82" fmla="*/ 2927 w 111"/>
                  <a:gd name="T83" fmla="*/ 1282 h 55"/>
                  <a:gd name="T84" fmla="*/ 2927 w 111"/>
                  <a:gd name="T85" fmla="*/ 1306 h 55"/>
                  <a:gd name="T86" fmla="*/ 657 w 111"/>
                  <a:gd name="T87" fmla="*/ 1257 h 55"/>
                  <a:gd name="T88" fmla="*/ 688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5" name="Freeform 8"/>
              <p:cNvSpPr>
                <a:spLocks/>
              </p:cNvSpPr>
              <p:nvPr/>
            </p:nvSpPr>
            <p:spPr bwMode="auto">
              <a:xfrm>
                <a:off x="2913"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6" name="Freeform 10"/>
              <p:cNvSpPr>
                <a:spLocks/>
              </p:cNvSpPr>
              <p:nvPr/>
            </p:nvSpPr>
            <p:spPr bwMode="auto">
              <a:xfrm>
                <a:off x="3288"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7" name="Freeform 11"/>
              <p:cNvSpPr>
                <a:spLocks/>
              </p:cNvSpPr>
              <p:nvPr/>
            </p:nvSpPr>
            <p:spPr bwMode="auto">
              <a:xfrm>
                <a:off x="3345"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8" name="Freeform 13"/>
              <p:cNvSpPr>
                <a:spLocks/>
              </p:cNvSpPr>
              <p:nvPr/>
            </p:nvSpPr>
            <p:spPr bwMode="auto">
              <a:xfrm>
                <a:off x="3779"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9" name="Freeform 14"/>
              <p:cNvSpPr>
                <a:spLocks/>
              </p:cNvSpPr>
              <p:nvPr/>
            </p:nvSpPr>
            <p:spPr bwMode="auto">
              <a:xfrm>
                <a:off x="3734"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0" name="Freeform 15"/>
              <p:cNvSpPr>
                <a:spLocks/>
              </p:cNvSpPr>
              <p:nvPr/>
            </p:nvSpPr>
            <p:spPr bwMode="auto">
              <a:xfrm>
                <a:off x="3882" y="2409"/>
                <a:ext cx="267"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8 w 52"/>
                  <a:gd name="T11" fmla="*/ 1942 h 83"/>
                  <a:gd name="T12" fmla="*/ 134 w 52"/>
                  <a:gd name="T13" fmla="*/ 1918 h 83"/>
                  <a:gd name="T14" fmla="*/ 185 w 52"/>
                  <a:gd name="T15" fmla="*/ 1942 h 83"/>
                  <a:gd name="T16" fmla="*/ 211 w 52"/>
                  <a:gd name="T17" fmla="*/ 1918 h 83"/>
                  <a:gd name="T18" fmla="*/ 211 w 52"/>
                  <a:gd name="T19" fmla="*/ 1825 h 83"/>
                  <a:gd name="T20" fmla="*/ 236 w 52"/>
                  <a:gd name="T21" fmla="*/ 1777 h 83"/>
                  <a:gd name="T22" fmla="*/ 262 w 52"/>
                  <a:gd name="T23" fmla="*/ 1825 h 83"/>
                  <a:gd name="T24" fmla="*/ 262 w 52"/>
                  <a:gd name="T25" fmla="*/ 1850 h 83"/>
                  <a:gd name="T26" fmla="*/ 288 w 52"/>
                  <a:gd name="T27" fmla="*/ 1893 h 83"/>
                  <a:gd name="T28" fmla="*/ 344 w 52"/>
                  <a:gd name="T29" fmla="*/ 1966 h 83"/>
                  <a:gd name="T30" fmla="*/ 370 w 52"/>
                  <a:gd name="T31" fmla="*/ 1966 h 83"/>
                  <a:gd name="T32" fmla="*/ 395 w 52"/>
                  <a:gd name="T33" fmla="*/ 1966 h 83"/>
                  <a:gd name="T34" fmla="*/ 447 w 52"/>
                  <a:gd name="T35" fmla="*/ 1918 h 83"/>
                  <a:gd name="T36" fmla="*/ 447 w 52"/>
                  <a:gd name="T37" fmla="*/ 1918 h 83"/>
                  <a:gd name="T38" fmla="*/ 472 w 52"/>
                  <a:gd name="T39" fmla="*/ 1893 h 83"/>
                  <a:gd name="T40" fmla="*/ 472 w 52"/>
                  <a:gd name="T41" fmla="*/ 1893 h 83"/>
                  <a:gd name="T42" fmla="*/ 472 w 52"/>
                  <a:gd name="T43" fmla="*/ 1874 h 83"/>
                  <a:gd name="T44" fmla="*/ 447 w 52"/>
                  <a:gd name="T45" fmla="*/ 1874 h 83"/>
                  <a:gd name="T46" fmla="*/ 447 w 52"/>
                  <a:gd name="T47" fmla="*/ 1850 h 83"/>
                  <a:gd name="T48" fmla="*/ 472 w 52"/>
                  <a:gd name="T49" fmla="*/ 1825 h 83"/>
                  <a:gd name="T50" fmla="*/ 472 w 52"/>
                  <a:gd name="T51" fmla="*/ 1801 h 83"/>
                  <a:gd name="T52" fmla="*/ 421 w 52"/>
                  <a:gd name="T53" fmla="*/ 1777 h 83"/>
                  <a:gd name="T54" fmla="*/ 421 w 52"/>
                  <a:gd name="T55" fmla="*/ 1777 h 83"/>
                  <a:gd name="T56" fmla="*/ 395 w 52"/>
                  <a:gd name="T57" fmla="*/ 1777 h 83"/>
                  <a:gd name="T58" fmla="*/ 370 w 52"/>
                  <a:gd name="T59" fmla="*/ 1728 h 83"/>
                  <a:gd name="T60" fmla="*/ 370 w 52"/>
                  <a:gd name="T61" fmla="*/ 1704 h 83"/>
                  <a:gd name="T62" fmla="*/ 370 w 52"/>
                  <a:gd name="T63" fmla="*/ 1684 h 83"/>
                  <a:gd name="T64" fmla="*/ 370 w 52"/>
                  <a:gd name="T65" fmla="*/ 1684 h 83"/>
                  <a:gd name="T66" fmla="*/ 370 w 52"/>
                  <a:gd name="T67" fmla="*/ 1660 h 83"/>
                  <a:gd name="T68" fmla="*/ 1371 w 52"/>
                  <a:gd name="T69" fmla="*/ 1562 h 83"/>
                  <a:gd name="T70" fmla="*/ 1371 w 52"/>
                  <a:gd name="T71" fmla="*/ 1538 h 83"/>
                  <a:gd name="T72" fmla="*/ 1320 w 52"/>
                  <a:gd name="T73" fmla="*/ 1494 h 83"/>
                  <a:gd name="T74" fmla="*/ 1320 w 52"/>
                  <a:gd name="T75" fmla="*/ 1373 h 83"/>
                  <a:gd name="T76" fmla="*/ 1263 w 52"/>
                  <a:gd name="T77" fmla="*/ 1304 h 83"/>
                  <a:gd name="T78" fmla="*/ 1263 w 52"/>
                  <a:gd name="T79" fmla="*/ 1231 h 83"/>
                  <a:gd name="T80" fmla="*/ 1294 w 52"/>
                  <a:gd name="T81" fmla="*/ 1183 h 83"/>
                  <a:gd name="T82" fmla="*/ 1294 w 52"/>
                  <a:gd name="T83" fmla="*/ 1115 h 83"/>
                  <a:gd name="T84" fmla="*/ 1320 w 52"/>
                  <a:gd name="T85" fmla="*/ 1066 h 83"/>
                  <a:gd name="T86" fmla="*/ 1345 w 52"/>
                  <a:gd name="T87" fmla="*/ 1066 h 83"/>
                  <a:gd name="T88" fmla="*/ 1294 w 52"/>
                  <a:gd name="T89" fmla="*/ 1042 h 83"/>
                  <a:gd name="T90" fmla="*/ 1320 w 52"/>
                  <a:gd name="T91" fmla="*/ 993 h 83"/>
                  <a:gd name="T92" fmla="*/ 1294 w 52"/>
                  <a:gd name="T93" fmla="*/ 973 h 83"/>
                  <a:gd name="T94" fmla="*/ 1263 w 52"/>
                  <a:gd name="T95" fmla="*/ 949 h 83"/>
                  <a:gd name="T96" fmla="*/ 1237 w 52"/>
                  <a:gd name="T97" fmla="*/ 925 h 83"/>
                  <a:gd name="T98" fmla="*/ 1212 w 52"/>
                  <a:gd name="T99" fmla="*/ 876 h 83"/>
                  <a:gd name="T100" fmla="*/ 1186 w 52"/>
                  <a:gd name="T101" fmla="*/ 852 h 83"/>
                  <a:gd name="T102" fmla="*/ 950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1" name="Freeform 16"/>
              <p:cNvSpPr>
                <a:spLocks/>
              </p:cNvSpPr>
              <p:nvPr/>
            </p:nvSpPr>
            <p:spPr bwMode="auto">
              <a:xfrm>
                <a:off x="4052"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2" name="Freeform 17"/>
              <p:cNvSpPr>
                <a:spLocks/>
              </p:cNvSpPr>
              <p:nvPr/>
            </p:nvSpPr>
            <p:spPr bwMode="auto">
              <a:xfrm>
                <a:off x="4134"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3" name="Freeform 19"/>
              <p:cNvSpPr>
                <a:spLocks/>
              </p:cNvSpPr>
              <p:nvPr/>
            </p:nvSpPr>
            <p:spPr bwMode="auto">
              <a:xfrm>
                <a:off x="4236"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4" name="Freeform 20"/>
              <p:cNvSpPr>
                <a:spLocks/>
              </p:cNvSpPr>
              <p:nvPr/>
            </p:nvSpPr>
            <p:spPr bwMode="auto">
              <a:xfrm>
                <a:off x="3425" y="2306"/>
                <a:ext cx="345" cy="302"/>
              </a:xfrm>
              <a:custGeom>
                <a:avLst/>
                <a:gdLst>
                  <a:gd name="T0" fmla="*/ 0 w 67"/>
                  <a:gd name="T1" fmla="*/ 73 h 62"/>
                  <a:gd name="T2" fmla="*/ 1591 w 67"/>
                  <a:gd name="T3" fmla="*/ 0 h 62"/>
                  <a:gd name="T4" fmla="*/ 1591 w 67"/>
                  <a:gd name="T5" fmla="*/ 24 h 62"/>
                  <a:gd name="T6" fmla="*/ 1617 w 67"/>
                  <a:gd name="T7" fmla="*/ 49 h 62"/>
                  <a:gd name="T8" fmla="*/ 1643 w 67"/>
                  <a:gd name="T9" fmla="*/ 73 h 62"/>
                  <a:gd name="T10" fmla="*/ 1617 w 67"/>
                  <a:gd name="T11" fmla="*/ 117 h 62"/>
                  <a:gd name="T12" fmla="*/ 1591 w 67"/>
                  <a:gd name="T13" fmla="*/ 141 h 62"/>
                  <a:gd name="T14" fmla="*/ 1540 w 67"/>
                  <a:gd name="T15" fmla="*/ 190 h 62"/>
                  <a:gd name="T16" fmla="*/ 1540 w 67"/>
                  <a:gd name="T17" fmla="*/ 214 h 62"/>
                  <a:gd name="T18" fmla="*/ 1776 w 67"/>
                  <a:gd name="T19" fmla="*/ 214 h 62"/>
                  <a:gd name="T20" fmla="*/ 1776 w 67"/>
                  <a:gd name="T21" fmla="*/ 214 h 62"/>
                  <a:gd name="T22" fmla="*/ 1776 w 67"/>
                  <a:gd name="T23" fmla="*/ 239 h 62"/>
                  <a:gd name="T24" fmla="*/ 1751 w 67"/>
                  <a:gd name="T25" fmla="*/ 283 h 62"/>
                  <a:gd name="T26" fmla="*/ 1725 w 67"/>
                  <a:gd name="T27" fmla="*/ 307 h 62"/>
                  <a:gd name="T28" fmla="*/ 1699 w 67"/>
                  <a:gd name="T29" fmla="*/ 404 h 62"/>
                  <a:gd name="T30" fmla="*/ 1643 w 67"/>
                  <a:gd name="T31" fmla="*/ 453 h 62"/>
                  <a:gd name="T32" fmla="*/ 1643 w 67"/>
                  <a:gd name="T33" fmla="*/ 521 h 62"/>
                  <a:gd name="T34" fmla="*/ 1643 w 67"/>
                  <a:gd name="T35" fmla="*/ 594 h 62"/>
                  <a:gd name="T36" fmla="*/ 1643 w 67"/>
                  <a:gd name="T37" fmla="*/ 594 h 62"/>
                  <a:gd name="T38" fmla="*/ 1591 w 67"/>
                  <a:gd name="T39" fmla="*/ 619 h 62"/>
                  <a:gd name="T40" fmla="*/ 1591 w 67"/>
                  <a:gd name="T41" fmla="*/ 643 h 62"/>
                  <a:gd name="T42" fmla="*/ 1514 w 67"/>
                  <a:gd name="T43" fmla="*/ 687 h 62"/>
                  <a:gd name="T44" fmla="*/ 1514 w 67"/>
                  <a:gd name="T45" fmla="*/ 760 h 62"/>
                  <a:gd name="T46" fmla="*/ 1514 w 67"/>
                  <a:gd name="T47" fmla="*/ 828 h 62"/>
                  <a:gd name="T48" fmla="*/ 1483 w 67"/>
                  <a:gd name="T49" fmla="*/ 852 h 62"/>
                  <a:gd name="T50" fmla="*/ 1431 w 67"/>
                  <a:gd name="T51" fmla="*/ 901 h 62"/>
                  <a:gd name="T52" fmla="*/ 1380 w 67"/>
                  <a:gd name="T53" fmla="*/ 950 h 62"/>
                  <a:gd name="T54" fmla="*/ 1354 w 67"/>
                  <a:gd name="T55" fmla="*/ 974 h 62"/>
                  <a:gd name="T56" fmla="*/ 1354 w 67"/>
                  <a:gd name="T57" fmla="*/ 1018 h 62"/>
                  <a:gd name="T58" fmla="*/ 1323 w 67"/>
                  <a:gd name="T59" fmla="*/ 1067 h 62"/>
                  <a:gd name="T60" fmla="*/ 1323 w 67"/>
                  <a:gd name="T61" fmla="*/ 1091 h 62"/>
                  <a:gd name="T62" fmla="*/ 1298 w 67"/>
                  <a:gd name="T63" fmla="*/ 1164 h 62"/>
                  <a:gd name="T64" fmla="*/ 1272 w 67"/>
                  <a:gd name="T65" fmla="*/ 1208 h 62"/>
                  <a:gd name="T66" fmla="*/ 1298 w 67"/>
                  <a:gd name="T67" fmla="*/ 1281 h 62"/>
                  <a:gd name="T68" fmla="*/ 1323 w 67"/>
                  <a:gd name="T69" fmla="*/ 1305 h 62"/>
                  <a:gd name="T70" fmla="*/ 1323 w 67"/>
                  <a:gd name="T71" fmla="*/ 1354 h 62"/>
                  <a:gd name="T72" fmla="*/ 1323 w 67"/>
                  <a:gd name="T73" fmla="*/ 1354 h 62"/>
                  <a:gd name="T74" fmla="*/ 1323 w 67"/>
                  <a:gd name="T75" fmla="*/ 1378 h 62"/>
                  <a:gd name="T76" fmla="*/ 1323 w 67"/>
                  <a:gd name="T77" fmla="*/ 1378 h 62"/>
                  <a:gd name="T78" fmla="*/ 1298 w 67"/>
                  <a:gd name="T79" fmla="*/ 1422 h 62"/>
                  <a:gd name="T80" fmla="*/ 1323 w 67"/>
                  <a:gd name="T81" fmla="*/ 1447 h 62"/>
                  <a:gd name="T82" fmla="*/ 211 w 67"/>
                  <a:gd name="T83" fmla="*/ 1471 h 62"/>
                  <a:gd name="T84" fmla="*/ 211 w 67"/>
                  <a:gd name="T85" fmla="*/ 1257 h 62"/>
                  <a:gd name="T86" fmla="*/ 160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5" name="Freeform 25"/>
              <p:cNvSpPr>
                <a:spLocks/>
              </p:cNvSpPr>
              <p:nvPr/>
            </p:nvSpPr>
            <p:spPr bwMode="auto">
              <a:xfrm>
                <a:off x="2545" y="2306"/>
                <a:ext cx="968" cy="898"/>
              </a:xfrm>
              <a:custGeom>
                <a:avLst/>
                <a:gdLst>
                  <a:gd name="T0" fmla="*/ 4487 w 189"/>
                  <a:gd name="T1" fmla="*/ 1191 h 184"/>
                  <a:gd name="T2" fmla="*/ 4169 w 189"/>
                  <a:gd name="T3" fmla="*/ 1118 h 184"/>
                  <a:gd name="T4" fmla="*/ 3959 w 189"/>
                  <a:gd name="T5" fmla="*/ 1166 h 184"/>
                  <a:gd name="T6" fmla="*/ 3805 w 189"/>
                  <a:gd name="T7" fmla="*/ 1166 h 184"/>
                  <a:gd name="T8" fmla="*/ 3749 w 189"/>
                  <a:gd name="T9" fmla="*/ 1166 h 184"/>
                  <a:gd name="T10" fmla="*/ 3672 w 189"/>
                  <a:gd name="T11" fmla="*/ 1118 h 184"/>
                  <a:gd name="T12" fmla="*/ 3595 w 189"/>
                  <a:gd name="T13" fmla="*/ 1215 h 184"/>
                  <a:gd name="T14" fmla="*/ 3539 w 189"/>
                  <a:gd name="T15" fmla="*/ 1142 h 184"/>
                  <a:gd name="T16" fmla="*/ 3385 w 189"/>
                  <a:gd name="T17" fmla="*/ 1118 h 184"/>
                  <a:gd name="T18" fmla="*/ 3278 w 189"/>
                  <a:gd name="T19" fmla="*/ 1098 h 184"/>
                  <a:gd name="T20" fmla="*/ 3119 w 189"/>
                  <a:gd name="T21" fmla="*/ 1049 h 184"/>
                  <a:gd name="T22" fmla="*/ 3017 w 189"/>
                  <a:gd name="T23" fmla="*/ 1025 h 184"/>
                  <a:gd name="T24" fmla="*/ 2858 w 189"/>
                  <a:gd name="T25" fmla="*/ 976 h 184"/>
                  <a:gd name="T26" fmla="*/ 2781 w 189"/>
                  <a:gd name="T27" fmla="*/ 903 h 184"/>
                  <a:gd name="T28" fmla="*/ 2622 w 189"/>
                  <a:gd name="T29" fmla="*/ 859 h 184"/>
                  <a:gd name="T30" fmla="*/ 1521 w 189"/>
                  <a:gd name="T31" fmla="*/ 0 h 184"/>
                  <a:gd name="T32" fmla="*/ 0 w 189"/>
                  <a:gd name="T33" fmla="*/ 1713 h 184"/>
                  <a:gd name="T34" fmla="*/ 26 w 189"/>
                  <a:gd name="T35" fmla="*/ 1786 h 184"/>
                  <a:gd name="T36" fmla="*/ 133 w 189"/>
                  <a:gd name="T37" fmla="*/ 1928 h 184"/>
                  <a:gd name="T38" fmla="*/ 604 w 189"/>
                  <a:gd name="T39" fmla="*/ 2357 h 184"/>
                  <a:gd name="T40" fmla="*/ 656 w 189"/>
                  <a:gd name="T41" fmla="*/ 2479 h 184"/>
                  <a:gd name="T42" fmla="*/ 999 w 189"/>
                  <a:gd name="T43" fmla="*/ 2928 h 184"/>
                  <a:gd name="T44" fmla="*/ 1286 w 189"/>
                  <a:gd name="T45" fmla="*/ 2977 h 184"/>
                  <a:gd name="T46" fmla="*/ 1470 w 189"/>
                  <a:gd name="T47" fmla="*/ 2714 h 184"/>
                  <a:gd name="T48" fmla="*/ 1572 w 189"/>
                  <a:gd name="T49" fmla="*/ 2689 h 184"/>
                  <a:gd name="T50" fmla="*/ 1757 w 189"/>
                  <a:gd name="T51" fmla="*/ 2738 h 184"/>
                  <a:gd name="T52" fmla="*/ 1967 w 189"/>
                  <a:gd name="T53" fmla="*/ 2836 h 184"/>
                  <a:gd name="T54" fmla="*/ 2018 w 189"/>
                  <a:gd name="T55" fmla="*/ 2884 h 184"/>
                  <a:gd name="T56" fmla="*/ 2177 w 189"/>
                  <a:gd name="T57" fmla="*/ 3075 h 184"/>
                  <a:gd name="T58" fmla="*/ 2464 w 189"/>
                  <a:gd name="T59" fmla="*/ 3548 h 184"/>
                  <a:gd name="T60" fmla="*/ 2622 w 189"/>
                  <a:gd name="T61" fmla="*/ 3690 h 184"/>
                  <a:gd name="T62" fmla="*/ 2674 w 189"/>
                  <a:gd name="T63" fmla="*/ 3929 h 184"/>
                  <a:gd name="T64" fmla="*/ 2914 w 189"/>
                  <a:gd name="T65" fmla="*/ 4192 h 184"/>
                  <a:gd name="T66" fmla="*/ 3303 w 189"/>
                  <a:gd name="T67" fmla="*/ 4309 h 184"/>
                  <a:gd name="T68" fmla="*/ 3539 w 189"/>
                  <a:gd name="T69" fmla="*/ 4334 h 184"/>
                  <a:gd name="T70" fmla="*/ 3513 w 189"/>
                  <a:gd name="T71" fmla="*/ 4285 h 184"/>
                  <a:gd name="T72" fmla="*/ 3437 w 189"/>
                  <a:gd name="T73" fmla="*/ 3860 h 184"/>
                  <a:gd name="T74" fmla="*/ 3411 w 189"/>
                  <a:gd name="T75" fmla="*/ 3812 h 184"/>
                  <a:gd name="T76" fmla="*/ 3488 w 189"/>
                  <a:gd name="T77" fmla="*/ 3646 h 184"/>
                  <a:gd name="T78" fmla="*/ 3513 w 189"/>
                  <a:gd name="T79" fmla="*/ 3597 h 184"/>
                  <a:gd name="T80" fmla="*/ 3595 w 189"/>
                  <a:gd name="T81" fmla="*/ 3455 h 184"/>
                  <a:gd name="T82" fmla="*/ 3647 w 189"/>
                  <a:gd name="T83" fmla="*/ 3455 h 184"/>
                  <a:gd name="T84" fmla="*/ 3698 w 189"/>
                  <a:gd name="T85" fmla="*/ 3382 h 184"/>
                  <a:gd name="T86" fmla="*/ 3749 w 189"/>
                  <a:gd name="T87" fmla="*/ 3382 h 184"/>
                  <a:gd name="T88" fmla="*/ 3857 w 189"/>
                  <a:gd name="T89" fmla="*/ 3333 h 184"/>
                  <a:gd name="T90" fmla="*/ 3908 w 189"/>
                  <a:gd name="T91" fmla="*/ 3241 h 184"/>
                  <a:gd name="T92" fmla="*/ 3933 w 189"/>
                  <a:gd name="T93" fmla="*/ 3289 h 184"/>
                  <a:gd name="T94" fmla="*/ 4328 w 189"/>
                  <a:gd name="T95" fmla="*/ 3094 h 184"/>
                  <a:gd name="T96" fmla="*/ 4405 w 189"/>
                  <a:gd name="T97" fmla="*/ 2884 h 184"/>
                  <a:gd name="T98" fmla="*/ 4487 w 189"/>
                  <a:gd name="T99" fmla="*/ 2860 h 184"/>
                  <a:gd name="T100" fmla="*/ 4748 w 189"/>
                  <a:gd name="T101" fmla="*/ 2836 h 184"/>
                  <a:gd name="T102" fmla="*/ 4825 w 189"/>
                  <a:gd name="T103" fmla="*/ 2787 h 184"/>
                  <a:gd name="T104" fmla="*/ 4855 w 189"/>
                  <a:gd name="T105" fmla="*/ 2714 h 184"/>
                  <a:gd name="T106" fmla="*/ 4881 w 189"/>
                  <a:gd name="T107" fmla="*/ 2523 h 184"/>
                  <a:gd name="T108" fmla="*/ 4932 w 189"/>
                  <a:gd name="T109" fmla="*/ 2406 h 184"/>
                  <a:gd name="T110" fmla="*/ 4907 w 189"/>
                  <a:gd name="T111" fmla="*/ 2167 h 184"/>
                  <a:gd name="T112" fmla="*/ 4855 w 189"/>
                  <a:gd name="T113" fmla="*/ 2094 h 184"/>
                  <a:gd name="T114" fmla="*/ 4825 w 189"/>
                  <a:gd name="T115" fmla="*/ 1952 h 184"/>
                  <a:gd name="T116" fmla="*/ 4722 w 189"/>
                  <a:gd name="T117" fmla="*/ 1264 h 184"/>
                  <a:gd name="T118" fmla="*/ 456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1" name="Group 28"/>
              <p:cNvGrpSpPr>
                <a:grpSpLocks/>
              </p:cNvGrpSpPr>
              <p:nvPr/>
            </p:nvGrpSpPr>
            <p:grpSpPr bwMode="auto">
              <a:xfrm>
                <a:off x="715" y="2448"/>
                <a:ext cx="1263" cy="876"/>
                <a:chOff x="768" y="2832"/>
                <a:chExt cx="1203" cy="876"/>
              </a:xfrm>
            </p:grpSpPr>
            <p:sp>
              <p:nvSpPr>
                <p:cNvPr id="32848" name="Freeform 29"/>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9" name="Freeform 30"/>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32850" name="Freeform 31"/>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1" name="Freeform 32"/>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2" name="Freeform 33"/>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3" name="Freeform 34"/>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4" name="Freeform 35"/>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5" name="Freeform 36"/>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6" name="Freeform 37"/>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7" name="Freeform 38"/>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8" name="Freeform 39"/>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9" name="Freeform 40"/>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60" name="Freeform 41"/>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1" name="Freeform 42"/>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2" name="Freeform 43"/>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37" name="Freeform 46"/>
              <p:cNvSpPr>
                <a:spLocks/>
              </p:cNvSpPr>
              <p:nvPr/>
            </p:nvSpPr>
            <p:spPr bwMode="auto">
              <a:xfrm>
                <a:off x="1529"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8" name="Freeform 52"/>
              <p:cNvSpPr>
                <a:spLocks/>
              </p:cNvSpPr>
              <p:nvPr/>
            </p:nvSpPr>
            <p:spPr bwMode="auto">
              <a:xfrm>
                <a:off x="3467" y="2604"/>
                <a:ext cx="394" cy="322"/>
              </a:xfrm>
              <a:custGeom>
                <a:avLst/>
                <a:gdLst>
                  <a:gd name="T0" fmla="*/ 1075 w 77"/>
                  <a:gd name="T1" fmla="*/ 24 h 66"/>
                  <a:gd name="T2" fmla="*/ 1151 w 77"/>
                  <a:gd name="T3" fmla="*/ 239 h 66"/>
                  <a:gd name="T4" fmla="*/ 1126 w 77"/>
                  <a:gd name="T5" fmla="*/ 307 h 66"/>
                  <a:gd name="T6" fmla="*/ 1049 w 77"/>
                  <a:gd name="T7" fmla="*/ 522 h 66"/>
                  <a:gd name="T8" fmla="*/ 1673 w 77"/>
                  <a:gd name="T9" fmla="*/ 785 h 66"/>
                  <a:gd name="T10" fmla="*/ 1673 w 77"/>
                  <a:gd name="T11" fmla="*/ 951 h 66"/>
                  <a:gd name="T12" fmla="*/ 1648 w 77"/>
                  <a:gd name="T13" fmla="*/ 1073 h 66"/>
                  <a:gd name="T14" fmla="*/ 1520 w 77"/>
                  <a:gd name="T15" fmla="*/ 1049 h 66"/>
                  <a:gd name="T16" fmla="*/ 1469 w 77"/>
                  <a:gd name="T17" fmla="*/ 1166 h 66"/>
                  <a:gd name="T18" fmla="*/ 1622 w 77"/>
                  <a:gd name="T19" fmla="*/ 1142 h 66"/>
                  <a:gd name="T20" fmla="*/ 1730 w 77"/>
                  <a:gd name="T21" fmla="*/ 1117 h 66"/>
                  <a:gd name="T22" fmla="*/ 1673 w 77"/>
                  <a:gd name="T23" fmla="*/ 1166 h 66"/>
                  <a:gd name="T24" fmla="*/ 1730 w 77"/>
                  <a:gd name="T25" fmla="*/ 1215 h 66"/>
                  <a:gd name="T26" fmla="*/ 1857 w 77"/>
                  <a:gd name="T27" fmla="*/ 1117 h 66"/>
                  <a:gd name="T28" fmla="*/ 1939 w 77"/>
                  <a:gd name="T29" fmla="*/ 1142 h 66"/>
                  <a:gd name="T30" fmla="*/ 1914 w 77"/>
                  <a:gd name="T31" fmla="*/ 1215 h 66"/>
                  <a:gd name="T32" fmla="*/ 1781 w 77"/>
                  <a:gd name="T33" fmla="*/ 1332 h 66"/>
                  <a:gd name="T34" fmla="*/ 1857 w 77"/>
                  <a:gd name="T35" fmla="*/ 1429 h 66"/>
                  <a:gd name="T36" fmla="*/ 2016 w 77"/>
                  <a:gd name="T37" fmla="*/ 1547 h 66"/>
                  <a:gd name="T38" fmla="*/ 1857 w 77"/>
                  <a:gd name="T39" fmla="*/ 1498 h 66"/>
                  <a:gd name="T40" fmla="*/ 1673 w 77"/>
                  <a:gd name="T41" fmla="*/ 1405 h 66"/>
                  <a:gd name="T42" fmla="*/ 1596 w 77"/>
                  <a:gd name="T43" fmla="*/ 1473 h 66"/>
                  <a:gd name="T44" fmla="*/ 1571 w 77"/>
                  <a:gd name="T45" fmla="*/ 1547 h 66"/>
                  <a:gd name="T46" fmla="*/ 1494 w 77"/>
                  <a:gd name="T47" fmla="*/ 1498 h 66"/>
                  <a:gd name="T48" fmla="*/ 1412 w 77"/>
                  <a:gd name="T49" fmla="*/ 1498 h 66"/>
                  <a:gd name="T50" fmla="*/ 1284 w 77"/>
                  <a:gd name="T51" fmla="*/ 1522 h 66"/>
                  <a:gd name="T52" fmla="*/ 1075 w 77"/>
                  <a:gd name="T53" fmla="*/ 1405 h 66"/>
                  <a:gd name="T54" fmla="*/ 993 w 77"/>
                  <a:gd name="T55" fmla="*/ 1356 h 66"/>
                  <a:gd name="T56" fmla="*/ 967 w 77"/>
                  <a:gd name="T57" fmla="*/ 1332 h 66"/>
                  <a:gd name="T58" fmla="*/ 890 w 77"/>
                  <a:gd name="T59" fmla="*/ 1308 h 66"/>
                  <a:gd name="T60" fmla="*/ 865 w 77"/>
                  <a:gd name="T61" fmla="*/ 1283 h 66"/>
                  <a:gd name="T62" fmla="*/ 814 w 77"/>
                  <a:gd name="T63" fmla="*/ 1381 h 66"/>
                  <a:gd name="T64" fmla="*/ 394 w 77"/>
                  <a:gd name="T65" fmla="*/ 1332 h 66"/>
                  <a:gd name="T66" fmla="*/ 102 w 77"/>
                  <a:gd name="T67" fmla="*/ 1308 h 66"/>
                  <a:gd name="T68" fmla="*/ 133 w 77"/>
                  <a:gd name="T69" fmla="*/ 1264 h 66"/>
                  <a:gd name="T70" fmla="*/ 159 w 77"/>
                  <a:gd name="T71" fmla="*/ 1093 h 66"/>
                  <a:gd name="T72" fmla="*/ 159 w 77"/>
                  <a:gd name="T73" fmla="*/ 1000 h 66"/>
                  <a:gd name="T74" fmla="*/ 235 w 77"/>
                  <a:gd name="T75" fmla="*/ 883 h 66"/>
                  <a:gd name="T76" fmla="*/ 184 w 77"/>
                  <a:gd name="T77" fmla="*/ 712 h 66"/>
                  <a:gd name="T78" fmla="*/ 159 w 77"/>
                  <a:gd name="T79" fmla="*/ 668 h 66"/>
                  <a:gd name="T80" fmla="*/ 102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9" name="Freeform 53"/>
              <p:cNvSpPr>
                <a:spLocks/>
              </p:cNvSpPr>
              <p:nvPr/>
            </p:nvSpPr>
            <p:spPr bwMode="auto">
              <a:xfrm>
                <a:off x="3626"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2" name="Group 54"/>
              <p:cNvGrpSpPr>
                <a:grpSpLocks/>
              </p:cNvGrpSpPr>
              <p:nvPr/>
            </p:nvGrpSpPr>
            <p:grpSpPr bwMode="auto">
              <a:xfrm>
                <a:off x="3661" y="1384"/>
                <a:ext cx="523" cy="468"/>
                <a:chOff x="3562" y="1636"/>
                <a:chExt cx="497" cy="468"/>
              </a:xfrm>
            </p:grpSpPr>
            <p:sp>
              <p:nvSpPr>
                <p:cNvPr id="32846" name="Freeform 55"/>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7" name="Freeform 56"/>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41" name="Freeform 57"/>
              <p:cNvSpPr>
                <a:spLocks/>
              </p:cNvSpPr>
              <p:nvPr/>
            </p:nvSpPr>
            <p:spPr bwMode="auto">
              <a:xfrm>
                <a:off x="3872"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2" name="Freeform 58"/>
              <p:cNvSpPr>
                <a:spLocks/>
              </p:cNvSpPr>
              <p:nvPr/>
            </p:nvSpPr>
            <p:spPr bwMode="auto">
              <a:xfrm>
                <a:off x="3657"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3" name="Freeform 59"/>
              <p:cNvSpPr>
                <a:spLocks/>
              </p:cNvSpPr>
              <p:nvPr/>
            </p:nvSpPr>
            <p:spPr bwMode="auto">
              <a:xfrm>
                <a:off x="4324"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4" name="Freeform 61"/>
              <p:cNvSpPr>
                <a:spLocks/>
              </p:cNvSpPr>
              <p:nvPr/>
            </p:nvSpPr>
            <p:spPr bwMode="auto">
              <a:xfrm>
                <a:off x="4225" y="2350"/>
                <a:ext cx="354" cy="258"/>
              </a:xfrm>
              <a:custGeom>
                <a:avLst/>
                <a:gdLst>
                  <a:gd name="T0" fmla="*/ 1077 w 69"/>
                  <a:gd name="T1" fmla="*/ 1256 h 53"/>
                  <a:gd name="T2" fmla="*/ 1000 w 69"/>
                  <a:gd name="T3" fmla="*/ 1232 h 53"/>
                  <a:gd name="T4" fmla="*/ 975 w 69"/>
                  <a:gd name="T5" fmla="*/ 1139 h 53"/>
                  <a:gd name="T6" fmla="*/ 867 w 69"/>
                  <a:gd name="T7" fmla="*/ 1042 h 53"/>
                  <a:gd name="T8" fmla="*/ 816 w 69"/>
                  <a:gd name="T9" fmla="*/ 925 h 53"/>
                  <a:gd name="T10" fmla="*/ 764 w 69"/>
                  <a:gd name="T11" fmla="*/ 876 h 53"/>
                  <a:gd name="T12" fmla="*/ 657 w 69"/>
                  <a:gd name="T13" fmla="*/ 808 h 53"/>
                  <a:gd name="T14" fmla="*/ 605 w 69"/>
                  <a:gd name="T15" fmla="*/ 759 h 53"/>
                  <a:gd name="T16" fmla="*/ 580 w 69"/>
                  <a:gd name="T17" fmla="*/ 711 h 53"/>
                  <a:gd name="T18" fmla="*/ 395 w 69"/>
                  <a:gd name="T19" fmla="*/ 594 h 53"/>
                  <a:gd name="T20" fmla="*/ 344 w 69"/>
                  <a:gd name="T21" fmla="*/ 545 h 53"/>
                  <a:gd name="T22" fmla="*/ 262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8 w 69"/>
                  <a:gd name="T37" fmla="*/ 73 h 53"/>
                  <a:gd name="T38" fmla="*/ 344 w 69"/>
                  <a:gd name="T39" fmla="*/ 49 h 53"/>
                  <a:gd name="T40" fmla="*/ 816 w 69"/>
                  <a:gd name="T41" fmla="*/ 24 h 53"/>
                  <a:gd name="T42" fmla="*/ 816 w 69"/>
                  <a:gd name="T43" fmla="*/ 49 h 53"/>
                  <a:gd name="T44" fmla="*/ 923 w 69"/>
                  <a:gd name="T45" fmla="*/ 92 h 53"/>
                  <a:gd name="T46" fmla="*/ 1344 w 69"/>
                  <a:gd name="T47" fmla="*/ 92 h 53"/>
                  <a:gd name="T48" fmla="*/ 1791 w 69"/>
                  <a:gd name="T49" fmla="*/ 404 h 53"/>
                  <a:gd name="T50" fmla="*/ 1739 w 69"/>
                  <a:gd name="T51" fmla="*/ 448 h 53"/>
                  <a:gd name="T52" fmla="*/ 1657 w 69"/>
                  <a:gd name="T53" fmla="*/ 570 h 53"/>
                  <a:gd name="T54" fmla="*/ 1631 w 69"/>
                  <a:gd name="T55" fmla="*/ 662 h 53"/>
                  <a:gd name="T56" fmla="*/ 1631 w 69"/>
                  <a:gd name="T57" fmla="*/ 711 h 53"/>
                  <a:gd name="T58" fmla="*/ 1580 w 69"/>
                  <a:gd name="T59" fmla="*/ 735 h 53"/>
                  <a:gd name="T60" fmla="*/ 1555 w 69"/>
                  <a:gd name="T61" fmla="*/ 784 h 53"/>
                  <a:gd name="T62" fmla="*/ 1498 w 69"/>
                  <a:gd name="T63" fmla="*/ 828 h 53"/>
                  <a:gd name="T64" fmla="*/ 1395 w 69"/>
                  <a:gd name="T65" fmla="*/ 925 h 53"/>
                  <a:gd name="T66" fmla="*/ 1319 w 69"/>
                  <a:gd name="T67" fmla="*/ 974 h 53"/>
                  <a:gd name="T68" fmla="*/ 1288 w 69"/>
                  <a:gd name="T69" fmla="*/ 1017 h 53"/>
                  <a:gd name="T70" fmla="*/ 1211 w 69"/>
                  <a:gd name="T71" fmla="*/ 1042 h 53"/>
                  <a:gd name="T72" fmla="*/ 1211 w 69"/>
                  <a:gd name="T73" fmla="*/ 1066 h 53"/>
                  <a:gd name="T74" fmla="*/ 1185 w 69"/>
                  <a:gd name="T75" fmla="*/ 1115 h 53"/>
                  <a:gd name="T76" fmla="*/ 1134 w 69"/>
                  <a:gd name="T77" fmla="*/ 1139 h 53"/>
                  <a:gd name="T78" fmla="*/ 1134 w 69"/>
                  <a:gd name="T79" fmla="*/ 1139 h 53"/>
                  <a:gd name="T80" fmla="*/ 1134 w 69"/>
                  <a:gd name="T81" fmla="*/ 1163 h 53"/>
                  <a:gd name="T82" fmla="*/ 1159 w 69"/>
                  <a:gd name="T83" fmla="*/ 1183 h 53"/>
                  <a:gd name="T84" fmla="*/ 1103 w 69"/>
                  <a:gd name="T85" fmla="*/ 1207 h 53"/>
                  <a:gd name="T86" fmla="*/ 1077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5" name="Freeform 62"/>
              <p:cNvSpPr>
                <a:spLocks/>
              </p:cNvSpPr>
              <p:nvPr/>
            </p:nvSpPr>
            <p:spPr bwMode="auto">
              <a:xfrm>
                <a:off x="4066" y="2384"/>
                <a:ext cx="376" cy="376"/>
              </a:xfrm>
              <a:custGeom>
                <a:avLst/>
                <a:gdLst>
                  <a:gd name="T0" fmla="*/ 237 w 73"/>
                  <a:gd name="T1" fmla="*/ 977 h 77"/>
                  <a:gd name="T2" fmla="*/ 294 w 73"/>
                  <a:gd name="T3" fmla="*/ 1050 h 77"/>
                  <a:gd name="T4" fmla="*/ 345 w 73"/>
                  <a:gd name="T5" fmla="*/ 1099 h 77"/>
                  <a:gd name="T6" fmla="*/ 345 w 73"/>
                  <a:gd name="T7" fmla="*/ 1167 h 77"/>
                  <a:gd name="T8" fmla="*/ 371 w 73"/>
                  <a:gd name="T9" fmla="*/ 1191 h 77"/>
                  <a:gd name="T10" fmla="*/ 345 w 73"/>
                  <a:gd name="T11" fmla="*/ 1314 h 77"/>
                  <a:gd name="T12" fmla="*/ 319 w 73"/>
                  <a:gd name="T13" fmla="*/ 1431 h 77"/>
                  <a:gd name="T14" fmla="*/ 371 w 73"/>
                  <a:gd name="T15" fmla="*/ 1621 h 77"/>
                  <a:gd name="T16" fmla="*/ 422 w 73"/>
                  <a:gd name="T17" fmla="*/ 1694 h 77"/>
                  <a:gd name="T18" fmla="*/ 453 w 73"/>
                  <a:gd name="T19" fmla="*/ 1763 h 77"/>
                  <a:gd name="T20" fmla="*/ 479 w 73"/>
                  <a:gd name="T21" fmla="*/ 1812 h 77"/>
                  <a:gd name="T22" fmla="*/ 1540 w 73"/>
                  <a:gd name="T23" fmla="*/ 1812 h 77"/>
                  <a:gd name="T24" fmla="*/ 1592 w 73"/>
                  <a:gd name="T25" fmla="*/ 1836 h 77"/>
                  <a:gd name="T26" fmla="*/ 1566 w 73"/>
                  <a:gd name="T27" fmla="*/ 1694 h 77"/>
                  <a:gd name="T28" fmla="*/ 1592 w 73"/>
                  <a:gd name="T29" fmla="*/ 1646 h 77"/>
                  <a:gd name="T30" fmla="*/ 1700 w 73"/>
                  <a:gd name="T31" fmla="*/ 1646 h 77"/>
                  <a:gd name="T32" fmla="*/ 1777 w 73"/>
                  <a:gd name="T33" fmla="*/ 1646 h 77"/>
                  <a:gd name="T34" fmla="*/ 1777 w 73"/>
                  <a:gd name="T35" fmla="*/ 1548 h 77"/>
                  <a:gd name="T36" fmla="*/ 1777 w 73"/>
                  <a:gd name="T37" fmla="*/ 1480 h 77"/>
                  <a:gd name="T38" fmla="*/ 1828 w 73"/>
                  <a:gd name="T39" fmla="*/ 1265 h 77"/>
                  <a:gd name="T40" fmla="*/ 1885 w 73"/>
                  <a:gd name="T41" fmla="*/ 1143 h 77"/>
                  <a:gd name="T42" fmla="*/ 1937 w 73"/>
                  <a:gd name="T43" fmla="*/ 1123 h 77"/>
                  <a:gd name="T44" fmla="*/ 1937 w 73"/>
                  <a:gd name="T45" fmla="*/ 1099 h 77"/>
                  <a:gd name="T46" fmla="*/ 1911 w 73"/>
                  <a:gd name="T47" fmla="*/ 1099 h 77"/>
                  <a:gd name="T48" fmla="*/ 1828 w 73"/>
                  <a:gd name="T49" fmla="*/ 1074 h 77"/>
                  <a:gd name="T50" fmla="*/ 1803 w 73"/>
                  <a:gd name="T51" fmla="*/ 977 h 77"/>
                  <a:gd name="T52" fmla="*/ 1700 w 73"/>
                  <a:gd name="T53" fmla="*/ 884 h 77"/>
                  <a:gd name="T54" fmla="*/ 1643 w 73"/>
                  <a:gd name="T55" fmla="*/ 762 h 77"/>
                  <a:gd name="T56" fmla="*/ 1592 w 73"/>
                  <a:gd name="T57" fmla="*/ 713 h 77"/>
                  <a:gd name="T58" fmla="*/ 1483 w 73"/>
                  <a:gd name="T59" fmla="*/ 645 h 77"/>
                  <a:gd name="T60" fmla="*/ 1432 w 73"/>
                  <a:gd name="T61" fmla="*/ 596 h 77"/>
                  <a:gd name="T62" fmla="*/ 1406 w 73"/>
                  <a:gd name="T63" fmla="*/ 547 h 77"/>
                  <a:gd name="T64" fmla="*/ 1221 w 73"/>
                  <a:gd name="T65" fmla="*/ 430 h 77"/>
                  <a:gd name="T66" fmla="*/ 1169 w 73"/>
                  <a:gd name="T67" fmla="*/ 381 h 77"/>
                  <a:gd name="T68" fmla="*/ 1087 w 73"/>
                  <a:gd name="T69" fmla="*/ 288 h 77"/>
                  <a:gd name="T70" fmla="*/ 1035 w 73"/>
                  <a:gd name="T71" fmla="*/ 215 h 77"/>
                  <a:gd name="T72" fmla="*/ 850 w 73"/>
                  <a:gd name="T73" fmla="*/ 166 h 77"/>
                  <a:gd name="T74" fmla="*/ 850 w 73"/>
                  <a:gd name="T75" fmla="*/ 73 h 77"/>
                  <a:gd name="T76" fmla="*/ 901 w 73"/>
                  <a:gd name="T77" fmla="*/ 24 h 77"/>
                  <a:gd name="T78" fmla="*/ 901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07" name="Freeform 63"/>
            <p:cNvSpPr>
              <a:spLocks/>
            </p:cNvSpPr>
            <p:nvPr/>
          </p:nvSpPr>
          <p:spPr bwMode="auto">
            <a:xfrm>
              <a:off x="7029452" y="3041650"/>
              <a:ext cx="504825" cy="223838"/>
            </a:xfrm>
            <a:custGeom>
              <a:avLst/>
              <a:gdLst>
                <a:gd name="T0" fmla="*/ 2147483647 w 62"/>
                <a:gd name="T1" fmla="*/ 119151282 h 29"/>
                <a:gd name="T2" fmla="*/ 132597985 w 62"/>
                <a:gd name="T3" fmla="*/ 1012789980 h 29"/>
                <a:gd name="T4" fmla="*/ 265187828 w 62"/>
                <a:gd name="T5" fmla="*/ 953217973 h 29"/>
                <a:gd name="T6" fmla="*/ 530383798 w 62"/>
                <a:gd name="T7" fmla="*/ 774487236 h 29"/>
                <a:gd name="T8" fmla="*/ 662973736 w 62"/>
                <a:gd name="T9" fmla="*/ 655335984 h 29"/>
                <a:gd name="T10" fmla="*/ 729276784 w 62"/>
                <a:gd name="T11" fmla="*/ 595764218 h 29"/>
                <a:gd name="T12" fmla="*/ 928169643 w 62"/>
                <a:gd name="T13" fmla="*/ 536184733 h 29"/>
                <a:gd name="T14" fmla="*/ 1259652567 w 62"/>
                <a:gd name="T15" fmla="*/ 417033361 h 29"/>
                <a:gd name="T16" fmla="*/ 1392250520 w 62"/>
                <a:gd name="T17" fmla="*/ 476605127 h 29"/>
                <a:gd name="T18" fmla="*/ 1524848473 w 62"/>
                <a:gd name="T19" fmla="*/ 476605127 h 29"/>
                <a:gd name="T20" fmla="*/ 1657438284 w 62"/>
                <a:gd name="T21" fmla="*/ 714915469 h 29"/>
                <a:gd name="T22" fmla="*/ 1790036237 w 62"/>
                <a:gd name="T23" fmla="*/ 714915469 h 29"/>
                <a:gd name="T24" fmla="*/ 1790036237 w 62"/>
                <a:gd name="T25" fmla="*/ 834066721 h 29"/>
                <a:gd name="T26" fmla="*/ 2055232144 w 62"/>
                <a:gd name="T27" fmla="*/ 893638488 h 29"/>
                <a:gd name="T28" fmla="*/ 2147483647 w 62"/>
                <a:gd name="T29" fmla="*/ 1012789980 h 29"/>
                <a:gd name="T30" fmla="*/ 2147483647 w 62"/>
                <a:gd name="T31" fmla="*/ 1131948951 h 29"/>
                <a:gd name="T32" fmla="*/ 2121527049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8" name="Freeform 64"/>
            <p:cNvSpPr>
              <a:spLocks/>
            </p:cNvSpPr>
            <p:nvPr/>
          </p:nvSpPr>
          <p:spPr bwMode="auto">
            <a:xfrm>
              <a:off x="7413625" y="3017840"/>
              <a:ext cx="120650" cy="185737"/>
            </a:xfrm>
            <a:custGeom>
              <a:avLst/>
              <a:gdLst>
                <a:gd name="T0" fmla="*/ 970428171 w 15"/>
                <a:gd name="T1" fmla="*/ 1317641560 h 24"/>
                <a:gd name="T2" fmla="*/ 970428171 w 15"/>
                <a:gd name="T3" fmla="*/ 1197856711 h 24"/>
                <a:gd name="T4" fmla="*/ 905735658 w 15"/>
                <a:gd name="T5" fmla="*/ 1078071862 h 24"/>
                <a:gd name="T6" fmla="*/ 776342587 w 15"/>
                <a:gd name="T7" fmla="*/ 958286772 h 24"/>
                <a:gd name="T8" fmla="*/ 646949517 w 15"/>
                <a:gd name="T9" fmla="*/ 898394347 h 24"/>
                <a:gd name="T10" fmla="*/ 582257003 w 15"/>
                <a:gd name="T11" fmla="*/ 838501923 h 24"/>
                <a:gd name="T12" fmla="*/ 582257003 w 15"/>
                <a:gd name="T13" fmla="*/ 718717074 h 24"/>
                <a:gd name="T14" fmla="*/ 452863807 w 15"/>
                <a:gd name="T15" fmla="*/ 539032062 h 24"/>
                <a:gd name="T16" fmla="*/ 388171294 w 15"/>
                <a:gd name="T17" fmla="*/ 479139516 h 24"/>
                <a:gd name="T18" fmla="*/ 323478780 w 15"/>
                <a:gd name="T19" fmla="*/ 359354667 h 24"/>
                <a:gd name="T20" fmla="*/ 258778160 w 15"/>
                <a:gd name="T21" fmla="*/ 299462243 h 24"/>
                <a:gd name="T22" fmla="*/ 258778160 w 15"/>
                <a:gd name="T23" fmla="*/ 239569758 h 24"/>
                <a:gd name="T24" fmla="*/ 258778160 w 15"/>
                <a:gd name="T25" fmla="*/ 239569758 h 24"/>
                <a:gd name="T26" fmla="*/ 258778160 w 15"/>
                <a:gd name="T27" fmla="*/ 179677334 h 24"/>
                <a:gd name="T28" fmla="*/ 323478780 w 15"/>
                <a:gd name="T29" fmla="*/ 0 h 24"/>
                <a:gd name="T30" fmla="*/ 258778160 w 15"/>
                <a:gd name="T31" fmla="*/ 0 h 24"/>
                <a:gd name="T32" fmla="*/ 129393102 w 15"/>
                <a:gd name="T33" fmla="*/ 0 h 24"/>
                <a:gd name="T34" fmla="*/ 64692529 w 15"/>
                <a:gd name="T35" fmla="*/ 59892440 h 24"/>
                <a:gd name="T36" fmla="*/ 64692529 w 15"/>
                <a:gd name="T37" fmla="*/ 119784879 h 24"/>
                <a:gd name="T38" fmla="*/ 64692529 w 15"/>
                <a:gd name="T39" fmla="*/ 179677334 h 24"/>
                <a:gd name="T40" fmla="*/ 0 w 15"/>
                <a:gd name="T41" fmla="*/ 179677334 h 24"/>
                <a:gd name="T42" fmla="*/ 452863807 w 15"/>
                <a:gd name="T43" fmla="*/ 1437426409 h 24"/>
                <a:gd name="T44" fmla="*/ 970428171 w 15"/>
                <a:gd name="T45" fmla="*/ 1317641560 h 24"/>
                <a:gd name="T46" fmla="*/ 97042817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9" name="Freeform 65"/>
            <p:cNvSpPr>
              <a:spLocks/>
            </p:cNvSpPr>
            <p:nvPr/>
          </p:nvSpPr>
          <p:spPr bwMode="auto">
            <a:xfrm>
              <a:off x="7445375" y="2801940"/>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0" name="Freeform 66"/>
            <p:cNvSpPr>
              <a:spLocks/>
            </p:cNvSpPr>
            <p:nvPr/>
          </p:nvSpPr>
          <p:spPr bwMode="auto">
            <a:xfrm>
              <a:off x="7583489" y="2654302"/>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1" name="Freeform 67"/>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2" name="Freeform 68"/>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3" name="Freeform 69"/>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4" name="Freeform 70"/>
            <p:cNvSpPr>
              <a:spLocks/>
            </p:cNvSpPr>
            <p:nvPr/>
          </p:nvSpPr>
          <p:spPr bwMode="auto">
            <a:xfrm>
              <a:off x="7697788" y="1887540"/>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3" name="Group 71"/>
            <p:cNvGrpSpPr>
              <a:grpSpLocks/>
            </p:cNvGrpSpPr>
            <p:nvPr/>
          </p:nvGrpSpPr>
          <p:grpSpPr bwMode="auto">
            <a:xfrm>
              <a:off x="3159144" y="4589463"/>
              <a:ext cx="1044578" cy="635000"/>
              <a:chOff x="1991" y="3321"/>
              <a:chExt cx="361" cy="231"/>
            </a:xfrm>
          </p:grpSpPr>
          <p:sp>
            <p:nvSpPr>
              <p:cNvPr id="32816" name="Freeform 72"/>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7" name="Freeform 73"/>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8" name="Freeform 74"/>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9" name="Freeform 75"/>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0" name="Freeform 76"/>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1" name="Freeform 77"/>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2" name="Freeform 78"/>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3" name="Freeform 79"/>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MI Template_Thrive">
  <a:themeElements>
    <a:clrScheme name="CMI Template_Thri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MI Template_Thr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MI Template_Thri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MI Template_Thri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MI Template_Thri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MI Template_Thri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MI Template_Thri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MI Template_Thri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MI Template_Thriv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MI Template_Thri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MI Template_Thri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MI Template_Thri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MI Template_Thri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MI Template_Thri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11978</TotalTime>
  <Words>1539</Words>
  <Application>Microsoft Office PowerPoint</Application>
  <PresentationFormat>On-screen Show (4:3)</PresentationFormat>
  <Paragraphs>431</Paragraphs>
  <Slides>34</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34</vt:i4>
      </vt:variant>
    </vt:vector>
  </HeadingPairs>
  <TitlesOfParts>
    <vt:vector size="39" baseType="lpstr">
      <vt:lpstr>CMI Template_Thrive</vt:lpstr>
      <vt:lpstr>Chart</vt:lpstr>
      <vt:lpstr>Microsoft Office Excel 97-2003 Worksheet</vt:lpstr>
      <vt:lpstr>Clip</vt:lpstr>
      <vt:lpstr>Image</vt:lpstr>
      <vt:lpstr>Searching for Health: Healthcare and the Information Economy</vt:lpstr>
      <vt:lpstr>About the Class</vt:lpstr>
      <vt:lpstr>What is health?</vt:lpstr>
      <vt:lpstr>A national focus on information</vt:lpstr>
      <vt:lpstr>Variations in care</vt:lpstr>
      <vt:lpstr>Continued need for affordability  Changes in health insurance premiums  </vt:lpstr>
      <vt:lpstr>Average annual insurance premium</vt:lpstr>
      <vt:lpstr>National Health Expenditure</vt:lpstr>
      <vt:lpstr>Slide 9</vt:lpstr>
      <vt:lpstr>Overall Ranking</vt:lpstr>
      <vt:lpstr>Somebody noticed…….</vt:lpstr>
      <vt:lpstr>Reform Arrives</vt:lpstr>
      <vt:lpstr>New expectation  Care that is…….</vt:lpstr>
      <vt:lpstr>Hey doc…….</vt:lpstr>
      <vt:lpstr>Strong Support for Use of Health Information  Technology to Improve Patient Care</vt:lpstr>
      <vt:lpstr>Slide 16</vt:lpstr>
      <vt:lpstr>Slide 17</vt:lpstr>
      <vt:lpstr>Responding to the new care paradigm</vt:lpstr>
      <vt:lpstr>Health Care Learning Systems</vt:lpstr>
      <vt:lpstr>It takes a village……</vt:lpstr>
      <vt:lpstr>Call the doctor….or email?</vt:lpstr>
      <vt:lpstr>KP.ORG</vt:lpstr>
      <vt:lpstr>Slide 23</vt:lpstr>
      <vt:lpstr>High Quality Care….</vt:lpstr>
      <vt:lpstr>Care for those with chronic disease</vt:lpstr>
      <vt:lpstr>Slide 26</vt:lpstr>
      <vt:lpstr>The panel-based registry links immediately to a patient summary</vt:lpstr>
      <vt:lpstr>Slide 28</vt:lpstr>
      <vt:lpstr>Medical knowledge at the point of care</vt:lpstr>
      <vt:lpstr>Slide 30</vt:lpstr>
      <vt:lpstr>Alternatives  to Traditional Office Visits</vt:lpstr>
      <vt:lpstr>Future State Care on your terms</vt:lpstr>
      <vt:lpstr>Future State Asking New Questions - Meeting New Needs</vt:lpstr>
      <vt:lpstr>Thank you</vt:lpstr>
    </vt:vector>
  </TitlesOfParts>
  <Company>Kaiser Permanente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Intensive Members (Top 1%) Project  </dc:title>
  <dc:creator>KP_User</dc:creator>
  <cp:lastModifiedBy>Scott S Young</cp:lastModifiedBy>
  <cp:revision>433</cp:revision>
  <cp:lastPrinted>2004-01-15T22:11:28Z</cp:lastPrinted>
  <dcterms:created xsi:type="dcterms:W3CDTF">2007-01-09T20:11:01Z</dcterms:created>
  <dcterms:modified xsi:type="dcterms:W3CDTF">2013-09-06T17:19:08Z</dcterms:modified>
</cp:coreProperties>
</file>