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-12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A4778-459F-CD4D-9751-9C2D67799925}" type="datetimeFigureOut">
              <a:rPr lang="en-US" smtClean="0"/>
              <a:t>12/1/11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088E4-A47B-294F-AE1C-919B8F5FB4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F4944-2B95-794D-9450-BFE522F8C7C9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14C7B1-CBE0-F84B-B9F6-0CE373115143}" type="slidenum">
              <a:rPr lang="en-US"/>
              <a:pPr/>
              <a:t>4</a:t>
            </a:fld>
            <a:endParaRPr lang="en-US"/>
          </a:p>
        </p:txBody>
      </p:sp>
      <p:sp>
        <p:nvSpPr>
          <p:cNvPr id="24579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09836-1333-9F46-83B9-93E29E01C3CB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A3EF5-13BB-6D4C-B680-F8E77782D114}" type="slidenum">
              <a:rPr lang="en-US"/>
              <a:pPr/>
              <a:t>6</a:t>
            </a:fld>
            <a:endParaRPr lang="en-US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0C16D-190E-8644-8C43-C8CEC11D6C69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5F1A4-7400-6A4C-91B1-CF47E110F45F}" type="slidenum">
              <a:rPr lang="en-US"/>
              <a:pPr/>
              <a:t>8</a:t>
            </a:fld>
            <a:endParaRPr lang="en-US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0D-838A-7B4E-A56D-736AF4C6B652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BFD4-D541-5F4E-BA20-501B08A9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0D-838A-7B4E-A56D-736AF4C6B652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BFD4-D541-5F4E-BA20-501B08A9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0D-838A-7B4E-A56D-736AF4C6B652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BFD4-D541-5F4E-BA20-501B08A9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0D-838A-7B4E-A56D-736AF4C6B652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BFD4-D541-5F4E-BA20-501B08A9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0D-838A-7B4E-A56D-736AF4C6B652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BFD4-D541-5F4E-BA20-501B08A9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0D-838A-7B4E-A56D-736AF4C6B652}" type="datetimeFigureOut">
              <a:rPr lang="en-US" smtClean="0"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BFD4-D541-5F4E-BA20-501B08A9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0D-838A-7B4E-A56D-736AF4C6B652}" type="datetimeFigureOut">
              <a:rPr lang="en-US" smtClean="0"/>
              <a:t>12/1/11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BFD4-D541-5F4E-BA20-501B08A9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0D-838A-7B4E-A56D-736AF4C6B652}" type="datetimeFigureOut">
              <a:rPr lang="en-US" smtClean="0"/>
              <a:t>12/1/11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BFD4-D541-5F4E-BA20-501B08A9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0D-838A-7B4E-A56D-736AF4C6B652}" type="datetimeFigureOut">
              <a:rPr lang="en-US" smtClean="0"/>
              <a:t>12/1/11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BFD4-D541-5F4E-BA20-501B08A9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0D-838A-7B4E-A56D-736AF4C6B652}" type="datetimeFigureOut">
              <a:rPr lang="en-US" smtClean="0"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BFD4-D541-5F4E-BA20-501B08A9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0D-838A-7B4E-A56D-736AF4C6B652}" type="datetimeFigureOut">
              <a:rPr lang="en-US" smtClean="0"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BFD4-D541-5F4E-BA20-501B08A9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0EF0D-838A-7B4E-A56D-736AF4C6B652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4BFD4-D541-5F4E-BA20-501B08A9AE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Emerging Management Paradigms</a:t>
            </a:r>
            <a:br>
              <a:rPr lang="en-US" sz="3200" dirty="0" smtClean="0"/>
            </a:br>
            <a:r>
              <a:rPr lang="en-US" sz="3200" dirty="0" smtClean="0"/>
              <a:t>A few summary points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2011</a:t>
            </a:r>
          </a:p>
          <a:p>
            <a:r>
              <a:rPr lang="en-US" dirty="0" smtClean="0"/>
              <a:t>Prof. </a:t>
            </a:r>
            <a:r>
              <a:rPr lang="en-US" dirty="0" err="1" smtClean="0"/>
              <a:t>Morten</a:t>
            </a:r>
            <a:r>
              <a:rPr lang="en-US" dirty="0" smtClean="0"/>
              <a:t> Hansen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Progressive workplace &amp; IT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Collaborative</a:t>
            </a:r>
          </a:p>
          <a:p>
            <a:pPr lvl="1"/>
            <a:r>
              <a:rPr lang="en-US" dirty="0" smtClean="0"/>
              <a:t>Major factor; but requires change in culture, not just implementation of IT</a:t>
            </a:r>
          </a:p>
          <a:p>
            <a:r>
              <a:rPr lang="en-US" dirty="0" smtClean="0"/>
              <a:t>Diverse</a:t>
            </a:r>
          </a:p>
          <a:p>
            <a:pPr lvl="1"/>
            <a:r>
              <a:rPr lang="en-US" dirty="0" smtClean="0"/>
              <a:t>Connects diverse pockets of knowledge</a:t>
            </a:r>
          </a:p>
          <a:p>
            <a:r>
              <a:rPr lang="en-US" dirty="0" smtClean="0"/>
              <a:t>Work/life balance</a:t>
            </a:r>
          </a:p>
          <a:p>
            <a:pPr lvl="1"/>
            <a:r>
              <a:rPr lang="en-US" dirty="0" smtClean="0"/>
              <a:t>Major enabler; but is a contingency argument (conditions when good, or hell)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leadership required?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 with autocratic</a:t>
            </a:r>
          </a:p>
          <a:p>
            <a:pPr lvl="1"/>
            <a:r>
              <a:rPr lang="en-US" dirty="0" smtClean="0"/>
              <a:t>Not about top person deciding on agenda and telling others what to do</a:t>
            </a:r>
          </a:p>
          <a:p>
            <a:r>
              <a:rPr lang="en-US" dirty="0" smtClean="0"/>
              <a:t>Collaborative leadership</a:t>
            </a:r>
          </a:p>
          <a:p>
            <a:pPr lvl="1"/>
            <a:r>
              <a:rPr lang="en-US" dirty="0" smtClean="0"/>
              <a:t>Setting context for a progressive workplace (</a:t>
            </a:r>
            <a:r>
              <a:rPr lang="en-US" dirty="0" err="1" smtClean="0"/>
              <a:t>eg</a:t>
            </a:r>
            <a:r>
              <a:rPr lang="en-US" dirty="0" smtClean="0"/>
              <a:t> Mark </a:t>
            </a:r>
            <a:r>
              <a:rPr lang="en-US" dirty="0" err="1" smtClean="0"/>
              <a:t>Benioff</a:t>
            </a:r>
            <a:r>
              <a:rPr lang="en-US" dirty="0" smtClean="0"/>
              <a:t> at </a:t>
            </a:r>
            <a:r>
              <a:rPr lang="en-US" dirty="0" err="1" smtClean="0"/>
              <a:t>Salesforc.com</a:t>
            </a:r>
            <a:endParaRPr lang="en-US" dirty="0" smtClean="0"/>
          </a:p>
          <a:p>
            <a:pPr lvl="1"/>
            <a:r>
              <a:rPr lang="en-US" dirty="0" smtClean="0"/>
              <a:t>Connect ext and </a:t>
            </a:r>
            <a:r>
              <a:rPr lang="en-US" dirty="0" err="1" smtClean="0"/>
              <a:t>int</a:t>
            </a:r>
            <a:r>
              <a:rPr lang="en-US" dirty="0" smtClean="0"/>
              <a:t>, engage periphery, collaborate at the top, show a strong hand</a:t>
            </a:r>
          </a:p>
          <a:p>
            <a:pPr lvl="1"/>
            <a:r>
              <a:rPr lang="en-US" dirty="0" smtClean="0"/>
              <a:t>Lead </a:t>
            </a:r>
            <a:r>
              <a:rPr lang="en-US" smtClean="0"/>
              <a:t>by example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&amp; Purpose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09523" y="2409597"/>
            <a:ext cx="1774437" cy="17397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92691" y="2409597"/>
            <a:ext cx="1774437" cy="17397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79286" y="3279487"/>
            <a:ext cx="1774437" cy="17397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82899" y="1860259"/>
            <a:ext cx="209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Business model for</a:t>
            </a:r>
          </a:p>
          <a:p>
            <a:r>
              <a:rPr lang="en-US" dirty="0" smtClean="0"/>
              <a:t>Doing well and good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7128" y="1860259"/>
            <a:ext cx="1253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Progressive</a:t>
            </a:r>
          </a:p>
          <a:p>
            <a:r>
              <a:rPr lang="en-US" dirty="0" smtClean="0"/>
              <a:t>Workplace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1688" y="5451602"/>
            <a:ext cx="1420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Collaborative</a:t>
            </a:r>
          </a:p>
          <a:p>
            <a:pPr algn="ctr"/>
            <a:r>
              <a:rPr lang="en-US" dirty="0" smtClean="0"/>
              <a:t>Leadership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Rethinking CSR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From 100-list to core business strategy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From VP to CEO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From CSR to Porter’s “CSV”--Creating Shared value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From business models for making profits to business models for doing well </a:t>
            </a:r>
            <a:r>
              <a:rPr lang="en-US" sz="2800" u="sng"/>
              <a:t>and</a:t>
            </a:r>
            <a:r>
              <a:rPr lang="en-US" sz="2800"/>
              <a:t> doing good; It’s all in the “and”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Requires 1) identifying core business issues, and 2) creating new business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38200" indent="-838200" eaLnBrk="1" hangingPunct="1"/>
            <a:r>
              <a:rPr lang="en-US"/>
              <a:t>1. Identifying </a:t>
            </a:r>
            <a:br>
              <a:rPr lang="en-US"/>
            </a:br>
            <a:r>
              <a:rPr lang="en-US"/>
              <a:t>core business issue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1066800" y="1894988"/>
            <a:ext cx="6753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Question: What’s the single most important social/environmental </a:t>
            </a:r>
          </a:p>
          <a:p>
            <a:r>
              <a:rPr lang="en-US" sz="1800"/>
              <a:t>issue that the company should be concerned with? </a:t>
            </a:r>
          </a:p>
        </p:txBody>
      </p:sp>
      <p:graphicFrame>
        <p:nvGraphicFramePr>
          <p:cNvPr id="6180" name="Group 36"/>
          <p:cNvGraphicFramePr>
            <a:graphicFrameLocks noGrp="1"/>
          </p:cNvGraphicFramePr>
          <p:nvPr/>
        </p:nvGraphicFramePr>
        <p:xfrm>
          <a:off x="990600" y="2656988"/>
          <a:ext cx="6858000" cy="3539173"/>
        </p:xfrm>
        <a:graphic>
          <a:graphicData uri="http://schemas.openxmlformats.org/drawingml/2006/table">
            <a:tbl>
              <a:tblPr/>
              <a:tblGrid>
                <a:gridCol w="2362200"/>
                <a:gridCol w="4495800"/>
              </a:tblGrid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Fast food and processed food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Unhealthy food, leading to various diseases and medical problems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Automobile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Carbon emission: climate change and pollution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Fashion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Unhealthy body images, leading to unhealthy living and medical problems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Education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Access to good quality and affordable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Building/construction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Environmental damage; high carbon footprint and resource-inefficient buildings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Chemical industry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Toxic products, incl. how they are produced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Computer Hardware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Waste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2. Creating a new business </a:t>
            </a:r>
            <a:r>
              <a:rPr lang="en-US" dirty="0" smtClean="0"/>
              <a:t>model</a:t>
            </a:r>
            <a:r>
              <a:rPr lang="en-US" dirty="0"/>
              <a:t>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Product strategy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Process strategy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People </a:t>
            </a:r>
            <a:r>
              <a:rPr lang="en-US" dirty="0"/>
              <a:t>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Product market segmentation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US" sz="2800" b="1"/>
              <a:t>Premium </a:t>
            </a:r>
            <a:r>
              <a:rPr lang="en-US" sz="2800" b="1" smtClean="0"/>
              <a:t>segment (Dark Green)</a:t>
            </a:r>
            <a:endParaRPr lang="en-US" sz="2800" smtClean="0"/>
          </a:p>
          <a:p>
            <a:pPr marL="990600" lvl="1" indent="-533400" eaLnBrk="1" hangingPunct="1">
              <a:buFontTx/>
              <a:buNone/>
            </a:pPr>
            <a:r>
              <a:rPr lang="en-US" sz="2400"/>
              <a:t>  - Costs extra, willing to pay more</a:t>
            </a:r>
          </a:p>
          <a:p>
            <a:pPr marL="990600" lvl="1" indent="-533400" eaLnBrk="1" hangingPunct="1">
              <a:buFontTx/>
              <a:buNone/>
            </a:pPr>
            <a:r>
              <a:rPr lang="en-US" sz="2400"/>
              <a:t>  - Benefit: direct personal (eg healthy food, status) or indirect (save the planet)</a:t>
            </a:r>
          </a:p>
          <a:p>
            <a:pPr marL="990600" lvl="1" indent="-533400" eaLnBrk="1" hangingPunct="1">
              <a:buFontTx/>
              <a:buNone/>
            </a:pPr>
            <a:r>
              <a:rPr lang="en-US" sz="2400"/>
              <a:t>  - Greenerprinter: “Dark Green”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400"/>
              <a:t>  - Danone, healthy yogurts</a:t>
            </a:r>
          </a:p>
          <a:p>
            <a:pPr marL="990600" lvl="1" indent="-533400" eaLnBrk="1" hangingPunct="1">
              <a:buFontTx/>
              <a:buNone/>
            </a:pPr>
            <a:r>
              <a:rPr lang="en-US" sz="2400"/>
              <a:t>  - 10-15% of a market</a:t>
            </a:r>
          </a:p>
          <a:p>
            <a:pPr marL="609600" indent="-609600" eaLnBrk="1" hangingPunct="1">
              <a:buFontTx/>
              <a:buAutoNum type="arabicParenR"/>
            </a:pPr>
            <a:endParaRPr lang="en-US" sz="2800"/>
          </a:p>
          <a:p>
            <a:pPr marL="609600" indent="-609600" eaLnBrk="1" hangingPunct="1">
              <a:buFontTx/>
              <a:buAutoNum type="arabicParenR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Product market segmentation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US" sz="2800" b="1"/>
              <a:t>Light segment</a:t>
            </a:r>
            <a:endParaRPr lang="en-US"/>
          </a:p>
          <a:p>
            <a:pPr marL="990600" lvl="1" indent="-533400" eaLnBrk="1" hangingPunct="1">
              <a:buFontTx/>
              <a:buNone/>
            </a:pPr>
            <a:r>
              <a:rPr lang="en-US" sz="2400"/>
              <a:t>  - Not willing to pay more, but will buy if social/environmental</a:t>
            </a:r>
          </a:p>
          <a:p>
            <a:pPr marL="990600" lvl="1" indent="-533400" eaLnBrk="1" hangingPunct="1">
              <a:buFontTx/>
              <a:buNone/>
            </a:pPr>
            <a:r>
              <a:rPr lang="en-US" sz="2400"/>
              <a:t>  - Greenerprinter: “Light Green”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400"/>
              <a:t>  - Customers will not offset extra costs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Product market segmentation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b="1"/>
              <a:t>3) Good value, happens to be green/social</a:t>
            </a:r>
            <a:endParaRPr lang="en-US" sz="2400"/>
          </a:p>
          <a:p>
            <a:pPr marL="609600" indent="-609600" eaLnBrk="1" hangingPunct="1">
              <a:buFontTx/>
              <a:buNone/>
            </a:pPr>
            <a:r>
              <a:rPr lang="en-US" sz="2400"/>
              <a:t>     Favorable economics for customer</a:t>
            </a:r>
          </a:p>
          <a:p>
            <a:pPr marL="609600" indent="-609600" eaLnBrk="1" hangingPunct="1">
              <a:buFontTx/>
              <a:buNone/>
            </a:pPr>
            <a:r>
              <a:rPr lang="en-US" sz="2400"/>
              <a:t>     a) Pay more now, save more later</a:t>
            </a:r>
          </a:p>
          <a:p>
            <a:pPr marL="609600" indent="-609600" eaLnBrk="1" hangingPunct="1">
              <a:buFontTx/>
              <a:buNone/>
            </a:pPr>
            <a:r>
              <a:rPr lang="en-US" sz="2400"/>
              <a:t>		- HydroPoint, Prius</a:t>
            </a:r>
          </a:p>
          <a:p>
            <a:pPr marL="609600" indent="-609600" eaLnBrk="1" hangingPunct="1">
              <a:buFontTx/>
              <a:buNone/>
            </a:pPr>
            <a:r>
              <a:rPr lang="en-US" sz="2400"/>
              <a:t>     b) Good value right away </a:t>
            </a:r>
          </a:p>
          <a:p>
            <a:pPr marL="609600" indent="-609600" eaLnBrk="1" hangingPunct="1">
              <a:buFontTx/>
              <a:buNone/>
            </a:pPr>
            <a:r>
              <a:rPr lang="en-US" sz="2400"/>
              <a:t>	    - bike rental in New York, recycling. </a:t>
            </a:r>
          </a:p>
          <a:p>
            <a:pPr marL="609600" indent="-609600" eaLnBrk="1" hangingPunct="1">
              <a:buFontTx/>
              <a:buNone/>
            </a:pPr>
            <a:r>
              <a:rPr lang="en-US" sz="2400"/>
              <a:t>    c) Lower price, because green/social reduced costs</a:t>
            </a:r>
          </a:p>
          <a:p>
            <a:pPr marL="609600" indent="-609600" eaLnBrk="1" hangingPunct="1">
              <a:buFontTx/>
              <a:buNone/>
            </a:pPr>
            <a:r>
              <a:rPr lang="en-US" sz="2400"/>
              <a:t>          - requires change in process</a:t>
            </a:r>
          </a:p>
          <a:p>
            <a:pPr marL="609600" indent="-609600" eaLnBrk="1" hangingPunct="1"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Progressive Workplace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Purposeful</a:t>
            </a:r>
          </a:p>
          <a:p>
            <a:pPr lvl="1"/>
            <a:r>
              <a:rPr lang="en-US" dirty="0" smtClean="0"/>
              <a:t>Work has meaning</a:t>
            </a:r>
          </a:p>
          <a:p>
            <a:r>
              <a:rPr lang="en-US" dirty="0" smtClean="0"/>
              <a:t>Collaborative</a:t>
            </a:r>
          </a:p>
          <a:p>
            <a:pPr lvl="1"/>
            <a:r>
              <a:rPr lang="en-US" dirty="0" smtClean="0"/>
              <a:t>Flat, not hierarchical; participatory, empowered</a:t>
            </a:r>
          </a:p>
          <a:p>
            <a:r>
              <a:rPr lang="en-US" dirty="0" smtClean="0"/>
              <a:t>Inclusive/diverse</a:t>
            </a:r>
          </a:p>
          <a:p>
            <a:pPr lvl="1"/>
            <a:r>
              <a:rPr lang="en-US" dirty="0" smtClean="0"/>
              <a:t>Demographics, nationality, experience etc.</a:t>
            </a:r>
          </a:p>
          <a:p>
            <a:r>
              <a:rPr lang="en-US" dirty="0" smtClean="0"/>
              <a:t>Work/life balance</a:t>
            </a:r>
          </a:p>
          <a:p>
            <a:pPr lvl="1"/>
            <a:r>
              <a:rPr lang="en-US" dirty="0" smtClean="0"/>
              <a:t>Flexible, </a:t>
            </a:r>
            <a:r>
              <a:rPr lang="en-US" dirty="0" err="1" smtClean="0"/>
              <a:t>accomocating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507</Words>
  <Application>Microsoft Macintosh PowerPoint</Application>
  <PresentationFormat>On-screen Show (4:3)</PresentationFormat>
  <Paragraphs>90</Paragraphs>
  <Slides>11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Emerging Management Paradigms A few summary points</vt:lpstr>
      <vt:lpstr>Profit &amp; Purpose</vt:lpstr>
      <vt:lpstr>Rethinking CSR</vt:lpstr>
      <vt:lpstr>1. Identifying  core business issue</vt:lpstr>
      <vt:lpstr>2. Creating a new business models</vt:lpstr>
      <vt:lpstr>Product market segmentation</vt:lpstr>
      <vt:lpstr>Product market segmentation</vt:lpstr>
      <vt:lpstr>Product market segmentation</vt:lpstr>
      <vt:lpstr>Progressive Workplace</vt:lpstr>
      <vt:lpstr>Progressive workplace &amp; IT</vt:lpstr>
      <vt:lpstr>What leadership required?</vt:lpstr>
    </vt:vector>
  </TitlesOfParts>
  <Company>School of Info, 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Management Paradigms A few summary points</dc:title>
  <dc:creator>authorized user</dc:creator>
  <cp:lastModifiedBy>authorized user</cp:lastModifiedBy>
  <cp:revision>8</cp:revision>
  <dcterms:created xsi:type="dcterms:W3CDTF">2011-12-01T16:28:24Z</dcterms:created>
  <dcterms:modified xsi:type="dcterms:W3CDTF">2011-12-01T16:48:15Z</dcterms:modified>
</cp:coreProperties>
</file>