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5" r:id="rId4"/>
    <p:sldId id="266" r:id="rId5"/>
    <p:sldId id="258" r:id="rId6"/>
    <p:sldId id="262" r:id="rId7"/>
    <p:sldId id="270" r:id="rId8"/>
    <p:sldId id="271" r:id="rId9"/>
    <p:sldId id="261" r:id="rId10"/>
    <p:sldId id="260" r:id="rId11"/>
    <p:sldId id="267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20" autoAdjust="0"/>
  </p:normalViewPr>
  <p:slideViewPr>
    <p:cSldViewPr snapToGrid="0" snapToObjects="1">
      <p:cViewPr varScale="1">
        <p:scale>
          <a:sx n="37" d="100"/>
          <a:sy n="37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B78EB-52AE-8B4D-90F6-62B3BAE19B9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9098-79FB-2E42-B7B9-0E90481A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www.wired.com</a:t>
            </a:r>
            <a:r>
              <a:rPr lang="en-US" dirty="0" smtClean="0"/>
              <a:t>/science/discoveries/magazine/16-07/</a:t>
            </a:r>
            <a:r>
              <a:rPr lang="en-US" dirty="0" err="1" smtClean="0"/>
              <a:t>pb_theory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9098-79FB-2E42-B7B9-0E90481AE2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0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/2012/08/12/business/how-big-data-became-so-big-</a:t>
            </a:r>
            <a:r>
              <a:rPr lang="en-US" dirty="0" err="1" smtClean="0"/>
              <a:t>unboxed.html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www.wired.com</a:t>
            </a:r>
            <a:r>
              <a:rPr lang="en-US" dirty="0" smtClean="0"/>
              <a:t>/science/discoveries/magazine/16-07/</a:t>
            </a:r>
            <a:r>
              <a:rPr lang="en-US" dirty="0" err="1" smtClean="0"/>
              <a:t>pb_theory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www.latimes.com</a:t>
            </a:r>
            <a:r>
              <a:rPr lang="en-US" dirty="0" smtClean="0"/>
              <a:t>/news/opinion/editorials/la-ed-data-privacy-20121119,0,7387282.story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9098-79FB-2E42-B7B9-0E90481AE2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9098-79FB-2E42-B7B9-0E90481AE2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9098-79FB-2E42-B7B9-0E90481AE2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9098-79FB-2E42-B7B9-0E90481AE2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Polysemy, “sameness of</a:t>
            </a:r>
            <a:r>
              <a:rPr lang="en-US" baseline="0" dirty="0" smtClean="0"/>
              <a:t> words does not mean stability of meanings”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9098-79FB-2E42-B7B9-0E90481AE2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web.archive.org</a:t>
            </a:r>
            <a:r>
              <a:rPr lang="en-US" dirty="0" smtClean="0"/>
              <a:t>/web/20110327024741/http://</a:t>
            </a:r>
            <a:r>
              <a:rPr lang="en-US" dirty="0" err="1" smtClean="0"/>
              <a:t>blog.okcupid.com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 ‘big data’ is still just as prone to misinterpretation as other kinds of captured data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Dubious claim from the piece: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seems that generally, people of all races write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blacks and Latinos and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Asians and whites. This is a pretty crazy result: proof that race not only affects the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contacts between people, but the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well. For example, the average black person writes at a level almost one full grade-level higher when writing to a white person than when writing to another black person.”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9098-79FB-2E42-B7B9-0E90481AE2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Check impulse to apply findings as general insights about humans (rather than about human patterns in relation to the given tech)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9098-79FB-2E42-B7B9-0E90481AE2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 272: Qualitative Research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6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 and Skew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the biggest of big data may be skewed, do we </a:t>
            </a:r>
            <a:r>
              <a:rPr lang="en-US" dirty="0" smtClean="0"/>
              <a:t>understand and are we adequately grappling with thi</a:t>
            </a:r>
            <a:r>
              <a:rPr lang="en-US" dirty="0" smtClean="0"/>
              <a:t>s skew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privacy aware (</a:t>
            </a:r>
            <a:r>
              <a:rPr lang="en-US" dirty="0" err="1" smtClean="0"/>
              <a:t>Ghostery</a:t>
            </a:r>
            <a:r>
              <a:rPr lang="en-US" dirty="0" smtClean="0"/>
              <a:t>, Do Not Track Plus, Disconnect, FB Purity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set errors</a:t>
            </a:r>
          </a:p>
          <a:p>
            <a:r>
              <a:rPr lang="en-US" dirty="0" smtClean="0"/>
              <a:t>Shared accounts (non-equivalency between individual user and account), </a:t>
            </a:r>
            <a:r>
              <a:rPr lang="en-US" b="1" dirty="0" smtClean="0"/>
              <a:t>bots!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2964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Proprietary data sets</a:t>
            </a:r>
          </a:p>
          <a:p>
            <a:r>
              <a:rPr lang="en-US" dirty="0" smtClean="0"/>
              <a:t>Privacy (US Do Not Track Online Act 2011)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9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12" y="1984208"/>
            <a:ext cx="8142526" cy="41595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Ethnography as </a:t>
            </a:r>
            <a:r>
              <a:rPr lang="en-US" b="1" dirty="0" smtClean="0"/>
              <a:t>alternate or complement </a:t>
            </a:r>
            <a:r>
              <a:rPr lang="en-US" dirty="0" smtClean="0"/>
              <a:t>to the ‘big data’ trend?</a:t>
            </a:r>
          </a:p>
          <a:p>
            <a:r>
              <a:rPr lang="en-US" dirty="0" smtClean="0"/>
              <a:t>Small as yielding </a:t>
            </a:r>
            <a:r>
              <a:rPr lang="en-US" b="1" dirty="0" smtClean="0"/>
              <a:t>different kinds of insights </a:t>
            </a:r>
            <a:r>
              <a:rPr lang="en-US" dirty="0" smtClean="0"/>
              <a:t>– </a:t>
            </a:r>
            <a:r>
              <a:rPr lang="en-US" i="1" dirty="0" smtClean="0"/>
              <a:t>tracking a single vault inspector for a hydroelectric company and the </a:t>
            </a:r>
            <a:r>
              <a:rPr lang="en-US" i="1" dirty="0" err="1" smtClean="0"/>
              <a:t>defn</a:t>
            </a:r>
            <a:r>
              <a:rPr lang="en-US" i="1" dirty="0" smtClean="0"/>
              <a:t> of ‘information practices’</a:t>
            </a:r>
          </a:p>
          <a:p>
            <a:r>
              <a:rPr lang="en-US" dirty="0" smtClean="0"/>
              <a:t>Small in terms of feasibility of </a:t>
            </a:r>
            <a:r>
              <a:rPr lang="en-US" b="1" dirty="0" smtClean="0"/>
              <a:t>non-algorithmic analysis </a:t>
            </a:r>
            <a:r>
              <a:rPr lang="en-US" dirty="0" smtClean="0"/>
              <a:t>(of navigation through and recall of data)</a:t>
            </a:r>
          </a:p>
          <a:p>
            <a:r>
              <a:rPr lang="en-US" dirty="0" smtClean="0"/>
              <a:t>And </a:t>
            </a:r>
            <a:r>
              <a:rPr lang="en-US" b="1" dirty="0" smtClean="0"/>
              <a:t>triangulation</a:t>
            </a:r>
            <a:r>
              <a:rPr lang="en-US" dirty="0" smtClean="0"/>
              <a:t> – gender and mobile phones in Uganda and Rwanda</a:t>
            </a:r>
          </a:p>
          <a:p>
            <a:r>
              <a:rPr lang="en-US" dirty="0" smtClean="0"/>
              <a:t>Big data as </a:t>
            </a:r>
            <a:r>
              <a:rPr lang="en-US" b="1" dirty="0" smtClean="0"/>
              <a:t>total enumeration</a:t>
            </a:r>
            <a:r>
              <a:rPr lang="en-US" dirty="0" smtClean="0"/>
              <a:t> permits finding, accounting for, characterizing outliers, extremes (which interests ethnographers)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958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develop models that make better economic predictions, anticipate and track flu outbreaks</a:t>
            </a:r>
          </a:p>
          <a:p>
            <a:r>
              <a:rPr lang="en-US" dirty="0" smtClean="0"/>
              <a:t>Commercial - targeted </a:t>
            </a:r>
            <a:r>
              <a:rPr lang="en-US" dirty="0" smtClean="0"/>
              <a:t>advertising, placement in time/space of ads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55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sequences</a:t>
            </a:r>
            <a:endParaRPr lang="en-US" dirty="0"/>
          </a:p>
          <a:p>
            <a:r>
              <a:rPr lang="en-US" dirty="0" smtClean="0"/>
              <a:t>Social </a:t>
            </a:r>
            <a:r>
              <a:rPr lang="en-US" dirty="0"/>
              <a:t>media </a:t>
            </a:r>
            <a:r>
              <a:rPr lang="en-US" dirty="0" smtClean="0"/>
              <a:t>interactions</a:t>
            </a:r>
          </a:p>
          <a:p>
            <a:r>
              <a:rPr lang="en-US" dirty="0" smtClean="0"/>
              <a:t>Search terms</a:t>
            </a:r>
            <a:endParaRPr lang="en-US" dirty="0"/>
          </a:p>
          <a:p>
            <a:r>
              <a:rPr lang="en-US" dirty="0" smtClean="0"/>
              <a:t>Health records</a:t>
            </a:r>
            <a:endParaRPr lang="en-US" dirty="0"/>
          </a:p>
          <a:p>
            <a:r>
              <a:rPr lang="en-US" dirty="0" smtClean="0"/>
              <a:t>Phone logs</a:t>
            </a:r>
            <a:endParaRPr lang="en-US" dirty="0"/>
          </a:p>
          <a:p>
            <a:r>
              <a:rPr lang="en-US" dirty="0" smtClean="0"/>
              <a:t>Government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1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17" t="19045" r="40566" b="10124"/>
          <a:stretch/>
        </p:blipFill>
        <p:spPr>
          <a:xfrm>
            <a:off x="1176562" y="728282"/>
            <a:ext cx="6667161" cy="54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4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Big Data is a tagline for a process that has the potential to transform everything.</a:t>
            </a:r>
            <a:r>
              <a:rPr lang="en-US" dirty="0" smtClean="0"/>
              <a:t>” – Jon </a:t>
            </a:r>
            <a:r>
              <a:rPr lang="en-US" dirty="0" err="1" smtClean="0"/>
              <a:t>Kleinbeg</a:t>
            </a:r>
            <a:r>
              <a:rPr lang="en-US" dirty="0" smtClean="0"/>
              <a:t>, CS Prof, Cornell U. – NY Times 8/11/12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But faced with massive data, this approach to science — hypothesize, model, test — is becoming obsolete</a:t>
            </a:r>
            <a:r>
              <a:rPr lang="en-US" dirty="0" smtClean="0"/>
              <a:t>.” – Wired mag, 06/23/08</a:t>
            </a:r>
          </a:p>
          <a:p>
            <a:r>
              <a:rPr lang="en-US" dirty="0" smtClean="0"/>
              <a:t>“'</a:t>
            </a:r>
            <a:r>
              <a:rPr lang="en-US" dirty="0"/>
              <a:t>Big Data' can change the </a:t>
            </a:r>
            <a:r>
              <a:rPr lang="en-US" dirty="0" smtClean="0"/>
              <a:t>world” – headline, LA Times, 11/19/12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6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600200"/>
            <a:ext cx="8128000" cy="3644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/>
          <a:lstStyle/>
          <a:p>
            <a:r>
              <a:rPr lang="en-US" dirty="0" smtClean="0"/>
              <a:t>Mythology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58905"/>
            <a:ext cx="7345363" cy="39319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Type of data </a:t>
            </a:r>
            <a:r>
              <a:rPr lang="en-US" dirty="0" smtClean="0"/>
              <a:t>– log data, behavioral traces. “as the Internet has matured, the technologies for linking behavior with an identity have increased dramatically” (</a:t>
            </a:r>
            <a:r>
              <a:rPr lang="en-US" dirty="0" err="1" smtClean="0"/>
              <a:t>Lessig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Quantity of data</a:t>
            </a:r>
            <a:r>
              <a:rPr lang="en-US" dirty="0" smtClean="0"/>
              <a:t> – </a:t>
            </a:r>
            <a:r>
              <a:rPr lang="en-US" dirty="0" smtClean="0"/>
              <a:t>terabytes, petabytes, </a:t>
            </a:r>
            <a:r>
              <a:rPr lang="en-US" b="1" dirty="0" err="1" smtClean="0"/>
              <a:t>yottabytes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more is better? </a:t>
            </a:r>
            <a:r>
              <a:rPr lang="en-US" dirty="0" smtClean="0"/>
              <a:t>New skills demanded </a:t>
            </a:r>
            <a:r>
              <a:rPr lang="en-US" dirty="0" smtClean="0"/>
              <a:t>for processing such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Range, Variety, Granularity </a:t>
            </a:r>
            <a:r>
              <a:rPr lang="en-US" b="1" dirty="0" smtClean="0"/>
              <a:t>of data</a:t>
            </a:r>
            <a:r>
              <a:rPr lang="en-US" dirty="0" smtClean="0"/>
              <a:t> – total enumeration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58905"/>
            <a:ext cx="7345363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Logged activities, behavioral traces (online). With the mobile phone, traces of movement tracked through space.</a:t>
            </a:r>
          </a:p>
          <a:p>
            <a:r>
              <a:rPr lang="en-US" dirty="0"/>
              <a:t>D</a:t>
            </a:r>
            <a:r>
              <a:rPr lang="en-US" dirty="0" smtClean="0"/>
              <a:t>ata captured without conscious awareness of the </a:t>
            </a:r>
            <a:r>
              <a:rPr lang="en-US" dirty="0" smtClean="0"/>
              <a:t>contributor (research instrument is maximally non-disruptive)…</a:t>
            </a:r>
            <a:r>
              <a:rPr lang="en-US" dirty="0" smtClean="0"/>
              <a:t>but </a:t>
            </a:r>
            <a:r>
              <a:rPr lang="en-US" b="1" dirty="0" smtClean="0"/>
              <a:t>privacy issues</a:t>
            </a:r>
            <a:r>
              <a:rPr lang="en-US" dirty="0" smtClean="0"/>
              <a:t>? </a:t>
            </a:r>
            <a:r>
              <a:rPr lang="en-US" b="1" dirty="0" smtClean="0"/>
              <a:t>Informed consent?</a:t>
            </a:r>
            <a:endParaRPr lang="en-US" dirty="0" smtClean="0"/>
          </a:p>
          <a:p>
            <a:r>
              <a:rPr lang="en-US" dirty="0" smtClean="0"/>
              <a:t>Shared approach </a:t>
            </a:r>
            <a:r>
              <a:rPr lang="en-US" dirty="0" smtClean="0"/>
              <a:t>with ethnographers -- getting close to the phenomenon of interest. “the</a:t>
            </a:r>
            <a:r>
              <a:rPr lang="en-US" dirty="0"/>
              <a:t> </a:t>
            </a:r>
            <a:r>
              <a:rPr lang="en-US" b="1" dirty="0"/>
              <a:t>nearer we get to the conditions</a:t>
            </a:r>
            <a:r>
              <a:rPr lang="en-US" dirty="0"/>
              <a:t> in which [the people we are studying] actually do attribute meanings to objects and events, the more accurate our description of those meanings are likely to be” (Becker 1996)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5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622300"/>
            <a:ext cx="74930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3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06" t="15777" r="7480" b="10123"/>
          <a:stretch/>
        </p:blipFill>
        <p:spPr>
          <a:xfrm>
            <a:off x="634968" y="1755349"/>
            <a:ext cx="7993121" cy="3809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968" y="5473534"/>
            <a:ext cx="761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Sameness of Words does not Ensure Stability of Meanings – </a:t>
            </a:r>
            <a:r>
              <a:rPr lang="en-US" sz="2400" dirty="0" err="1" smtClean="0"/>
              <a:t>Suchman</a:t>
            </a:r>
            <a:r>
              <a:rPr lang="en-US" sz="2400" dirty="0" smtClean="0"/>
              <a:t> and Jordan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880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197" t="36382" r="68754" b="49797"/>
          <a:stretch/>
        </p:blipFill>
        <p:spPr>
          <a:xfrm>
            <a:off x="3590630" y="1836615"/>
            <a:ext cx="1687304" cy="933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181" t="29619" r="46589" b="20683"/>
          <a:stretch/>
        </p:blipFill>
        <p:spPr>
          <a:xfrm>
            <a:off x="4681455" y="2911231"/>
            <a:ext cx="3771678" cy="307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1853" t="29580" r="43835" b="12302"/>
          <a:stretch/>
        </p:blipFill>
        <p:spPr>
          <a:xfrm>
            <a:off x="886443" y="2911231"/>
            <a:ext cx="3402231" cy="32399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Interpreting Data: Meaning &amp; Intent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676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659</TotalTime>
  <Words>602</Words>
  <Application>Microsoft Macintosh PowerPoint</Application>
  <PresentationFormat>On-screen Show (4:3)</PresentationFormat>
  <Paragraphs>61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Capital</vt:lpstr>
      <vt:lpstr>Big Data</vt:lpstr>
      <vt:lpstr>PowerPoint Presentation</vt:lpstr>
      <vt:lpstr>Mythology</vt:lpstr>
      <vt:lpstr>Mythology</vt:lpstr>
      <vt:lpstr>What is new?</vt:lpstr>
      <vt:lpstr>Type of Data</vt:lpstr>
      <vt:lpstr>PowerPoint Presentation</vt:lpstr>
      <vt:lpstr>Interpretation</vt:lpstr>
      <vt:lpstr>Interpreting Data: Meaning &amp; Intent</vt:lpstr>
      <vt:lpstr>Completeness and Skew</vt:lpstr>
      <vt:lpstr>Access</vt:lpstr>
      <vt:lpstr>Small Data?</vt:lpstr>
      <vt:lpstr>Applications</vt:lpstr>
      <vt:lpstr>PowerPoint Presentation</vt:lpstr>
    </vt:vector>
  </TitlesOfParts>
  <Company>UC-Berkeley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Jenna Burrell</dc:creator>
  <cp:lastModifiedBy>Jenna Burrell</cp:lastModifiedBy>
  <cp:revision>18</cp:revision>
  <dcterms:created xsi:type="dcterms:W3CDTF">2012-11-20T02:29:07Z</dcterms:created>
  <dcterms:modified xsi:type="dcterms:W3CDTF">2012-11-20T22:03:50Z</dcterms:modified>
</cp:coreProperties>
</file>