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8" r:id="rId3"/>
    <p:sldId id="26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Alex Chung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2707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1480" y="-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AF5E1-5E29-2D48-8B19-D0277844849B}" type="datetimeFigureOut">
              <a:rPr lang="en-US" smtClean="0"/>
              <a:pPr/>
              <a:t>1/23/13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7CFE9-30AA-FF45-AA07-35BDF4631B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471114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19AE0-902D-114D-82EA-B6177371B3E8}" type="datetimeFigureOut">
              <a:rPr lang="en-US" smtClean="0"/>
              <a:pPr/>
              <a:t>1/23/13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42391-B6AF-1143-8291-3E4933DAC5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90716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Java’s definition: http://</a:t>
            </a:r>
            <a:r>
              <a:rPr lang="en-US" dirty="0" err="1" smtClean="0"/>
              <a:t>docs.oracle.com</a:t>
            </a:r>
            <a:r>
              <a:rPr lang="en-US" dirty="0" smtClean="0"/>
              <a:t>/</a:t>
            </a:r>
            <a:r>
              <a:rPr lang="en-US" dirty="0" err="1" smtClean="0"/>
              <a:t>javase</a:t>
            </a:r>
            <a:r>
              <a:rPr lang="en-US" dirty="0" smtClean="0"/>
              <a:t>/tutorial/java/concepts/</a:t>
            </a:r>
            <a:r>
              <a:rPr lang="en-US" dirty="0" err="1" smtClean="0"/>
              <a:t>object.html</a:t>
            </a:r>
            <a:endParaRPr lang="en-US" dirty="0" smtClean="0"/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dirty="0" smtClean="0"/>
              <a:t>*</a:t>
            </a:r>
            <a:r>
              <a:rPr lang="en-US" sz="1200" dirty="0" smtClean="0"/>
              <a:t>From Apple’s “The Objective-C Programming Language”</a:t>
            </a: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http://</a:t>
            </a:r>
            <a:r>
              <a:rPr lang="en-US" sz="1200" dirty="0" err="1" smtClean="0"/>
              <a:t>developer.apple.com</a:t>
            </a:r>
            <a:r>
              <a:rPr lang="en-US" sz="1200" dirty="0" smtClean="0"/>
              <a:t>/library/mac/#documentation/Cocoa/Conceptual/</a:t>
            </a:r>
            <a:r>
              <a:rPr lang="en-US" sz="1200" dirty="0" err="1" smtClean="0"/>
              <a:t>ObjectiveC</a:t>
            </a:r>
            <a:r>
              <a:rPr lang="en-US" sz="1200" dirty="0" smtClean="0"/>
              <a:t>/Articles/</a:t>
            </a:r>
            <a:r>
              <a:rPr lang="en-US" sz="1200" dirty="0" err="1" smtClean="0"/>
              <a:t>ocObjectsClasses.html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42391-B6AF-1143-8291-3E4933DAC54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6126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Include the full code at the end such as your code look like this!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42391-B6AF-1143-8291-3E4933DAC54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07085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i206 Lab 1 - Exercise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EE29-75DA-B84B-9BE4-617B7345E2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23940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i206 Lab 1 - Exercise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EE29-75DA-B84B-9BE4-617B7345E2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25484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i206 Lab 1 - Exercise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EE29-75DA-B84B-9BE4-617B7345E2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3006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i206 Lab 1 - Exercise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EE29-75DA-B84B-9BE4-617B7345E2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6223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i206 Lab 1 - Exercise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EE29-75DA-B84B-9BE4-617B7345E2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30376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i206 Lab 1 - Exercise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EE29-75DA-B84B-9BE4-617B7345E2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7949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i206 Lab 1 - Exercise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EE29-75DA-B84B-9BE4-617B7345E2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1927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i206 Lab 1 - Exercise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EE29-75DA-B84B-9BE4-617B7345E2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06612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i206 Lab 1 - Exercise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EE29-75DA-B84B-9BE4-617B7345E2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89906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i206 Lab 1 - Exercise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EE29-75DA-B84B-9BE4-617B7345E2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20925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i206 Lab 1 - Exercise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EE29-75DA-B84B-9BE4-617B7345E2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68885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i206 Lab 1 - Exercise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2EE29-75DA-B84B-9BE4-617B7345E2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43269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name@ischool.edu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 206 Lab Exercise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to Classes and Objects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i206 Lab 1 - Exercise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EE29-75DA-B84B-9BE4-617B7345E25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4690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4778573"/>
            <a:ext cx="8229600" cy="101292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1920013"/>
            <a:ext cx="8229600" cy="117922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ourier"/>
              <a:cs typeface="Courier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3492308"/>
            <a:ext cx="8229600" cy="7873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 smtClean="0"/>
              <a:t>Let’s extend our </a:t>
            </a:r>
            <a:r>
              <a:rPr lang="en-US" dirty="0" err="1" smtClean="0"/>
              <a:t>BankAccount</a:t>
            </a:r>
            <a:r>
              <a:rPr lang="en-US" dirty="0" smtClean="0"/>
              <a:t> class to add class attributes to hold the account name and number.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class </a:t>
            </a:r>
            <a:r>
              <a:rPr lang="en-US" dirty="0" err="1" smtClean="0">
                <a:latin typeface="Courier"/>
                <a:cs typeface="Courier"/>
              </a:rPr>
              <a:t>BankAccount</a:t>
            </a:r>
            <a:r>
              <a:rPr lang="en-US" dirty="0" smtClean="0">
                <a:latin typeface="Courier"/>
                <a:cs typeface="Courier"/>
              </a:rPr>
              <a:t>(object):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“””represents a generic banking account”””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name = “”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</a:t>
            </a:r>
            <a:r>
              <a:rPr lang="en-US" dirty="0" err="1" smtClean="0">
                <a:latin typeface="Courier"/>
                <a:cs typeface="Courier"/>
              </a:rPr>
              <a:t>accountNumber</a:t>
            </a:r>
            <a:r>
              <a:rPr lang="en-US" dirty="0" smtClean="0">
                <a:latin typeface="Courier"/>
                <a:cs typeface="Courier"/>
              </a:rPr>
              <a:t> = “”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	b</a:t>
            </a:r>
            <a:r>
              <a:rPr lang="en-US" dirty="0" smtClean="0">
                <a:latin typeface="Courier"/>
                <a:cs typeface="Courier"/>
              </a:rPr>
              <a:t>alance = 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can assign values to the attributes with dot notation: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personalAccount.name</a:t>
            </a:r>
            <a:r>
              <a:rPr lang="en-US" dirty="0" smtClean="0">
                <a:latin typeface="Courier"/>
                <a:cs typeface="Courier"/>
              </a:rPr>
              <a:t> = </a:t>
            </a:r>
            <a:r>
              <a:rPr lang="en-US" dirty="0" smtClean="0">
                <a:latin typeface="Courier"/>
                <a:cs typeface="Courier"/>
              </a:rPr>
              <a:t>“Sarah Van Wart”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personalAccount.accountNumber</a:t>
            </a:r>
            <a:r>
              <a:rPr lang="en-US" dirty="0" smtClean="0">
                <a:latin typeface="Courier"/>
                <a:cs typeface="Courier"/>
              </a:rPr>
              <a:t> = </a:t>
            </a:r>
            <a:r>
              <a:rPr lang="en-US" dirty="0" smtClean="0">
                <a:latin typeface="Courier"/>
                <a:cs typeface="Courier"/>
              </a:rPr>
              <a:t>“6498-0001”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personalAccount.balance</a:t>
            </a:r>
            <a:r>
              <a:rPr lang="en-US" dirty="0" smtClean="0">
                <a:latin typeface="Courier"/>
                <a:cs typeface="Courier"/>
              </a:rPr>
              <a:t>  = 100.0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can also use the dot notation to access the values of the object’s attributes: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&gt;&gt;&gt;</a:t>
            </a:r>
            <a:r>
              <a:rPr lang="en-US" dirty="0" err="1" smtClean="0">
                <a:latin typeface="Courier"/>
                <a:cs typeface="Courier"/>
              </a:rPr>
              <a:t>print(personalAccount.name</a:t>
            </a:r>
            <a:r>
              <a:rPr lang="en-US" dirty="0" smtClean="0">
                <a:latin typeface="Courier"/>
                <a:cs typeface="Courier"/>
              </a:rPr>
              <a:t>)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Sarah Van Wart	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&gt;&gt;&gt;</a:t>
            </a:r>
            <a:r>
              <a:rPr lang="en-US" dirty="0" err="1" smtClean="0">
                <a:latin typeface="Courier"/>
                <a:cs typeface="Courier"/>
              </a:rPr>
              <a:t>print(personalAccount.accountNumber</a:t>
            </a:r>
            <a:r>
              <a:rPr lang="en-US" dirty="0" smtClean="0">
                <a:latin typeface="Courier"/>
                <a:cs typeface="Courier"/>
              </a:rPr>
              <a:t>)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6498-0001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Lab Exercise – Defining Class Attributes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i206 Lab 1 - Exercise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EE29-75DA-B84B-9BE4-617B7345E25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8442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2944519"/>
            <a:ext cx="8229600" cy="169677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309779"/>
            <a:ext cx="8229600" cy="101292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We can also use the </a:t>
            </a:r>
            <a:r>
              <a:rPr lang="en-US" dirty="0" err="1" smtClean="0"/>
              <a:t>init</a:t>
            </a:r>
            <a:r>
              <a:rPr lang="en-US" dirty="0" smtClean="0"/>
              <a:t> (short for initialization) method that gets invoked when an object is instantiated: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#inside class </a:t>
            </a:r>
            <a:r>
              <a:rPr lang="en-US" dirty="0" err="1" smtClean="0"/>
              <a:t>BankAccount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Courier"/>
                <a:cs typeface="Courier"/>
              </a:rPr>
              <a:t>def</a:t>
            </a:r>
            <a:r>
              <a:rPr lang="en-US" dirty="0" smtClean="0">
                <a:latin typeface="Courier"/>
                <a:cs typeface="Courier"/>
              </a:rPr>
              <a:t> __</a:t>
            </a:r>
            <a:r>
              <a:rPr lang="en-US" dirty="0" err="1" smtClean="0">
                <a:latin typeface="Courier"/>
                <a:cs typeface="Courier"/>
              </a:rPr>
              <a:t>init</a:t>
            </a:r>
            <a:r>
              <a:rPr lang="en-US" dirty="0" smtClean="0">
                <a:latin typeface="Courier"/>
                <a:cs typeface="Courier"/>
              </a:rPr>
              <a:t>__(self, </a:t>
            </a:r>
            <a:r>
              <a:rPr lang="en-US" dirty="0" err="1" smtClean="0">
                <a:latin typeface="Courier"/>
                <a:cs typeface="Courier"/>
              </a:rPr>
              <a:t>accountName</a:t>
            </a:r>
            <a:r>
              <a:rPr lang="en-US" dirty="0" smtClean="0">
                <a:latin typeface="Courier"/>
                <a:cs typeface="Courier"/>
              </a:rPr>
              <a:t>, </a:t>
            </a:r>
            <a:r>
              <a:rPr lang="en-US" dirty="0" err="1" smtClean="0">
                <a:latin typeface="Courier"/>
                <a:cs typeface="Courier"/>
              </a:rPr>
              <a:t>accountNumber</a:t>
            </a:r>
            <a:r>
              <a:rPr lang="en-US" dirty="0" smtClean="0">
                <a:latin typeface="Courier"/>
                <a:cs typeface="Courier"/>
              </a:rPr>
              <a:t>, </a:t>
            </a:r>
            <a:r>
              <a:rPr lang="en-US" dirty="0" err="1" smtClean="0">
                <a:latin typeface="Courier"/>
                <a:cs typeface="Courier"/>
              </a:rPr>
              <a:t>accountBalance</a:t>
            </a:r>
            <a:r>
              <a:rPr lang="en-US" dirty="0" smtClean="0">
                <a:latin typeface="Courier"/>
                <a:cs typeface="Courier"/>
              </a:rPr>
              <a:t>):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	</a:t>
            </a:r>
            <a:r>
              <a:rPr lang="en-US" dirty="0" err="1" smtClean="0">
                <a:latin typeface="Courier"/>
                <a:cs typeface="Courier"/>
              </a:rPr>
              <a:t>self.name</a:t>
            </a:r>
            <a:r>
              <a:rPr lang="en-US" dirty="0" smtClean="0">
                <a:latin typeface="Courier"/>
                <a:cs typeface="Courier"/>
              </a:rPr>
              <a:t> = </a:t>
            </a:r>
            <a:r>
              <a:rPr lang="en-US" dirty="0" err="1" smtClean="0">
                <a:latin typeface="Courier"/>
                <a:cs typeface="Courier"/>
              </a:rPr>
              <a:t>accountName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	</a:t>
            </a:r>
            <a:r>
              <a:rPr lang="en-US" dirty="0" err="1" smtClean="0">
                <a:latin typeface="Courier"/>
                <a:cs typeface="Courier"/>
              </a:rPr>
              <a:t>self.accountNumber</a:t>
            </a:r>
            <a:r>
              <a:rPr lang="en-US" dirty="0" smtClean="0">
                <a:latin typeface="Courier"/>
                <a:cs typeface="Courier"/>
              </a:rPr>
              <a:t> = </a:t>
            </a:r>
            <a:r>
              <a:rPr lang="en-US" dirty="0" err="1" smtClean="0">
                <a:latin typeface="Courier"/>
                <a:cs typeface="Courier"/>
              </a:rPr>
              <a:t>accountNumber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	</a:t>
            </a:r>
            <a:r>
              <a:rPr lang="en-US" dirty="0" err="1" smtClean="0">
                <a:latin typeface="Courier"/>
                <a:cs typeface="Courier"/>
              </a:rPr>
              <a:t>self.balance</a:t>
            </a:r>
            <a:r>
              <a:rPr lang="en-US" dirty="0" smtClean="0">
                <a:latin typeface="Courier"/>
                <a:cs typeface="Courier"/>
              </a:rPr>
              <a:t> = </a:t>
            </a:r>
            <a:r>
              <a:rPr lang="en-US" dirty="0" err="1" smtClean="0">
                <a:latin typeface="Courier"/>
                <a:cs typeface="Courier"/>
              </a:rPr>
              <a:t>accountBalance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create a </a:t>
            </a:r>
            <a:r>
              <a:rPr lang="en-US" dirty="0" err="1" smtClean="0"/>
              <a:t>BankAccount</a:t>
            </a:r>
            <a:r>
              <a:rPr lang="en-US" dirty="0" smtClean="0"/>
              <a:t> object with __</a:t>
            </a:r>
            <a:r>
              <a:rPr lang="en-US" dirty="0" err="1" smtClean="0"/>
              <a:t>init</a:t>
            </a:r>
            <a:r>
              <a:rPr lang="en-US" dirty="0" smtClean="0"/>
              <a:t>__: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personalAccount</a:t>
            </a:r>
            <a:r>
              <a:rPr lang="en-US" dirty="0" smtClean="0">
                <a:latin typeface="Courier"/>
                <a:cs typeface="Courier"/>
              </a:rPr>
              <a:t> = </a:t>
            </a:r>
            <a:r>
              <a:rPr lang="en-US" dirty="0" err="1" smtClean="0">
                <a:latin typeface="Courier"/>
                <a:cs typeface="Courier"/>
              </a:rPr>
              <a:t>BankAccount(</a:t>
            </a:r>
            <a:r>
              <a:rPr lang="en-US" dirty="0" err="1" smtClean="0">
                <a:latin typeface="Courier"/>
                <a:cs typeface="Courier"/>
              </a:rPr>
              <a:t>“Sarah</a:t>
            </a:r>
            <a:r>
              <a:rPr lang="en-US" dirty="0" smtClean="0">
                <a:latin typeface="Courier"/>
                <a:cs typeface="Courier"/>
              </a:rPr>
              <a:t> Van Wart”</a:t>
            </a:r>
            <a:r>
              <a:rPr lang="en-US" dirty="0" smtClean="0">
                <a:latin typeface="Courier"/>
                <a:cs typeface="Courier"/>
              </a:rPr>
              <a:t>, </a:t>
            </a:r>
            <a:r>
              <a:rPr lang="en-US" dirty="0" smtClean="0">
                <a:latin typeface="Courier"/>
                <a:cs typeface="Courier"/>
              </a:rPr>
              <a:t>“6498-0001”</a:t>
            </a:r>
            <a:r>
              <a:rPr lang="en-US" dirty="0" smtClean="0">
                <a:latin typeface="Courier"/>
                <a:cs typeface="Courier"/>
              </a:rPr>
              <a:t>, 1000.0)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Lab Exercise – Defining Class Attributes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i206 Lab 1 - Exercise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EE29-75DA-B84B-9BE4-617B7345E25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8596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359530"/>
            <a:ext cx="8229600" cy="78286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4803318"/>
            <a:ext cx="8229600" cy="132284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157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Methods are semantically the same as functions, in which, they can take arguments and return a result.  However, methods are defined inside a class definition and they are called explicitly by the class’ instances.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example, we want to deposit money into a bank account.  </a:t>
            </a:r>
          </a:p>
          <a:p>
            <a:pPr marL="0" indent="0">
              <a:buNone/>
            </a:pPr>
            <a:r>
              <a:rPr lang="en-US" dirty="0" smtClean="0"/>
              <a:t># inside class </a:t>
            </a:r>
            <a:r>
              <a:rPr lang="en-US" dirty="0" err="1" smtClean="0"/>
              <a:t>BankAccount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>
                <a:latin typeface="Courier"/>
                <a:cs typeface="Courier"/>
              </a:rPr>
              <a:t>def</a:t>
            </a:r>
            <a:r>
              <a:rPr lang="en-US" dirty="0" smtClean="0">
                <a:latin typeface="Courier"/>
                <a:cs typeface="Courier"/>
              </a:rPr>
              <a:t> deposit(self, amount):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	</a:t>
            </a:r>
            <a:r>
              <a:rPr lang="en-US" dirty="0" err="1" smtClean="0">
                <a:latin typeface="Courier"/>
                <a:cs typeface="Courier"/>
              </a:rPr>
              <a:t>self.balance</a:t>
            </a:r>
            <a:r>
              <a:rPr lang="en-US" dirty="0" smtClean="0">
                <a:latin typeface="Courier"/>
                <a:cs typeface="Courier"/>
              </a:rPr>
              <a:t> = </a:t>
            </a:r>
            <a:r>
              <a:rPr lang="en-US" dirty="0" err="1" smtClean="0">
                <a:latin typeface="Courier"/>
                <a:cs typeface="Courier"/>
              </a:rPr>
              <a:t>self.balance</a:t>
            </a:r>
            <a:r>
              <a:rPr lang="en-US" dirty="0" smtClean="0">
                <a:latin typeface="Courier"/>
                <a:cs typeface="Courier"/>
              </a:rPr>
              <a:t> + amount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Using the earlier </a:t>
            </a:r>
            <a:r>
              <a:rPr lang="en-US" dirty="0" err="1" smtClean="0"/>
              <a:t>personalAccount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&gt;&gt;&gt;</a:t>
            </a:r>
            <a:r>
              <a:rPr lang="en-US" dirty="0" err="1" smtClean="0">
                <a:latin typeface="Courier"/>
                <a:cs typeface="Courier"/>
              </a:rPr>
              <a:t>personalAccount</a:t>
            </a:r>
            <a:r>
              <a:rPr lang="en-US" dirty="0" smtClean="0">
                <a:latin typeface="Courier"/>
                <a:cs typeface="Courier"/>
              </a:rPr>
              <a:t> = </a:t>
            </a:r>
            <a:r>
              <a:rPr lang="en-US" dirty="0" err="1" smtClean="0">
                <a:latin typeface="Courier"/>
                <a:cs typeface="Courier"/>
              </a:rPr>
              <a:t>BankAccount</a:t>
            </a:r>
            <a:r>
              <a:rPr lang="en-US" dirty="0" smtClean="0">
                <a:latin typeface="Courier"/>
                <a:cs typeface="Courier"/>
              </a:rPr>
              <a:t>(“Alex Chung”, “234324ff3”, 1000.0)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&gt;&gt;&gt;</a:t>
            </a:r>
            <a:r>
              <a:rPr lang="en-US" dirty="0" err="1" smtClean="0">
                <a:latin typeface="Courier"/>
                <a:cs typeface="Courier"/>
              </a:rPr>
              <a:t>personalAccount.deposit</a:t>
            </a:r>
            <a:r>
              <a:rPr lang="en-US" dirty="0" smtClean="0">
                <a:latin typeface="Courier"/>
                <a:cs typeface="Courier"/>
              </a:rPr>
              <a:t>(100.0)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&gt;&gt;&gt;</a:t>
            </a:r>
            <a:r>
              <a:rPr lang="en-US" dirty="0">
                <a:latin typeface="Courier"/>
                <a:cs typeface="Courier"/>
              </a:rPr>
              <a:t>p</a:t>
            </a:r>
            <a:r>
              <a:rPr lang="en-US" dirty="0" smtClean="0">
                <a:latin typeface="Courier"/>
                <a:cs typeface="Courier"/>
              </a:rPr>
              <a:t>rint(</a:t>
            </a:r>
            <a:r>
              <a:rPr lang="en-US" dirty="0" err="1" smtClean="0">
                <a:latin typeface="Courier"/>
                <a:cs typeface="Courier"/>
              </a:rPr>
              <a:t>personalAccount.balance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1100.0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Lab Exercise – Adding Methods to Class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i206 Lab 1 - Exercise</a:t>
            </a: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EE29-75DA-B84B-9BE4-617B7345E25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0630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Lab </a:t>
            </a:r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83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000" dirty="0" smtClean="0"/>
              <a:t>Your code should look like this: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1000" dirty="0"/>
              <a:t>#!/</a:t>
            </a:r>
            <a:r>
              <a:rPr lang="en-US" sz="1000" dirty="0" err="1"/>
              <a:t>usr</a:t>
            </a:r>
            <a:r>
              <a:rPr lang="en-US" sz="1000" dirty="0"/>
              <a:t>/bin/</a:t>
            </a:r>
            <a:r>
              <a:rPr lang="en-US" sz="1000" dirty="0" err="1"/>
              <a:t>env</a:t>
            </a:r>
            <a:r>
              <a:rPr lang="en-US" sz="1000" dirty="0"/>
              <a:t> python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1000" dirty="0"/>
              <a:t>__author__ =</a:t>
            </a:r>
            <a:r>
              <a:rPr lang="en-US" sz="1000" dirty="0" smtClean="0"/>
              <a:t> Sarah Van Wart'</a:t>
            </a:r>
            <a:endParaRPr lang="en-US" sz="1000" dirty="0"/>
          </a:p>
          <a:p>
            <a:pPr marL="0" indent="0">
              <a:buNone/>
            </a:pPr>
            <a:r>
              <a:rPr lang="en-US" sz="1000" dirty="0"/>
              <a:t>__email__ =</a:t>
            </a:r>
            <a:r>
              <a:rPr lang="en-US" sz="1000" dirty="0" smtClean="0"/>
              <a:t> ’</a:t>
            </a:r>
            <a:r>
              <a:rPr lang="en-US" sz="1000" dirty="0" err="1" smtClean="0"/>
              <a:t>vanwars</a:t>
            </a:r>
            <a:r>
              <a:rPr lang="en-US" sz="1000" dirty="0" err="1" smtClean="0"/>
              <a:t>@</a:t>
            </a:r>
            <a:r>
              <a:rPr lang="en-US" sz="1000" dirty="0" err="1"/>
              <a:t>ischool.berkeley.edu</a:t>
            </a:r>
            <a:r>
              <a:rPr lang="en-US" sz="1000" dirty="0"/>
              <a:t>'</a:t>
            </a:r>
          </a:p>
          <a:p>
            <a:pPr marL="0" indent="0">
              <a:buNone/>
            </a:pPr>
            <a:r>
              <a:rPr lang="en-US" sz="1000" dirty="0"/>
              <a:t>__</a:t>
            </a:r>
            <a:r>
              <a:rPr lang="en-US" sz="1000" dirty="0" err="1"/>
              <a:t>python_version</a:t>
            </a:r>
            <a:r>
              <a:rPr lang="en-US" sz="1000" dirty="0"/>
              <a:t> = '3.2.2'</a:t>
            </a:r>
          </a:p>
          <a:p>
            <a:pPr marL="0" indent="0">
              <a:buNone/>
            </a:pPr>
            <a:r>
              <a:rPr lang="en-US" sz="1000" dirty="0"/>
              <a:t>__</a:t>
            </a:r>
            <a:r>
              <a:rPr lang="en-US" sz="1000" dirty="0" err="1"/>
              <a:t>can_anonymously_use_as_example</a:t>
            </a:r>
            <a:r>
              <a:rPr lang="en-US" sz="1000" dirty="0"/>
              <a:t> = 'True'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1000" dirty="0"/>
              <a:t>"""OOP Demonstration with Bank Account Program"""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1000" dirty="0"/>
              <a:t>class </a:t>
            </a:r>
            <a:r>
              <a:rPr lang="en-US" sz="1000" dirty="0" err="1"/>
              <a:t>BankAccount</a:t>
            </a:r>
            <a:r>
              <a:rPr lang="en-US" sz="1000" dirty="0"/>
              <a:t>(object):</a:t>
            </a:r>
          </a:p>
          <a:p>
            <a:pPr marL="0" indent="0">
              <a:buNone/>
            </a:pPr>
            <a:r>
              <a:rPr lang="en-US" sz="1000" dirty="0"/>
              <a:t>	"""represents a generic banking account</a:t>
            </a:r>
            <a:r>
              <a:rPr lang="en-US" sz="1000" dirty="0" smtClean="0"/>
              <a:t>"””</a:t>
            </a:r>
          </a:p>
          <a:p>
            <a:pPr marL="0" indent="0">
              <a:buNone/>
            </a:pPr>
            <a:r>
              <a:rPr lang="en-US" sz="1000" dirty="0"/>
              <a:t>	</a:t>
            </a:r>
            <a:r>
              <a:rPr lang="en-US" sz="1000" dirty="0" err="1"/>
              <a:t>def</a:t>
            </a:r>
            <a:r>
              <a:rPr lang="en-US" sz="1000" dirty="0"/>
              <a:t> __</a:t>
            </a:r>
            <a:r>
              <a:rPr lang="en-US" sz="1000" dirty="0" err="1"/>
              <a:t>init</a:t>
            </a:r>
            <a:r>
              <a:rPr lang="en-US" sz="1000" dirty="0"/>
              <a:t>__(self, </a:t>
            </a:r>
            <a:r>
              <a:rPr lang="en-US" sz="1000" dirty="0" err="1"/>
              <a:t>accountName</a:t>
            </a:r>
            <a:r>
              <a:rPr lang="en-US" sz="1000" dirty="0"/>
              <a:t>, </a:t>
            </a:r>
            <a:r>
              <a:rPr lang="en-US" sz="1000" dirty="0" err="1"/>
              <a:t>accountNumber</a:t>
            </a:r>
            <a:r>
              <a:rPr lang="en-US" sz="1000" dirty="0"/>
              <a:t>, </a:t>
            </a:r>
            <a:r>
              <a:rPr lang="en-US" sz="1000" dirty="0" err="1"/>
              <a:t>accountBalance</a:t>
            </a:r>
            <a:r>
              <a:rPr lang="en-US" sz="1000" dirty="0"/>
              <a:t>):</a:t>
            </a:r>
          </a:p>
          <a:p>
            <a:pPr marL="0" indent="0">
              <a:buNone/>
            </a:pPr>
            <a:r>
              <a:rPr lang="en-US" sz="1000" dirty="0"/>
              <a:t>		</a:t>
            </a:r>
            <a:r>
              <a:rPr lang="en-US" sz="1000" dirty="0" err="1"/>
              <a:t>self.name</a:t>
            </a:r>
            <a:r>
              <a:rPr lang="en-US" sz="1000" dirty="0"/>
              <a:t> = </a:t>
            </a:r>
            <a:r>
              <a:rPr lang="en-US" sz="1000" dirty="0" err="1"/>
              <a:t>accountName</a:t>
            </a:r>
            <a:endParaRPr lang="en-US" sz="1000" dirty="0"/>
          </a:p>
          <a:p>
            <a:pPr marL="0" indent="0">
              <a:buNone/>
            </a:pPr>
            <a:r>
              <a:rPr lang="en-US" sz="1000" dirty="0"/>
              <a:t>		</a:t>
            </a:r>
            <a:r>
              <a:rPr lang="en-US" sz="1000" dirty="0" err="1"/>
              <a:t>self.accountNumber</a:t>
            </a:r>
            <a:r>
              <a:rPr lang="en-US" sz="1000" dirty="0"/>
              <a:t> = </a:t>
            </a:r>
            <a:r>
              <a:rPr lang="en-US" sz="1000" dirty="0" err="1"/>
              <a:t>accountNumber</a:t>
            </a:r>
            <a:endParaRPr lang="en-US" sz="1000" dirty="0"/>
          </a:p>
          <a:p>
            <a:pPr marL="0" indent="0">
              <a:buNone/>
            </a:pPr>
            <a:r>
              <a:rPr lang="en-US" sz="1000" dirty="0"/>
              <a:t>		</a:t>
            </a:r>
            <a:r>
              <a:rPr lang="en-US" sz="1000" dirty="0" err="1"/>
              <a:t>self.balance</a:t>
            </a:r>
            <a:r>
              <a:rPr lang="en-US" sz="1000" dirty="0"/>
              <a:t> = </a:t>
            </a:r>
            <a:r>
              <a:rPr lang="en-US" sz="1000" dirty="0" err="1"/>
              <a:t>accountBalance</a:t>
            </a:r>
            <a:endParaRPr lang="en-US" sz="1000" dirty="0"/>
          </a:p>
          <a:p>
            <a:pPr marL="0" indent="0">
              <a:buNone/>
            </a:pPr>
            <a:r>
              <a:rPr lang="en-US" sz="1000" dirty="0"/>
              <a:t>		</a:t>
            </a:r>
          </a:p>
          <a:p>
            <a:pPr marL="0" indent="0">
              <a:buNone/>
            </a:pPr>
            <a:r>
              <a:rPr lang="en-US" sz="1000" dirty="0"/>
              <a:t>	</a:t>
            </a:r>
            <a:r>
              <a:rPr lang="en-US" sz="1000" dirty="0" err="1"/>
              <a:t>def</a:t>
            </a:r>
            <a:r>
              <a:rPr lang="en-US" sz="1000" dirty="0"/>
              <a:t> deposit(self, amount):</a:t>
            </a:r>
          </a:p>
          <a:p>
            <a:pPr marL="0" indent="0">
              <a:buNone/>
            </a:pPr>
            <a:r>
              <a:rPr lang="en-US" sz="1000" dirty="0"/>
              <a:t>		</a:t>
            </a:r>
            <a:r>
              <a:rPr lang="en-US" sz="1000" dirty="0" err="1"/>
              <a:t>self.balance</a:t>
            </a:r>
            <a:r>
              <a:rPr lang="en-US" sz="1000" dirty="0"/>
              <a:t> = </a:t>
            </a:r>
            <a:r>
              <a:rPr lang="en-US" sz="1000" dirty="0" err="1"/>
              <a:t>self.balance</a:t>
            </a:r>
            <a:r>
              <a:rPr lang="en-US" sz="1000" dirty="0"/>
              <a:t> + amount</a:t>
            </a:r>
          </a:p>
          <a:p>
            <a:pPr marL="0" indent="0">
              <a:buNone/>
            </a:pPr>
            <a:r>
              <a:rPr lang="en-US" sz="1000" dirty="0"/>
              <a:t>		</a:t>
            </a:r>
            <a:endParaRPr lang="en-US" sz="1000" dirty="0" smtClean="0"/>
          </a:p>
          <a:p>
            <a:pPr marL="0" indent="0">
              <a:buNone/>
            </a:pPr>
            <a:r>
              <a:rPr lang="en-US" sz="1000" dirty="0" smtClean="0"/>
              <a:t>if __name__=="__main__"</a:t>
            </a:r>
            <a:r>
              <a:rPr lang="en-US" sz="1000" dirty="0" smtClean="0"/>
              <a:t>:</a:t>
            </a:r>
          </a:p>
          <a:p>
            <a:pPr marL="0" indent="0">
              <a:buNone/>
            </a:pPr>
            <a:r>
              <a:rPr lang="en-US" sz="1000" dirty="0" smtClean="0"/>
              <a:t>	</a:t>
            </a:r>
            <a:r>
              <a:rPr lang="en-US" sz="1000" dirty="0" smtClean="0"/>
              <a:t>pa </a:t>
            </a:r>
            <a:r>
              <a:rPr lang="en-US" sz="1000" dirty="0" smtClean="0"/>
              <a:t>= </a:t>
            </a:r>
            <a:r>
              <a:rPr lang="en-US" sz="1000" dirty="0" err="1" smtClean="0"/>
              <a:t>BankAccount('Sarah</a:t>
            </a:r>
            <a:r>
              <a:rPr lang="en-US" sz="1000" dirty="0" smtClean="0"/>
              <a:t> Van Wart', '6498-0001', 0.0)</a:t>
            </a:r>
            <a:endParaRPr lang="en-US" sz="1000" dirty="0" smtClean="0"/>
          </a:p>
          <a:p>
            <a:pPr marL="0" indent="0">
              <a:buNone/>
            </a:pPr>
            <a:r>
              <a:rPr lang="en-US" sz="1000" dirty="0" smtClean="0"/>
              <a:t>	pa.deposit</a:t>
            </a:r>
            <a:r>
              <a:rPr lang="en-US" sz="1000" dirty="0" smtClean="0"/>
              <a:t>(10)</a:t>
            </a:r>
            <a:endParaRPr lang="en-US" sz="1000" dirty="0" smtClean="0"/>
          </a:p>
          <a:p>
            <a:pPr marL="0" indent="0">
              <a:buNone/>
            </a:pPr>
            <a:r>
              <a:rPr lang="en-US" sz="1000" dirty="0" smtClean="0"/>
              <a:t>	</a:t>
            </a:r>
            <a:r>
              <a:rPr lang="en-US" sz="1000" dirty="0" err="1" smtClean="0"/>
              <a:t>print</a:t>
            </a:r>
            <a:r>
              <a:rPr lang="en-US" sz="1000" dirty="0" err="1" smtClean="0"/>
              <a:t>(pa.name</a:t>
            </a:r>
            <a:r>
              <a:rPr lang="en-US" sz="1000" dirty="0" smtClean="0"/>
              <a:t>, </a:t>
            </a:r>
            <a:r>
              <a:rPr lang="en-US" sz="1000" dirty="0" err="1" smtClean="0"/>
              <a:t>pa.balance</a:t>
            </a:r>
            <a:r>
              <a:rPr lang="en-US" sz="1000" dirty="0" smtClean="0"/>
              <a:t>)</a:t>
            </a:r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i206 Lab 1 - Exercise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EE29-75DA-B84B-9BE4-617B7345E25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32458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Extra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853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Modify the </a:t>
            </a:r>
            <a:r>
              <a:rPr lang="en-US" dirty="0" err="1" smtClean="0"/>
              <a:t>BankAccount</a:t>
            </a:r>
            <a:r>
              <a:rPr lang="en-US" dirty="0" smtClean="0"/>
              <a:t> class to help John Doe figure out his ending balance.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72067" y="2937933"/>
            <a:ext cx="7399867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John Doe opens a new savings account with $50. He earns monthly (every 30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days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) 5% interest if his account has a balance of &lt; $500 and 10% if his    balance exceeds $500. What will his ending balance be after 6 months 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if 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he deposits $200 every 30 days (after his initial deposit of $50 at day 0)?</a:t>
            </a:r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i206 Lab 1 - Exercise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EE29-75DA-B84B-9BE4-617B7345E25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63325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development environments are people using?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i206 Lab 1 - Exercise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EE29-75DA-B84B-9BE4-617B7345E25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version:  let’s decide as a class.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i206 Lab 1 - Exercise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EE29-75DA-B84B-9BE4-617B7345E25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300" b="1" dirty="0" smtClean="0"/>
              <a:t>Object</a:t>
            </a:r>
          </a:p>
          <a:p>
            <a:r>
              <a:rPr lang="en-US" sz="8300" dirty="0" smtClean="0"/>
              <a:t>“An object associates data with the particular operations that can use or affect that data.” ~ Apple</a:t>
            </a:r>
          </a:p>
          <a:p>
            <a:r>
              <a:rPr lang="en-US" sz="8300" dirty="0" smtClean="0"/>
              <a:t>“Similar to the real-world, objects have both </a:t>
            </a:r>
            <a:r>
              <a:rPr lang="en-US" sz="8300" i="1" dirty="0" smtClean="0"/>
              <a:t>state</a:t>
            </a:r>
            <a:r>
              <a:rPr lang="en-US" sz="8300" dirty="0" smtClean="0"/>
              <a:t> and </a:t>
            </a:r>
            <a:r>
              <a:rPr lang="en-US" sz="8300" i="1" dirty="0" smtClean="0"/>
              <a:t>behavior</a:t>
            </a:r>
            <a:r>
              <a:rPr lang="en-US" sz="8300" dirty="0" smtClean="0"/>
              <a:t>.” ~Java </a:t>
            </a:r>
            <a:endParaRPr lang="en-US" sz="8300" dirty="0"/>
          </a:p>
          <a:p>
            <a:r>
              <a:rPr lang="en-US" sz="8300" dirty="0" smtClean="0"/>
              <a:t>Objects encapsulate both data and methods that interacts with the data.</a:t>
            </a:r>
          </a:p>
          <a:p>
            <a:r>
              <a:rPr lang="en-US" sz="8300" dirty="0" smtClean="0"/>
              <a:t>Objects can store data in fields, also known as instance variables (attributes)</a:t>
            </a:r>
          </a:p>
          <a:p>
            <a:pPr lvl="1"/>
            <a:r>
              <a:rPr lang="en-US" sz="8300" dirty="0" smtClean="0"/>
              <a:t>Attributes can be a variety of data types</a:t>
            </a:r>
          </a:p>
          <a:p>
            <a:pPr lvl="1"/>
            <a:r>
              <a:rPr lang="en-US" sz="8300" dirty="0" smtClean="0"/>
              <a:t>Attributes can also store references to other objects</a:t>
            </a:r>
          </a:p>
          <a:p>
            <a:r>
              <a:rPr lang="en-US" sz="8300" dirty="0" smtClean="0"/>
              <a:t>Objects can have methods</a:t>
            </a:r>
          </a:p>
          <a:p>
            <a:r>
              <a:rPr lang="en-US" sz="8300" dirty="0" smtClean="0"/>
              <a:t>An object’s attributes and methods are defined by its class</a:t>
            </a:r>
            <a:endParaRPr lang="en-US" sz="83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i206 Lab 1 - Exercise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EE29-75DA-B84B-9BE4-617B7345E25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4665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Class:</a:t>
            </a:r>
          </a:p>
          <a:p>
            <a:r>
              <a:rPr lang="en-US" dirty="0" smtClean="0"/>
              <a:t>The class is the blueprint for creating an object.  The class definition declares the data fields that become part of every object of the class, and it defines a set of methods that all objects in the class can use.  </a:t>
            </a:r>
          </a:p>
          <a:p>
            <a:r>
              <a:rPr lang="en-US" dirty="0" smtClean="0"/>
              <a:t>Classes are used to create objects, which are then called “instances” of that class</a:t>
            </a:r>
          </a:p>
          <a:p>
            <a:r>
              <a:rPr lang="en-US" dirty="0" smtClean="0"/>
              <a:t>A method is a function that is associated with a particular class.  Unlike a function, a method has to be called by an instance of the class where the method was defined.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i206 Lab 1 - Exercise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EE29-75DA-B84B-9BE4-617B7345E25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66872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Lab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Bank Account Class</a:t>
            </a:r>
          </a:p>
          <a:p>
            <a:r>
              <a:rPr lang="en-US" dirty="0" smtClean="0"/>
              <a:t>The object-oriented bank account example is a common demonstration of OOP by modeling a bank account class.  Let’s see if we can do the same.  We’ll create a program called </a:t>
            </a:r>
            <a:r>
              <a:rPr lang="en-US" dirty="0" err="1" smtClean="0"/>
              <a:t>PythonBanking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Let’s start by launching your favorite IDE for Python programming.   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i206 Lab 1 - Exercise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EE29-75DA-B84B-9BE4-617B7345E25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35136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Lab Exercise - Style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first line of all your python programs must be: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#!/</a:t>
            </a:r>
            <a:r>
              <a:rPr lang="en-US" dirty="0" err="1" smtClean="0"/>
              <a:t>usr</a:t>
            </a:r>
            <a:r>
              <a:rPr lang="en-US" dirty="0" smtClean="0"/>
              <a:t>/bin/</a:t>
            </a:r>
            <a:r>
              <a:rPr lang="en-US" dirty="0" err="1" smtClean="0"/>
              <a:t>env</a:t>
            </a:r>
            <a:r>
              <a:rPr lang="en-US" dirty="0" smtClean="0"/>
              <a:t> python</a:t>
            </a:r>
          </a:p>
          <a:p>
            <a:pPr lvl="1"/>
            <a:r>
              <a:rPr lang="en-US" dirty="0" smtClean="0"/>
              <a:t>“#!” a.k.a. shebang indicates that the file is a script</a:t>
            </a:r>
          </a:p>
          <a:p>
            <a:pPr lvl="1"/>
            <a:r>
              <a:rPr lang="en-US" dirty="0" smtClean="0"/>
              <a:t>“/</a:t>
            </a:r>
            <a:r>
              <a:rPr lang="en-US" dirty="0" err="1" smtClean="0"/>
              <a:t>usr</a:t>
            </a:r>
            <a:r>
              <a:rPr lang="en-US" dirty="0" smtClean="0"/>
              <a:t>/bin/</a:t>
            </a:r>
            <a:r>
              <a:rPr lang="en-US" dirty="0" err="1" smtClean="0"/>
              <a:t>env</a:t>
            </a:r>
            <a:r>
              <a:rPr lang="en-US" dirty="0" smtClean="0"/>
              <a:t> python” tells the computer to use this interpreter to read this file 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Set your full name in the __author__ special attribute at the top of each python file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Set your </a:t>
            </a:r>
            <a:r>
              <a:rPr lang="en-US" dirty="0" smtClean="0">
                <a:hlinkClick r:id="rId2"/>
              </a:rPr>
              <a:t>name@ischool.edu</a:t>
            </a:r>
            <a:r>
              <a:rPr lang="en-US" dirty="0" smtClean="0"/>
              <a:t> email in the __email__ special attribute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Set your python version in the __</a:t>
            </a:r>
            <a:r>
              <a:rPr lang="en-US" dirty="0" err="1" smtClean="0"/>
              <a:t>python_version</a:t>
            </a:r>
            <a:r>
              <a:rPr lang="en-US" dirty="0" smtClean="0"/>
              <a:t> attribute</a:t>
            </a:r>
          </a:p>
          <a:p>
            <a:pPr lvl="1"/>
            <a:r>
              <a:rPr lang="en-US" dirty="0" smtClean="0"/>
              <a:t>You can determine your python version by typing this in the command line: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&gt;&gt;python –version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514350" lvl="1" indent="-514350">
              <a:buFont typeface="+mj-lt"/>
              <a:buAutoNum type="arabicPeriod" startAt="5"/>
            </a:pPr>
            <a:r>
              <a:rPr lang="en-US" dirty="0" smtClean="0"/>
              <a:t>__</a:t>
            </a:r>
            <a:r>
              <a:rPr lang="en-US" dirty="0" err="1" smtClean="0"/>
              <a:t>can_anonymously_use_as_example</a:t>
            </a:r>
            <a:r>
              <a:rPr lang="en-US" dirty="0" smtClean="0"/>
              <a:t> specifies whether or not we can use your code (or portion of your code) anonymously for example and/or demonstration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i206 Lab 1 - Exercise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EE29-75DA-B84B-9BE4-617B7345E25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98616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Lab Exercise - Style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Example header of a python program: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#!/</a:t>
            </a:r>
            <a:r>
              <a:rPr lang="en-US" dirty="0" err="1" smtClean="0"/>
              <a:t>usr</a:t>
            </a:r>
            <a:r>
              <a:rPr lang="en-US" dirty="0" smtClean="0"/>
              <a:t>/bin/</a:t>
            </a:r>
            <a:r>
              <a:rPr lang="en-US" dirty="0" err="1" smtClean="0"/>
              <a:t>env</a:t>
            </a:r>
            <a:r>
              <a:rPr lang="en-US" dirty="0" smtClean="0"/>
              <a:t> python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__author__ =</a:t>
            </a:r>
            <a:r>
              <a:rPr lang="en-US" dirty="0" smtClean="0"/>
              <a:t> ’Sarah Van Wart'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__email__ =</a:t>
            </a:r>
            <a:r>
              <a:rPr lang="en-US" dirty="0" smtClean="0"/>
              <a:t> ’</a:t>
            </a:r>
            <a:r>
              <a:rPr lang="en-US" dirty="0" err="1" smtClean="0"/>
              <a:t>vanwars@</a:t>
            </a:r>
            <a:r>
              <a:rPr lang="en-US" dirty="0" err="1" smtClean="0"/>
              <a:t>ischool.berkeley.edu</a:t>
            </a:r>
            <a:r>
              <a:rPr lang="en-US" dirty="0" smtClean="0"/>
              <a:t>'</a:t>
            </a:r>
          </a:p>
          <a:p>
            <a:pPr marL="0" indent="0">
              <a:buNone/>
            </a:pPr>
            <a:r>
              <a:rPr lang="en-US" dirty="0" smtClean="0"/>
              <a:t>__</a:t>
            </a:r>
            <a:r>
              <a:rPr lang="en-US" dirty="0" err="1" smtClean="0"/>
              <a:t>python_version</a:t>
            </a:r>
            <a:r>
              <a:rPr lang="en-US" dirty="0" smtClean="0"/>
              <a:t> =</a:t>
            </a:r>
            <a:r>
              <a:rPr lang="en-US" dirty="0" smtClean="0"/>
              <a:t> ’3.2.3'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__</a:t>
            </a:r>
            <a:r>
              <a:rPr lang="en-US" dirty="0" err="1" smtClean="0"/>
              <a:t>can_anonymously_use_as_example</a:t>
            </a:r>
            <a:r>
              <a:rPr lang="en-US" dirty="0" smtClean="0"/>
              <a:t> = True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11345" y="95244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i206 Lab 1 - Exercise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EE29-75DA-B84B-9BE4-617B7345E25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491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599051"/>
            <a:ext cx="8229600" cy="63374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2297970"/>
            <a:ext cx="8229600" cy="83150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Lab Exercise - Declaring a Python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Before an object can be instantiated we first need to define the “blueprint” for the object with class definition: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class </a:t>
            </a:r>
            <a:r>
              <a:rPr lang="en-US" dirty="0" err="1" smtClean="0">
                <a:latin typeface="Courier"/>
                <a:cs typeface="Courier"/>
              </a:rPr>
              <a:t>BankAccount</a:t>
            </a:r>
            <a:r>
              <a:rPr lang="en-US" dirty="0" smtClean="0">
                <a:latin typeface="Courier"/>
                <a:cs typeface="Courier"/>
              </a:rPr>
              <a:t>(object):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“””represents a generic banking account”””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header indicates that the new class is a </a:t>
            </a:r>
            <a:r>
              <a:rPr lang="en-US" dirty="0" err="1" smtClean="0"/>
              <a:t>BankAccount</a:t>
            </a:r>
            <a:r>
              <a:rPr lang="en-US" dirty="0" smtClean="0"/>
              <a:t>, which inherits from the generic object class.  The body is where we define the class variables and functions but currently it is empty.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create a </a:t>
            </a:r>
            <a:r>
              <a:rPr lang="en-US" dirty="0" err="1" smtClean="0"/>
              <a:t>BankAccount</a:t>
            </a:r>
            <a:r>
              <a:rPr lang="en-US" dirty="0" smtClean="0"/>
              <a:t> object, you call </a:t>
            </a:r>
            <a:r>
              <a:rPr lang="en-US" dirty="0" err="1" smtClean="0"/>
              <a:t>BankAccount</a:t>
            </a:r>
            <a:r>
              <a:rPr lang="en-US" dirty="0" smtClean="0"/>
              <a:t> like a function: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personalAccount</a:t>
            </a:r>
            <a:r>
              <a:rPr lang="en-US" dirty="0" smtClean="0">
                <a:latin typeface="Courier"/>
                <a:cs typeface="Courier"/>
              </a:rPr>
              <a:t> = </a:t>
            </a:r>
            <a:r>
              <a:rPr lang="en-US" dirty="0" err="1" smtClean="0">
                <a:latin typeface="Courier"/>
                <a:cs typeface="Courier"/>
              </a:rPr>
              <a:t>BankAccount</a:t>
            </a:r>
            <a:r>
              <a:rPr lang="en-US" dirty="0" smtClean="0">
                <a:latin typeface="Courier"/>
                <a:cs typeface="Courier"/>
              </a:rPr>
              <a:t>()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return value is a reference to a </a:t>
            </a:r>
            <a:r>
              <a:rPr lang="en-US" dirty="0" err="1" smtClean="0"/>
              <a:t>BankAccount</a:t>
            </a:r>
            <a:r>
              <a:rPr lang="en-US" dirty="0" smtClean="0"/>
              <a:t> object.  Creating a new object is called instantiation, and the object is an instance of the class.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i206 Lab 1 - Exercise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EE29-75DA-B84B-9BE4-617B7345E25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2342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2850</TotalTime>
  <Words>1381</Words>
  <Application>Microsoft Macintosh PowerPoint</Application>
  <PresentationFormat>On-screen Show (4:3)</PresentationFormat>
  <Paragraphs>189</Paragraphs>
  <Slides>14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INFO 206 Lab Exercise 1</vt:lpstr>
      <vt:lpstr>Logistics</vt:lpstr>
      <vt:lpstr>Logistics</vt:lpstr>
      <vt:lpstr>Reference</vt:lpstr>
      <vt:lpstr>Reference</vt:lpstr>
      <vt:lpstr>Lab Exercise</vt:lpstr>
      <vt:lpstr>Lab Exercise - Style Guidelines</vt:lpstr>
      <vt:lpstr>Lab Exercise - Style Guidelines</vt:lpstr>
      <vt:lpstr>Lab Exercise - Declaring a Python Class</vt:lpstr>
      <vt:lpstr>Lab Exercise – Defining Class Attributes</vt:lpstr>
      <vt:lpstr>Lab Exercise – Defining Class Attributes</vt:lpstr>
      <vt:lpstr>Lab Exercise – Adding Methods to Class</vt:lpstr>
      <vt:lpstr>Lab Exercise</vt:lpstr>
      <vt:lpstr>A Little Extra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 206 Lab Exercise 1</dc:title>
  <dc:creator>Alex Chung</dc:creator>
  <cp:lastModifiedBy>Sarah Van Wart</cp:lastModifiedBy>
  <cp:revision>56</cp:revision>
  <dcterms:created xsi:type="dcterms:W3CDTF">2013-01-23T16:56:27Z</dcterms:created>
  <dcterms:modified xsi:type="dcterms:W3CDTF">2013-01-23T18:20:42Z</dcterms:modified>
</cp:coreProperties>
</file>