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9"/>
  </p:notesMasterIdLst>
  <p:sldIdLst>
    <p:sldId id="257" r:id="rId2"/>
    <p:sldId id="258" r:id="rId3"/>
    <p:sldId id="259" r:id="rId4"/>
    <p:sldId id="299" r:id="rId5"/>
    <p:sldId id="336" r:id="rId6"/>
    <p:sldId id="334" r:id="rId7"/>
    <p:sldId id="337" r:id="rId8"/>
    <p:sldId id="338" r:id="rId9"/>
    <p:sldId id="261" r:id="rId10"/>
    <p:sldId id="262" r:id="rId11"/>
    <p:sldId id="322" r:id="rId12"/>
    <p:sldId id="321" r:id="rId13"/>
    <p:sldId id="333" r:id="rId14"/>
    <p:sldId id="263" r:id="rId15"/>
    <p:sldId id="264" r:id="rId16"/>
    <p:sldId id="331" r:id="rId17"/>
    <p:sldId id="320" r:id="rId18"/>
    <p:sldId id="332" r:id="rId19"/>
    <p:sldId id="268" r:id="rId20"/>
    <p:sldId id="352" r:id="rId21"/>
    <p:sldId id="269" r:id="rId22"/>
    <p:sldId id="340" r:id="rId23"/>
    <p:sldId id="341" r:id="rId24"/>
    <p:sldId id="342" r:id="rId25"/>
    <p:sldId id="344" r:id="rId26"/>
    <p:sldId id="343" r:id="rId27"/>
    <p:sldId id="345" r:id="rId28"/>
    <p:sldId id="271" r:id="rId29"/>
    <p:sldId id="275" r:id="rId30"/>
    <p:sldId id="273" r:id="rId31"/>
    <p:sldId id="276" r:id="rId32"/>
    <p:sldId id="274" r:id="rId33"/>
    <p:sldId id="272" r:id="rId34"/>
    <p:sldId id="279" r:id="rId35"/>
    <p:sldId id="280" r:id="rId36"/>
    <p:sldId id="301" r:id="rId37"/>
    <p:sldId id="302" r:id="rId38"/>
    <p:sldId id="281" r:id="rId39"/>
    <p:sldId id="282" r:id="rId40"/>
    <p:sldId id="304" r:id="rId41"/>
    <p:sldId id="303" r:id="rId42"/>
    <p:sldId id="305" r:id="rId43"/>
    <p:sldId id="306" r:id="rId44"/>
    <p:sldId id="347" r:id="rId45"/>
    <p:sldId id="346" r:id="rId46"/>
    <p:sldId id="350" r:id="rId47"/>
    <p:sldId id="349" r:id="rId48"/>
    <p:sldId id="348" r:id="rId49"/>
    <p:sldId id="307" r:id="rId50"/>
    <p:sldId id="284" r:id="rId51"/>
    <p:sldId id="287" r:id="rId52"/>
    <p:sldId id="288" r:id="rId53"/>
    <p:sldId id="323" r:id="rId54"/>
    <p:sldId id="325" r:id="rId55"/>
    <p:sldId id="326" r:id="rId56"/>
    <p:sldId id="327" r:id="rId57"/>
    <p:sldId id="35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377" autoAdjust="0"/>
  </p:normalViewPr>
  <p:slideViewPr>
    <p:cSldViewPr>
      <p:cViewPr varScale="1">
        <p:scale>
          <a:sx n="75" d="100"/>
          <a:sy n="75" d="100"/>
        </p:scale>
        <p:origin x="-1620" y="-84"/>
      </p:cViewPr>
      <p:guideLst>
        <p:guide orient="horz" pos="2160"/>
        <p:guide pos="2880"/>
      </p:guideLst>
    </p:cSldViewPr>
  </p:slideViewPr>
  <p:outlineViewPr>
    <p:cViewPr>
      <p:scale>
        <a:sx n="33" d="100"/>
        <a:sy n="33" d="100"/>
      </p:scale>
      <p:origin x="0" y="31488"/>
    </p:cViewPr>
  </p:outlineViewPr>
  <p:notesTextViewPr>
    <p:cViewPr>
      <p:scale>
        <a:sx n="100" d="100"/>
        <a:sy n="100" d="100"/>
      </p:scale>
      <p:origin x="0" y="0"/>
    </p:cViewPr>
  </p:notesTextViewPr>
  <p:sorterViewPr>
    <p:cViewPr>
      <p:scale>
        <a:sx n="100" d="100"/>
        <a:sy n="100" d="100"/>
      </p:scale>
      <p:origin x="0" y="5334"/>
    </p:cViewPr>
  </p:sorterViewPr>
  <p:notesViewPr>
    <p:cSldViewPr>
      <p:cViewPr varScale="1">
        <p:scale>
          <a:sx n="62" d="100"/>
          <a:sy n="62" d="100"/>
        </p:scale>
        <p:origin x="-330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A3ACE-C30B-4A76-AD34-5E52955D660C}" type="datetimeFigureOut">
              <a:rPr lang="en-US" smtClean="0"/>
              <a:pPr/>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17A63-4A13-4654-BC52-E927545009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43000" y="838200"/>
            <a:ext cx="4572000" cy="342900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6F17A63-4A13-4654-BC52-E927545009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6F17A63-4A13-4654-BC52-E927545009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6F17A63-4A13-4654-BC52-E927545009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6F17A63-4A13-4654-BC52-E927545009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6F17A63-4A13-4654-BC52-E927545009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6F17A63-4A13-4654-BC52-E927545009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E76DC2-B2E6-4094-8872-6ED4E450F1E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6F17A63-4A13-4654-BC52-E9275450096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17A63-4A13-4654-BC52-E9275450096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E76DC2-B2E6-4094-8872-6ED4E450F1E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6F17A63-4A13-4654-BC52-E927545009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AFFA19-0DB2-4F21-AABD-11DBF858507A}"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AFFA19-0DB2-4F21-AABD-11DBF858507A}"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AFFA19-0DB2-4F21-AABD-11DBF858507A}"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AFFA19-0DB2-4F21-AABD-11DBF858507A}"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AFFA19-0DB2-4F21-AABD-11DBF858507A}"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AFFA19-0DB2-4F21-AABD-11DBF858507A}"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AFFA19-0DB2-4F21-AABD-11DBF858507A}"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AFFA19-0DB2-4F21-AABD-11DBF858507A}"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FFA19-0DB2-4F21-AABD-11DBF858507A}"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FFA19-0DB2-4F21-AABD-11DBF858507A}"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FFA19-0DB2-4F21-AABD-11DBF858507A}"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A0A1C-88AB-4324-840B-1C25C8F97D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FFA19-0DB2-4F21-AABD-11DBF858507A}" type="datetimeFigureOut">
              <a:rPr lang="en-US" smtClean="0"/>
              <a:pPr/>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A0A1C-88AB-4324-840B-1C25C8F97DE5}" type="slidenum">
              <a:rPr lang="en-US" smtClean="0"/>
              <a:pPr/>
              <a:t>‹#›</a:t>
            </a:fld>
            <a:endParaRPr lang="en-US"/>
          </a:p>
        </p:txBody>
      </p:sp>
      <p:pic>
        <p:nvPicPr>
          <p:cNvPr id="7" name="Picture 5"/>
          <p:cNvPicPr>
            <a:picLocks noChangeArrowheads="1"/>
          </p:cNvPicPr>
          <p:nvPr userDrawn="1"/>
        </p:nvPicPr>
        <p:blipFill>
          <a:blip r:embed="rId13" cstate="print"/>
          <a:srcRect/>
          <a:stretch>
            <a:fillRect/>
          </a:stretch>
        </p:blipFill>
        <p:spPr bwMode="auto">
          <a:xfrm>
            <a:off x="457200" y="304800"/>
            <a:ext cx="892969" cy="892969"/>
          </a:xfrm>
          <a:prstGeom prst="rect">
            <a:avLst/>
          </a:prstGeom>
          <a:noFill/>
          <a:ln w="9525">
            <a:noFill/>
            <a:round/>
            <a:headEnd/>
            <a:tailEnd/>
          </a:ln>
        </p:spPr>
      </p:pic>
      <p:sp>
        <p:nvSpPr>
          <p:cNvPr id="8" name="Rectangle 4"/>
          <p:cNvSpPr>
            <a:spLocks/>
          </p:cNvSpPr>
          <p:nvPr userDrawn="1"/>
        </p:nvSpPr>
        <p:spPr bwMode="auto">
          <a:xfrm>
            <a:off x="1447800" y="381000"/>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sp>
        <p:nvSpPr>
          <p:cNvPr id="9" name="Rectangle 3"/>
          <p:cNvSpPr>
            <a:spLocks/>
          </p:cNvSpPr>
          <p:nvPr userDrawn="1"/>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ooks.google.com/ngram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sers.cs.umn.edu/~cherian/ppt/MachineLearningTu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sers.cs.umn.edu/~cherian/ppt/MachineLearningTut.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ews.google.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on.wsj.com/16RigCp"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on.wsj.com/1g9A4ZQ"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nytimes.com/2013/07/25/business/media/rowling-solves-some-mysteries-about-her-mystery.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intuitor.com/statistics/CurveApplet.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YLR1byL0U8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248827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Computational classification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Topic identification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Author identification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Spam detection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Sentiment analysis</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Question </a:t>
            </a:r>
            <a:r>
              <a:rPr lang="en-US" sz="2400" dirty="0" smtClean="0">
                <a:latin typeface="UC Berkeley OS Sign"/>
                <a:sym typeface="UC Berkeley OS Sign"/>
              </a:rPr>
              <a:t>answering &amp; Watson</a:t>
            </a:r>
            <a:endParaRPr lang="en-US" sz="2800" dirty="0" smtClean="0">
              <a:latin typeface="UC Berkeley OS Sign"/>
              <a:sym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r>
              <a:rPr lang="en-US" b="1" dirty="0" smtClean="0"/>
              <a:t>A Classification Solution</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1246130" y="2209800"/>
            <a:ext cx="6362885" cy="406517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Easy Problem: Language Identification</a:t>
            </a:r>
            <a:endParaRPr lang="en-US" dirty="0"/>
          </a:p>
        </p:txBody>
      </p:sp>
      <p:sp>
        <p:nvSpPr>
          <p:cNvPr id="8" name="Content Placeholder 7"/>
          <p:cNvSpPr>
            <a:spLocks noGrp="1"/>
          </p:cNvSpPr>
          <p:nvPr>
            <p:ph idx="1"/>
          </p:nvPr>
        </p:nvSpPr>
        <p:spPr/>
        <p:txBody>
          <a:bodyPr>
            <a:normAutofit fontScale="92500" lnSpcReduction="10000"/>
          </a:bodyPr>
          <a:lstStyle/>
          <a:p>
            <a:pPr>
              <a:buNone/>
            </a:pPr>
            <a:r>
              <a:rPr lang="en-US" dirty="0" smtClean="0"/>
              <a:t>    Dr. Ted </a:t>
            </a:r>
            <a:r>
              <a:rPr lang="en-US" dirty="0" err="1" smtClean="0"/>
              <a:t>Mazer</a:t>
            </a:r>
            <a:r>
              <a:rPr lang="en-US" dirty="0" smtClean="0"/>
              <a:t> is one of the few ear, nose and throat specialists in this region who treat low-income people on Medicaid, so many of his patients travel long distances to see him. </a:t>
            </a:r>
          </a:p>
          <a:p>
            <a:pPr>
              <a:buNone/>
            </a:pPr>
            <a:endParaRPr lang="en-US" dirty="0" smtClean="0"/>
          </a:p>
          <a:p>
            <a:pPr>
              <a:buNone/>
            </a:pPr>
            <a:r>
              <a:rPr lang="de-DE" dirty="0" smtClean="0"/>
              <a:t>    Dr. Ted Mazer ist einer der wenigen Hals-Nasen-Ohrenärzte in dieser Region, die Menschen mit niedrigem Einkommen auf Medicaid zu behandeln, so dass viele seiner Patienten lange Strecken, um ihn zu sehen.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b="1" dirty="0" smtClean="0"/>
              <a:t> N-Grams</a:t>
            </a:r>
            <a:endParaRPr lang="en-US" dirty="0"/>
          </a:p>
        </p:txBody>
      </p:sp>
      <p:sp>
        <p:nvSpPr>
          <p:cNvPr id="3" name="Content Placeholder 2"/>
          <p:cNvSpPr>
            <a:spLocks noGrp="1"/>
          </p:cNvSpPr>
          <p:nvPr>
            <p:ph idx="1"/>
          </p:nvPr>
        </p:nvSpPr>
        <p:spPr>
          <a:xfrm>
            <a:off x="457200" y="1371600"/>
            <a:ext cx="8686800" cy="4525963"/>
          </a:xfrm>
        </p:spPr>
        <p:txBody>
          <a:bodyPr>
            <a:normAutofit fontScale="85000" lnSpcReduction="20000"/>
          </a:bodyPr>
          <a:lstStyle/>
          <a:p>
            <a:r>
              <a:rPr lang="en-US" sz="3300" dirty="0" smtClean="0"/>
              <a:t>A text can be sliced into a set of overlapping N-grams, an N-character contiguous “slice”</a:t>
            </a:r>
          </a:p>
          <a:p>
            <a:r>
              <a:rPr lang="en-US" sz="3300" dirty="0" smtClean="0"/>
              <a:t>The word “TEXT” can be composed of these N-grams:</a:t>
            </a:r>
          </a:p>
          <a:p>
            <a:pPr lvl="1"/>
            <a:r>
              <a:rPr lang="en-US" sz="3300" dirty="0" err="1" smtClean="0"/>
              <a:t>Uni</a:t>
            </a:r>
            <a:r>
              <a:rPr lang="en-US" sz="3300" dirty="0" smtClean="0"/>
              <a:t>-grams:  _, T, E, X, T, _</a:t>
            </a:r>
          </a:p>
          <a:p>
            <a:pPr lvl="1"/>
            <a:r>
              <a:rPr lang="en-US" sz="3300" dirty="0" smtClean="0"/>
              <a:t>Bi-grams:  _T, TE, EX, XT, T_</a:t>
            </a:r>
          </a:p>
          <a:p>
            <a:pPr lvl="1"/>
            <a:r>
              <a:rPr lang="en-US" sz="3300" dirty="0" smtClean="0"/>
              <a:t>Tri-grams:  _TE, TEX, EXT, XT_, T__</a:t>
            </a:r>
          </a:p>
          <a:p>
            <a:pPr lvl="1"/>
            <a:r>
              <a:rPr lang="en-US" sz="3300" dirty="0" smtClean="0"/>
              <a:t>Quad-grams:  _TEX, TEXT, EXT_, XT__, T___</a:t>
            </a:r>
          </a:p>
          <a:p>
            <a:pPr lvl="1"/>
            <a:endParaRPr lang="en-US" sz="3300" dirty="0" smtClean="0"/>
          </a:p>
          <a:p>
            <a:pPr>
              <a:buNone/>
            </a:pPr>
            <a:r>
              <a:rPr lang="en-US" sz="3300" dirty="0" smtClean="0"/>
              <a:t>    (</a:t>
            </a:r>
            <a:r>
              <a:rPr lang="en-US" sz="3300" dirty="0" smtClean="0">
                <a:hlinkClick r:id="rId3"/>
              </a:rPr>
              <a:t>The Google Books “N-gram viewer”  </a:t>
            </a:r>
            <a:r>
              <a:rPr lang="en-US" sz="3300" dirty="0" smtClean="0"/>
              <a:t>enables the “quantitative analysis of culture” via analysis of usage trends for words and grammatical constructions)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N-Gram Frequency (or Probability)</a:t>
            </a:r>
            <a:br>
              <a:rPr lang="en-US" b="1" dirty="0" smtClean="0"/>
            </a:br>
            <a:r>
              <a:rPr lang="en-US" b="1" dirty="0" smtClean="0"/>
              <a:t> Identifies a Language </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741977" y="1447800"/>
            <a:ext cx="7707324" cy="4724400"/>
          </a:xfrm>
          <a:prstGeom prst="rect">
            <a:avLst/>
          </a:prstGeom>
          <a:noFill/>
          <a:ln w="9525">
            <a:noFill/>
            <a:miter lim="800000"/>
            <a:headEnd/>
            <a:tailEnd/>
          </a:ln>
        </p:spPr>
      </p:pic>
      <p:sp>
        <p:nvSpPr>
          <p:cNvPr id="6" name="TextBox 5"/>
          <p:cNvSpPr txBox="1"/>
          <p:nvPr/>
        </p:nvSpPr>
        <p:spPr>
          <a:xfrm>
            <a:off x="914400" y="6248400"/>
            <a:ext cx="7696200" cy="369332"/>
          </a:xfrm>
          <a:prstGeom prst="rect">
            <a:avLst/>
          </a:prstGeom>
          <a:noFill/>
        </p:spPr>
        <p:txBody>
          <a:bodyPr wrap="square" rtlCol="0">
            <a:spAutoFit/>
          </a:bodyPr>
          <a:lstStyle/>
          <a:p>
            <a:r>
              <a:rPr lang="en-US" dirty="0" smtClean="0"/>
              <a:t>Most frequent tokens in different European languages (</a:t>
            </a:r>
            <a:r>
              <a:rPr lang="en-US" dirty="0" err="1" smtClean="0"/>
              <a:t>Grefenstette</a:t>
            </a:r>
            <a:r>
              <a:rPr lang="en-US" dirty="0" smtClean="0"/>
              <a:t>, 1995)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b="1" dirty="0" smtClean="0"/>
              <a:t>A More Complex</a:t>
            </a:r>
            <a:br>
              <a:rPr lang="en-US" b="1" dirty="0" smtClean="0"/>
            </a:br>
            <a:r>
              <a:rPr lang="en-US" b="1" dirty="0" smtClean="0"/>
              <a:t> Classification Problem</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1246130" y="2636072"/>
            <a:ext cx="6362885" cy="321263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1143000"/>
          </a:xfrm>
        </p:spPr>
        <p:txBody>
          <a:bodyPr>
            <a:normAutofit fontScale="90000"/>
          </a:bodyPr>
          <a:lstStyle/>
          <a:p>
            <a:r>
              <a:rPr lang="en-US" b="1" dirty="0" smtClean="0"/>
              <a:t>A More Complex</a:t>
            </a:r>
            <a:br>
              <a:rPr lang="en-US" b="1" dirty="0" smtClean="0"/>
            </a:br>
            <a:r>
              <a:rPr lang="en-US" b="1" dirty="0" smtClean="0"/>
              <a:t> Classification Solution</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1246130" y="2656866"/>
            <a:ext cx="6362885" cy="317104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smtClean="0"/>
              <a:t>A </a:t>
            </a:r>
            <a:endParaRPr lang="en-US" dirty="0"/>
          </a:p>
        </p:txBody>
      </p:sp>
      <p:sp>
        <p:nvSpPr>
          <p:cNvPr id="6" name="TextBox 5"/>
          <p:cNvSpPr txBox="1"/>
          <p:nvPr/>
        </p:nvSpPr>
        <p:spPr>
          <a:xfrm>
            <a:off x="304800" y="6248400"/>
            <a:ext cx="7696200" cy="369332"/>
          </a:xfrm>
          <a:prstGeom prst="rect">
            <a:avLst/>
          </a:prstGeom>
          <a:noFill/>
        </p:spPr>
        <p:txBody>
          <a:bodyPr wrap="square" rtlCol="0">
            <a:spAutoFit/>
          </a:bodyPr>
          <a:lstStyle/>
          <a:p>
            <a:r>
              <a:rPr lang="en-US" dirty="0" smtClean="0">
                <a:hlinkClick r:id="rId3"/>
              </a:rPr>
              <a:t>Joshi  et al, Machine Learning in Computer Vision: A Tutorial</a:t>
            </a:r>
            <a:endParaRPr lang="en-US" dirty="0" smtClean="0"/>
          </a:p>
        </p:txBody>
      </p:sp>
      <p:pic>
        <p:nvPicPr>
          <p:cNvPr id="1027" name="Picture 3"/>
          <p:cNvPicPr>
            <a:picLocks noGrp="1" noChangeAspect="1" noChangeArrowheads="1"/>
          </p:cNvPicPr>
          <p:nvPr>
            <p:ph idx="1"/>
          </p:nvPr>
        </p:nvPicPr>
        <p:blipFill>
          <a:blip r:embed="rId4" cstate="print"/>
          <a:srcRect/>
          <a:stretch>
            <a:fillRect/>
          </a:stretch>
        </p:blipFill>
        <p:spPr bwMode="auto">
          <a:xfrm>
            <a:off x="0" y="2971800"/>
            <a:ext cx="6178351" cy="3124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0" y="304800"/>
            <a:ext cx="6068001" cy="2971800"/>
          </a:xfrm>
          <a:prstGeom prst="rect">
            <a:avLst/>
          </a:prstGeom>
          <a:noFill/>
          <a:ln w="9525">
            <a:noFill/>
            <a:miter lim="800000"/>
            <a:headEnd/>
            <a:tailEnd/>
          </a:ln>
        </p:spPr>
      </p:pic>
      <p:sp>
        <p:nvSpPr>
          <p:cNvPr id="10" name="Rectangle 9"/>
          <p:cNvSpPr/>
          <p:nvPr/>
        </p:nvSpPr>
        <p:spPr>
          <a:xfrm>
            <a:off x="5934224" y="1295400"/>
            <a:ext cx="3247427" cy="2800767"/>
          </a:xfrm>
          <a:prstGeom prst="rect">
            <a:avLst/>
          </a:prstGeom>
        </p:spPr>
        <p:txBody>
          <a:bodyPr wrap="none">
            <a:spAutoFit/>
          </a:bodyPr>
          <a:lstStyle/>
          <a:p>
            <a:pPr algn="ctr">
              <a:spcBef>
                <a:spcPct val="0"/>
              </a:spcBef>
            </a:pPr>
            <a:r>
              <a:rPr lang="en-US" sz="4400" b="1" dirty="0" smtClean="0">
                <a:latin typeface="+mj-lt"/>
                <a:ea typeface="+mj-ea"/>
                <a:cs typeface="+mj-cs"/>
              </a:rPr>
              <a:t>A Very Hard </a:t>
            </a:r>
            <a:br>
              <a:rPr lang="en-US" sz="4400" b="1" dirty="0" smtClean="0">
                <a:latin typeface="+mj-lt"/>
                <a:ea typeface="+mj-ea"/>
                <a:cs typeface="+mj-cs"/>
              </a:rPr>
            </a:br>
            <a:r>
              <a:rPr lang="en-US" sz="4400" b="1" dirty="0" smtClean="0">
                <a:latin typeface="+mj-lt"/>
                <a:ea typeface="+mj-ea"/>
                <a:cs typeface="+mj-cs"/>
              </a:rPr>
              <a:t>Classification</a:t>
            </a:r>
            <a:br>
              <a:rPr lang="en-US" sz="4400" b="1" dirty="0" smtClean="0">
                <a:latin typeface="+mj-lt"/>
                <a:ea typeface="+mj-ea"/>
                <a:cs typeface="+mj-cs"/>
              </a:rPr>
            </a:br>
            <a:r>
              <a:rPr lang="en-US" sz="4400" b="1" dirty="0" smtClean="0">
                <a:latin typeface="+mj-lt"/>
                <a:ea typeface="+mj-ea"/>
                <a:cs typeface="+mj-cs"/>
              </a:rPr>
              <a:t>Problem:</a:t>
            </a:r>
            <a:br>
              <a:rPr lang="en-US" sz="4400" b="1" dirty="0" smtClean="0">
                <a:latin typeface="+mj-lt"/>
                <a:ea typeface="+mj-ea"/>
                <a:cs typeface="+mj-cs"/>
              </a:rPr>
            </a:br>
            <a:r>
              <a:rPr lang="en-US" sz="4400" b="1" dirty="0" smtClean="0">
                <a:latin typeface="+mj-lt"/>
                <a:ea typeface="+mj-ea"/>
                <a:cs typeface="+mj-cs"/>
              </a:rPr>
              <a:t>Scenes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b="1" dirty="0" smtClean="0"/>
              <a:t>Machine Learning</a:t>
            </a:r>
          </a:p>
        </p:txBody>
      </p:sp>
      <p:sp>
        <p:nvSpPr>
          <p:cNvPr id="3" name="Content Placeholder 2"/>
          <p:cNvSpPr>
            <a:spLocks noGrp="1"/>
          </p:cNvSpPr>
          <p:nvPr>
            <p:ph idx="1"/>
          </p:nvPr>
        </p:nvSpPr>
        <p:spPr>
          <a:xfrm>
            <a:off x="457200" y="1828800"/>
            <a:ext cx="8229600" cy="4525963"/>
          </a:xfrm>
        </p:spPr>
        <p:txBody>
          <a:bodyPr>
            <a:noAutofit/>
          </a:bodyPr>
          <a:lstStyle/>
          <a:p>
            <a:pPr marL="617929" lvl="3"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“Supervised” learning algorithms create classifiers using labeled examples</a:t>
            </a:r>
          </a:p>
          <a:p>
            <a:pPr marL="617929" lvl="3"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“Unsupervised” learning algorithms create the categories in a classification system by discovering the correlations between features or properties of the things to be classified (also called “statistical pattern recognition</a:t>
            </a:r>
            <a:r>
              <a:rPr lang="en-US" sz="2800" dirty="0" smtClean="0">
                <a:latin typeface="UC Berkeley OS Sign"/>
                <a:sym typeface="UC Berkeley OS Sign"/>
              </a:rPr>
              <a:t>”)</a:t>
            </a:r>
          </a:p>
          <a:p>
            <a:pPr marL="617929" lvl="3"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either case, the goal is to generalize beyond the examples used to train the classifier</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smtClean="0"/>
              <a:t> </a:t>
            </a:r>
            <a:endParaRPr lang="en-US" dirty="0"/>
          </a:p>
        </p:txBody>
      </p:sp>
      <p:sp>
        <p:nvSpPr>
          <p:cNvPr id="6" name="TextBox 5"/>
          <p:cNvSpPr txBox="1"/>
          <p:nvPr/>
        </p:nvSpPr>
        <p:spPr>
          <a:xfrm>
            <a:off x="1066800" y="6488668"/>
            <a:ext cx="7696200" cy="369332"/>
          </a:xfrm>
          <a:prstGeom prst="rect">
            <a:avLst/>
          </a:prstGeom>
          <a:noFill/>
        </p:spPr>
        <p:txBody>
          <a:bodyPr wrap="square" rtlCol="0">
            <a:spAutoFit/>
          </a:bodyPr>
          <a:lstStyle/>
          <a:p>
            <a:r>
              <a:rPr lang="en-US" dirty="0" smtClean="0">
                <a:hlinkClick r:id="rId3"/>
              </a:rPr>
              <a:t>Joshi  et al, Machine Learning in Computer Vision: A Tutorial</a:t>
            </a:r>
            <a:endParaRPr lang="en-US" dirty="0" smtClean="0"/>
          </a:p>
        </p:txBody>
      </p:sp>
      <p:sp>
        <p:nvSpPr>
          <p:cNvPr id="10" name="Rectangle 9"/>
          <p:cNvSpPr/>
          <p:nvPr/>
        </p:nvSpPr>
        <p:spPr>
          <a:xfrm>
            <a:off x="609600" y="152400"/>
            <a:ext cx="7620000" cy="769441"/>
          </a:xfrm>
          <a:prstGeom prst="rect">
            <a:avLst/>
          </a:prstGeom>
        </p:spPr>
        <p:txBody>
          <a:bodyPr wrap="square">
            <a:spAutoFit/>
          </a:bodyPr>
          <a:lstStyle/>
          <a:p>
            <a:pPr algn="ctr">
              <a:spcBef>
                <a:spcPct val="0"/>
              </a:spcBef>
            </a:pPr>
            <a:r>
              <a:rPr lang="en-US" sz="4400" b="1" dirty="0" smtClean="0">
                <a:latin typeface="+mj-lt"/>
                <a:ea typeface="+mj-ea"/>
                <a:cs typeface="+mj-cs"/>
              </a:rPr>
              <a:t>Scene Classification Solution</a:t>
            </a:r>
          </a:p>
        </p:txBody>
      </p:sp>
      <p:pic>
        <p:nvPicPr>
          <p:cNvPr id="2050" name="Picture 2"/>
          <p:cNvPicPr>
            <a:picLocks noGrp="1" noChangeAspect="1" noChangeArrowheads="1"/>
          </p:cNvPicPr>
          <p:nvPr>
            <p:ph idx="1"/>
          </p:nvPr>
        </p:nvPicPr>
        <p:blipFill>
          <a:blip r:embed="rId4" cstate="print"/>
          <a:srcRect/>
          <a:stretch>
            <a:fillRect/>
          </a:stretch>
        </p:blipFill>
        <p:spPr bwMode="auto">
          <a:xfrm>
            <a:off x="533400" y="838200"/>
            <a:ext cx="7821202" cy="5568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December 2013</a:t>
            </a:r>
            <a:br>
              <a:rPr lang="en-US" sz="3000" dirty="0" smtClean="0">
                <a:sym typeface="UC Berkeley OS Sign"/>
              </a:rPr>
            </a:br>
            <a:r>
              <a:rPr lang="en-US" sz="3000" dirty="0" smtClean="0">
                <a:sym typeface="UC Berkeley OS Sign"/>
              </a:rPr>
              <a:t>Lecture 27.2 –  Topic Identification and</a:t>
            </a:r>
            <a:br>
              <a:rPr lang="en-US" sz="3000" dirty="0" smtClean="0">
                <a:sym typeface="UC Berkeley OS Sign"/>
              </a:rPr>
            </a:br>
            <a:r>
              <a:rPr lang="en-US" sz="3000" dirty="0" smtClean="0">
                <a:sym typeface="UC Berkeley OS Sign"/>
              </a:rPr>
              <a:t> Sentiment Analysis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December 2013</a:t>
            </a:r>
            <a:br>
              <a:rPr lang="en-US" sz="3000" dirty="0" smtClean="0">
                <a:sym typeface="UC Berkeley OS Sign"/>
              </a:rPr>
            </a:br>
            <a:r>
              <a:rPr lang="en-US" sz="3000" dirty="0" smtClean="0">
                <a:sym typeface="UC Berkeley OS Sign"/>
              </a:rPr>
              <a:t>Lecture 27.1 –  Computational Classification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normAutofit/>
          </a:bodyPr>
          <a:lstStyle/>
          <a:p>
            <a:r>
              <a:rPr lang="en-US" b="1" dirty="0" smtClean="0"/>
              <a:t>Features for Text Classification</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r>
              <a:rPr lang="en-US" dirty="0" smtClean="0"/>
              <a:t>Linguistic Features (lexical and syntactic)</a:t>
            </a:r>
          </a:p>
          <a:p>
            <a:pPr lvl="1"/>
            <a:r>
              <a:rPr lang="en-US" dirty="0" smtClean="0"/>
              <a:t>Words (stems?)</a:t>
            </a:r>
          </a:p>
          <a:p>
            <a:pPr lvl="1"/>
            <a:r>
              <a:rPr lang="en-US" dirty="0" smtClean="0"/>
              <a:t>Phrases</a:t>
            </a:r>
          </a:p>
          <a:p>
            <a:pPr lvl="1"/>
            <a:r>
              <a:rPr lang="en-US" dirty="0" smtClean="0"/>
              <a:t>Word and character level "N-grams"</a:t>
            </a:r>
          </a:p>
          <a:p>
            <a:pPr lvl="1"/>
            <a:r>
              <a:rPr lang="en-US" dirty="0" smtClean="0"/>
              <a:t>Punctuation</a:t>
            </a:r>
          </a:p>
          <a:p>
            <a:pPr lvl="1"/>
            <a:r>
              <a:rPr lang="en-US" dirty="0" smtClean="0"/>
              <a:t>Part of speech</a:t>
            </a:r>
          </a:p>
          <a:p>
            <a:r>
              <a:rPr lang="en-US" dirty="0" smtClean="0"/>
              <a:t>Non-linguistic features (structure and formatting)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r>
              <a:rPr lang="en-US" b="1" dirty="0" smtClean="0"/>
              <a:t>Topic Categorization in Google News</a:t>
            </a:r>
            <a:endParaRPr lang="en-US" dirty="0"/>
          </a:p>
        </p:txBody>
      </p:sp>
      <p:sp>
        <p:nvSpPr>
          <p:cNvPr id="3" name="Content Placeholder 2"/>
          <p:cNvSpPr>
            <a:spLocks noGrp="1"/>
          </p:cNvSpPr>
          <p:nvPr>
            <p:ph idx="1"/>
          </p:nvPr>
        </p:nvSpPr>
        <p:spPr>
          <a:xfrm>
            <a:off x="457200" y="1905000"/>
            <a:ext cx="8229600" cy="4525963"/>
          </a:xfrm>
        </p:spPr>
        <p:txBody>
          <a:bodyPr>
            <a:normAutofit fontScale="85000" lnSpcReduction="10000"/>
          </a:bodyPr>
          <a:lstStyle/>
          <a:p>
            <a:r>
              <a:rPr lang="en-US" dirty="0" smtClean="0">
                <a:hlinkClick r:id="rId3"/>
              </a:rPr>
              <a:t>Google News http://news.google.com/</a:t>
            </a:r>
            <a:r>
              <a:rPr lang="en-US" dirty="0" smtClean="0"/>
              <a:t> gathers stories from more than 4,500 English-language news sources worldwide, and automatically arranges by relevance</a:t>
            </a:r>
          </a:p>
          <a:p>
            <a:r>
              <a:rPr lang="en-US" dirty="0" smtClean="0"/>
              <a:t>"Google News has no human editors selecting stories or deciding which ones deserve top placement. Our headlines are selected by computer algorithms…"</a:t>
            </a:r>
          </a:p>
          <a:p>
            <a:r>
              <a:rPr lang="en-US" dirty="0" smtClean="0"/>
              <a:t>"Our grouping technology examines numerous data points for each article including the titles, text and publication time. We then use </a:t>
            </a:r>
            <a:r>
              <a:rPr lang="en-US" i="1" dirty="0" smtClean="0"/>
              <a:t>clustering</a:t>
            </a:r>
            <a:r>
              <a:rPr lang="en-US" dirty="0" smtClean="0"/>
              <a:t> algorithms to identify closely related articles."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b="1" dirty="0" smtClean="0"/>
              <a:t>Going Beyond Topic Analysis</a:t>
            </a:r>
          </a:p>
        </p:txBody>
      </p:sp>
      <p:sp>
        <p:nvSpPr>
          <p:cNvPr id="3" name="Content Placeholder 2"/>
          <p:cNvSpPr>
            <a:spLocks noGrp="1"/>
          </p:cNvSpPr>
          <p:nvPr>
            <p:ph idx="1"/>
          </p:nvPr>
        </p:nvSpPr>
        <p:spPr/>
        <p:txBody>
          <a:bodyPr>
            <a:normAutofit fontScale="92500" lnSpcReduction="20000"/>
          </a:bodyPr>
          <a:lstStyle/>
          <a:p>
            <a:r>
              <a:rPr lang="en-US" dirty="0" smtClean="0"/>
              <a:t>Google's news application analyzes the content and (some of) the metadata for news stories to categorize them on the basis of the topic or event </a:t>
            </a:r>
          </a:p>
          <a:p>
            <a:r>
              <a:rPr lang="en-US" dirty="0" smtClean="0"/>
              <a:t>However, news sources and authors have different points of view on the same topic or event</a:t>
            </a:r>
          </a:p>
          <a:p>
            <a:r>
              <a:rPr lang="en-US" dirty="0" smtClean="0"/>
              <a:t>Should these be treated as the "same" story?</a:t>
            </a:r>
          </a:p>
          <a:p>
            <a:pPr lvl="1"/>
            <a:r>
              <a:rPr lang="en-US" dirty="0" smtClean="0"/>
              <a:t>Police Arrest Student Protestors, Ending Illegal Occupation of UC's Wheeler Hall</a:t>
            </a:r>
          </a:p>
          <a:p>
            <a:pPr lvl="1"/>
            <a:r>
              <a:rPr lang="en-US" dirty="0" smtClean="0"/>
              <a:t>Students Protest Huge Tuition Hikes with Symbolic Occupation on UC Campus</a:t>
            </a:r>
          </a:p>
          <a:p>
            <a:pPr lvl="1"/>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b="1" dirty="0" smtClean="0"/>
              <a:t>Sentiment Analysis</a:t>
            </a:r>
          </a:p>
        </p:txBody>
      </p:sp>
      <p:sp>
        <p:nvSpPr>
          <p:cNvPr id="3" name="Content Placeholder 2"/>
          <p:cNvSpPr>
            <a:spLocks noGrp="1"/>
          </p:cNvSpPr>
          <p:nvPr>
            <p:ph idx="1"/>
          </p:nvPr>
        </p:nvSpPr>
        <p:spPr/>
        <p:txBody>
          <a:bodyPr>
            <a:normAutofit fontScale="92500" lnSpcReduction="20000"/>
          </a:bodyPr>
          <a:lstStyle/>
          <a:p>
            <a:r>
              <a:rPr lang="en-US" dirty="0" smtClean="0"/>
              <a:t>Sentiment analysis (aka "opinion mining") can be thought of a three-stage classification problem</a:t>
            </a:r>
          </a:p>
          <a:p>
            <a:pPr lvl="1"/>
            <a:r>
              <a:rPr lang="en-US" dirty="0" smtClean="0"/>
              <a:t>Entity extraction to locate text of interest </a:t>
            </a:r>
          </a:p>
          <a:p>
            <a:pPr lvl="1"/>
            <a:r>
              <a:rPr lang="en-US" dirty="0" smtClean="0"/>
              <a:t>Classifying texts as opinions or facts</a:t>
            </a:r>
          </a:p>
          <a:p>
            <a:pPr lvl="1"/>
            <a:r>
              <a:rPr lang="en-US" dirty="0" smtClean="0"/>
              <a:t>Classifying the opinions according to polarity - positive vs. negative (or on some numerical scale)</a:t>
            </a:r>
          </a:p>
          <a:p>
            <a:r>
              <a:rPr lang="en-US" dirty="0" smtClean="0"/>
              <a:t>This is challenging because these classes are really </a:t>
            </a:r>
            <a:r>
              <a:rPr lang="en-US" dirty="0" err="1" smtClean="0"/>
              <a:t>continuaa</a:t>
            </a:r>
            <a:r>
              <a:rPr lang="en-US" dirty="0" smtClean="0"/>
              <a:t> without sharp boundaries</a:t>
            </a:r>
          </a:p>
          <a:p>
            <a:r>
              <a:rPr lang="en-US" dirty="0" smtClean="0"/>
              <a:t>...and because sarcasm, slang, </a:t>
            </a:r>
            <a:r>
              <a:rPr lang="en-US" dirty="0" err="1" smtClean="0"/>
              <a:t>cliches</a:t>
            </a:r>
            <a:r>
              <a:rPr lang="en-US" dirty="0" smtClean="0"/>
              <a:t>, and cultural norms obscure the content used to make the classification</a:t>
            </a:r>
          </a:p>
          <a:p>
            <a:pPr lv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normAutofit/>
          </a:bodyPr>
          <a:lstStyle/>
          <a:p>
            <a:r>
              <a:rPr lang="en-US" b="1" dirty="0" smtClean="0"/>
              <a:t>Sentiment Analysis in Twitter</a:t>
            </a:r>
          </a:p>
        </p:txBody>
      </p:sp>
      <p:sp>
        <p:nvSpPr>
          <p:cNvPr id="3" name="Content Placeholder 2"/>
          <p:cNvSpPr>
            <a:spLocks noGrp="1"/>
          </p:cNvSpPr>
          <p:nvPr>
            <p:ph idx="1"/>
          </p:nvPr>
        </p:nvSpPr>
        <p:spPr>
          <a:xfrm>
            <a:off x="381000" y="1905000"/>
            <a:ext cx="8229600" cy="4525963"/>
          </a:xfrm>
        </p:spPr>
        <p:txBody>
          <a:bodyPr>
            <a:normAutofit/>
          </a:bodyPr>
          <a:lstStyle/>
          <a:p>
            <a:r>
              <a:rPr lang="en-US" dirty="0" smtClean="0"/>
              <a:t>Twitter messages are being analyzed to:</a:t>
            </a:r>
          </a:p>
          <a:p>
            <a:pPr lvl="1"/>
            <a:r>
              <a:rPr lang="en-US" dirty="0" smtClean="0"/>
              <a:t>Monitor political activity</a:t>
            </a:r>
          </a:p>
          <a:p>
            <a:pPr lvl="1"/>
            <a:r>
              <a:rPr lang="en-US" dirty="0" smtClean="0"/>
              <a:t>Assess employee morale or customer sentiment</a:t>
            </a:r>
          </a:p>
          <a:p>
            <a:pPr lvl="1"/>
            <a:r>
              <a:rPr lang="en-US" dirty="0" smtClean="0"/>
              <a:t>Track outbreaks of flu or food poisoning</a:t>
            </a:r>
          </a:p>
          <a:p>
            <a:pPr lvl="1"/>
            <a:r>
              <a:rPr lang="en-US" dirty="0" smtClean="0"/>
              <a:t>Predict box-office receipts for new movies </a:t>
            </a:r>
          </a:p>
          <a:p>
            <a:pPr lvl="1"/>
            <a:r>
              <a:rPr lang="en-US" dirty="0" smtClean="0"/>
              <a:t>Measure "moods" and their fluctuations</a:t>
            </a:r>
          </a:p>
          <a:p>
            <a:r>
              <a:rPr lang="en-US" dirty="0" smtClean="0"/>
              <a:t>Twitter is a good domain to analyze because…</a:t>
            </a:r>
          </a:p>
          <a:p>
            <a:r>
              <a:rPr lang="en-US" dirty="0" smtClean="0"/>
              <a:t>Twitter is a poor domain to analyze because…</a:t>
            </a:r>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228600" y="381000"/>
            <a:ext cx="2962275" cy="2524125"/>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2819400" y="381000"/>
            <a:ext cx="6115050" cy="5882297"/>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04800" y="3429000"/>
            <a:ext cx="2352675" cy="2676525"/>
          </a:xfrm>
          <a:prstGeom prst="rect">
            <a:avLst/>
          </a:prstGeom>
          <a:noFill/>
          <a:ln w="9525">
            <a:noFill/>
            <a:miter lim="800000"/>
            <a:headEnd/>
            <a:tailEnd/>
          </a:ln>
        </p:spPr>
      </p:pic>
      <p:sp>
        <p:nvSpPr>
          <p:cNvPr id="7" name="TextBox 6"/>
          <p:cNvSpPr txBox="1"/>
          <p:nvPr/>
        </p:nvSpPr>
        <p:spPr>
          <a:xfrm>
            <a:off x="1447800" y="6400800"/>
            <a:ext cx="6019800" cy="369332"/>
          </a:xfrm>
          <a:prstGeom prst="rect">
            <a:avLst/>
          </a:prstGeom>
          <a:noFill/>
        </p:spPr>
        <p:txBody>
          <a:bodyPr wrap="square" rtlCol="0">
            <a:spAutoFit/>
          </a:bodyPr>
          <a:lstStyle/>
          <a:p>
            <a:r>
              <a:rPr lang="en-US" dirty="0" smtClean="0">
                <a:hlinkClick r:id="rId6"/>
              </a:rPr>
              <a:t>Decoding Our Chatter </a:t>
            </a:r>
            <a:r>
              <a:rPr lang="en-US" dirty="0" smtClean="0"/>
              <a:t> Wall Street Journal 1 October 2011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The Challenge of Sarcasm</a:t>
            </a:r>
          </a:p>
        </p:txBody>
      </p:sp>
      <p:pic>
        <p:nvPicPr>
          <p:cNvPr id="3074" name="Picture 2"/>
          <p:cNvPicPr>
            <a:picLocks noGrp="1" noChangeAspect="1" noChangeArrowheads="1"/>
          </p:cNvPicPr>
          <p:nvPr>
            <p:ph idx="1"/>
          </p:nvPr>
        </p:nvPicPr>
        <p:blipFill>
          <a:blip r:embed="rId3" cstate="print"/>
          <a:srcRect/>
          <a:stretch>
            <a:fillRect/>
          </a:stretch>
        </p:blipFill>
        <p:spPr bwMode="auto">
          <a:xfrm>
            <a:off x="533400" y="1371600"/>
            <a:ext cx="787559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normAutofit/>
          </a:bodyPr>
          <a:lstStyle/>
          <a:p>
            <a:r>
              <a:rPr lang="en-US" b="1" dirty="0" smtClean="0"/>
              <a:t>The Challenge of Fake Accounts</a:t>
            </a:r>
          </a:p>
        </p:txBody>
      </p:sp>
      <p:sp>
        <p:nvSpPr>
          <p:cNvPr id="3" name="Content Placeholder 2"/>
          <p:cNvSpPr>
            <a:spLocks noGrp="1"/>
          </p:cNvSpPr>
          <p:nvPr>
            <p:ph idx="1"/>
          </p:nvPr>
        </p:nvSpPr>
        <p:spPr>
          <a:xfrm>
            <a:off x="381000" y="1905000"/>
            <a:ext cx="8229600" cy="4525963"/>
          </a:xfrm>
        </p:spPr>
        <p:txBody>
          <a:bodyPr>
            <a:normAutofit lnSpcReduction="10000"/>
          </a:bodyPr>
          <a:lstStyle/>
          <a:p>
            <a:r>
              <a:rPr lang="en-US" dirty="0" smtClean="0"/>
              <a:t>The analysis of tweets to measure popularity or sentiment is compromised by the huge proportion or twitter accounts that are fake – “</a:t>
            </a:r>
            <a:r>
              <a:rPr lang="en-US" dirty="0" err="1" smtClean="0"/>
              <a:t>tweetbots</a:t>
            </a:r>
            <a:r>
              <a:rPr lang="en-US" dirty="0" smtClean="0"/>
              <a:t>” </a:t>
            </a:r>
          </a:p>
          <a:p>
            <a:r>
              <a:rPr lang="en-US" dirty="0" err="1" smtClean="0"/>
              <a:t>Tweetbots</a:t>
            </a:r>
            <a:r>
              <a:rPr lang="en-US" dirty="0" smtClean="0"/>
              <a:t> are programmed to follow people and </a:t>
            </a:r>
            <a:r>
              <a:rPr lang="en-US" dirty="0" err="1" smtClean="0"/>
              <a:t>retweet</a:t>
            </a:r>
            <a:r>
              <a:rPr lang="en-US" dirty="0" smtClean="0"/>
              <a:t> them, which greatly exaggerates the actual popularity or sentiment about some topic</a:t>
            </a:r>
          </a:p>
          <a:p>
            <a:r>
              <a:rPr lang="en-US" dirty="0" smtClean="0"/>
              <a:t>See “</a:t>
            </a:r>
            <a:r>
              <a:rPr lang="en-US" dirty="0" smtClean="0">
                <a:hlinkClick r:id="rId3"/>
              </a:rPr>
              <a:t>Millions of Fake Accounts Dog Twitter</a:t>
            </a:r>
            <a:r>
              <a:rPr lang="en-US" dirty="0" smtClean="0"/>
              <a:t>”</a:t>
            </a:r>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December 2013</a:t>
            </a:r>
            <a:br>
              <a:rPr lang="en-US" sz="3000" dirty="0" smtClean="0">
                <a:sym typeface="UC Berkeley OS Sign"/>
              </a:rPr>
            </a:br>
            <a:r>
              <a:rPr lang="en-US" sz="3000" dirty="0" smtClean="0">
                <a:sym typeface="UC Berkeley OS Sign"/>
              </a:rPr>
              <a:t>Lecture 27.3 –  Author Identification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057400"/>
            <a:ext cx="3810000" cy="1143000"/>
          </a:xfrm>
        </p:spPr>
        <p:txBody>
          <a:bodyPr>
            <a:normAutofit fontScale="90000"/>
          </a:bodyPr>
          <a:lstStyle/>
          <a:p>
            <a:r>
              <a:rPr lang="en-US" b="1" dirty="0" smtClean="0"/>
              <a:t>Motivation and Applications</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257704" y="304800"/>
            <a:ext cx="5307144" cy="5867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a:bodyPr>
          <a:lstStyle/>
          <a:p>
            <a:r>
              <a:rPr lang="en-US" b="1" dirty="0" smtClean="0"/>
              <a:t>Computational Classification</a:t>
            </a:r>
            <a:endParaRPr lang="en-US" dirty="0"/>
          </a:p>
        </p:txBody>
      </p:sp>
      <p:sp>
        <p:nvSpPr>
          <p:cNvPr id="3" name="Content Placeholder 2"/>
          <p:cNvSpPr>
            <a:spLocks noGrp="1"/>
          </p:cNvSpPr>
          <p:nvPr>
            <p:ph idx="1"/>
          </p:nvPr>
        </p:nvSpPr>
        <p:spPr>
          <a:xfrm>
            <a:off x="228600" y="1981200"/>
            <a:ext cx="8229600" cy="4525963"/>
          </a:xfrm>
        </p:spPr>
        <p:txBody>
          <a:bodyPr>
            <a:no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Some classification tasks can't be done by people at the needed scale or </a:t>
            </a:r>
            <a:r>
              <a:rPr lang="en-US" sz="2800" dirty="0" smtClean="0">
                <a:latin typeface="UC Berkeley OS Sign"/>
                <a:sym typeface="UC Berkeley OS Sign"/>
              </a:rPr>
              <a:t>speed</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a:t>
            </a:r>
            <a:r>
              <a:rPr lang="en-US" sz="2800" dirty="0" smtClean="0">
                <a:latin typeface="UC Berkeley OS Sign"/>
                <a:sym typeface="UC Berkeley OS Sign"/>
              </a:rPr>
              <a:t>Some of the tasks can be done by computational approaches like N-gram analysis that are very simple yet very usefu</a:t>
            </a:r>
            <a:r>
              <a:rPr lang="en-US" sz="2800" dirty="0">
                <a:latin typeface="UC Berkeley OS Sign"/>
                <a:sym typeface="UC Berkeley OS Sign"/>
              </a:rPr>
              <a:t>l</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Some tasks are inherently difficult and require techniques of “machine </a:t>
            </a:r>
            <a:r>
              <a:rPr lang="en-US" sz="2800" dirty="0">
                <a:latin typeface="UC Berkeley OS Sign"/>
                <a:sym typeface="UC Berkeley OS Sign"/>
              </a:rPr>
              <a:t>learning</a:t>
            </a:r>
            <a:r>
              <a:rPr lang="en-US" sz="2800" dirty="0" smtClean="0">
                <a:latin typeface="UC Berkeley OS Sign"/>
                <a:sym typeface="UC Berkeley OS Sign"/>
              </a:rPr>
              <a:t>”, which are not simple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r>
              <a:rPr lang="en-US" b="1" dirty="0" smtClean="0"/>
              <a:t>Authorship Classification Use Cases</a:t>
            </a:r>
            <a:endParaRPr lang="en-US" dirty="0"/>
          </a:p>
        </p:txBody>
      </p:sp>
      <p:sp>
        <p:nvSpPr>
          <p:cNvPr id="3" name="Content Placeholder 2"/>
          <p:cNvSpPr>
            <a:spLocks noGrp="1"/>
          </p:cNvSpPr>
          <p:nvPr>
            <p:ph idx="1"/>
          </p:nvPr>
        </p:nvSpPr>
        <p:spPr>
          <a:xfrm>
            <a:off x="457200" y="1828800"/>
            <a:ext cx="8229600" cy="4525963"/>
          </a:xfrm>
        </p:spPr>
        <p:txBody>
          <a:bodyPr>
            <a:normAutofit fontScale="92500" lnSpcReduction="10000"/>
          </a:bodyPr>
          <a:lstStyle/>
          <a:p>
            <a:r>
              <a:rPr lang="en-US" dirty="0" smtClean="0"/>
              <a:t>Authorship IDENTIFICATION determines the likelihood of a particular author having written a piece of work by examining other works produced by that author</a:t>
            </a:r>
          </a:p>
          <a:p>
            <a:r>
              <a:rPr lang="en-US" dirty="0" smtClean="0"/>
              <a:t>Authorship CHARACTERIZATION is aimed at inferring an author’s background characteristics rather than identity</a:t>
            </a:r>
          </a:p>
          <a:p>
            <a:r>
              <a:rPr lang="en-US" dirty="0" smtClean="0"/>
              <a:t>Similarity detection compares multiple pieces of writing without identifying the author</a:t>
            </a:r>
          </a:p>
          <a:p>
            <a:r>
              <a:rPr lang="en-US" dirty="0" smtClean="0"/>
              <a:t>(related use case: plagiarism detection)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r>
              <a:rPr lang="en-US" b="1" dirty="0" smtClean="0"/>
              <a:t>The Authorship Identification</a:t>
            </a:r>
            <a:br>
              <a:rPr lang="en-US" b="1" dirty="0" smtClean="0"/>
            </a:br>
            <a:r>
              <a:rPr lang="en-US" b="1" dirty="0" smtClean="0"/>
              <a:t> NLP Model</a:t>
            </a:r>
            <a:endParaRPr lang="en-US" dirty="0"/>
          </a:p>
        </p:txBody>
      </p:sp>
      <p:sp>
        <p:nvSpPr>
          <p:cNvPr id="3" name="Content Placeholder 2"/>
          <p:cNvSpPr>
            <a:spLocks noGrp="1"/>
          </p:cNvSpPr>
          <p:nvPr>
            <p:ph idx="1"/>
          </p:nvPr>
        </p:nvSpPr>
        <p:spPr>
          <a:xfrm>
            <a:off x="457200" y="2332037"/>
            <a:ext cx="8229600" cy="4525963"/>
          </a:xfrm>
        </p:spPr>
        <p:txBody>
          <a:bodyPr>
            <a:normAutofit fontScale="92500" lnSpcReduction="10000"/>
          </a:bodyPr>
          <a:lstStyle/>
          <a:p>
            <a:r>
              <a:rPr lang="en-US" dirty="0" smtClean="0"/>
              <a:t>Goal is to identify a set of features that remain relatively constant among a number of writings by a particular author</a:t>
            </a:r>
          </a:p>
          <a:p>
            <a:r>
              <a:rPr lang="en-US" dirty="0" smtClean="0"/>
              <a:t>Given n predefined features, each piece of writing can be represented by an n-Dimensional feature vector.</a:t>
            </a:r>
          </a:p>
          <a:p>
            <a:r>
              <a:rPr lang="en-US" dirty="0" smtClean="0"/>
              <a:t>Supervised learning techniques can train and generate a classifier that can to determine the category of a new vector to identify the authorship of an anonymous (or disputed) writing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b="1" dirty="0" smtClean="0"/>
              <a:t>Authorship Identification</a:t>
            </a:r>
            <a:endParaRPr lang="en-US" dirty="0"/>
          </a:p>
        </p:txBody>
      </p:sp>
      <p:sp>
        <p:nvSpPr>
          <p:cNvPr id="3" name="Content Placeholder 2"/>
          <p:cNvSpPr>
            <a:spLocks noGrp="1"/>
          </p:cNvSpPr>
          <p:nvPr>
            <p:ph idx="1"/>
          </p:nvPr>
        </p:nvSpPr>
        <p:spPr/>
        <p:txBody>
          <a:bodyPr>
            <a:normAutofit/>
          </a:bodyPr>
          <a:lstStyle/>
          <a:p>
            <a:r>
              <a:rPr lang="en-US" dirty="0" smtClean="0"/>
              <a:t>Given:</a:t>
            </a:r>
          </a:p>
          <a:p>
            <a:pPr lvl="1"/>
            <a:r>
              <a:rPr lang="en-US" dirty="0" smtClean="0"/>
              <a:t>A text with unknown author</a:t>
            </a:r>
          </a:p>
          <a:p>
            <a:pPr lvl="1"/>
            <a:r>
              <a:rPr lang="en-US" dirty="0" smtClean="0"/>
              <a:t>A list of possible authors</a:t>
            </a:r>
          </a:p>
          <a:p>
            <a:pPr lvl="1"/>
            <a:r>
              <a:rPr lang="en-US" dirty="0" smtClean="0"/>
              <a:t>A sample of their writing</a:t>
            </a:r>
          </a:p>
          <a:p>
            <a:r>
              <a:rPr lang="en-US" dirty="0" smtClean="0"/>
              <a:t>Can we automatically determine which person wrote the text?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a:bodyPr>
          <a:lstStyle/>
          <a:p>
            <a:r>
              <a:rPr lang="en-US" b="1" dirty="0" smtClean="0"/>
              <a:t>From Fingerprint to “</a:t>
            </a:r>
            <a:r>
              <a:rPr lang="en-US" b="1" dirty="0" err="1" smtClean="0"/>
              <a:t>Writeprint</a:t>
            </a:r>
            <a:r>
              <a:rPr lang="en-US" b="1" dirty="0" smtClean="0"/>
              <a:t>”</a:t>
            </a:r>
            <a:endParaRPr lang="en-US" dirty="0"/>
          </a:p>
        </p:txBody>
      </p:sp>
      <p:sp>
        <p:nvSpPr>
          <p:cNvPr id="3" name="Content Placeholder 2"/>
          <p:cNvSpPr>
            <a:spLocks noGrp="1"/>
          </p:cNvSpPr>
          <p:nvPr>
            <p:ph idx="1"/>
          </p:nvPr>
        </p:nvSpPr>
        <p:spPr>
          <a:xfrm>
            <a:off x="457200" y="2057400"/>
            <a:ext cx="8229600" cy="4525963"/>
          </a:xfrm>
        </p:spPr>
        <p:txBody>
          <a:bodyPr>
            <a:normAutofit lnSpcReduction="10000"/>
          </a:bodyPr>
          <a:lstStyle/>
          <a:p>
            <a:r>
              <a:rPr lang="en-US" dirty="0" smtClean="0"/>
              <a:t>A </a:t>
            </a:r>
            <a:r>
              <a:rPr lang="en-US" i="1" dirty="0" err="1" smtClean="0"/>
              <a:t>writeprint</a:t>
            </a:r>
            <a:r>
              <a:rPr lang="en-US" dirty="0" smtClean="0"/>
              <a:t> is composed of multiple features, such as vocabulary richness, length of sentence, use of function words, layout of paragraphs, and keywords</a:t>
            </a:r>
          </a:p>
          <a:p>
            <a:r>
              <a:rPr lang="en-US" dirty="0" smtClean="0"/>
              <a:t>These </a:t>
            </a:r>
            <a:r>
              <a:rPr lang="en-US" dirty="0" err="1" smtClean="0"/>
              <a:t>writeprint</a:t>
            </a:r>
            <a:r>
              <a:rPr lang="en-US" dirty="0" smtClean="0"/>
              <a:t> features can represent an author's writing style, which is usually consistent across his or her writings, and further become the basis of authorship analysis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391400" cy="1143000"/>
          </a:xfrm>
        </p:spPr>
        <p:txBody>
          <a:bodyPr>
            <a:normAutofit/>
          </a:bodyPr>
          <a:lstStyle/>
          <a:p>
            <a:r>
              <a:rPr lang="en-US" b="1" dirty="0" smtClean="0"/>
              <a:t>Features used in </a:t>
            </a:r>
            <a:r>
              <a:rPr lang="en-US" b="1" dirty="0" err="1" smtClean="0"/>
              <a:t>Writeprints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523999" y="1676400"/>
            <a:ext cx="6299201"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14400"/>
            <a:ext cx="7391400" cy="1143000"/>
          </a:xfrm>
        </p:spPr>
        <p:txBody>
          <a:bodyPr>
            <a:normAutofit/>
          </a:bodyPr>
          <a:lstStyle/>
          <a:p>
            <a:r>
              <a:rPr lang="en-US" b="1" dirty="0" smtClean="0"/>
              <a:t>How Many Authors?</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533400" y="2438400"/>
            <a:ext cx="8208967" cy="2883399"/>
          </a:xfrm>
        </p:spPr>
      </p:pic>
      <p:sp>
        <p:nvSpPr>
          <p:cNvPr id="4" name="TextBox 3"/>
          <p:cNvSpPr txBox="1"/>
          <p:nvPr/>
        </p:nvSpPr>
        <p:spPr>
          <a:xfrm>
            <a:off x="533400" y="5715000"/>
            <a:ext cx="7696200" cy="369332"/>
          </a:xfrm>
          <a:prstGeom prst="rect">
            <a:avLst/>
          </a:prstGeom>
          <a:noFill/>
        </p:spPr>
        <p:txBody>
          <a:bodyPr wrap="square" rtlCol="0">
            <a:spAutoFit/>
          </a:bodyPr>
          <a:lstStyle/>
          <a:p>
            <a:r>
              <a:rPr lang="en-US" dirty="0" smtClean="0">
                <a:hlinkClick r:id="rId4"/>
              </a:rPr>
              <a:t>Who wrote “The </a:t>
            </a:r>
            <a:r>
              <a:rPr lang="en-US" dirty="0" err="1" smtClean="0">
                <a:hlinkClick r:id="rId4"/>
              </a:rPr>
              <a:t>Cukoo’s</a:t>
            </a:r>
            <a:r>
              <a:rPr lang="en-US" dirty="0" smtClean="0">
                <a:hlinkClick r:id="rId4"/>
              </a:rPr>
              <a:t> Calling?”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p>
            <a:r>
              <a:rPr lang="en-US" b="1" dirty="0" smtClean="0"/>
              <a:t>The Disputed Federalist Papers</a:t>
            </a:r>
            <a:endParaRPr lang="en-US" dirty="0"/>
          </a:p>
        </p:txBody>
      </p:sp>
      <p:sp>
        <p:nvSpPr>
          <p:cNvPr id="3" name="Content Placeholder 2"/>
          <p:cNvSpPr>
            <a:spLocks noGrp="1"/>
          </p:cNvSpPr>
          <p:nvPr>
            <p:ph idx="1"/>
          </p:nvPr>
        </p:nvSpPr>
        <p:spPr>
          <a:xfrm>
            <a:off x="533400" y="2057400"/>
            <a:ext cx="8229600" cy="4525963"/>
          </a:xfrm>
        </p:spPr>
        <p:txBody>
          <a:bodyPr>
            <a:normAutofit fontScale="85000" lnSpcReduction="10000"/>
          </a:bodyPr>
          <a:lstStyle/>
          <a:p>
            <a:r>
              <a:rPr lang="en-US" dirty="0" smtClean="0"/>
              <a:t>The Federalist papers were 77 short essays written in 1787-1788 by Hamilton, Jay and Madison to persuade NY to ratify the US Constitution; published under a pseudonym</a:t>
            </a:r>
          </a:p>
          <a:p>
            <a:r>
              <a:rPr lang="en-US" dirty="0" smtClean="0"/>
              <a:t>Historians disputed the authorship of 12 of the papers</a:t>
            </a:r>
          </a:p>
          <a:p>
            <a:r>
              <a:rPr lang="en-US" dirty="0" smtClean="0"/>
              <a:t>Two statisticians (</a:t>
            </a:r>
            <a:r>
              <a:rPr lang="en-US" dirty="0" err="1" smtClean="0"/>
              <a:t>Mosteller</a:t>
            </a:r>
            <a:r>
              <a:rPr lang="en-US" dirty="0" smtClean="0"/>
              <a:t> and Wallace, 1964) solved the problem by identifying 70 words whose usage patterns distinguished the papers with known authors</a:t>
            </a:r>
          </a:p>
          <a:p>
            <a:r>
              <a:rPr lang="en-US" dirty="0" smtClean="0"/>
              <a:t>Their statistical classifier concluded that the author was Madison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391400" cy="1143000"/>
          </a:xfrm>
        </p:spPr>
        <p:txBody>
          <a:bodyPr>
            <a:normAutofit fontScale="90000"/>
          </a:bodyPr>
          <a:lstStyle/>
          <a:p>
            <a:r>
              <a:rPr lang="en-US" b="1" dirty="0" smtClean="0"/>
              <a:t>Author Identification for the Federalist Papers</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1524000" y="1600200"/>
            <a:ext cx="5467902" cy="4936539"/>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December 2013</a:t>
            </a:r>
            <a:br>
              <a:rPr lang="en-US" sz="3000" dirty="0" smtClean="0">
                <a:sym typeface="UC Berkeley OS Sign"/>
              </a:rPr>
            </a:br>
            <a:r>
              <a:rPr lang="en-US" sz="3000" dirty="0" smtClean="0">
                <a:sym typeface="UC Berkeley OS Sign"/>
              </a:rPr>
              <a:t>Lecture 27.4 –  Spam Classification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b="1" dirty="0" smtClean="0"/>
              <a:t>Classifying Spam</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Spam can be defined as “unsolicited, unwanted mail that was sent by automated means, directly or indirectly, by a sender having no current relationship with the recipient”</a:t>
            </a:r>
          </a:p>
          <a:p>
            <a:r>
              <a:rPr lang="en-US" dirty="0" smtClean="0"/>
              <a:t>(Fake reviews on Yelp, Trip Advisor, etc can also be viewed as spam, but they are not usually automated)</a:t>
            </a:r>
          </a:p>
          <a:p>
            <a:r>
              <a:rPr lang="en-US" dirty="0" smtClean="0"/>
              <a:t>Classifying email as "spam" or "not spam" using the simple and obvious approach of classifying messages as "spam" when they contain words most often contained in spam messages yields many false positives</a:t>
            </a:r>
          </a:p>
          <a:p>
            <a:r>
              <a:rPr lang="en-US" dirty="0" smtClean="0"/>
              <a:t>But if you are conservative you have too many misses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b="1" dirty="0" smtClean="0"/>
              <a:t>Text Classification Problems</a:t>
            </a:r>
            <a:endParaRPr lang="en-US" dirty="0"/>
          </a:p>
        </p:txBody>
      </p:sp>
      <p:sp>
        <p:nvSpPr>
          <p:cNvPr id="3" name="Content Placeholder 2"/>
          <p:cNvSpPr>
            <a:spLocks noGrp="1"/>
          </p:cNvSpPr>
          <p:nvPr>
            <p:ph idx="1"/>
          </p:nvPr>
        </p:nvSpPr>
        <p:spPr>
          <a:xfrm>
            <a:off x="457200" y="1752600"/>
            <a:ext cx="8229600" cy="4525963"/>
          </a:xfrm>
        </p:spPr>
        <p:txBody>
          <a:bodyPr>
            <a:normAutofit fontScale="92500" lnSpcReduction="10000"/>
          </a:bodyPr>
          <a:lstStyle/>
          <a:p>
            <a:r>
              <a:rPr lang="en-US" sz="3100" dirty="0" smtClean="0"/>
              <a:t>Classification assigns objects in some domain to one of at least two classes or categories</a:t>
            </a:r>
          </a:p>
          <a:p>
            <a:pPr lvl="1"/>
            <a:r>
              <a:rPr lang="en-US" sz="3100" dirty="0" smtClean="0"/>
              <a:t>words - determine part of speech</a:t>
            </a:r>
          </a:p>
          <a:p>
            <a:pPr lvl="1"/>
            <a:r>
              <a:rPr lang="en-US" sz="3100" dirty="0" smtClean="0"/>
              <a:t>words - disambiguate </a:t>
            </a:r>
            <a:r>
              <a:rPr lang="en-US" sz="3100" dirty="0" err="1" smtClean="0"/>
              <a:t>polysemy</a:t>
            </a:r>
            <a:endParaRPr lang="en-US" sz="3100" dirty="0" smtClean="0"/>
          </a:p>
          <a:p>
            <a:pPr lvl="1"/>
            <a:r>
              <a:rPr lang="en-US" sz="3100" dirty="0" smtClean="0"/>
              <a:t>document retrieval - relevant/not relevant?</a:t>
            </a:r>
          </a:p>
          <a:p>
            <a:pPr lvl="1"/>
            <a:r>
              <a:rPr lang="en-US" sz="3100" dirty="0" smtClean="0"/>
              <a:t>author identification - Shakespeare or not?</a:t>
            </a:r>
          </a:p>
          <a:p>
            <a:pPr lvl="1"/>
            <a:r>
              <a:rPr lang="en-US" sz="3100" dirty="0" smtClean="0"/>
              <a:t>sentiment classification - positive or negative affect? urgent or not urgent?</a:t>
            </a:r>
          </a:p>
          <a:p>
            <a:pPr lvl="1"/>
            <a:r>
              <a:rPr lang="en-US" sz="3100" dirty="0" smtClean="0"/>
              <a:t>language - English, Spanish, whatever?</a:t>
            </a:r>
            <a:endParaRPr lang="en-US" sz="31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b="1" dirty="0" smtClean="0"/>
              <a:t>Classifying Spam</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pPr>
              <a:lnSpc>
                <a:spcPct val="110000"/>
              </a:lnSpc>
            </a:pPr>
            <a:r>
              <a:rPr lang="en-US" sz="2900" dirty="0" smtClean="0"/>
              <a:t>Miss? False positives? </a:t>
            </a:r>
          </a:p>
          <a:p>
            <a:pPr>
              <a:lnSpc>
                <a:spcPct val="110000"/>
              </a:lnSpc>
            </a:pPr>
            <a:r>
              <a:rPr lang="en-US" sz="2900" dirty="0" smtClean="0"/>
              <a:t>These two kinds of classification mistakes are not equal in costs: what is worse, missing so that something that is spam gets through, or calling something spam that isn't?</a:t>
            </a:r>
          </a:p>
          <a:p>
            <a:pPr>
              <a:lnSpc>
                <a:spcPct val="110000"/>
              </a:lnSpc>
            </a:pPr>
            <a:r>
              <a:rPr lang="en-US" sz="2900" dirty="0" smtClean="0"/>
              <a:t>Answering these questions requires that we make a slight detour into probability theory and hypothesis testing</a:t>
            </a: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b="1" dirty="0" smtClean="0"/>
              <a:t> Hypothesis Testing [1]</a:t>
            </a:r>
            <a:endParaRPr lang="en-US" dirty="0"/>
          </a:p>
        </p:txBody>
      </p:sp>
      <p:sp>
        <p:nvSpPr>
          <p:cNvPr id="3" name="Content Placeholder 2"/>
          <p:cNvSpPr>
            <a:spLocks noGrp="1"/>
          </p:cNvSpPr>
          <p:nvPr>
            <p:ph idx="1"/>
          </p:nvPr>
        </p:nvSpPr>
        <p:spPr>
          <a:xfrm>
            <a:off x="304800" y="1143000"/>
            <a:ext cx="8534400" cy="3581400"/>
          </a:xfrm>
        </p:spPr>
        <p:txBody>
          <a:bodyPr>
            <a:normAutofit fontScale="25000" lnSpcReduction="20000"/>
          </a:bodyPr>
          <a:lstStyle/>
          <a:p>
            <a:endParaRPr lang="en-US" dirty="0" smtClean="0"/>
          </a:p>
          <a:p>
            <a:r>
              <a:rPr lang="en-US" sz="11200" dirty="0" smtClean="0"/>
              <a:t>We assume that there is some "true" state or value - called the "null hypothesis" - and we conduct some tests or make some observations to determine whether to believe it or to instead reject it and accept an "alternative hypothesis"</a:t>
            </a:r>
          </a:p>
          <a:p>
            <a:r>
              <a:rPr lang="en-US" sz="11200" dirty="0" smtClean="0"/>
              <a:t>Example null hypotheses - this message isn't spam, the patient doesn't have the disease, the defendant is innocent, the graduation rate for starting football players is 90%</a:t>
            </a:r>
          </a:p>
          <a:p>
            <a:r>
              <a:rPr lang="en-US" sz="11200" dirty="0" smtClean="0"/>
              <a:t>Alternative hypotheses - this message is spam, the patient has the disease, the defendant is guilty, the graduation rate isn't 90%</a:t>
            </a:r>
          </a:p>
          <a:p>
            <a:r>
              <a:rPr lang="en-US" sz="11200" dirty="0" smtClean="0"/>
              <a:t>We conduct experiments / make observations to determine if we should reject the null hypothesis</a:t>
            </a:r>
            <a:endParaRPr lang="en-US" sz="1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b="1" dirty="0" smtClean="0"/>
              <a:t>Hypothesis Testing [2]</a:t>
            </a:r>
            <a:endParaRPr lang="en-US" dirty="0"/>
          </a:p>
        </p:txBody>
      </p:sp>
      <p:sp>
        <p:nvSpPr>
          <p:cNvPr id="3" name="Content Placeholder 2"/>
          <p:cNvSpPr>
            <a:spLocks noGrp="1"/>
          </p:cNvSpPr>
          <p:nvPr>
            <p:ph idx="1"/>
          </p:nvPr>
        </p:nvSpPr>
        <p:spPr>
          <a:xfrm>
            <a:off x="381000" y="1371600"/>
            <a:ext cx="8229600" cy="4525963"/>
          </a:xfrm>
        </p:spPr>
        <p:txBody>
          <a:bodyPr>
            <a:normAutofit fontScale="92500" lnSpcReduction="10000"/>
          </a:bodyPr>
          <a:lstStyle/>
          <a:p>
            <a:endParaRPr lang="en-US" dirty="0" smtClean="0"/>
          </a:p>
          <a:p>
            <a:pPr>
              <a:lnSpc>
                <a:spcPct val="90000"/>
              </a:lnSpc>
            </a:pPr>
            <a:r>
              <a:rPr lang="en-US" sz="2800" dirty="0" smtClean="0"/>
              <a:t>No test is perfect</a:t>
            </a:r>
          </a:p>
          <a:p>
            <a:pPr>
              <a:lnSpc>
                <a:spcPct val="90000"/>
              </a:lnSpc>
            </a:pPr>
            <a:r>
              <a:rPr lang="en-US" sz="2800" dirty="0" smtClean="0"/>
              <a:t>The number of observations we make and their variability gives us more or less confidence about the hypotheses</a:t>
            </a:r>
          </a:p>
          <a:p>
            <a:pPr>
              <a:lnSpc>
                <a:spcPct val="90000"/>
              </a:lnSpc>
            </a:pPr>
            <a:r>
              <a:rPr lang="en-US" sz="2800" dirty="0" smtClean="0"/>
              <a:t>Our experiments or observations may suggest that the null hypothesis is false - that is, a "positive" test that the patient has the disease, the defendant is guilty, the message is spam, the graduation rate for starting football players isn't 90%</a:t>
            </a:r>
          </a:p>
          <a:p>
            <a:pPr>
              <a:lnSpc>
                <a:spcPct val="90000"/>
              </a:lnSpc>
            </a:pPr>
            <a:r>
              <a:rPr lang="en-US" sz="2800" dirty="0" smtClean="0"/>
              <a:t>Or the results might be "negative" and not provide enough evidence for the disease, conviction, etc. </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Type I and Type II Errors</a:t>
            </a:r>
            <a:endParaRPr lang="en-US" dirty="0"/>
          </a:p>
        </p:txBody>
      </p:sp>
      <p:sp>
        <p:nvSpPr>
          <p:cNvPr id="3" name="Content Placeholder 2"/>
          <p:cNvSpPr>
            <a:spLocks noGrp="1"/>
          </p:cNvSpPr>
          <p:nvPr>
            <p:ph idx="1"/>
          </p:nvPr>
        </p:nvSpPr>
        <p:spPr>
          <a:xfrm>
            <a:off x="381000" y="1143000"/>
            <a:ext cx="8458200" cy="3581400"/>
          </a:xfrm>
        </p:spPr>
        <p:txBody>
          <a:bodyPr>
            <a:normAutofit fontScale="25000" lnSpcReduction="20000"/>
          </a:bodyPr>
          <a:lstStyle/>
          <a:p>
            <a:endParaRPr lang="en-US" dirty="0" smtClean="0"/>
          </a:p>
          <a:p>
            <a:r>
              <a:rPr lang="en-US" sz="11200" dirty="0" smtClean="0"/>
              <a:t>A </a:t>
            </a:r>
            <a:r>
              <a:rPr lang="en-US" sz="11200" i="1" dirty="0" smtClean="0"/>
              <a:t>Type I error</a:t>
            </a:r>
            <a:r>
              <a:rPr lang="en-US" sz="11200" dirty="0" smtClean="0"/>
              <a:t> or </a:t>
            </a:r>
            <a:r>
              <a:rPr lang="en-US" sz="11200" i="1" dirty="0" smtClean="0"/>
              <a:t>false positive</a:t>
            </a:r>
            <a:r>
              <a:rPr lang="en-US" sz="11200" dirty="0" smtClean="0"/>
              <a:t> is the error of rejecting a null hypothesis when it is in fact true; the supposedly positive evidence was observed due to chance (classifying a message as spam when it isn’t)</a:t>
            </a:r>
          </a:p>
          <a:p>
            <a:r>
              <a:rPr lang="en-US" sz="11200" dirty="0" smtClean="0"/>
              <a:t>A </a:t>
            </a:r>
            <a:r>
              <a:rPr lang="en-US" sz="11200" i="1" dirty="0" smtClean="0"/>
              <a:t>Type II error</a:t>
            </a:r>
            <a:r>
              <a:rPr lang="en-US" sz="11200" dirty="0" smtClean="0"/>
              <a:t> or </a:t>
            </a:r>
            <a:r>
              <a:rPr lang="en-US" sz="11200" i="1" dirty="0" smtClean="0"/>
              <a:t>false negative</a:t>
            </a:r>
            <a:r>
              <a:rPr lang="en-US" sz="11200" dirty="0" smtClean="0"/>
              <a:t> is the error of not rejecting a null hypothesis when the alternative hypothesis is the true state of nature; the test or observations made weren't powerful enough to detect the evidence that was there (failing to catch spam)</a:t>
            </a:r>
          </a:p>
          <a:p>
            <a:r>
              <a:rPr lang="en-US" sz="11200" dirty="0" smtClean="0">
                <a:hlinkClick r:id="rId3"/>
              </a:rPr>
              <a:t>http://www.intuitor.com/statistics/CurveApplet.html</a:t>
            </a:r>
            <a:r>
              <a:rPr lang="en-US" sz="11200" dirty="0" smtClean="0"/>
              <a:t> shows how differences in power and confidence levels affect the proportions of Type I and Type II errors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err="1" smtClean="0"/>
              <a:t>Thinking About Probabilities</a:t>
            </a:r>
          </a:p>
        </p:txBody>
      </p:sp>
      <p:sp>
        <p:nvSpPr>
          <p:cNvPr id="3" name="Content Placeholder 2"/>
          <p:cNvSpPr>
            <a:spLocks noGrp="1"/>
          </p:cNvSpPr>
          <p:nvPr>
            <p:ph idx="1"/>
          </p:nvPr>
        </p:nvSpPr>
        <p:spPr>
          <a:xfrm>
            <a:off x="381000" y="1143000"/>
            <a:ext cx="8458200" cy="3581400"/>
          </a:xfrm>
        </p:spPr>
        <p:txBody>
          <a:bodyPr>
            <a:normAutofit fontScale="25000" lnSpcReduction="20000"/>
          </a:bodyPr>
          <a:lstStyle/>
          <a:p>
            <a:endParaRPr lang="en-US" dirty="0" smtClean="0"/>
          </a:p>
          <a:p>
            <a:r>
              <a:rPr lang="en-US" sz="11200" dirty="0" smtClean="0"/>
              <a:t>Most people think of probability using a </a:t>
            </a:r>
            <a:r>
              <a:rPr lang="en-US" sz="11200" dirty="0" err="1" smtClean="0"/>
              <a:t>frequentist</a:t>
            </a:r>
            <a:r>
              <a:rPr lang="en-US" sz="11200" dirty="0" smtClean="0"/>
              <a:t> approach, which focuses on identifying the "true" probability of some event, defined as the limit of its relative frequency in a large number of trials or samples</a:t>
            </a:r>
          </a:p>
          <a:p>
            <a:r>
              <a:rPr lang="en-US" sz="11200" dirty="0" smtClean="0"/>
              <a:t>In contrast, the Bayesian approach is a more subjective interpretation of probability, defined as a person's degree of belief about some event</a:t>
            </a:r>
          </a:p>
          <a:p>
            <a:r>
              <a:rPr lang="en-US" sz="11200" dirty="0" smtClean="0"/>
              <a:t>This degree of belief, called the </a:t>
            </a:r>
            <a:r>
              <a:rPr lang="en-US" sz="11200" i="1" dirty="0" smtClean="0"/>
              <a:t>prior probability</a:t>
            </a:r>
            <a:r>
              <a:rPr lang="en-US" sz="11200" dirty="0" smtClean="0"/>
              <a:t>, is then changed by any data or observations - i.e., your opinion can change if you get new information</a:t>
            </a:r>
          </a:p>
          <a:p>
            <a:r>
              <a:rPr lang="en-US" sz="11200" dirty="0" smtClean="0"/>
              <a:t>You updated degree of belief, the </a:t>
            </a:r>
            <a:r>
              <a:rPr lang="en-US" sz="11200" i="1" dirty="0" smtClean="0"/>
              <a:t>posterior probability</a:t>
            </a:r>
            <a:r>
              <a:rPr lang="en-US" sz="11200" dirty="0" smtClean="0"/>
              <a:t>, is computed using </a:t>
            </a:r>
            <a:r>
              <a:rPr lang="en-US" sz="11200" dirty="0" err="1" smtClean="0"/>
              <a:t>Bayes</a:t>
            </a:r>
            <a:r>
              <a:rPr lang="en-US" sz="11200" dirty="0" smtClean="0"/>
              <a:t>' Theorem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b="1" dirty="0" err="1" smtClean="0"/>
              <a:t>Bayes’ Theorem</a:t>
            </a:r>
          </a:p>
        </p:txBody>
      </p:sp>
      <p:sp>
        <p:nvSpPr>
          <p:cNvPr id="3" name="Content Placeholder 2"/>
          <p:cNvSpPr>
            <a:spLocks noGrp="1"/>
          </p:cNvSpPr>
          <p:nvPr>
            <p:ph idx="1"/>
          </p:nvPr>
        </p:nvSpPr>
        <p:spPr>
          <a:xfrm>
            <a:off x="304800" y="990600"/>
            <a:ext cx="8610600" cy="1676400"/>
          </a:xfrm>
        </p:spPr>
        <p:txBody>
          <a:bodyPr>
            <a:normAutofit/>
          </a:bodyPr>
          <a:lstStyle/>
          <a:p>
            <a:r>
              <a:rPr lang="en-US" dirty="0" smtClean="0"/>
              <a:t>Proposes how a subjective degree of belief should rationally change to account for evidence</a:t>
            </a:r>
          </a:p>
          <a:p>
            <a:r>
              <a:rPr lang="en-US" dirty="0" smtClean="0"/>
              <a:t>For Proposition A and Evidence B:</a:t>
            </a:r>
          </a:p>
          <a:p>
            <a:endParaRPr lang="en-US" dirty="0" smtClean="0"/>
          </a:p>
        </p:txBody>
      </p:sp>
      <p:pic>
        <p:nvPicPr>
          <p:cNvPr id="4" name="Picture 3" descr="BayesRule.gif"/>
          <p:cNvPicPr>
            <a:picLocks noChangeAspect="1"/>
          </p:cNvPicPr>
          <p:nvPr/>
        </p:nvPicPr>
        <p:blipFill>
          <a:blip r:embed="rId3" cstate="print"/>
          <a:stretch>
            <a:fillRect/>
          </a:stretch>
        </p:blipFill>
        <p:spPr>
          <a:xfrm>
            <a:off x="914400" y="2819400"/>
            <a:ext cx="6934200" cy="1782749"/>
          </a:xfrm>
          <a:prstGeom prst="rect">
            <a:avLst/>
          </a:prstGeom>
        </p:spPr>
      </p:pic>
      <p:sp>
        <p:nvSpPr>
          <p:cNvPr id="7" name="Content Placeholder 2"/>
          <p:cNvSpPr txBox="1">
            <a:spLocks/>
          </p:cNvSpPr>
          <p:nvPr/>
        </p:nvSpPr>
        <p:spPr>
          <a:xfrm>
            <a:off x="304800" y="4648200"/>
            <a:ext cx="8610600" cy="1676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t>p(A) is the initial belief or </a:t>
            </a:r>
            <a:r>
              <a:rPr lang="en-US" sz="3200" i="1" dirty="0" smtClean="0"/>
              <a:t>prior probability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P(A|B) is the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posterio</a:t>
            </a:r>
            <a:r>
              <a:rPr lang="en-US" sz="3200" i="1" dirty="0" smtClean="0"/>
              <a:t>r probability</a:t>
            </a:r>
            <a:r>
              <a:rPr lang="en-US" sz="3200" dirty="0" smtClean="0"/>
              <a:t>, is the revised belief after accounting for 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900" b="1" dirty="0" smtClean="0"/>
              <a:t>Accounting for “False Positives”</a:t>
            </a:r>
            <a:endParaRPr lang="en-US" sz="4900" b="1" dirty="0"/>
          </a:p>
        </p:txBody>
      </p:sp>
      <p:pic>
        <p:nvPicPr>
          <p:cNvPr id="10" name="Picture 2"/>
          <p:cNvPicPr>
            <a:picLocks noChangeAspect="1" noChangeArrowheads="1"/>
          </p:cNvPicPr>
          <p:nvPr/>
        </p:nvPicPr>
        <p:blipFill>
          <a:blip r:embed="rId3" cstate="print"/>
          <a:srcRect/>
          <a:stretch>
            <a:fillRect/>
          </a:stretch>
        </p:blipFill>
        <p:spPr bwMode="auto">
          <a:xfrm>
            <a:off x="914400" y="3352800"/>
            <a:ext cx="4095750" cy="1495425"/>
          </a:xfrm>
          <a:prstGeom prst="rect">
            <a:avLst/>
          </a:prstGeom>
          <a:noFill/>
          <a:ln w="9525">
            <a:noFill/>
            <a:miter lim="800000"/>
            <a:headEnd/>
            <a:tailEnd/>
          </a:ln>
        </p:spPr>
      </p:pic>
      <p:sp>
        <p:nvSpPr>
          <p:cNvPr id="11" name="Rectangle 10"/>
          <p:cNvSpPr/>
          <p:nvPr/>
        </p:nvSpPr>
        <p:spPr>
          <a:xfrm>
            <a:off x="457200" y="1828800"/>
            <a:ext cx="8153400" cy="1126462"/>
          </a:xfrm>
          <a:prstGeom prst="rect">
            <a:avLst/>
          </a:prstGeom>
        </p:spPr>
        <p:txBody>
          <a:bodyPr wrap="square">
            <a:spAutoFit/>
          </a:bodyPr>
          <a:lstStyle/>
          <a:p>
            <a:pPr marL="342900" indent="-342900">
              <a:lnSpc>
                <a:spcPct val="80000"/>
              </a:lnSpc>
              <a:spcBef>
                <a:spcPct val="20000"/>
              </a:spcBef>
              <a:buFont typeface="Arial" pitchFamily="34" charset="0"/>
              <a:buChar char="•"/>
            </a:pPr>
            <a:r>
              <a:rPr lang="en-US" sz="2800" dirty="0" smtClean="0"/>
              <a:t>We can rewrite the denominator to make it clear when we calculate that we are considering all the possible outcomes</a:t>
            </a:r>
          </a:p>
        </p:txBody>
      </p:sp>
      <p:sp>
        <p:nvSpPr>
          <p:cNvPr id="12" name="TextBox 11"/>
          <p:cNvSpPr txBox="1"/>
          <p:nvPr/>
        </p:nvSpPr>
        <p:spPr>
          <a:xfrm>
            <a:off x="5791200" y="2971800"/>
            <a:ext cx="2895600" cy="1135054"/>
          </a:xfrm>
          <a:prstGeom prst="rect">
            <a:avLst/>
          </a:prstGeom>
          <a:noFill/>
        </p:spPr>
        <p:txBody>
          <a:bodyPr wrap="square" rtlCol="0">
            <a:spAutoFit/>
          </a:bodyPr>
          <a:lstStyle/>
          <a:p>
            <a:pPr marL="342900" indent="-342900">
              <a:lnSpc>
                <a:spcPct val="80000"/>
              </a:lnSpc>
              <a:spcBef>
                <a:spcPct val="20000"/>
              </a:spcBef>
            </a:pPr>
            <a:r>
              <a:rPr lang="en-US" sz="2800" dirty="0" smtClean="0"/>
              <a:t>True Positive:  A is true and B happened</a:t>
            </a:r>
          </a:p>
        </p:txBody>
      </p:sp>
      <p:sp>
        <p:nvSpPr>
          <p:cNvPr id="13" name="TextBox 12"/>
          <p:cNvSpPr txBox="1"/>
          <p:nvPr/>
        </p:nvSpPr>
        <p:spPr>
          <a:xfrm>
            <a:off x="5867400" y="5257800"/>
            <a:ext cx="2895600" cy="1135054"/>
          </a:xfrm>
          <a:prstGeom prst="rect">
            <a:avLst/>
          </a:prstGeom>
          <a:noFill/>
        </p:spPr>
        <p:txBody>
          <a:bodyPr wrap="square" rtlCol="0">
            <a:spAutoFit/>
          </a:bodyPr>
          <a:lstStyle/>
          <a:p>
            <a:pPr marL="342900" indent="-342900">
              <a:lnSpc>
                <a:spcPct val="80000"/>
              </a:lnSpc>
              <a:spcBef>
                <a:spcPct val="20000"/>
              </a:spcBef>
            </a:pPr>
            <a:r>
              <a:rPr lang="en-US" sz="2800" dirty="0" smtClean="0"/>
              <a:t>False Positive:  A is not true and B happened</a:t>
            </a:r>
          </a:p>
        </p:txBody>
      </p:sp>
      <p:cxnSp>
        <p:nvCxnSpPr>
          <p:cNvPr id="15" name="Straight Arrow Connector 14"/>
          <p:cNvCxnSpPr>
            <a:stCxn id="12" idx="1"/>
          </p:cNvCxnSpPr>
          <p:nvPr/>
        </p:nvCxnSpPr>
        <p:spPr>
          <a:xfrm flipH="1">
            <a:off x="5105400" y="3539327"/>
            <a:ext cx="685800" cy="2706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105400" y="5029200"/>
            <a:ext cx="685800" cy="38099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Bayes</a:t>
            </a:r>
            <a:r>
              <a:rPr lang="en-US" b="1" dirty="0" smtClean="0"/>
              <a:t>’ Theorem Example</a:t>
            </a:r>
          </a:p>
        </p:txBody>
      </p:sp>
      <p:pic>
        <p:nvPicPr>
          <p:cNvPr id="4" name="Picture 3" descr="BayesRule.gif"/>
          <p:cNvPicPr>
            <a:picLocks noChangeAspect="1"/>
          </p:cNvPicPr>
          <p:nvPr/>
        </p:nvPicPr>
        <p:blipFill>
          <a:blip r:embed="rId3" cstate="print"/>
          <a:stretch>
            <a:fillRect/>
          </a:stretch>
        </p:blipFill>
        <p:spPr>
          <a:xfrm>
            <a:off x="0" y="1447800"/>
            <a:ext cx="8584324" cy="5029200"/>
          </a:xfrm>
          <a:prstGeom prst="rect">
            <a:avLst/>
          </a:prstGeom>
        </p:spPr>
      </p:pic>
      <p:sp>
        <p:nvSpPr>
          <p:cNvPr id="5" name="TextBox 4"/>
          <p:cNvSpPr txBox="1"/>
          <p:nvPr/>
        </p:nvSpPr>
        <p:spPr>
          <a:xfrm>
            <a:off x="381000" y="4191000"/>
            <a:ext cx="1447800" cy="523220"/>
          </a:xfrm>
          <a:prstGeom prst="rect">
            <a:avLst/>
          </a:prstGeom>
          <a:noFill/>
        </p:spPr>
        <p:txBody>
          <a:bodyPr wrap="square" rtlCol="0">
            <a:spAutoFit/>
          </a:bodyPr>
          <a:lstStyle/>
          <a:p>
            <a:r>
              <a:rPr lang="en-US" sz="2800" b="1" i="1" dirty="0" smtClean="0">
                <a:solidFill>
                  <a:srgbClr val="FF0000"/>
                </a:solidFill>
              </a:rPr>
              <a:t>REALITY</a:t>
            </a:r>
            <a:endParaRPr lang="en-US" sz="2800" b="1" i="1" dirty="0">
              <a:solidFill>
                <a:srgbClr val="FF0000"/>
              </a:solidFill>
            </a:endParaRPr>
          </a:p>
        </p:txBody>
      </p:sp>
      <p:sp>
        <p:nvSpPr>
          <p:cNvPr id="6" name="TextBox 5"/>
          <p:cNvSpPr txBox="1"/>
          <p:nvPr/>
        </p:nvSpPr>
        <p:spPr>
          <a:xfrm>
            <a:off x="228600" y="4800600"/>
            <a:ext cx="1066800" cy="523220"/>
          </a:xfrm>
          <a:prstGeom prst="rect">
            <a:avLst/>
          </a:prstGeom>
          <a:noFill/>
        </p:spPr>
        <p:txBody>
          <a:bodyPr wrap="square" rtlCol="0">
            <a:spAutoFit/>
          </a:bodyPr>
          <a:lstStyle/>
          <a:p>
            <a:r>
              <a:rPr lang="en-US" sz="2800" b="1" i="1" dirty="0" smtClean="0">
                <a:solidFill>
                  <a:srgbClr val="FF0000"/>
                </a:solidFill>
              </a:rPr>
              <a:t>TEST</a:t>
            </a:r>
            <a:endParaRPr lang="en-US" sz="2800" b="1" i="1" dirty="0">
              <a:solidFill>
                <a:srgbClr val="FF0000"/>
              </a:solidFill>
            </a:endParaRPr>
          </a:p>
        </p:txBody>
      </p:sp>
      <p:cxnSp>
        <p:nvCxnSpPr>
          <p:cNvPr id="8" name="Straight Arrow Connector 7"/>
          <p:cNvCxnSpPr/>
          <p:nvPr/>
        </p:nvCxnSpPr>
        <p:spPr>
          <a:xfrm>
            <a:off x="1905000" y="44196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05000" y="4419600"/>
            <a:ext cx="762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51816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143000" y="518160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Bayes</a:t>
            </a:r>
            <a:r>
              <a:rPr lang="en-US" b="1" dirty="0" smtClean="0"/>
              <a:t>’ Theorem Example</a:t>
            </a:r>
          </a:p>
        </p:txBody>
      </p:sp>
      <p:pic>
        <p:nvPicPr>
          <p:cNvPr id="4" name="Picture 3" descr="BayesRule.gif"/>
          <p:cNvPicPr>
            <a:picLocks noChangeAspect="1"/>
          </p:cNvPicPr>
          <p:nvPr/>
        </p:nvPicPr>
        <p:blipFill>
          <a:blip r:embed="rId3" cstate="print"/>
          <a:stretch>
            <a:fillRect/>
          </a:stretch>
        </p:blipFill>
        <p:spPr>
          <a:xfrm>
            <a:off x="1828800" y="1600200"/>
            <a:ext cx="5454252" cy="2644486"/>
          </a:xfrm>
          <a:prstGeom prst="rect">
            <a:avLst/>
          </a:prstGeom>
        </p:spPr>
      </p:pic>
      <p:sp>
        <p:nvSpPr>
          <p:cNvPr id="5" name="Content Placeholder 2"/>
          <p:cNvSpPr>
            <a:spLocks noGrp="1"/>
          </p:cNvSpPr>
          <p:nvPr>
            <p:ph idx="1"/>
          </p:nvPr>
        </p:nvSpPr>
        <p:spPr>
          <a:xfrm>
            <a:off x="228600" y="4724400"/>
            <a:ext cx="8610600" cy="1676400"/>
          </a:xfrm>
        </p:spPr>
        <p:txBody>
          <a:bodyPr>
            <a:normAutofit fontScale="92500"/>
          </a:bodyPr>
          <a:lstStyle/>
          <a:p>
            <a:r>
              <a:rPr lang="en-US" dirty="0" smtClean="0"/>
              <a:t>So even though the test is 80% accurate at detecting cancer, cancer is rare (1%) – which means that a 9.6% false positive rate is a substantial concern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b="1" dirty="0" err="1" smtClean="0"/>
              <a:t>Baysian</a:t>
            </a:r>
            <a:r>
              <a:rPr lang="en-US" b="1" dirty="0" smtClean="0"/>
              <a:t> Spam Classifiers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Bayesian approaches to spam classification assign a "spam probability" to each word, then combines them into a single probability for the email. This combined score considers the good and bad words in an email</a:t>
            </a:r>
          </a:p>
          <a:p>
            <a:r>
              <a:rPr lang="en-US" dirty="0" smtClean="0"/>
              <a:t>This approach evolves with spam as it learns new words and considers their probabilities</a:t>
            </a:r>
          </a:p>
          <a:p>
            <a:r>
              <a:rPr lang="en-US" dirty="0" smtClean="0"/>
              <a:t>Trying to trick a Bayesian filter with misspelled words like "V1AG RA" just trains it to be more reliable because that string has 0 probability in non-spam messages</a:t>
            </a:r>
          </a:p>
          <a:p>
            <a:r>
              <a:rPr lang="en-US" dirty="0" smtClean="0"/>
              <a:t>Very sophisticated spam classifiers use multiple features of messages, not just body content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143000"/>
          </a:xfrm>
        </p:spPr>
        <p:txBody>
          <a:bodyPr>
            <a:normAutofit/>
          </a:bodyPr>
          <a:lstStyle/>
          <a:p>
            <a:r>
              <a:rPr lang="en-US" b="1" dirty="0" smtClean="0"/>
              <a:t>Computational Classification</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r>
              <a:rPr lang="en-US" dirty="0" smtClean="0"/>
              <a:t>CLASSIFICATION assumes a system of categories and some labeled instances so we can train a system to assign new instances to the appropriate categories</a:t>
            </a:r>
          </a:p>
          <a:p>
            <a:r>
              <a:rPr lang="en-US" dirty="0" smtClean="0"/>
              <a:t>In contrast, CLUSTERING techniques don't assume pre-existing categories - they create them (usually to maximize similarity within categories and maximize it between them)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b="1" dirty="0" smtClean="0"/>
              <a:t>What to Analyze to Classify Spam?</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381000" y="1219200"/>
            <a:ext cx="8513995" cy="538084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December 2013</a:t>
            </a:r>
            <a:br>
              <a:rPr lang="en-US" sz="3000" dirty="0" smtClean="0">
                <a:sym typeface="UC Berkeley OS Sign"/>
              </a:rPr>
            </a:br>
            <a:r>
              <a:rPr lang="en-US" sz="3000" dirty="0" smtClean="0">
                <a:sym typeface="UC Berkeley OS Sign"/>
              </a:rPr>
              <a:t>Lecture 27.5 –  “Answer Machines”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1143000"/>
          </a:xfrm>
        </p:spPr>
        <p:txBody>
          <a:bodyPr>
            <a:normAutofit/>
          </a:bodyPr>
          <a:lstStyle/>
          <a:p>
            <a:r>
              <a:rPr lang="en-US" b="1" dirty="0" smtClean="0"/>
              <a:t>Question Answering Systems</a:t>
            </a:r>
            <a:endParaRPr lang="en-US" dirty="0"/>
          </a:p>
        </p:txBody>
      </p:sp>
      <p:sp>
        <p:nvSpPr>
          <p:cNvPr id="3" name="Content Placeholder 2"/>
          <p:cNvSpPr>
            <a:spLocks noGrp="1"/>
          </p:cNvSpPr>
          <p:nvPr>
            <p:ph idx="1"/>
          </p:nvPr>
        </p:nvSpPr>
        <p:spPr>
          <a:xfrm>
            <a:off x="457200" y="2133600"/>
            <a:ext cx="8229600" cy="4525963"/>
          </a:xfrm>
        </p:spPr>
        <p:txBody>
          <a:bodyPr>
            <a:normAutofit fontScale="85000" lnSpcReduction="10000"/>
          </a:bodyPr>
          <a:lstStyle/>
          <a:p>
            <a:r>
              <a:rPr lang="en-US" dirty="0" smtClean="0"/>
              <a:t>QA systems have been built on both ends of the language </a:t>
            </a:r>
            <a:r>
              <a:rPr lang="en-US" dirty="0" err="1" smtClean="0"/>
              <a:t>vs</a:t>
            </a:r>
            <a:r>
              <a:rPr lang="en-US" dirty="0" smtClean="0"/>
              <a:t> statistical learning dimension</a:t>
            </a:r>
          </a:p>
          <a:p>
            <a:r>
              <a:rPr lang="en-US" dirty="0" smtClean="0"/>
              <a:t>QA systems use IE techniques to identify the parts of the retrieved documents where the questions are most likely to be answered</a:t>
            </a:r>
          </a:p>
          <a:p>
            <a:r>
              <a:rPr lang="en-US" dirty="0" smtClean="0"/>
              <a:t>Statistical systems rewrite the question into multiple queries in which the keywords occur in different orders</a:t>
            </a:r>
          </a:p>
          <a:p>
            <a:r>
              <a:rPr lang="en-US" dirty="0" smtClean="0"/>
              <a:t>This increases the probability of finding the answers, but is very inefficient, so they use </a:t>
            </a:r>
            <a:r>
              <a:rPr lang="en-US" dirty="0" err="1" smtClean="0"/>
              <a:t>Bayes</a:t>
            </a:r>
            <a:r>
              <a:rPr lang="en-US" dirty="0" smtClean="0"/>
              <a:t>’ Rule to learn which query rewrites are best and stop doing useless ones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normAutofit/>
          </a:bodyPr>
          <a:lstStyle/>
          <a:p>
            <a:r>
              <a:rPr lang="en-US" b="1" dirty="0" smtClean="0"/>
              <a:t>Watson Plays Jeopardy</a:t>
            </a:r>
            <a:endParaRPr lang="en-US" dirty="0"/>
          </a:p>
        </p:txBody>
      </p:sp>
      <p:sp>
        <p:nvSpPr>
          <p:cNvPr id="3" name="Content Placeholder 2"/>
          <p:cNvSpPr>
            <a:spLocks noGrp="1"/>
          </p:cNvSpPr>
          <p:nvPr>
            <p:ph idx="1"/>
          </p:nvPr>
        </p:nvSpPr>
        <p:spPr>
          <a:xfrm>
            <a:off x="685800" y="2133600"/>
            <a:ext cx="8229600" cy="4525963"/>
          </a:xfrm>
        </p:spPr>
        <p:txBody>
          <a:bodyPr>
            <a:normAutofit/>
          </a:bodyPr>
          <a:lstStyle/>
          <a:p>
            <a:r>
              <a:rPr lang="en-US" dirty="0" smtClean="0">
                <a:hlinkClick r:id="rId3"/>
              </a:rPr>
              <a:t>Watson Beats the Human Champs</a:t>
            </a:r>
            <a:endParaRPr lang="en-US" dirty="0" smtClean="0"/>
          </a:p>
          <a:p>
            <a:r>
              <a:rPr lang="en-US" dirty="0" smtClean="0"/>
              <a:t>Jeopardy uses a broad and open knowledge domain, uses complexly (with puns and abbreviations) worded clues, demands precise answers, and you have to be quick!</a:t>
            </a:r>
          </a:p>
          <a:p>
            <a:r>
              <a:rPr lang="en-US" dirty="0" smtClean="0"/>
              <a:t>A compelling technology (and marketing) demonstration for IBM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Watson – Learning from Reading</a:t>
            </a:r>
            <a:endParaRPr lang="en-US" dirty="0"/>
          </a:p>
        </p:txBody>
      </p:sp>
      <p:pic>
        <p:nvPicPr>
          <p:cNvPr id="5" name="Content Placeholder 4" descr="QA-Watson.gif"/>
          <p:cNvPicPr>
            <a:picLocks noGrp="1" noChangeAspect="1"/>
          </p:cNvPicPr>
          <p:nvPr>
            <p:ph idx="1"/>
          </p:nvPr>
        </p:nvPicPr>
        <p:blipFill>
          <a:blip r:embed="rId3" cstate="print"/>
          <a:stretch>
            <a:fillRect/>
          </a:stretch>
        </p:blipFill>
        <p:spPr>
          <a:xfrm>
            <a:off x="1257085" y="1975890"/>
            <a:ext cx="6629829" cy="3774582"/>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Watson- Why Keywords Won’t Work</a:t>
            </a:r>
            <a:endParaRPr lang="en-US" dirty="0"/>
          </a:p>
        </p:txBody>
      </p:sp>
      <p:pic>
        <p:nvPicPr>
          <p:cNvPr id="5" name="Content Placeholder 4" descr="QA-Watson.gif"/>
          <p:cNvPicPr>
            <a:picLocks noGrp="1" noChangeAspect="1"/>
          </p:cNvPicPr>
          <p:nvPr>
            <p:ph idx="1"/>
          </p:nvPr>
        </p:nvPicPr>
        <p:blipFill>
          <a:blip r:embed="rId3" cstate="print"/>
          <a:stretch>
            <a:fillRect/>
          </a:stretch>
        </p:blipFill>
        <p:spPr>
          <a:xfrm>
            <a:off x="1257085" y="1754896"/>
            <a:ext cx="6629829" cy="4216571"/>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Watson – Using Deeper Evidence</a:t>
            </a:r>
            <a:endParaRPr lang="en-US" dirty="0"/>
          </a:p>
        </p:txBody>
      </p:sp>
      <p:pic>
        <p:nvPicPr>
          <p:cNvPr id="5" name="Content Placeholder 4" descr="QA-Watson.gif"/>
          <p:cNvPicPr>
            <a:picLocks noGrp="1" noChangeAspect="1"/>
          </p:cNvPicPr>
          <p:nvPr>
            <p:ph idx="1"/>
          </p:nvPr>
        </p:nvPicPr>
        <p:blipFill>
          <a:blip r:embed="rId3" cstate="print"/>
          <a:stretch>
            <a:fillRect/>
          </a:stretch>
        </p:blipFill>
        <p:spPr>
          <a:xfrm>
            <a:off x="1257085" y="1653238"/>
            <a:ext cx="6629829" cy="4419886"/>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normAutofit/>
          </a:bodyPr>
          <a:lstStyle/>
          <a:p>
            <a:r>
              <a:rPr lang="en-US" b="1" dirty="0" smtClean="0"/>
              <a:t>Reading For Next Lecture</a:t>
            </a:r>
            <a:endParaRPr lang="en-US" dirty="0"/>
          </a:p>
        </p:txBody>
      </p:sp>
      <p:sp>
        <p:nvSpPr>
          <p:cNvPr id="3" name="Content Placeholder 2"/>
          <p:cNvSpPr>
            <a:spLocks noGrp="1"/>
          </p:cNvSpPr>
          <p:nvPr>
            <p:ph idx="1"/>
          </p:nvPr>
        </p:nvSpPr>
        <p:spPr>
          <a:xfrm>
            <a:off x="685800" y="2133600"/>
            <a:ext cx="8229600" cy="4525963"/>
          </a:xfrm>
        </p:spPr>
        <p:txBody>
          <a:bodyPr>
            <a:normAutofit/>
          </a:bodyPr>
          <a:lstStyle/>
          <a:p>
            <a:r>
              <a:rPr lang="en-US" dirty="0" smtClean="0"/>
              <a:t>TDO Chapter 10,</a:t>
            </a:r>
            <a:br>
              <a:rPr lang="en-US" dirty="0" smtClean="0"/>
            </a:br>
            <a:r>
              <a:rPr lang="en-US" dirty="0" smtClean="0"/>
              <a:t> “The Organizing System Roadmap”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a:bodyPr>
          <a:lstStyle/>
          <a:p>
            <a:r>
              <a:rPr lang="en-US" b="1" dirty="0" smtClean="0"/>
              <a:t>Classifiers</a:t>
            </a:r>
            <a:endParaRPr lang="en-US" dirty="0"/>
          </a:p>
        </p:txBody>
      </p:sp>
      <p:sp>
        <p:nvSpPr>
          <p:cNvPr id="3" name="Content Placeholder 2"/>
          <p:cNvSpPr>
            <a:spLocks noGrp="1"/>
          </p:cNvSpPr>
          <p:nvPr>
            <p:ph idx="1"/>
          </p:nvPr>
        </p:nvSpPr>
        <p:spPr>
          <a:xfrm>
            <a:off x="381000" y="2057400"/>
            <a:ext cx="8229600" cy="4525963"/>
          </a:xfrm>
        </p:spPr>
        <p:txBody>
          <a:bodyPr>
            <a:no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a:t>
            </a:r>
            <a:r>
              <a:rPr lang="en-US" sz="2800" i="1" dirty="0" smtClean="0"/>
              <a:t>classifier </a:t>
            </a:r>
            <a:r>
              <a:rPr lang="en-US" sz="2800" dirty="0" smtClean="0"/>
              <a:t>is a system whose input is a vector of discrete or continuous feature values and whose output is a single discrete value, the name of the class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UC Berkeley OS Sign"/>
              </a:rPr>
              <a:t>There are many learning algorithms; the choice among them depends on the domain and the kinds of features that resources in it have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UC Berkeley OS Sign"/>
              </a:rPr>
              <a:t>The more complex the domain – the more features it takes to describe each instance – the more examples are needed to train the classifier</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sym typeface="UC Berkeley OS Sig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a:bodyPr>
          <a:lstStyle/>
          <a:p>
            <a:r>
              <a:rPr lang="en-US" b="1" dirty="0" smtClean="0"/>
              <a:t>The Classification Process</a:t>
            </a:r>
            <a:endParaRPr lang="en-US" dirty="0"/>
          </a:p>
        </p:txBody>
      </p:sp>
      <p:sp>
        <p:nvSpPr>
          <p:cNvPr id="3" name="Content Placeholder 2"/>
          <p:cNvSpPr>
            <a:spLocks noGrp="1"/>
          </p:cNvSpPr>
          <p:nvPr>
            <p:ph idx="1"/>
          </p:nvPr>
        </p:nvSpPr>
        <p:spPr>
          <a:xfrm>
            <a:off x="457200" y="1981200"/>
            <a:ext cx="8229600" cy="4525963"/>
          </a:xfrm>
        </p:spPr>
        <p:txBody>
          <a:bodyPr>
            <a:normAutofit fontScale="92500" lnSpcReduction="10000"/>
          </a:bodyPr>
          <a:lstStyle/>
          <a:p>
            <a:r>
              <a:rPr lang="en-US" dirty="0" smtClean="0"/>
              <a:t>Specify classes </a:t>
            </a:r>
          </a:p>
          <a:p>
            <a:pPr lvl="1"/>
            <a:r>
              <a:rPr lang="en-US" dirty="0" smtClean="0"/>
              <a:t>Sounds straightforward, but it isn’t. How many categories? </a:t>
            </a:r>
          </a:p>
          <a:p>
            <a:r>
              <a:rPr lang="en-US" dirty="0" smtClean="0"/>
              <a:t>Label examples</a:t>
            </a:r>
          </a:p>
          <a:p>
            <a:pPr lvl="1"/>
            <a:r>
              <a:rPr lang="en-US" dirty="0" smtClean="0"/>
              <a:t>Are the examples representative? </a:t>
            </a:r>
          </a:p>
          <a:p>
            <a:r>
              <a:rPr lang="en-US" dirty="0" smtClean="0"/>
              <a:t>Extract features / Choose a classifier algorithm</a:t>
            </a:r>
          </a:p>
          <a:p>
            <a:pPr lvl="1"/>
            <a:r>
              <a:rPr lang="en-US" dirty="0" smtClean="0"/>
              <a:t>These are interdependent. Choose some set of features and run an algorithm; try some other features with the same algorithm; try other algorithms with the same features…</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a:bodyPr>
          <a:lstStyle/>
          <a:p>
            <a:r>
              <a:rPr lang="en-US" b="1" dirty="0" smtClean="0"/>
              <a:t>The Classification Process</a:t>
            </a:r>
            <a:endParaRPr lang="en-US" dirty="0"/>
          </a:p>
        </p:txBody>
      </p:sp>
      <p:sp>
        <p:nvSpPr>
          <p:cNvPr id="3" name="Content Placeholder 2"/>
          <p:cNvSpPr>
            <a:spLocks noGrp="1"/>
          </p:cNvSpPr>
          <p:nvPr>
            <p:ph idx="1"/>
          </p:nvPr>
        </p:nvSpPr>
        <p:spPr>
          <a:xfrm>
            <a:off x="457200" y="1981200"/>
            <a:ext cx="8229600" cy="4525963"/>
          </a:xfrm>
        </p:spPr>
        <p:txBody>
          <a:bodyPr>
            <a:normAutofit/>
          </a:bodyPr>
          <a:lstStyle/>
          <a:p>
            <a:endParaRPr lang="en-US" b="1" dirty="0"/>
          </a:p>
          <a:p>
            <a:r>
              <a:rPr lang="en-US" dirty="0" smtClean="0"/>
              <a:t>Train and test</a:t>
            </a:r>
          </a:p>
          <a:p>
            <a:pPr lvl="1">
              <a:lnSpc>
                <a:spcPct val="90000"/>
              </a:lnSpc>
            </a:pPr>
            <a:r>
              <a:rPr lang="en-US" sz="2400" dirty="0" smtClean="0"/>
              <a:t>after you've chosen features and an algorithm, you let it "learn" - adjusting the weights it gives to each feature....</a:t>
            </a:r>
          </a:p>
          <a:p>
            <a:pPr lvl="1">
              <a:lnSpc>
                <a:spcPct val="90000"/>
              </a:lnSpc>
            </a:pPr>
            <a:r>
              <a:rPr lang="en-US" sz="2400" dirty="0" smtClean="0"/>
              <a:t>(usually better to have a “slow” learner and lots of data than a “smart” one with limited data)</a:t>
            </a:r>
          </a:p>
          <a:p>
            <a:r>
              <a:rPr lang="en-US" dirty="0" smtClean="0"/>
              <a:t>Classify new examples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normAutofit/>
          </a:bodyPr>
          <a:lstStyle/>
          <a:p>
            <a:r>
              <a:rPr lang="en-US" b="1" dirty="0" smtClean="0"/>
              <a:t>A Simple Classification Problem</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1066800" y="2209800"/>
            <a:ext cx="6721546" cy="406517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2539</Words>
  <Application>Microsoft Office PowerPoint</Application>
  <PresentationFormat>On-screen Show (4:3)</PresentationFormat>
  <Paragraphs>300</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Plan for Today’s Lecture(s)</vt:lpstr>
      <vt:lpstr>INFO 202 “Information Organization &amp; Retrieval” Fall 2013 </vt:lpstr>
      <vt:lpstr>Computational Classification</vt:lpstr>
      <vt:lpstr>Text Classification Problems</vt:lpstr>
      <vt:lpstr>Computational Classification</vt:lpstr>
      <vt:lpstr>Classifiers</vt:lpstr>
      <vt:lpstr>The Classification Process</vt:lpstr>
      <vt:lpstr>The Classification Process</vt:lpstr>
      <vt:lpstr>A Simple Classification Problem</vt:lpstr>
      <vt:lpstr>A Classification Solution</vt:lpstr>
      <vt:lpstr>Easy Problem: Language Identification</vt:lpstr>
      <vt:lpstr> N-Grams</vt:lpstr>
      <vt:lpstr>N-Gram Frequency (or Probability)  Identifies a Language </vt:lpstr>
      <vt:lpstr>A More Complex  Classification Problem</vt:lpstr>
      <vt:lpstr>A More Complex  Classification Solution</vt:lpstr>
      <vt:lpstr>A </vt:lpstr>
      <vt:lpstr>Machine Learning</vt:lpstr>
      <vt:lpstr> </vt:lpstr>
      <vt:lpstr>INFO 202 “Information Organization &amp; Retrieval” Fall 2013 </vt:lpstr>
      <vt:lpstr>Features for Text Classification</vt:lpstr>
      <vt:lpstr>Topic Categorization in Google News</vt:lpstr>
      <vt:lpstr>Going Beyond Topic Analysis</vt:lpstr>
      <vt:lpstr>Sentiment Analysis</vt:lpstr>
      <vt:lpstr>Sentiment Analysis in Twitter</vt:lpstr>
      <vt:lpstr>Slide 25</vt:lpstr>
      <vt:lpstr>The Challenge of Sarcasm</vt:lpstr>
      <vt:lpstr>The Challenge of Fake Accounts</vt:lpstr>
      <vt:lpstr>INFO 202 “Information Organization &amp; Retrieval” Fall 2013 </vt:lpstr>
      <vt:lpstr>Motivation and Applications</vt:lpstr>
      <vt:lpstr>Authorship Classification Use Cases</vt:lpstr>
      <vt:lpstr>The Authorship Identification  NLP Model</vt:lpstr>
      <vt:lpstr>Authorship Identification</vt:lpstr>
      <vt:lpstr>From Fingerprint to “Writeprint”</vt:lpstr>
      <vt:lpstr>Features used in Writeprints</vt:lpstr>
      <vt:lpstr>How Many Authors?</vt:lpstr>
      <vt:lpstr>The Disputed Federalist Papers</vt:lpstr>
      <vt:lpstr>Author Identification for the Federalist Papers</vt:lpstr>
      <vt:lpstr>INFO 202 “Information Organization &amp; Retrieval” Fall 2013 </vt:lpstr>
      <vt:lpstr>Classifying Spam</vt:lpstr>
      <vt:lpstr>Classifying Spam</vt:lpstr>
      <vt:lpstr> Hypothesis Testing [1]</vt:lpstr>
      <vt:lpstr>Hypothesis Testing [2]</vt:lpstr>
      <vt:lpstr>Type I and Type II Errors</vt:lpstr>
      <vt:lpstr>Thinking About Probabilities</vt:lpstr>
      <vt:lpstr>Bayes’ Theorem</vt:lpstr>
      <vt:lpstr> Accounting for “False Positives”</vt:lpstr>
      <vt:lpstr>Bayes’ Theorem Example</vt:lpstr>
      <vt:lpstr>Bayes’ Theorem Example</vt:lpstr>
      <vt:lpstr>Baysian Spam Classifiers</vt:lpstr>
      <vt:lpstr>What to Analyze to Classify Spam?</vt:lpstr>
      <vt:lpstr>INFO 202 “Information Organization &amp; Retrieval” Fall 2013 </vt:lpstr>
      <vt:lpstr>Question Answering Systems</vt:lpstr>
      <vt:lpstr>Watson Plays Jeopardy</vt:lpstr>
      <vt:lpstr>Watson – Learning from Reading</vt:lpstr>
      <vt:lpstr>Watson- Why Keywords Won’t Work</vt:lpstr>
      <vt:lpstr>Watson – Using Deeper Evidence</vt:lpstr>
      <vt:lpstr>Reading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2013-12-03T14:54:40Z</dcterms:created>
  <dcterms:modified xsi:type="dcterms:W3CDTF">2013-12-03T14:54:45Z</dcterms:modified>
</cp:coreProperties>
</file>