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87" r:id="rId4"/>
    <p:sldId id="318" r:id="rId5"/>
    <p:sldId id="316" r:id="rId6"/>
    <p:sldId id="317" r:id="rId7"/>
    <p:sldId id="321" r:id="rId8"/>
    <p:sldId id="269" r:id="rId9"/>
    <p:sldId id="319" r:id="rId10"/>
    <p:sldId id="332" r:id="rId11"/>
    <p:sldId id="322" r:id="rId12"/>
    <p:sldId id="298" r:id="rId13"/>
    <p:sldId id="289" r:id="rId14"/>
    <p:sldId id="338" r:id="rId15"/>
    <p:sldId id="299" r:id="rId16"/>
    <p:sldId id="309" r:id="rId17"/>
    <p:sldId id="320" r:id="rId18"/>
    <p:sldId id="290" r:id="rId19"/>
    <p:sldId id="310" r:id="rId20"/>
    <p:sldId id="297" r:id="rId21"/>
    <p:sldId id="312" r:id="rId22"/>
    <p:sldId id="291" r:id="rId23"/>
    <p:sldId id="292" r:id="rId24"/>
    <p:sldId id="311" r:id="rId25"/>
    <p:sldId id="270" r:id="rId26"/>
    <p:sldId id="303" r:id="rId27"/>
    <p:sldId id="308" r:id="rId28"/>
    <p:sldId id="271" r:id="rId29"/>
    <p:sldId id="324" r:id="rId30"/>
    <p:sldId id="325" r:id="rId31"/>
    <p:sldId id="323" r:id="rId32"/>
    <p:sldId id="301" r:id="rId33"/>
    <p:sldId id="294" r:id="rId34"/>
    <p:sldId id="295" r:id="rId35"/>
    <p:sldId id="293" r:id="rId36"/>
    <p:sldId id="327" r:id="rId37"/>
    <p:sldId id="328" r:id="rId38"/>
    <p:sldId id="342" r:id="rId39"/>
    <p:sldId id="343" r:id="rId40"/>
    <p:sldId id="344" r:id="rId41"/>
    <p:sldId id="329" r:id="rId42"/>
    <p:sldId id="333" r:id="rId43"/>
    <p:sldId id="330" r:id="rId44"/>
    <p:sldId id="331" r:id="rId45"/>
    <p:sldId id="326" r:id="rId46"/>
    <p:sldId id="341" r:id="rId47"/>
    <p:sldId id="272" r:id="rId48"/>
    <p:sldId id="273" r:id="rId49"/>
    <p:sldId id="274" r:id="rId50"/>
    <p:sldId id="275" r:id="rId51"/>
    <p:sldId id="345" r:id="rId52"/>
    <p:sldId id="346" r:id="rId53"/>
    <p:sldId id="34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6" autoAdjust="0"/>
    <p:restoredTop sz="73765" autoAdjust="0"/>
  </p:normalViewPr>
  <p:slideViewPr>
    <p:cSldViewPr>
      <p:cViewPr varScale="1">
        <p:scale>
          <a:sx n="76" d="100"/>
          <a:sy n="76" d="100"/>
        </p:scale>
        <p:origin x="-18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E1BCC-FC47-458C-B401-0B9A5762FE1F}" type="datetimeFigureOut">
              <a:rPr lang="en-US" smtClean="0"/>
              <a:pPr/>
              <a:t>12/5/13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99B35-8416-43AE-9DDE-49790E796373}" type="slidenum">
              <a:rPr lang="en-US" smtClean="0"/>
              <a:pPr/>
              <a:t>‹#›</a:t>
            </a:fld>
            <a:endParaRPr lang="en-US"/>
          </a:p>
        </p:txBody>
      </p:sp>
    </p:spTree>
    <p:extLst>
      <p:ext uri="{BB962C8B-B14F-4D97-AF65-F5344CB8AC3E}">
        <p14:creationId xmlns:p14="http://schemas.microsoft.com/office/powerpoint/2010/main" val="107725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pic>
        <p:nvPicPr>
          <p:cNvPr id="7" name="Picture 5"/>
          <p:cNvPicPr>
            <a:picLocks noChangeArrowheads="1"/>
          </p:cNvPicPr>
          <p:nvPr userDrawn="1"/>
        </p:nvPicPr>
        <p:blipFill>
          <a:blip r:embed="rId2" cstate="print"/>
          <a:srcRect/>
          <a:stretch>
            <a:fillRect/>
          </a:stretch>
        </p:blipFill>
        <p:spPr bwMode="auto">
          <a:xfrm>
            <a:off x="194221" y="223242"/>
            <a:ext cx="892969" cy="892969"/>
          </a:xfrm>
          <a:prstGeom prst="rect">
            <a:avLst/>
          </a:prstGeom>
          <a:noFill/>
          <a:ln w="9525">
            <a:noFill/>
            <a:round/>
            <a:headEnd/>
            <a:tailEnd/>
          </a:ln>
        </p:spPr>
      </p:pic>
      <p:sp>
        <p:nvSpPr>
          <p:cNvPr id="8" name="Rectangle 3"/>
          <p:cNvSpPr>
            <a:spLocks/>
          </p:cNvSpPr>
          <p:nvPr userDrawn="1"/>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9" name="Rectangle 4"/>
          <p:cNvSpPr>
            <a:spLocks/>
          </p:cNvSpPr>
          <p:nvPr userDrawn="1"/>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712B0-46E1-4CE2-BCCB-05003D433A8D}" type="datetimeFigureOut">
              <a:rPr lang="en-US" smtClean="0"/>
              <a:pPr/>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B712B0-46E1-4CE2-BCCB-05003D433A8D}" type="datetimeFigureOut">
              <a:rPr lang="en-US" smtClean="0"/>
              <a:pPr/>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B712B0-46E1-4CE2-BCCB-05003D433A8D}" type="datetimeFigureOut">
              <a:rPr lang="en-US" smtClean="0"/>
              <a:pPr/>
              <a:t>12/5/13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B712B0-46E1-4CE2-BCCB-05003D433A8D}" type="datetimeFigureOut">
              <a:rPr lang="en-US" smtClean="0"/>
              <a:pPr/>
              <a:t>12/5/13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712B0-46E1-4CE2-BCCB-05003D433A8D}" type="datetimeFigureOut">
              <a:rPr lang="en-US" smtClean="0"/>
              <a:pPr/>
              <a:t>12/5/13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712B0-46E1-4CE2-BCCB-05003D433A8D}" type="datetimeFigureOut">
              <a:rPr lang="en-US" smtClean="0"/>
              <a:pPr/>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712B0-46E1-4CE2-BCCB-05003D433A8D}" type="datetimeFigureOut">
              <a:rPr lang="en-US" smtClean="0"/>
              <a:pPr/>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712B0-46E1-4CE2-BCCB-05003D433A8D}" type="datetimeFigureOut">
              <a:rPr lang="en-US" smtClean="0"/>
              <a:pPr/>
              <a:t>12/5/13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9949E-D186-4368-A802-7C95BCDEBD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glushko@berkeley.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hyperlink" Target="http://www.birdnature.com/bclassmain.html" TargetMode="Externa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hyperlink" Target="http://www.amazon.com/dp/1449379702"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9.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 202</a:t>
            </a:r>
            <a:br>
              <a:rPr lang="en-US" sz="4000" b="1" dirty="0" smtClean="0">
                <a:sym typeface="UC Berkeley OS Sign"/>
              </a:rPr>
            </a:br>
            <a:r>
              <a:rPr lang="en-US" sz="4000" b="1" dirty="0" smtClean="0">
                <a:sym typeface="UC Berkeley OS Sign"/>
              </a:rPr>
              <a:t>“Information Organization &amp; Retrieval”</a:t>
            </a:r>
            <a:br>
              <a:rPr lang="en-US" sz="4000" b="1" dirty="0" smtClean="0">
                <a:sym typeface="UC Berkeley OS Sign"/>
              </a:rPr>
            </a:br>
            <a:r>
              <a:rPr lang="en-US" sz="40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December 2013</a:t>
            </a:r>
            <a:r>
              <a:rPr lang="en-US" sz="3000" smtClean="0">
                <a:sym typeface="UC Berkeley OS Sign"/>
              </a:rPr>
              <a:t/>
            </a:r>
            <a:br>
              <a:rPr lang="en-US" sz="3000" smtClean="0">
                <a:sym typeface="UC Berkeley OS Sign"/>
              </a:rPr>
            </a:br>
            <a:r>
              <a:rPr lang="en-US" sz="3000" smtClean="0">
                <a:sym typeface="UC Berkeley OS Sign"/>
              </a:rPr>
              <a:t>Lecture </a:t>
            </a:r>
            <a:r>
              <a:rPr lang="en-US" sz="3000" dirty="0" smtClean="0">
                <a:sym typeface="UC Berkeley OS Sign"/>
              </a:rPr>
              <a:t>28.1 –  A Roadmap </a:t>
            </a:r>
            <a:r>
              <a:rPr lang="en-US" sz="3000" smtClean="0">
                <a:sym typeface="UC Berkeley OS Sign"/>
              </a:rPr>
              <a:t>and Retrospective</a:t>
            </a:r>
            <a:br>
              <a:rPr lang="en-US" sz="3000" smtClean="0">
                <a:sym typeface="UC Berkeley OS Sign"/>
              </a:rPr>
            </a:br>
            <a:r>
              <a:rPr lang="en-US" sz="3000" smtClean="0">
                <a:sym typeface="UC Berkeley OS Sign"/>
              </a:rPr>
              <a:t>  </a:t>
            </a:r>
            <a:r>
              <a:rPr lang="en-US" sz="3000" dirty="0" smtClean="0">
                <a:sym typeface="UC Berkeley OS Sign"/>
              </a:rPr>
              <a:t>for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An Organizing System with Global Scope and Scale</a:t>
            </a:r>
          </a:p>
        </p:txBody>
      </p:sp>
      <p:pic>
        <p:nvPicPr>
          <p:cNvPr id="4" name="Picture 3" descr="UNSPSC-Chickens.gif"/>
          <p:cNvPicPr>
            <a:picLocks noChangeAspect="1"/>
          </p:cNvPicPr>
          <p:nvPr/>
        </p:nvPicPr>
        <p:blipFill>
          <a:blip r:embed="rId2" cstate="print"/>
          <a:stretch>
            <a:fillRect/>
          </a:stretch>
        </p:blipFill>
        <p:spPr>
          <a:xfrm>
            <a:off x="838200" y="1828800"/>
            <a:ext cx="7543800" cy="44481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An Organizing System </a:t>
            </a:r>
            <a:br>
              <a:rPr lang="en-US" sz="4000" b="1" dirty="0" smtClean="0">
                <a:sym typeface="UC Berkeley OS Sign"/>
              </a:rPr>
            </a:br>
            <a:r>
              <a:rPr lang="en-US" sz="4000" b="1" dirty="0" smtClean="0">
                <a:sym typeface="UC Berkeley OS Sign"/>
              </a:rPr>
              <a:t>with Narrow Scope and Scale</a:t>
            </a:r>
          </a:p>
        </p:txBody>
      </p:sp>
      <p:pic>
        <p:nvPicPr>
          <p:cNvPr id="146434" name="Picture 2" descr="https://encrypted-tbn0.gstatic.com/images?q=tbn:ANd9GcSIyphzqYw3CYHbsLUsaERhd-3S9qqNDkuiWff46kvH3uPtj-tKng"/>
          <p:cNvPicPr>
            <a:picLocks noChangeAspect="1" noChangeArrowheads="1"/>
          </p:cNvPicPr>
          <p:nvPr/>
        </p:nvPicPr>
        <p:blipFill>
          <a:blip r:embed="rId2" cstate="print"/>
          <a:srcRect/>
          <a:stretch>
            <a:fillRect/>
          </a:stretch>
        </p:blipFill>
        <p:spPr bwMode="auto">
          <a:xfrm>
            <a:off x="1143000" y="1600200"/>
            <a:ext cx="6714238" cy="502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How Broad Should Types Be?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304799" y="1420904"/>
            <a:ext cx="3983567" cy="4217896"/>
          </a:xfrm>
          <a:prstGeom prst="rect">
            <a:avLst/>
          </a:prstGeom>
          <a:noFill/>
          <a:ln w="9525">
            <a:noFill/>
            <a:miter lim="800000"/>
            <a:headEnd/>
            <a:tailEnd/>
          </a:ln>
        </p:spPr>
      </p:pic>
      <p:sp>
        <p:nvSpPr>
          <p:cNvPr id="5" name="TextBox 4"/>
          <p:cNvSpPr txBox="1"/>
          <p:nvPr/>
        </p:nvSpPr>
        <p:spPr>
          <a:xfrm>
            <a:off x="4572000" y="1295400"/>
            <a:ext cx="4267200" cy="4708981"/>
          </a:xfrm>
          <a:prstGeom prst="rect">
            <a:avLst/>
          </a:prstGeom>
          <a:noFill/>
        </p:spPr>
        <p:txBody>
          <a:bodyPr wrap="square" rtlCol="0">
            <a:spAutoFit/>
          </a:bodyPr>
          <a:lstStyle/>
          <a:p>
            <a:r>
              <a:rPr lang="en-US" sz="2000" dirty="0" smtClean="0"/>
              <a:t>Because of the diversity of resources for a sale in a department store, a broad classification is necessary to accommodate everything in the store. Kitchen goods will be grouped together in a few aisles on a single floor. But a specialty kitchen store or a wholesale kitchen supply store for restaurants would classify much more precisely. An entire section might be dedicated just to knives, organized by knife type, manufacturer, quality of steel, and other categories that are not used in the kitchen section of the department store. (TDO 7.2.1.1).</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Nature and Number of Users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524000"/>
            <a:ext cx="8077200" cy="474806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As with resources, the heterogeneity of users is more important than absolute number</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Handling user heterogeneity:</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More generic interactions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Segment-specific interactions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Multiple organizing principles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Personalization (information-intensive domains where user modeling is feasible)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Nature and Number of Users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524000"/>
            <a:ext cx="8077200" cy="45941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How precisely a collection of resources can be described and organized depends on well user types and requirements are known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some contexts, user types and individual users can be controlled and identified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others, types and users aren’t known until the organizing system is in operation</a:t>
            </a:r>
          </a:p>
          <a:p>
            <a:pPr marL="160729" indent="-160729" eaLnBrk="0" hangingPunct="0">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Employee Segmentation</a:t>
            </a:r>
            <a:br>
              <a:rPr lang="en-US" b="1" dirty="0" smtClean="0"/>
            </a:br>
            <a:r>
              <a:rPr lang="en-US" b="1" dirty="0" smtClean="0"/>
              <a:t> &amp; Interactions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473439" y="1447801"/>
            <a:ext cx="8138631" cy="4953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hlinkClick r:id="rId3"/>
              </a:rPr>
              <a:t>Organizing Birds for Scientists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pic>
        <p:nvPicPr>
          <p:cNvPr id="98305" name="Picture 1"/>
          <p:cNvPicPr>
            <a:picLocks noChangeAspect="1" noChangeArrowheads="1"/>
          </p:cNvPicPr>
          <p:nvPr/>
        </p:nvPicPr>
        <p:blipFill>
          <a:blip r:embed="rId4" cstate="print"/>
          <a:srcRect/>
          <a:stretch>
            <a:fillRect/>
          </a:stretch>
        </p:blipFill>
        <p:spPr bwMode="auto">
          <a:xfrm>
            <a:off x="914400" y="1828800"/>
            <a:ext cx="6100763" cy="4850810"/>
          </a:xfrm>
          <a:prstGeom prst="rect">
            <a:avLst/>
          </a:prstGeom>
          <a:noFill/>
          <a:ln w="9525">
            <a:noFill/>
            <a:miter lim="800000"/>
            <a:headEnd/>
            <a:tailEnd/>
          </a:ln>
        </p:spPr>
      </p:pic>
      <p:pic>
        <p:nvPicPr>
          <p:cNvPr id="98306" name="Picture 2"/>
          <p:cNvPicPr>
            <a:picLocks noChangeAspect="1" noChangeArrowheads="1"/>
          </p:cNvPicPr>
          <p:nvPr/>
        </p:nvPicPr>
        <p:blipFill>
          <a:blip r:embed="rId5" cstate="print"/>
          <a:srcRect/>
          <a:stretch>
            <a:fillRect/>
          </a:stretch>
        </p:blipFill>
        <p:spPr bwMode="auto">
          <a:xfrm>
            <a:off x="990600" y="914400"/>
            <a:ext cx="6019800" cy="7429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Organizing Birds for Birdwatchers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1295400" y="1066800"/>
            <a:ext cx="6524711" cy="572434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Expected Lifetime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295400"/>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Usually correlated with number of users and resources; small collections with single users are often ad hoc and don’t outlive the specific tasks for which they were created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Think architecturally to enable more robustness and flexibility </a:t>
            </a:r>
            <a:r>
              <a:rPr lang="en-US" sz="2800" dirty="0" err="1" smtClean="0">
                <a:latin typeface="UC Berkeley OS Sign"/>
                <a:sym typeface="UC Berkeley OS Sign"/>
              </a:rPr>
              <a:t>wrt</a:t>
            </a:r>
            <a:r>
              <a:rPr lang="en-US" sz="2800" dirty="0" smtClean="0">
                <a:latin typeface="UC Berkeley OS Sign"/>
                <a:sym typeface="UC Berkeley OS Sign"/>
              </a:rPr>
              <a:t> changes in technology or business contexts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Think Architecturally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2133600" y="1219200"/>
            <a:ext cx="4893733" cy="51816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 The Organizing System Lifecycle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510200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always a lifecycle, but there are times when its phases need to be more explicit and formal:</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institutional contexts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information-intensive contexts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traceability and impact analysis are necessary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Better to be more explicit and formal than absolutely necessary than vice versa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248399" y="1371600"/>
            <a:ext cx="2895601"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Think Architecturally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0" y="304800"/>
            <a:ext cx="6118471" cy="3252368"/>
          </a:xfrm>
          <a:prstGeom prst="rect">
            <a:avLst/>
          </a:prstGeom>
          <a:noFill/>
          <a:ln w="9525">
            <a:noFill/>
            <a:miter lim="800000"/>
            <a:headEnd/>
            <a:tailEnd/>
          </a:ln>
        </p:spPr>
      </p:pic>
      <p:pic>
        <p:nvPicPr>
          <p:cNvPr id="5" name="Picture 4" descr="ApteMason-After.gif"/>
          <p:cNvPicPr>
            <a:picLocks noChangeAspect="1"/>
          </p:cNvPicPr>
          <p:nvPr/>
        </p:nvPicPr>
        <p:blipFill>
          <a:blip r:embed="rId4" cstate="print"/>
          <a:stretch>
            <a:fillRect/>
          </a:stretch>
        </p:blipFill>
        <p:spPr>
          <a:xfrm>
            <a:off x="2590800" y="3429000"/>
            <a:ext cx="6134100" cy="319097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304800"/>
            <a:ext cx="8609707" cy="1190997"/>
          </a:xfrm>
        </p:spPr>
        <p:txBody>
          <a:bodyPr>
            <a:normAutofit fontScale="90000"/>
          </a:bodyPr>
          <a:lstStyle/>
          <a:p>
            <a:pPr marL="160729"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t/>
            </a:r>
            <a:br>
              <a:rPr lang="en-US" sz="3600" b="1" dirty="0" smtClean="0"/>
            </a:br>
            <a:r>
              <a:rPr lang="en-US" b="1" dirty="0" smtClean="0">
                <a:sym typeface="UC Berkeley OS Sign"/>
              </a:rPr>
              <a:t>Don’t Confuse Lifetime of Resources with that of the Organizing System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990599" y="1752600"/>
            <a:ext cx="7081731" cy="47244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524000"/>
            <a:ext cx="8077200" cy="45172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might be affordances that create possibilities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there might be constraints that limit them</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Estimating the ultimate size of a collection at the beginning of an organizing system’s lifecycle can reduce scaling issues related to storage space for the resources or for their descriptions (flashback to “warrant” goes here)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Affordances or Constraints?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739529" y="990600"/>
            <a:ext cx="7109071" cy="487581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Affordances or Constraints?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739529" y="1423750"/>
            <a:ext cx="7109071" cy="400951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Relationships with Other</a:t>
            </a:r>
            <a:br>
              <a:rPr lang="en-US" b="1" dirty="0" smtClean="0"/>
            </a:br>
            <a:r>
              <a:rPr lang="en-US" b="1" dirty="0" smtClean="0"/>
              <a:t> Organizing Systems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600200"/>
            <a:ext cx="8077200" cy="45941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No organizing system exists in isolation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are always overlapping and adjacent systems from the user’s perspective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Sometimes it is possible to design these to work together to achieve integration and interoperability, or standards / ecosystem can emerge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At very least, try not to make this difficult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Overlapping Categories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739529" y="1204442"/>
            <a:ext cx="7109071" cy="444813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“Drop Shipment” Business Model Enabled by Overlapping Data Models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1143000" y="1371600"/>
            <a:ext cx="6946844" cy="521013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Requirements for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524000"/>
            <a:ext cx="8077200" cy="4948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All organizing systems have some common interactions, but most of the time we want to pay attention to the more resource-specific interactions that create the most value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priorities of different interactions are often determined by decisions about intended users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An essential requirement is ensuring that the supported interactions can be discovered and invoked by their intended users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"Information Architecture" </a:t>
            </a:r>
            <a:br>
              <a:rPr lang="en-US" sz="4000" b="1" dirty="0" smtClean="0">
                <a:sym typeface="UC Berkeley OS Sign"/>
              </a:rPr>
            </a:br>
            <a:r>
              <a:rPr lang="en-US" sz="4000" b="1" dirty="0" smtClean="0">
                <a:sym typeface="UC Berkeley OS Sign"/>
              </a:rPr>
              <a:t>and Organizing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676400"/>
            <a:ext cx="8209359" cy="300636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rPr>
              <a:t>An architecture describes a system's components (or "building blocks") and their relationships with each other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rPr>
              <a:t>"IA is designing an abstract and effective organization of information and then exposing that organization to facilitate navigation and information use</a:t>
            </a:r>
            <a:r>
              <a:rPr lang="en-US" sz="2800" dirty="0" smtClean="0"/>
              <a:t>"</a:t>
            </a:r>
            <a:endParaRPr lang="en-US"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The Organizing System Lifecycle:</a:t>
            </a:r>
            <a:br>
              <a:rPr lang="en-US" b="1" dirty="0" smtClean="0"/>
            </a:br>
            <a:r>
              <a:rPr lang="en-US" b="1" dirty="0" smtClean="0"/>
              <a:t> 4 Phases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447800"/>
            <a:ext cx="8077200" cy="510200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Defining and scoping the domain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Identifying requirements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Design and implementation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Operations and maintenance</a:t>
            </a:r>
            <a:br>
              <a:rPr lang="en-US" sz="2800" dirty="0" smtClean="0">
                <a:latin typeface="UC Berkeley OS Sign"/>
                <a:sym typeface="UC Berkeley OS Sign"/>
              </a:rPr>
            </a:b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These phases are brief and mostly </a:t>
            </a:r>
            <a:r>
              <a:rPr lang="en-US" sz="2800" b="1" i="1" dirty="0" smtClean="0">
                <a:solidFill>
                  <a:srgbClr val="FF0000"/>
                </a:solidFill>
                <a:latin typeface="UC Berkeley OS Sign"/>
                <a:sym typeface="UC Berkeley OS Sign"/>
              </a:rPr>
              <a:t>inseparable</a:t>
            </a:r>
            <a:r>
              <a:rPr lang="en-US" sz="2800" b="1" i="1" dirty="0" smtClean="0">
                <a:latin typeface="UC Berkeley OS Sign"/>
                <a:sym typeface="UC Berkeley OS Sign"/>
              </a:rPr>
              <a:t> </a:t>
            </a:r>
            <a:r>
              <a:rPr lang="en-US" sz="2800" dirty="0" smtClean="0">
                <a:latin typeface="UC Berkeley OS Sign"/>
                <a:sym typeface="UC Berkeley OS Sign"/>
              </a:rPr>
              <a:t>for some simple organizing systems, more </a:t>
            </a:r>
            <a:r>
              <a:rPr lang="en-US" sz="2800" b="1" i="1" dirty="0" smtClean="0">
                <a:solidFill>
                  <a:srgbClr val="FF0000"/>
                </a:solidFill>
                <a:latin typeface="UC Berkeley OS Sign"/>
                <a:sym typeface="UC Berkeley OS Sign"/>
              </a:rPr>
              <a:t>sequential</a:t>
            </a:r>
            <a:r>
              <a:rPr lang="en-US" sz="2800" b="1" dirty="0" smtClean="0">
                <a:latin typeface="UC Berkeley OS Sign"/>
                <a:sym typeface="UC Berkeley OS Sign"/>
              </a:rPr>
              <a:t> </a:t>
            </a:r>
            <a:r>
              <a:rPr lang="en-US" sz="2800" dirty="0" smtClean="0">
                <a:latin typeface="UC Berkeley OS Sign"/>
                <a:sym typeface="UC Berkeley OS Sign"/>
              </a:rPr>
              <a:t>for others, and more systematic and </a:t>
            </a:r>
            <a:r>
              <a:rPr lang="en-US" sz="2800" b="1" i="1" dirty="0" smtClean="0">
                <a:solidFill>
                  <a:srgbClr val="FF0000"/>
                </a:solidFill>
                <a:latin typeface="UC Berkeley OS Sign"/>
                <a:sym typeface="UC Berkeley OS Sign"/>
              </a:rPr>
              <a:t>iterative</a:t>
            </a:r>
            <a:r>
              <a:rPr lang="en-US" sz="2800" dirty="0" smtClean="0">
                <a:latin typeface="UC Berkeley OS Sign"/>
                <a:sym typeface="UC Berkeley OS Sign"/>
              </a:rPr>
              <a:t> for complex organizing systems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User Interface Design Idioms</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pic>
        <p:nvPicPr>
          <p:cNvPr id="8" name="Picture 7" descr="Closet.jpeg"/>
          <p:cNvPicPr>
            <a:picLocks noChangeAspect="1"/>
          </p:cNvPicPr>
          <p:nvPr/>
        </p:nvPicPr>
        <p:blipFill>
          <a:blip r:embed="rId3" cstate="print"/>
          <a:stretch>
            <a:fillRect/>
          </a:stretch>
        </p:blipFill>
        <p:spPr>
          <a:xfrm>
            <a:off x="1143000" y="1371600"/>
            <a:ext cx="4645157" cy="5256603"/>
          </a:xfrm>
          <a:prstGeom prst="rect">
            <a:avLst/>
          </a:prstGeom>
        </p:spPr>
      </p:pic>
      <p:sp>
        <p:nvSpPr>
          <p:cNvPr id="10" name="TextBox 9"/>
          <p:cNvSpPr txBox="1"/>
          <p:nvPr/>
        </p:nvSpPr>
        <p:spPr>
          <a:xfrm>
            <a:off x="6096000" y="1905000"/>
            <a:ext cx="2667000" cy="3785652"/>
          </a:xfrm>
          <a:prstGeom prst="rect">
            <a:avLst/>
          </a:prstGeom>
          <a:noFill/>
        </p:spPr>
        <p:txBody>
          <a:bodyPr wrap="square" rtlCol="0">
            <a:spAutoFit/>
          </a:bodyPr>
          <a:lstStyle/>
          <a:p>
            <a:r>
              <a:rPr lang="en-US" sz="2400" dirty="0" smtClean="0">
                <a:latin typeface="UC Berkeley OS Sign"/>
              </a:rPr>
              <a:t>Tidwell, Jenifer.</a:t>
            </a:r>
          </a:p>
          <a:p>
            <a:endParaRPr lang="en-US" sz="2400" dirty="0" smtClean="0">
              <a:latin typeface="UC Berkeley OS Sign"/>
            </a:endParaRPr>
          </a:p>
          <a:p>
            <a:r>
              <a:rPr lang="en-US" sz="2400" dirty="0" smtClean="0">
                <a:latin typeface="UC Berkeley OS Sign"/>
              </a:rPr>
              <a:t>Designing Interfaces: Patterns for Effective Interaction Design</a:t>
            </a:r>
          </a:p>
          <a:p>
            <a:endParaRPr lang="en-US" sz="2400" dirty="0" smtClean="0">
              <a:latin typeface="UC Berkeley OS Sign"/>
            </a:endParaRPr>
          </a:p>
          <a:p>
            <a:r>
              <a:rPr lang="en-US" sz="2400" dirty="0" smtClean="0">
                <a:latin typeface="UC Berkeley OS Sign"/>
                <a:hlinkClick r:id="rId4"/>
              </a:rPr>
              <a:t>www.amazon.com/dp/1449379702</a:t>
            </a:r>
            <a:endParaRPr lang="en-US" sz="2400" dirty="0">
              <a:latin typeface="UC Berkeley OS Sig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Requirements for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524000"/>
            <a:ext cx="8077200" cy="4948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For most organizing systems other than personal ones, the set of interactions that are implemented in an organizing system is strongly determined by business model considerations, funding levels, or other economic factors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Businesses differentiate themselves by the number and quality of the interactions they support with their resources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“Generic” Hotel as a Design Pattern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381000" y="1307716"/>
            <a:ext cx="8175871" cy="5161534"/>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“Budget” Hotel with</a:t>
            </a:r>
            <a:br>
              <a:rPr lang="en-US" sz="4000" b="1" dirty="0" smtClean="0"/>
            </a:br>
            <a:r>
              <a:rPr lang="en-US" sz="4000" b="1" dirty="0" smtClean="0"/>
              <a:t> Fewer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304800" y="1219200"/>
            <a:ext cx="8398664" cy="5334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“Luxury” Hotel with</a:t>
            </a:r>
            <a:br>
              <a:rPr lang="en-US" sz="4000" b="1" dirty="0" smtClean="0"/>
            </a:br>
            <a:r>
              <a:rPr lang="en-US" sz="4000" b="1" dirty="0" smtClean="0"/>
              <a:t> More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228600" y="1371600"/>
            <a:ext cx="8621233" cy="514879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11430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Interaction Alternatives Accommodate User Preferences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685800" y="2362200"/>
            <a:ext cx="7994407" cy="4128424"/>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Requirements about </a:t>
            </a:r>
            <a:br>
              <a:rPr lang="en-US" b="1" dirty="0" smtClean="0"/>
            </a:br>
            <a:r>
              <a:rPr lang="en-US" b="1" dirty="0" smtClean="0"/>
              <a:t>Resource Description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478997"/>
            <a:ext cx="8077200" cy="357851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most generic interactions use descriptions that can be associated with almost any type of resource, such as the name, creator, and date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Different types of resources must have differentiating properties, otherwise there would be no reason to distinguish them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Requirements about </a:t>
            </a:r>
            <a:br>
              <a:rPr lang="en-US" b="1" dirty="0" smtClean="0"/>
            </a:br>
            <a:r>
              <a:rPr lang="en-US" b="1" dirty="0" smtClean="0"/>
              <a:t>Resource Description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478997"/>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Business strategy and economics strongly influence the extent of resource description and the use of technology for automatic description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tradeoffs imposed by the extent and timing of resource description arise throughout the lifecycle, with the tradeoff between recall and precision being the most salient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 Tradeoffs involving Description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219200"/>
            <a:ext cx="8077200" cy="365545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Someone designs or selects a structure for the description... or not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Someone determines the content of the description .. or not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How much structure or how detailed a description?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Tradeoffs involving Description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219200"/>
            <a:ext cx="8077200" cy="4948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Is it easier to create structured or unstructured descriptions?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If we want to combine information from many different authors or sources, what are the implications for description and organizing decisions?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Is it easier to combine information from different authors or sources if it is structured or unstructured?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Lifecycle with Inseparable Phases</a:t>
            </a:r>
            <a:endParaRPr lang="en-US" dirty="0"/>
          </a:p>
        </p:txBody>
      </p:sp>
      <p:pic>
        <p:nvPicPr>
          <p:cNvPr id="3074" name="Picture 2" descr="http://www.imprintculturelab.com/wp-content/uploads/2012/10/just-do-it.png"/>
          <p:cNvPicPr>
            <a:picLocks noChangeAspect="1" noChangeArrowheads="1"/>
          </p:cNvPicPr>
          <p:nvPr/>
        </p:nvPicPr>
        <p:blipFill>
          <a:blip r:embed="rId2" cstate="print"/>
          <a:srcRect/>
          <a:stretch>
            <a:fillRect/>
          </a:stretch>
        </p:blipFill>
        <p:spPr bwMode="auto">
          <a:xfrm>
            <a:off x="304800" y="1219200"/>
            <a:ext cx="8639175" cy="54005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Two Dimensions of “Information IQ”</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1371600" y="1447800"/>
            <a:ext cx="6408527" cy="521013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The Fundamental Tradeoff in</a:t>
            </a:r>
            <a:br>
              <a:rPr lang="en-US" b="1" dirty="0" smtClean="0"/>
            </a:br>
            <a:r>
              <a:rPr lang="en-US" b="1" dirty="0" smtClean="0"/>
              <a:t>an Organizing System</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600200"/>
            <a:ext cx="8077200" cy="4948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a tradeoff between the amount of work that goes into describing and organizing a collection of resources and the amount of work required to find and use them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more effort we put into describing and organizing resources, the more effectively they can support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more effort we put into retrieving resources, the less they need to be organized first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The Fundamental Tradeoff in</a:t>
            </a:r>
            <a:br>
              <a:rPr lang="en-US" b="1" dirty="0" smtClean="0"/>
            </a:br>
            <a:r>
              <a:rPr lang="en-US" b="1" dirty="0" smtClean="0"/>
              <a:t>an Organizing System</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1914035"/>
            <a:ext cx="8077200" cy="357851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need to think in terms of investment, allocation of costs and benefits between the describer/organizer and user</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allocation differs according to the relationship between them; who does the work and who gets the benefit?</a:t>
            </a:r>
            <a:endParaRPr lang="en-US" sz="2800" dirty="0">
              <a:latin typeface="UC Berkeley OS Sign"/>
              <a:sym typeface="UC Berkeley OS Sig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Even Comic Strips Know The Tradeoff</a:t>
            </a:r>
            <a:endParaRPr lang="en-US" dirty="0"/>
          </a:p>
        </p:txBody>
      </p:sp>
      <p:pic>
        <p:nvPicPr>
          <p:cNvPr id="3" name="Picture 2" descr="IOvsIR2.gif"/>
          <p:cNvPicPr>
            <a:picLocks noChangeAspect="1"/>
          </p:cNvPicPr>
          <p:nvPr/>
        </p:nvPicPr>
        <p:blipFill>
          <a:blip r:embed="rId2" cstate="print"/>
          <a:stretch>
            <a:fillRect/>
          </a:stretch>
        </p:blipFill>
        <p:spPr>
          <a:xfrm>
            <a:off x="1600200" y="1143000"/>
            <a:ext cx="5229225" cy="52387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Even Comic Strips Know The Tradeoff</a:t>
            </a:r>
            <a:endParaRPr lang="en-US" dirty="0"/>
          </a:p>
        </p:txBody>
      </p:sp>
      <p:pic>
        <p:nvPicPr>
          <p:cNvPr id="3" name="Picture 2" descr="IOvsIR2.gif"/>
          <p:cNvPicPr>
            <a:picLocks noChangeAspect="1"/>
          </p:cNvPicPr>
          <p:nvPr/>
        </p:nvPicPr>
        <p:blipFill>
          <a:blip r:embed="rId2" cstate="print"/>
          <a:stretch>
            <a:fillRect/>
          </a:stretch>
        </p:blipFill>
        <p:spPr>
          <a:xfrm>
            <a:off x="685800" y="1143000"/>
            <a:ext cx="7543800" cy="54961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Requirements about</a:t>
            </a:r>
            <a:br>
              <a:rPr lang="en-US" b="1" dirty="0" smtClean="0"/>
            </a:br>
            <a:r>
              <a:rPr lang="en-US" b="1" dirty="0" smtClean="0"/>
              <a:t> Intentional Arrangement</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524000"/>
            <a:ext cx="8077200" cy="48711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Specifying requirements for the intentional arrangement of resources is analogous to specifying why and how resource categories can be created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a continuum of category formation that ranges from minimal use of resource properties to more rigorous use of multiple properties, and finally to statistical or composite use of multiple properties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Principles for Creating Categories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286000"/>
            <a:ext cx="8382000" cy="423670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Enumeration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Single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Multiple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Family Resemblance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Similarity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Theory-Based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Goal-Derived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 The Choice of Properties Matters!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524000"/>
            <a:ext cx="8077200" cy="45172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Organization using behavior or preferences can make interactions highly efficient for some users and the opposite for those who act differently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multiple properties are used to organize resources, their order determines the arrangement and the ease of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implies the need to prioritize user and interaction types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t>
            </a:r>
            <a:r>
              <a:rPr lang="en-US" b="1" dirty="0" smtClean="0"/>
              <a:t>Multiple Properties</a:t>
            </a:r>
            <a:br>
              <a:rPr lang="en-US" b="1" dirty="0" smtClean="0"/>
            </a:br>
            <a:r>
              <a:rPr lang="en-US" b="1" dirty="0" smtClean="0"/>
              <a:t> in Different Order</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pic>
        <p:nvPicPr>
          <p:cNvPr id="8" name="Picture 7" descr="MultiplePropertyOrder.gif"/>
          <p:cNvPicPr>
            <a:picLocks noChangeAspect="1"/>
          </p:cNvPicPr>
          <p:nvPr/>
        </p:nvPicPr>
        <p:blipFill>
          <a:blip r:embed="rId3" cstate="print"/>
          <a:stretch>
            <a:fillRect/>
          </a:stretch>
        </p:blipFill>
        <p:spPr>
          <a:xfrm>
            <a:off x="457200" y="1600200"/>
            <a:ext cx="8145745" cy="5038725"/>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Operating and Maintaining</a:t>
            </a:r>
            <a:br>
              <a:rPr lang="en-US" b="1" dirty="0" smtClean="0"/>
            </a:br>
            <a:r>
              <a:rPr lang="en-US" b="1" dirty="0" smtClean="0"/>
              <a:t> an Organizing System</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524000"/>
            <a:ext cx="8077200" cy="350156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It is critical to determine an appropriate mix of methods for creating and maintaining resource descriptions, because their cost, quality, consistency, completeness, and semantic richness depends on which human or computational agents do the work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“Waterfall” or Sequential Lifecycle</a:t>
            </a:r>
          </a:p>
        </p:txBody>
      </p:sp>
      <p:pic>
        <p:nvPicPr>
          <p:cNvPr id="1026" name="Picture 2" descr="D:\courses\F2011\228\figures\Waterfall_model.gif"/>
          <p:cNvPicPr>
            <a:picLocks noChangeAspect="1" noChangeArrowheads="1"/>
          </p:cNvPicPr>
          <p:nvPr/>
        </p:nvPicPr>
        <p:blipFill>
          <a:blip r:embed="rId3" cstate="print"/>
          <a:srcRect/>
          <a:stretch>
            <a:fillRect/>
          </a:stretch>
        </p:blipFill>
        <p:spPr bwMode="auto">
          <a:xfrm>
            <a:off x="381000" y="1143000"/>
            <a:ext cx="7924800" cy="5486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Small Changes to Organizing Systems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057400"/>
            <a:ext cx="8077200" cy="4173737"/>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Incremental changes in description vocabularies and classification schemes needed when new instances or contexts require additional properties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Subdivision and extension to create new subcategories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Technology upgrades to improve capacity or performance that don’t change any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Larger Changes to Organizing Systems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057400"/>
            <a:ext cx="8077200" cy="3158074"/>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Changes in resource description and classifications mandated by new laws or regulations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“All at once” changes to the principles for arranging resources along with changes in the implementing technology because incremental change is infeasible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1054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Which Side</a:t>
            </a:r>
            <a:br>
              <a:rPr lang="en-US" sz="4000" b="1" dirty="0" smtClean="0"/>
            </a:br>
            <a:r>
              <a:rPr lang="en-US" sz="4000" b="1" dirty="0" smtClean="0"/>
              <a:t>to Drive On?</a:t>
            </a:r>
          </a:p>
        </p:txBody>
      </p:sp>
      <p:pic>
        <p:nvPicPr>
          <p:cNvPr id="154626" name="Picture 2" descr="https://encrypted-tbn0.gstatic.com/images?q=tbn:ANd9GcRFymJzqvJWpvJ17kFAfFjreUSA7kdNTRjl7qTegvypXFjmB04y8w"/>
          <p:cNvPicPr>
            <a:picLocks noChangeAspect="1" noChangeArrowheads="1"/>
          </p:cNvPicPr>
          <p:nvPr/>
        </p:nvPicPr>
        <p:blipFill>
          <a:blip r:embed="rId2" cstate="print"/>
          <a:srcRect/>
          <a:stretch>
            <a:fillRect/>
          </a:stretch>
        </p:blipFill>
        <p:spPr bwMode="auto">
          <a:xfrm>
            <a:off x="4572000" y="228600"/>
            <a:ext cx="3752850" cy="2382130"/>
          </a:xfrm>
          <a:prstGeom prst="rect">
            <a:avLst/>
          </a:prstGeom>
          <a:noFill/>
        </p:spPr>
      </p:pic>
      <p:sp>
        <p:nvSpPr>
          <p:cNvPr id="154628" name="AutoShape 4"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0" name="AutoShape 6"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2" name="AutoShape 8"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23988"/>
            <a:ext cx="6191250" cy="2981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4633" name="Picture 9"/>
          <p:cNvPicPr>
            <a:picLocks noChangeAspect="1" noChangeArrowheads="1"/>
          </p:cNvPicPr>
          <p:nvPr/>
        </p:nvPicPr>
        <p:blipFill>
          <a:blip r:embed="rId3" cstate="print"/>
          <a:srcRect/>
          <a:stretch>
            <a:fillRect/>
          </a:stretch>
        </p:blipFill>
        <p:spPr bwMode="auto">
          <a:xfrm>
            <a:off x="457200" y="2895600"/>
            <a:ext cx="8077200" cy="376521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The Road Ahead</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057400"/>
            <a:ext cx="8382000" cy="2527132"/>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Tuesday December 10 – Alumni Day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Thursday December 12 – Review for Final Exam</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Tuesday December 17, 9-1 – Early Final (Sign up!)</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Wednesday December 18, 9-1 – FINAL EXAM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“Spiral” or Iterative Lifecycle</a:t>
            </a:r>
          </a:p>
        </p:txBody>
      </p:sp>
      <p:pic>
        <p:nvPicPr>
          <p:cNvPr id="2050" name="Picture 2" descr="D:\courses\F2011\228\figures\Spiral_model_(Boehm,_1988).gif"/>
          <p:cNvPicPr>
            <a:picLocks noChangeAspect="1" noChangeArrowheads="1"/>
          </p:cNvPicPr>
          <p:nvPr/>
        </p:nvPicPr>
        <p:blipFill>
          <a:blip r:embed="rId3" cstate="print"/>
          <a:srcRect/>
          <a:stretch>
            <a:fillRect/>
          </a:stretch>
        </p:blipFill>
        <p:spPr bwMode="auto">
          <a:xfrm>
            <a:off x="1295400" y="1295400"/>
            <a:ext cx="6419850" cy="527658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Agile Methods</a:t>
            </a:r>
          </a:p>
        </p:txBody>
      </p:sp>
      <p:sp>
        <p:nvSpPr>
          <p:cNvPr id="3" name="Content Placeholder 2"/>
          <p:cNvSpPr>
            <a:spLocks noGrp="1"/>
          </p:cNvSpPr>
          <p:nvPr>
            <p:ph idx="1"/>
          </p:nvPr>
        </p:nvSpPr>
        <p:spPr>
          <a:xfrm>
            <a:off x="457200" y="1600201"/>
            <a:ext cx="8229600" cy="1905000"/>
          </a:xfrm>
        </p:spPr>
        <p:txBody>
          <a:bodyPr>
            <a:normAutofit/>
          </a:bodyPr>
          <a:lstStyle/>
          <a:p>
            <a:r>
              <a:rPr lang="en-US" sz="2800" dirty="0" smtClean="0"/>
              <a:t>"Agile“ methods for software development have become very popular and are a specialized form of iterative methods used by small design teams</a:t>
            </a:r>
          </a:p>
          <a:p>
            <a:endParaRPr lang="en-US" dirty="0"/>
          </a:p>
        </p:txBody>
      </p:sp>
      <p:pic>
        <p:nvPicPr>
          <p:cNvPr id="4" name="Picture 3" descr="AgileDilbert.gif"/>
          <p:cNvPicPr>
            <a:picLocks noChangeAspect="1"/>
          </p:cNvPicPr>
          <p:nvPr/>
        </p:nvPicPr>
        <p:blipFill>
          <a:blip r:embed="rId3" cstate="print"/>
          <a:stretch>
            <a:fillRect/>
          </a:stretch>
        </p:blipFill>
        <p:spPr>
          <a:xfrm>
            <a:off x="228600" y="3352800"/>
            <a:ext cx="8405948" cy="297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Defining and Scoping the Domain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3784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Determining scope and scale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Nature and number of users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Expected lifetime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Physical and technological environment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Relationship to other organizing systems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Scope and Scale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371600"/>
            <a:ext cx="8610600" cy="540978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SCOPE:  the breadth and variety of resource types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SCALE: the number of resource instances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Heterogeneity of resources is more important than absolute number  (Scope &gt;&gt; Scale)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Handling resource heterogeneity:</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Fewer, broader categories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Less description</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Automated description and classification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TotalTime>
  <Words>1601</Words>
  <Application>Microsoft Macintosh PowerPoint</Application>
  <PresentationFormat>On-screen Show (4:3)</PresentationFormat>
  <Paragraphs>323</Paragraphs>
  <Slides>53</Slides>
  <Notes>47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INFO 202 “Information Organization &amp; Retrieval” Fall 2013 </vt:lpstr>
      <vt:lpstr>  The Organizing System Lifecycle</vt:lpstr>
      <vt:lpstr>  The Organizing System Lifecycle:  4 Phases</vt:lpstr>
      <vt:lpstr>A Lifecycle with Inseparable Phases</vt:lpstr>
      <vt:lpstr>A “Waterfall” or Sequential Lifecycle</vt:lpstr>
      <vt:lpstr>A “Spiral” or Iterative Lifecycle</vt:lpstr>
      <vt:lpstr>Agile Methods</vt:lpstr>
      <vt:lpstr> Defining and Scoping the Domain</vt:lpstr>
      <vt:lpstr>Scope and Scale</vt:lpstr>
      <vt:lpstr>An Organizing System with Global Scope and Scale</vt:lpstr>
      <vt:lpstr>An Organizing System  with Narrow Scope and Scale</vt:lpstr>
      <vt:lpstr>How Broad Should Types Be?</vt:lpstr>
      <vt:lpstr> Nature and Number of Users</vt:lpstr>
      <vt:lpstr> Nature and Number of Users</vt:lpstr>
      <vt:lpstr> Employee Segmentation  &amp; Interactions</vt:lpstr>
      <vt:lpstr>Organizing Birds for Scientists</vt:lpstr>
      <vt:lpstr>Organizing Birds for Birdwatchers</vt:lpstr>
      <vt:lpstr> Expected Lifetime</vt:lpstr>
      <vt:lpstr>Think Architecturally</vt:lpstr>
      <vt:lpstr>Think Architecturally</vt:lpstr>
      <vt:lpstr> Don’t Confuse Lifetime of Resources with that of the Organizing System</vt:lpstr>
      <vt:lpstr> Physical or Technological Environment</vt:lpstr>
      <vt:lpstr>Affordances or Constraints?</vt:lpstr>
      <vt:lpstr>Affordances or Constraints?</vt:lpstr>
      <vt:lpstr>  Relationships with Other  Organizing Systems</vt:lpstr>
      <vt:lpstr>Overlapping Categories</vt:lpstr>
      <vt:lpstr>“Drop Shipment” Business Model Enabled by Overlapping Data Models</vt:lpstr>
      <vt:lpstr>  Requirements for Interactions</vt:lpstr>
      <vt:lpstr>"Information Architecture"  and Organizing Systems</vt:lpstr>
      <vt:lpstr>User Interface Design Idioms</vt:lpstr>
      <vt:lpstr>  Requirements for Interactions</vt:lpstr>
      <vt:lpstr>A “Generic” Hotel as a Design Pattern</vt:lpstr>
      <vt:lpstr>A “Budget” Hotel with  Fewer Interactions</vt:lpstr>
      <vt:lpstr>A “Luxury” Hotel with  More Interactions</vt:lpstr>
      <vt:lpstr>Interaction Alternatives Accommodate User Preferences</vt:lpstr>
      <vt:lpstr>  Requirements about  Resource Description</vt:lpstr>
      <vt:lpstr>  Requirements about  Resource Description</vt:lpstr>
      <vt:lpstr>  Tradeoffs involving Description</vt:lpstr>
      <vt:lpstr>  Tradeoffs involving Description</vt:lpstr>
      <vt:lpstr>Two Dimensions of “Information IQ”</vt:lpstr>
      <vt:lpstr>  The Fundamental Tradeoff in an Organizing System</vt:lpstr>
      <vt:lpstr>  The Fundamental Tradeoff in an Organizing System</vt:lpstr>
      <vt:lpstr>Even Comic Strips Know The Tradeoff</vt:lpstr>
      <vt:lpstr>Even Comic Strips Know The Tradeoff</vt:lpstr>
      <vt:lpstr>  Requirements about  Intentional Arrangement</vt:lpstr>
      <vt:lpstr>Principles for Creating Categories</vt:lpstr>
      <vt:lpstr>  The Choice of Properties Matters!</vt:lpstr>
      <vt:lpstr> Multiple Properties  in Different Order</vt:lpstr>
      <vt:lpstr>  Operating and Maintaining  an Organizing System</vt:lpstr>
      <vt:lpstr>  Small Changes to Organizing Systems</vt:lpstr>
      <vt:lpstr>  Larger Changes to Organizing Systems</vt:lpstr>
      <vt:lpstr>Which Side to Drive On?</vt:lpstr>
      <vt:lpstr>  The Road Ahead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202 “Information Organization &amp; Retrieval” Fall 2013</dc:title>
  <dc:creator>glushko</dc:creator>
  <cp:lastModifiedBy>Fred Chasen</cp:lastModifiedBy>
  <cp:revision>13</cp:revision>
  <dcterms:created xsi:type="dcterms:W3CDTF">2013-11-04T23:14:02Z</dcterms:created>
  <dcterms:modified xsi:type="dcterms:W3CDTF">2013-12-05T16:04:37Z</dcterms:modified>
</cp:coreProperties>
</file>