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264" r:id="rId2"/>
    <p:sldId id="257" r:id="rId3"/>
    <p:sldId id="367" r:id="rId4"/>
    <p:sldId id="258" r:id="rId5"/>
    <p:sldId id="341" r:id="rId6"/>
    <p:sldId id="265" r:id="rId7"/>
    <p:sldId id="280" r:id="rId8"/>
    <p:sldId id="281" r:id="rId9"/>
    <p:sldId id="282" r:id="rId10"/>
    <p:sldId id="364" r:id="rId11"/>
    <p:sldId id="339" r:id="rId12"/>
    <p:sldId id="288" r:id="rId13"/>
    <p:sldId id="295" r:id="rId14"/>
    <p:sldId id="296" r:id="rId15"/>
    <p:sldId id="328" r:id="rId16"/>
    <p:sldId id="325" r:id="rId17"/>
    <p:sldId id="342" r:id="rId18"/>
    <p:sldId id="343" r:id="rId19"/>
    <p:sldId id="327" r:id="rId20"/>
    <p:sldId id="326" r:id="rId21"/>
    <p:sldId id="344" r:id="rId22"/>
    <p:sldId id="331" r:id="rId23"/>
    <p:sldId id="333" r:id="rId24"/>
    <p:sldId id="376" r:id="rId25"/>
    <p:sldId id="332" r:id="rId26"/>
    <p:sldId id="330" r:id="rId27"/>
    <p:sldId id="363" r:id="rId28"/>
    <p:sldId id="365" r:id="rId29"/>
    <p:sldId id="347" r:id="rId30"/>
    <p:sldId id="348" r:id="rId31"/>
    <p:sldId id="354" r:id="rId32"/>
    <p:sldId id="349" r:id="rId33"/>
    <p:sldId id="350" r:id="rId34"/>
    <p:sldId id="353" r:id="rId35"/>
    <p:sldId id="355" r:id="rId36"/>
    <p:sldId id="356" r:id="rId37"/>
    <p:sldId id="357" r:id="rId38"/>
    <p:sldId id="358" r:id="rId39"/>
    <p:sldId id="366" r:id="rId40"/>
    <p:sldId id="361" r:id="rId41"/>
    <p:sldId id="368" r:id="rId42"/>
    <p:sldId id="290" r:id="rId43"/>
    <p:sldId id="369" r:id="rId44"/>
    <p:sldId id="370" r:id="rId45"/>
    <p:sldId id="299" r:id="rId46"/>
    <p:sldId id="372" r:id="rId47"/>
    <p:sldId id="373" r:id="rId48"/>
    <p:sldId id="374" r:id="rId49"/>
    <p:sldId id="375"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99" autoAdjust="0"/>
    <p:restoredTop sz="79783" autoAdjust="0"/>
  </p:normalViewPr>
  <p:slideViewPr>
    <p:cSldViewPr>
      <p:cViewPr varScale="1">
        <p:scale>
          <a:sx n="84" d="100"/>
          <a:sy n="84" d="100"/>
        </p:scale>
        <p:origin x="-23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96"/>
    </p:cViewPr>
  </p:sorterViewPr>
  <p:notesViewPr>
    <p:cSldViewPr>
      <p:cViewPr varScale="1">
        <p:scale>
          <a:sx n="79" d="100"/>
          <a:sy n="79" d="100"/>
        </p:scale>
        <p:origin x="-3918"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5F59DCD-283D-416E-B3FA-2FF5E9B8565B}" type="datetimeFigureOut">
              <a:rPr lang="en-US" smtClean="0"/>
              <a:pPr/>
              <a:t>11/25/2013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4E76DC2-B2E6-4094-8872-6ED4E450F1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E76DC2-B2E6-4094-8872-6ED4E450F1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4E76DC2-B2E6-4094-8872-6ED4E450F1E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76DC2-B2E6-4094-8872-6ED4E450F1E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76DC2-B2E6-4094-8872-6ED4E450F1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64BE-1F4B-4C1F-80CC-C8ECE6B4EE0E}" type="slidenum">
              <a:rPr lang="en-US" smtClean="0"/>
              <a:pPr/>
              <a:t>‹#›</a:t>
            </a:fld>
            <a:endParaRPr lang="en-US"/>
          </a:p>
        </p:txBody>
      </p:sp>
      <p:pic>
        <p:nvPicPr>
          <p:cNvPr id="7" name="Picture 5"/>
          <p:cNvPicPr>
            <a:picLocks noChangeArrowheads="1"/>
          </p:cNvPicPr>
          <p:nvPr userDrawn="1"/>
        </p:nvPicPr>
        <p:blipFill>
          <a:blip r:embed="rId2" cstate="print"/>
          <a:srcRect/>
          <a:stretch>
            <a:fillRect/>
          </a:stretch>
        </p:blipFill>
        <p:spPr bwMode="auto">
          <a:xfrm>
            <a:off x="457200" y="457200"/>
            <a:ext cx="892969" cy="892969"/>
          </a:xfrm>
          <a:prstGeom prst="rect">
            <a:avLst/>
          </a:prstGeom>
          <a:noFill/>
          <a:ln w="9525">
            <a:noFill/>
            <a:round/>
            <a:headEnd/>
            <a:tailEnd/>
          </a:ln>
        </p:spPr>
      </p:pic>
      <p:sp>
        <p:nvSpPr>
          <p:cNvPr id="8" name="Rectangle 4"/>
          <p:cNvSpPr>
            <a:spLocks/>
          </p:cNvSpPr>
          <p:nvPr userDrawn="1"/>
        </p:nvSpPr>
        <p:spPr bwMode="auto">
          <a:xfrm>
            <a:off x="1447800" y="381000"/>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sp>
        <p:nvSpPr>
          <p:cNvPr id="9" name="Rectangle 3"/>
          <p:cNvSpPr>
            <a:spLocks/>
          </p:cNvSpPr>
          <p:nvPr userDrawn="1"/>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8B6DC-F374-4BCD-ADC6-7B85E70423E5}"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64BE-1F4B-4C1F-80CC-C8ECE6B4EE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8B6DC-F374-4BCD-ADC6-7B85E70423E5}" type="datetimeFigureOut">
              <a:rPr lang="en-US" smtClean="0"/>
              <a:pPr/>
              <a:t>11/25/2013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264BE-1F4B-4C1F-80CC-C8ECE6B4EE0E}" type="slidenum">
              <a:rPr lang="en-US" smtClean="0"/>
              <a:pPr/>
              <a:t>‹#›</a:t>
            </a:fld>
            <a:endParaRPr lang="en-US"/>
          </a:p>
        </p:txBody>
      </p:sp>
      <p:pic>
        <p:nvPicPr>
          <p:cNvPr id="7" name="Picture 5"/>
          <p:cNvPicPr>
            <a:picLocks noChangeArrowheads="1"/>
          </p:cNvPicPr>
          <p:nvPr userDrawn="1"/>
        </p:nvPicPr>
        <p:blipFill>
          <a:blip r:embed="rId13" cstate="print"/>
          <a:srcRect/>
          <a:stretch>
            <a:fillRect/>
          </a:stretch>
        </p:blipFill>
        <p:spPr bwMode="auto">
          <a:xfrm>
            <a:off x="457200" y="457200"/>
            <a:ext cx="892969" cy="892969"/>
          </a:xfrm>
          <a:prstGeom prst="rect">
            <a:avLst/>
          </a:prstGeom>
          <a:noFill/>
          <a:ln w="9525">
            <a:noFill/>
            <a:round/>
            <a:headEnd/>
            <a:tailEnd/>
          </a:ln>
        </p:spPr>
      </p:pic>
      <p:sp>
        <p:nvSpPr>
          <p:cNvPr id="8" name="Rectangle 4"/>
          <p:cNvSpPr>
            <a:spLocks/>
          </p:cNvSpPr>
          <p:nvPr userDrawn="1"/>
        </p:nvSpPr>
        <p:spPr bwMode="auto">
          <a:xfrm>
            <a:off x="1447800" y="381000"/>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sp>
        <p:nvSpPr>
          <p:cNvPr id="9" name="Rectangle 3"/>
          <p:cNvSpPr>
            <a:spLocks/>
          </p:cNvSpPr>
          <p:nvPr userDrawn="1"/>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acl.ldc.upenn.edu/C/C96/C96-1079.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lchemyapi.com/products/dem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ired.com/gadgetlab/2012/04/can-an-algorithm-write-a-better-news-story-than-a-human-reporter/all/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narrativescience.com/"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automatedinsights.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kkyUMmNl4h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ec.europa.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europarl.europa.e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TTS-Demo.wa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TTS-Indian.wav" TargetMode="External"/><Relationship Id="rId4" Type="http://schemas.openxmlformats.org/officeDocument/2006/relationships/hyperlink" Target="TTS-UKmale.wa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271372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Motivating NLP</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Information Extraction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Machine Translation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Speech Recognition and Synthesis</a:t>
            </a:r>
          </a:p>
          <a:p>
            <a:pPr marL="160729" lvl="0"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b="1" dirty="0" smtClean="0"/>
              <a:t>Application Areas for IE</a:t>
            </a:r>
            <a:endParaRPr lang="en-US" sz="3600" b="1" dirty="0"/>
          </a:p>
        </p:txBody>
      </p:sp>
      <p:sp>
        <p:nvSpPr>
          <p:cNvPr id="3" name="Content Placeholder 2"/>
          <p:cNvSpPr>
            <a:spLocks noGrp="1"/>
          </p:cNvSpPr>
          <p:nvPr>
            <p:ph idx="1"/>
          </p:nvPr>
        </p:nvSpPr>
        <p:spPr>
          <a:xfrm>
            <a:off x="457200" y="1905000"/>
            <a:ext cx="8534400" cy="4525963"/>
          </a:xfrm>
        </p:spPr>
        <p:txBody>
          <a:bodyPr>
            <a:noAutofit/>
          </a:bodyPr>
          <a:lstStyle/>
          <a:p>
            <a:endParaRPr lang="en-US" dirty="0" smtClean="0"/>
          </a:p>
          <a:p>
            <a:r>
              <a:rPr lang="en-US" dirty="0" smtClean="0"/>
              <a:t>Sales intelligence and lead generation (customers)</a:t>
            </a:r>
          </a:p>
          <a:p>
            <a:r>
              <a:rPr lang="en-US" dirty="0" smtClean="0"/>
              <a:t>Market intelligence (competitors, pricing)</a:t>
            </a:r>
          </a:p>
          <a:p>
            <a:r>
              <a:rPr lang="en-US" dirty="0" smtClean="0"/>
              <a:t>Business intelligence (aggregating information)</a:t>
            </a:r>
          </a:p>
          <a:p>
            <a:r>
              <a:rPr lang="en-US" dirty="0" smtClean="0"/>
              <a:t>"Central Intelligence" and Homeland Security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b="1" dirty="0" smtClean="0"/>
              <a:t>Extraction Rules</a:t>
            </a:r>
            <a:endParaRPr lang="en-US" sz="3600" b="1" dirty="0"/>
          </a:p>
        </p:txBody>
      </p:sp>
      <p:sp>
        <p:nvSpPr>
          <p:cNvPr id="3" name="Content Placeholder 2"/>
          <p:cNvSpPr>
            <a:spLocks noGrp="1"/>
          </p:cNvSpPr>
          <p:nvPr>
            <p:ph idx="1"/>
          </p:nvPr>
        </p:nvSpPr>
        <p:spPr>
          <a:xfrm>
            <a:off x="457200" y="1905000"/>
            <a:ext cx="8229600" cy="4525963"/>
          </a:xfrm>
        </p:spPr>
        <p:txBody>
          <a:bodyPr>
            <a:noAutofit/>
          </a:bodyPr>
          <a:lstStyle/>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i="1" dirty="0" smtClean="0">
                <a:latin typeface="UC Berkeley OS Sign"/>
                <a:sym typeface="UC Berkeley OS Sign"/>
              </a:rPr>
              <a:t>Capitalized-word</a:t>
            </a:r>
            <a:r>
              <a:rPr lang="en-US" sz="2400" dirty="0" smtClean="0">
                <a:latin typeface="UC Berkeley OS Sign"/>
                <a:sym typeface="UC Berkeley OS Sign"/>
              </a:rPr>
              <a:t> + “Corp.”  </a:t>
            </a:r>
            <a:r>
              <a:rPr lang="en-US" sz="2400" dirty="0" smtClean="0">
                <a:latin typeface="UC Berkeley OS Sign"/>
                <a:sym typeface="Wingdings" pitchFamily="2" charset="2"/>
              </a:rPr>
              <a:t> finds company names</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Wingdings" pitchFamily="2" charset="2"/>
              </a:rPr>
              <a:t>“Mr.” </a:t>
            </a:r>
            <a:r>
              <a:rPr lang="en-US" sz="2400" i="1" dirty="0" smtClean="0">
                <a:latin typeface="UC Berkeley OS Sign"/>
                <a:sym typeface="Wingdings" pitchFamily="2" charset="2"/>
              </a:rPr>
              <a:t>capitalized-word+  </a:t>
            </a:r>
            <a:r>
              <a:rPr lang="en-US" sz="2400" dirty="0" smtClean="0">
                <a:latin typeface="UC Berkeley OS Sign"/>
                <a:sym typeface="Wingdings" pitchFamily="2" charset="2"/>
              </a:rPr>
              <a:t>finds person names</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i="1" dirty="0" smtClean="0">
                <a:latin typeface="UC Berkeley OS Sign"/>
                <a:sym typeface="Wingdings" pitchFamily="2" charset="2"/>
              </a:rPr>
              <a:t>Capitalized-word</a:t>
            </a:r>
            <a:r>
              <a:rPr lang="en-US" sz="2400" dirty="0" smtClean="0">
                <a:latin typeface="UC Berkeley OS Sign"/>
                <a:sym typeface="Wingdings" pitchFamily="2" charset="2"/>
              </a:rPr>
              <a:t>+ “,” </a:t>
            </a:r>
            <a:r>
              <a:rPr lang="en-US" sz="2400" i="1" dirty="0" smtClean="0">
                <a:latin typeface="UC Berkeley OS Sign"/>
                <a:sym typeface="Wingdings" pitchFamily="2" charset="2"/>
              </a:rPr>
              <a:t>number-below-100</a:t>
            </a:r>
            <a:r>
              <a:rPr lang="en-US" sz="2400" dirty="0" smtClean="0">
                <a:latin typeface="UC Berkeley OS Sign"/>
                <a:sym typeface="Wingdings" pitchFamily="2" charset="2"/>
              </a:rPr>
              <a:t> “,”  finds person names</a:t>
            </a:r>
          </a:p>
          <a:p>
            <a:pPr marL="582930"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000" dirty="0" smtClean="0">
                <a:latin typeface="UC Berkeley OS Sign"/>
                <a:sym typeface="Wingdings" pitchFamily="2" charset="2"/>
              </a:rPr>
              <a:t>Mark </a:t>
            </a:r>
            <a:r>
              <a:rPr lang="en-US" sz="2000" dirty="0" err="1" smtClean="0">
                <a:latin typeface="UC Berkeley OS Sign"/>
                <a:sym typeface="Wingdings" pitchFamily="2" charset="2"/>
              </a:rPr>
              <a:t>Zuckerberg</a:t>
            </a:r>
            <a:r>
              <a:rPr lang="en-US" sz="2000" dirty="0" smtClean="0">
                <a:latin typeface="UC Berkeley OS Sign"/>
                <a:sym typeface="Wingdings" pitchFamily="2" charset="2"/>
              </a:rPr>
              <a:t>, 29, …</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Wingdings" pitchFamily="2" charset="2"/>
              </a:rPr>
              <a:t>“Mark </a:t>
            </a:r>
            <a:r>
              <a:rPr lang="en-US" sz="2400" dirty="0" err="1" smtClean="0">
                <a:latin typeface="UC Berkeley OS Sign"/>
                <a:sym typeface="Wingdings" pitchFamily="2" charset="2"/>
              </a:rPr>
              <a:t>Zuckerberg</a:t>
            </a:r>
            <a:r>
              <a:rPr lang="en-US" sz="2400" dirty="0" smtClean="0">
                <a:latin typeface="UC Berkeley OS Sign"/>
                <a:sym typeface="Wingdings" pitchFamily="2" charset="2"/>
              </a:rPr>
              <a:t>” and “Mr. </a:t>
            </a:r>
            <a:r>
              <a:rPr lang="en-US" sz="2400" dirty="0" err="1" smtClean="0">
                <a:latin typeface="UC Berkeley OS Sign"/>
                <a:sym typeface="Wingdings" pitchFamily="2" charset="2"/>
              </a:rPr>
              <a:t>Zuckerberg</a:t>
            </a:r>
            <a:r>
              <a:rPr lang="en-US" sz="2400" dirty="0" smtClean="0">
                <a:latin typeface="UC Berkeley OS Sign"/>
                <a:sym typeface="Wingdings" pitchFamily="2" charset="2"/>
              </a:rPr>
              <a:t>” are probably the same entity if these two phrases occur near each other</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Wingdings" pitchFamily="2" charset="2"/>
              </a:rPr>
              <a:t>But “Golden Gate Park” and “Mr. Park” aren’t …</a:t>
            </a:r>
            <a:endParaRPr lang="en-US" sz="2400" dirty="0" smtClean="0">
              <a:latin typeface="UC Berkeley OS Sign"/>
              <a:sym typeface="UC Berkeley OS Sign"/>
            </a:endParaRPr>
          </a:p>
        </p:txBody>
      </p:sp>
      <p:sp>
        <p:nvSpPr>
          <p:cNvPr id="4" name="TextBox 3"/>
          <p:cNvSpPr txBox="1"/>
          <p:nvPr/>
        </p:nvSpPr>
        <p:spPr>
          <a:xfrm>
            <a:off x="609600" y="5791200"/>
            <a:ext cx="8534400" cy="646331"/>
          </a:xfrm>
          <a:prstGeom prst="rect">
            <a:avLst/>
          </a:prstGeom>
          <a:noFill/>
        </p:spPr>
        <p:txBody>
          <a:bodyPr wrap="square" rtlCol="0">
            <a:spAutoFit/>
          </a:bodyPr>
          <a:lstStyle/>
          <a:p>
            <a:r>
              <a:rPr lang="en-US" dirty="0" smtClean="0"/>
              <a:t>Examples from </a:t>
            </a:r>
            <a:r>
              <a:rPr lang="en-US" dirty="0" err="1" smtClean="0"/>
              <a:t>Grishman</a:t>
            </a:r>
            <a:r>
              <a:rPr lang="en-US" dirty="0" smtClean="0"/>
              <a:t>, Ralph. "Information extraction." </a:t>
            </a:r>
            <a:r>
              <a:rPr lang="en-US" i="1" dirty="0" smtClean="0"/>
              <a:t>The Handbook of Computational Linguistics and Natural Language Processing</a:t>
            </a:r>
            <a:r>
              <a:rPr lang="en-US" dirty="0" smtClean="0"/>
              <a:t> (2003): 515-530.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Extracting </a:t>
            </a:r>
            <a:r>
              <a:rPr lang="en-US" b="1" dirty="0" err="1" smtClean="0"/>
              <a:t>Dataypes</a:t>
            </a:r>
            <a:r>
              <a:rPr lang="en-US" b="1" dirty="0" smtClean="0"/>
              <a:t> and Patterns: Closed Sets</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533400" y="1828800"/>
            <a:ext cx="7824301" cy="462699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Extracting </a:t>
            </a:r>
            <a:r>
              <a:rPr lang="en-US" b="1" dirty="0" err="1" smtClean="0"/>
              <a:t>Dataypes</a:t>
            </a:r>
            <a:r>
              <a:rPr lang="en-US" b="1" dirty="0" smtClean="0"/>
              <a:t> and Patterns: Regular Expressions</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539898" y="1828800"/>
            <a:ext cx="7811305" cy="462699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Extracting </a:t>
            </a:r>
            <a:r>
              <a:rPr lang="en-US" b="1" dirty="0" err="1" smtClean="0"/>
              <a:t>Dataypes</a:t>
            </a:r>
            <a:r>
              <a:rPr lang="en-US" b="1" dirty="0" smtClean="0"/>
              <a:t> and Patterns: Canonical Order</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1458314" y="1828800"/>
            <a:ext cx="5974472" cy="462699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r>
              <a:rPr lang="en-US" b="1" dirty="0" smtClean="0"/>
              <a:t>Extracting Multi-Way Relationships</a:t>
            </a:r>
            <a:endParaRPr lang="en-US" dirty="0"/>
          </a:p>
        </p:txBody>
      </p:sp>
      <p:sp>
        <p:nvSpPr>
          <p:cNvPr id="3" name="Content Placeholder 2"/>
          <p:cNvSpPr>
            <a:spLocks noGrp="1"/>
          </p:cNvSpPr>
          <p:nvPr>
            <p:ph idx="1"/>
          </p:nvPr>
        </p:nvSpPr>
        <p:spPr>
          <a:xfrm>
            <a:off x="381000" y="2332037"/>
            <a:ext cx="8229600" cy="4525963"/>
          </a:xfrm>
        </p:spPr>
        <p:txBody>
          <a:bodyPr>
            <a:normAutofit fontScale="92500" lnSpcReduction="10000"/>
          </a:bodyPr>
          <a:lstStyle/>
          <a:p>
            <a:r>
              <a:rPr lang="en-US" dirty="0" smtClean="0"/>
              <a:t>Often called "record extraction"</a:t>
            </a:r>
          </a:p>
          <a:p>
            <a:r>
              <a:rPr lang="en-US" dirty="0" smtClean="0"/>
              <a:t>Some N-way extractions are easy because of conventional ordering of the entities in the unstructured input (e.g., creating structured address records)</a:t>
            </a:r>
          </a:p>
          <a:p>
            <a:r>
              <a:rPr lang="en-US" dirty="0" smtClean="0"/>
              <a:t>But the goal of most N-way extractions is to populate schemas involving causal relations and dependencies (e.g., for "events" like disease outbreaks, news about company reorganizations and employee promotions)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Record Extraction </a:t>
            </a:r>
            <a:endParaRPr lang="en-US" dirty="0"/>
          </a:p>
        </p:txBody>
      </p:sp>
      <p:pic>
        <p:nvPicPr>
          <p:cNvPr id="5" name="Content Placeholder 4" descr="InfoExtractMSExample2.gif"/>
          <p:cNvPicPr>
            <a:picLocks noGrp="1" noChangeAspect="1"/>
          </p:cNvPicPr>
          <p:nvPr>
            <p:ph idx="1"/>
          </p:nvPr>
        </p:nvPicPr>
        <p:blipFill>
          <a:blip r:embed="rId3" cstate="print"/>
          <a:stretch>
            <a:fillRect/>
          </a:stretch>
        </p:blipFill>
        <p:spPr>
          <a:xfrm>
            <a:off x="1066800" y="1600200"/>
            <a:ext cx="7328925" cy="426323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Domain Specific Entities and Relationships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752600"/>
            <a:ext cx="8757705" cy="4288005"/>
          </a:xfrm>
          <a:prstGeom prst="rect">
            <a:avLst/>
          </a:prstGeom>
          <a:noFill/>
          <a:ln w="9525">
            <a:noFill/>
            <a:miter lim="800000"/>
            <a:headEnd/>
            <a:tailEnd/>
          </a:ln>
        </p:spPr>
      </p:pic>
      <p:sp>
        <p:nvSpPr>
          <p:cNvPr id="8" name="TextBox 7"/>
          <p:cNvSpPr txBox="1"/>
          <p:nvPr/>
        </p:nvSpPr>
        <p:spPr>
          <a:xfrm>
            <a:off x="914400" y="6324600"/>
            <a:ext cx="6705600" cy="369332"/>
          </a:xfrm>
          <a:prstGeom prst="rect">
            <a:avLst/>
          </a:prstGeom>
          <a:noFill/>
        </p:spPr>
        <p:txBody>
          <a:bodyPr wrap="square" rtlCol="0">
            <a:spAutoFit/>
          </a:bodyPr>
          <a:lstStyle/>
          <a:p>
            <a:r>
              <a:rPr lang="en-US" dirty="0" smtClean="0"/>
              <a:t>See </a:t>
            </a:r>
            <a:r>
              <a:rPr lang="en-US" dirty="0" smtClean="0">
                <a:hlinkClick r:id="rId4"/>
              </a:rPr>
              <a:t>DARPA Message Understanding Conference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1143000"/>
          </a:xfrm>
        </p:spPr>
        <p:txBody>
          <a:bodyPr>
            <a:normAutofit/>
          </a:bodyPr>
          <a:lstStyle/>
          <a:p>
            <a:r>
              <a:rPr lang="en-US" sz="4000" b="1" dirty="0" smtClean="0"/>
              <a:t>“Open” Information Extraction</a:t>
            </a:r>
            <a:endParaRPr lang="en-US" dirty="0"/>
          </a:p>
        </p:txBody>
      </p:sp>
      <p:sp>
        <p:nvSpPr>
          <p:cNvPr id="3" name="Content Placeholder 2"/>
          <p:cNvSpPr>
            <a:spLocks noGrp="1"/>
          </p:cNvSpPr>
          <p:nvPr>
            <p:ph idx="1"/>
          </p:nvPr>
        </p:nvSpPr>
        <p:spPr>
          <a:xfrm>
            <a:off x="381000" y="2332037"/>
            <a:ext cx="8229600" cy="4525963"/>
          </a:xfrm>
        </p:spPr>
        <p:txBody>
          <a:bodyPr>
            <a:normAutofit/>
          </a:bodyPr>
          <a:lstStyle/>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The earliest information extraction applications were designed to identify a pre-specified set of entities and relationships (e.g., terrorism events)</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But these hand-crafting techniques can’t possibly scale to the web or more open-ended environments </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More recent efforts exploit the fact that most relationships follow a very small set of patterns</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latin typeface="UC Berkeley OS Sign"/>
              <a:sym typeface="UC Berkeley OS Sign"/>
            </a:endParaRP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hlinkClick r:id="rId3"/>
              </a:rPr>
              <a:t>Alchemy Demo</a:t>
            </a:r>
            <a:endParaRPr lang="en-US" sz="2400" dirty="0" smtClean="0">
              <a:latin typeface="UC Berkeley OS Sign"/>
              <a:sym typeface="UC Berkeley OS Sig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Binary Entity Relationships</a:t>
            </a:r>
            <a:endParaRPr lang="en-US" b="1" dirty="0"/>
          </a:p>
        </p:txBody>
      </p:sp>
      <p:pic>
        <p:nvPicPr>
          <p:cNvPr id="5" name="Content Placeholder 4" descr="EntityPatternsInSentences.gif"/>
          <p:cNvPicPr>
            <a:picLocks noGrp="1" noChangeAspect="1"/>
          </p:cNvPicPr>
          <p:nvPr>
            <p:ph idx="1"/>
          </p:nvPr>
        </p:nvPicPr>
        <p:blipFill>
          <a:blip r:embed="rId3" cstate="print"/>
          <a:stretch>
            <a:fillRect/>
          </a:stretch>
        </p:blipFill>
        <p:spPr>
          <a:xfrm>
            <a:off x="1066800" y="990600"/>
            <a:ext cx="6667500" cy="4333875"/>
          </a:xfrm>
        </p:spPr>
      </p:pic>
      <p:sp>
        <p:nvSpPr>
          <p:cNvPr id="4" name="TextBox 3"/>
          <p:cNvSpPr txBox="1"/>
          <p:nvPr/>
        </p:nvSpPr>
        <p:spPr>
          <a:xfrm>
            <a:off x="0" y="5334506"/>
            <a:ext cx="8229600" cy="1523494"/>
          </a:xfrm>
          <a:prstGeom prst="rect">
            <a:avLst/>
          </a:prstGeom>
          <a:noFill/>
        </p:spPr>
        <p:txBody>
          <a:bodyPr wrap="square" rtlCol="0">
            <a:spAutoFit/>
          </a:bodyPr>
          <a:lstStyle/>
          <a:p>
            <a:pPr marL="582930"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Two relationship types account for 60% of them and 8 relationship types account for 95% of them</a:t>
            </a:r>
          </a:p>
          <a:p>
            <a:pPr marL="582930" lvl="1" indent="-160729" eaLnBrk="0" hangingPunct="0">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000" dirty="0" smtClean="0"/>
              <a:t>   </a:t>
            </a:r>
            <a:r>
              <a:rPr lang="en-US" sz="2000" dirty="0" err="1" smtClean="0"/>
              <a:t>Etzioni</a:t>
            </a:r>
            <a:r>
              <a:rPr lang="en-US" sz="2000" dirty="0" smtClean="0"/>
              <a:t>, Oren, et al. "Open information extraction from the web." </a:t>
            </a:r>
            <a:r>
              <a:rPr lang="en-US" sz="2000" i="1" dirty="0" smtClean="0"/>
              <a:t>Communications of the ACM</a:t>
            </a:r>
            <a:r>
              <a:rPr lang="en-US" sz="2000" dirty="0" smtClean="0"/>
              <a:t> 51.12 (2008): 68-74)</a:t>
            </a:r>
            <a:endParaRPr lang="en-US" sz="2000" dirty="0">
              <a:latin typeface="UC Berkeley OS Sign"/>
              <a:sym typeface="UC Berkeley OS Sig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November 2013</a:t>
            </a:r>
            <a:br>
              <a:rPr lang="en-US" sz="3000" dirty="0" smtClean="0">
                <a:sym typeface="UC Berkeley OS Sign"/>
              </a:rPr>
            </a:br>
            <a:r>
              <a:rPr lang="en-US" sz="3000" dirty="0" smtClean="0">
                <a:sym typeface="UC Berkeley OS Sign"/>
              </a:rPr>
              <a:t>Lecture 26.1 –  Introducing Natural Language Processing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4000" b="1" dirty="0" smtClean="0"/>
              <a:t>Identifying Hyponyms</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133600" y="1295400"/>
            <a:ext cx="5060539" cy="4117302"/>
          </a:xfrm>
          <a:prstGeom prst="rect">
            <a:avLst/>
          </a:prstGeom>
          <a:noFill/>
          <a:ln w="9525">
            <a:noFill/>
            <a:miter lim="800000"/>
            <a:headEnd/>
            <a:tailEnd/>
          </a:ln>
        </p:spPr>
      </p:pic>
      <p:sp>
        <p:nvSpPr>
          <p:cNvPr id="6" name="TextBox 5"/>
          <p:cNvSpPr txBox="1"/>
          <p:nvPr/>
        </p:nvSpPr>
        <p:spPr>
          <a:xfrm>
            <a:off x="457200" y="5715000"/>
            <a:ext cx="8229600" cy="923330"/>
          </a:xfrm>
          <a:prstGeom prst="rect">
            <a:avLst/>
          </a:prstGeom>
          <a:noFill/>
        </p:spPr>
        <p:txBody>
          <a:bodyPr wrap="square" rtlCol="0">
            <a:spAutoFit/>
          </a:bodyPr>
          <a:lstStyle/>
          <a:p>
            <a:r>
              <a:rPr lang="en-US" dirty="0" smtClean="0"/>
              <a:t>Hearst, Marti A. "Automatic acquisition of hyponyms from large text corpora." In </a:t>
            </a:r>
            <a:r>
              <a:rPr lang="en-US" i="1" dirty="0" smtClean="0"/>
              <a:t>Proceedings of the 14th conference on Computational linguistics-Volume 2</a:t>
            </a:r>
            <a:r>
              <a:rPr lang="en-US" dirty="0" smtClean="0"/>
              <a:t>, pp. 539-545. Association for Computational Linguistics, 1992.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267200" cy="1143000"/>
          </a:xfrm>
        </p:spPr>
        <p:txBody>
          <a:bodyPr>
            <a:normAutofit fontScale="90000"/>
          </a:bodyPr>
          <a:lstStyle/>
          <a:p>
            <a:r>
              <a:rPr lang="en-US" sz="4000" b="1" dirty="0" smtClean="0"/>
              <a:t>Identifying</a:t>
            </a:r>
            <a:br>
              <a:rPr lang="en-US" sz="4000" b="1" dirty="0" smtClean="0"/>
            </a:br>
            <a:r>
              <a:rPr lang="en-US" sz="4000" b="1" dirty="0" smtClean="0"/>
              <a:t> Hyponyms</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3886200" y="990600"/>
            <a:ext cx="4986337" cy="5597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a:bodyPr>
          <a:lstStyle/>
          <a:p>
            <a:r>
              <a:rPr lang="en-US" b="1" dirty="0" smtClean="0"/>
              <a:t>Text Summarization</a:t>
            </a:r>
            <a:endParaRPr lang="en-US" dirty="0"/>
          </a:p>
        </p:txBody>
      </p:sp>
      <p:sp>
        <p:nvSpPr>
          <p:cNvPr id="3" name="Content Placeholder 2"/>
          <p:cNvSpPr>
            <a:spLocks noGrp="1"/>
          </p:cNvSpPr>
          <p:nvPr>
            <p:ph idx="1"/>
          </p:nvPr>
        </p:nvSpPr>
        <p:spPr>
          <a:xfrm>
            <a:off x="457200" y="1828800"/>
            <a:ext cx="8229600" cy="4525963"/>
          </a:xfrm>
        </p:spPr>
        <p:txBody>
          <a:bodyPr>
            <a:normAutofit fontScale="92500" lnSpcReduction="10000"/>
          </a:bodyPr>
          <a:lstStyle/>
          <a:p>
            <a:r>
              <a:rPr lang="en-US" dirty="0" smtClean="0"/>
              <a:t>A summary is a text produced from one or more texts that conveys their important information(to people) using significantly fewer words</a:t>
            </a:r>
          </a:p>
          <a:p>
            <a:r>
              <a:rPr lang="en-US" dirty="0" smtClean="0"/>
              <a:t>Summarization requires </a:t>
            </a:r>
            <a:r>
              <a:rPr lang="en-US" i="1" dirty="0" smtClean="0"/>
              <a:t>EXTRACTION</a:t>
            </a:r>
            <a:r>
              <a:rPr lang="en-US" dirty="0" smtClean="0"/>
              <a:t> to identify important content, </a:t>
            </a:r>
            <a:r>
              <a:rPr lang="en-US" i="1" dirty="0" smtClean="0"/>
              <a:t>ABSTRACTION</a:t>
            </a:r>
            <a:r>
              <a:rPr lang="en-US" dirty="0" smtClean="0"/>
              <a:t> to regenerate it in more concise form, </a:t>
            </a:r>
            <a:r>
              <a:rPr lang="en-US" i="1" dirty="0" smtClean="0"/>
              <a:t>FUSION</a:t>
            </a:r>
            <a:r>
              <a:rPr lang="en-US" dirty="0" smtClean="0"/>
              <a:t> to combine the extracted parts, and </a:t>
            </a:r>
            <a:r>
              <a:rPr lang="en-US" i="1" dirty="0" smtClean="0"/>
              <a:t>COMPRESSION</a:t>
            </a:r>
            <a:r>
              <a:rPr lang="en-US" dirty="0" smtClean="0"/>
              <a:t> to eliminate unimportant content</a:t>
            </a:r>
          </a:p>
          <a:p>
            <a:r>
              <a:rPr lang="en-US" dirty="0" smtClean="0"/>
              <a:t>The "important content" is identified via a combination of features and heuristics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Robo</a:t>
            </a:r>
            <a:r>
              <a:rPr lang="en-US" b="1" dirty="0" smtClean="0"/>
              <a:t>-Journalism</a:t>
            </a:r>
          </a:p>
        </p:txBody>
      </p:sp>
      <p:sp>
        <p:nvSpPr>
          <p:cNvPr id="3" name="Content Placeholder 2"/>
          <p:cNvSpPr>
            <a:spLocks noGrp="1"/>
          </p:cNvSpPr>
          <p:nvPr>
            <p:ph idx="1"/>
          </p:nvPr>
        </p:nvSpPr>
        <p:spPr>
          <a:xfrm>
            <a:off x="457200" y="1143000"/>
            <a:ext cx="8229600" cy="4525963"/>
          </a:xfrm>
        </p:spPr>
        <p:txBody>
          <a:bodyPr>
            <a:normAutofit/>
          </a:bodyPr>
          <a:lstStyle/>
          <a:p>
            <a:r>
              <a:rPr lang="en-US" sz="2800" dirty="0" smtClean="0"/>
              <a:t>Domains in which the most important information is inherently highly structured can </a:t>
            </a:r>
            <a:r>
              <a:rPr lang="en-US" sz="2800" dirty="0" smtClean="0">
                <a:hlinkClick r:id="rId3"/>
              </a:rPr>
              <a:t>do the inverse of information extraction</a:t>
            </a:r>
            <a:endParaRPr lang="en-US" sz="2800" dirty="0" smtClean="0"/>
          </a:p>
          <a:p>
            <a:endParaRPr lang="en-US" dirty="0" smtClean="0"/>
          </a:p>
          <a:p>
            <a:endParaRPr lang="en-US" dirty="0"/>
          </a:p>
        </p:txBody>
      </p:sp>
      <p:pic>
        <p:nvPicPr>
          <p:cNvPr id="5" name="Picture 2"/>
          <p:cNvPicPr>
            <a:picLocks noChangeAspect="1" noChangeArrowheads="1"/>
          </p:cNvPicPr>
          <p:nvPr/>
        </p:nvPicPr>
        <p:blipFill>
          <a:blip r:embed="rId4" cstate="print"/>
          <a:srcRect/>
          <a:stretch>
            <a:fillRect/>
          </a:stretch>
        </p:blipFill>
        <p:spPr bwMode="auto">
          <a:xfrm>
            <a:off x="914400" y="2514600"/>
            <a:ext cx="7153068" cy="3134660"/>
          </a:xfrm>
          <a:prstGeom prst="rect">
            <a:avLst/>
          </a:prstGeom>
          <a:noFill/>
          <a:ln w="9525">
            <a:noFill/>
            <a:miter lim="800000"/>
            <a:headEnd/>
            <a:tailEnd/>
          </a:ln>
        </p:spPr>
      </p:pic>
      <p:sp>
        <p:nvSpPr>
          <p:cNvPr id="6" name="Rectangle 5"/>
          <p:cNvSpPr/>
          <p:nvPr/>
        </p:nvSpPr>
        <p:spPr>
          <a:xfrm>
            <a:off x="609600" y="5715000"/>
            <a:ext cx="8382000" cy="830997"/>
          </a:xfrm>
          <a:prstGeom prst="rect">
            <a:avLst/>
          </a:prstGeom>
        </p:spPr>
        <p:txBody>
          <a:bodyPr wrap="square">
            <a:spAutoFit/>
          </a:bodyPr>
          <a:lstStyle/>
          <a:p>
            <a:r>
              <a:rPr lang="en-US" sz="2400" dirty="0" smtClean="0">
                <a:hlinkClick r:id="rId5"/>
              </a:rPr>
              <a:t>Narrative science</a:t>
            </a:r>
            <a:r>
              <a:rPr lang="en-US" sz="2400" dirty="0" smtClean="0"/>
              <a:t> pioneered this idea to generate sports and finance stories, which follow templates and grammars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762000"/>
            <a:ext cx="3200400" cy="1143000"/>
          </a:xfrm>
        </p:spPr>
        <p:txBody>
          <a:bodyPr>
            <a:normAutofit fontScale="90000"/>
          </a:bodyPr>
          <a:lstStyle/>
          <a:p>
            <a:r>
              <a:rPr lang="en-US" b="1" dirty="0" smtClean="0">
                <a:hlinkClick r:id="rId3"/>
              </a:rPr>
              <a:t>“Automated </a:t>
            </a:r>
            <a:br>
              <a:rPr lang="en-US" b="1" dirty="0" smtClean="0">
                <a:hlinkClick r:id="rId3"/>
              </a:rPr>
            </a:br>
            <a:r>
              <a:rPr lang="en-US" b="1" dirty="0" smtClean="0">
                <a:hlinkClick r:id="rId3"/>
              </a:rPr>
              <a:t>Insights”</a:t>
            </a:r>
            <a:endParaRPr lang="en-US" b="1" dirty="0" smtClean="0"/>
          </a:p>
        </p:txBody>
      </p:sp>
      <p:pic>
        <p:nvPicPr>
          <p:cNvPr id="8" name="Picture 7" descr="AutomatedInsights-BeforePortfolio.JPG"/>
          <p:cNvPicPr>
            <a:picLocks noChangeAspect="1"/>
          </p:cNvPicPr>
          <p:nvPr/>
        </p:nvPicPr>
        <p:blipFill>
          <a:blip r:embed="rId4" cstate="print"/>
          <a:stretch>
            <a:fillRect/>
          </a:stretch>
        </p:blipFill>
        <p:spPr>
          <a:xfrm>
            <a:off x="381000" y="304800"/>
            <a:ext cx="4995111" cy="4038600"/>
          </a:xfrm>
          <a:prstGeom prst="rect">
            <a:avLst/>
          </a:prstGeom>
        </p:spPr>
      </p:pic>
      <p:pic>
        <p:nvPicPr>
          <p:cNvPr id="9" name="Picture 8" descr="AutomatedInsights-AfterPortfolio.JPG"/>
          <p:cNvPicPr>
            <a:picLocks noChangeAspect="1"/>
          </p:cNvPicPr>
          <p:nvPr/>
        </p:nvPicPr>
        <p:blipFill>
          <a:blip r:embed="rId5" cstate="print"/>
          <a:stretch>
            <a:fillRect/>
          </a:stretch>
        </p:blipFill>
        <p:spPr>
          <a:xfrm>
            <a:off x="609600" y="4114800"/>
            <a:ext cx="4524375" cy="2495550"/>
          </a:xfrm>
          <a:prstGeom prst="rect">
            <a:avLst/>
          </a:prstGeom>
        </p:spPr>
      </p:pic>
      <p:sp>
        <p:nvSpPr>
          <p:cNvPr id="10" name="TextBox 9"/>
          <p:cNvSpPr txBox="1"/>
          <p:nvPr/>
        </p:nvSpPr>
        <p:spPr>
          <a:xfrm>
            <a:off x="5791200" y="2133600"/>
            <a:ext cx="2895600" cy="4524315"/>
          </a:xfrm>
          <a:prstGeom prst="rect">
            <a:avLst/>
          </a:prstGeom>
          <a:noFill/>
        </p:spPr>
        <p:txBody>
          <a:bodyPr wrap="square" rtlCol="0">
            <a:spAutoFit/>
          </a:bodyPr>
          <a:lstStyle/>
          <a:p>
            <a:r>
              <a:rPr lang="en-US" sz="2400" dirty="0" smtClean="0"/>
              <a:t>“Our patented artificial intelligence platform sifts through large data sets and identifies key patterns and trends, then describes those insights in plain English with the tone, personality and variability of a human writer”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229600" cy="1143000"/>
          </a:xfrm>
        </p:spPr>
        <p:txBody>
          <a:bodyPr>
            <a:normAutofit/>
          </a:bodyPr>
          <a:lstStyle/>
          <a:p>
            <a:r>
              <a:rPr lang="en-US" b="1" dirty="0" smtClean="0"/>
              <a:t>Story Templates and Grammars</a:t>
            </a:r>
            <a:endParaRPr lang="en-US" dirty="0"/>
          </a:p>
        </p:txBody>
      </p:sp>
      <p:sp>
        <p:nvSpPr>
          <p:cNvPr id="3" name="Content Placeholder 2"/>
          <p:cNvSpPr>
            <a:spLocks noGrp="1"/>
          </p:cNvSpPr>
          <p:nvPr>
            <p:ph idx="1"/>
          </p:nvPr>
        </p:nvSpPr>
        <p:spPr>
          <a:xfrm>
            <a:off x="304800" y="1905000"/>
            <a:ext cx="8229600" cy="4525963"/>
          </a:xfrm>
        </p:spPr>
        <p:txBody>
          <a:bodyPr>
            <a:noAutofit/>
          </a:bodyPr>
          <a:lstStyle/>
          <a:p>
            <a:pPr>
              <a:lnSpc>
                <a:spcPct val="90000"/>
              </a:lnSpc>
            </a:pPr>
            <a:r>
              <a:rPr lang="en-US" sz="3000" dirty="0" smtClean="0"/>
              <a:t>Some document types have a regular "discourse" or "frame" structure that makes it easier to find information that fills the key "slots“</a:t>
            </a:r>
          </a:p>
          <a:p>
            <a:pPr lvl="1">
              <a:lnSpc>
                <a:spcPct val="90000"/>
              </a:lnSpc>
            </a:pPr>
            <a:r>
              <a:rPr lang="en-US" sz="2600" dirty="0" smtClean="0"/>
              <a:t>What are the slots in a generic sports story? What if the sports are subdivided?</a:t>
            </a:r>
          </a:p>
          <a:p>
            <a:pPr lvl="1">
              <a:lnSpc>
                <a:spcPct val="90000"/>
              </a:lnSpc>
            </a:pPr>
            <a:r>
              <a:rPr lang="en-US" sz="2600" dirty="0" smtClean="0"/>
              <a:t>Election story?  “Weather event” story? Etc….</a:t>
            </a:r>
          </a:p>
          <a:p>
            <a:pPr lvl="1">
              <a:lnSpc>
                <a:spcPct val="90000"/>
              </a:lnSpc>
            </a:pPr>
            <a:endParaRPr lang="en-US" sz="2600" dirty="0" smtClean="0"/>
          </a:p>
          <a:p>
            <a:pPr lvl="1">
              <a:lnSpc>
                <a:spcPct val="90000"/>
              </a:lnSpc>
              <a:buNone/>
            </a:pPr>
            <a:r>
              <a:rPr lang="en-US" sz="2400" b="1" i="1" dirty="0" smtClean="0"/>
              <a:t>    Once Narrative Science</a:t>
            </a:r>
            <a:r>
              <a:rPr lang="en-US" sz="2400" i="1" dirty="0" smtClean="0"/>
              <a:t> had mastered the art of telling sports and finance stories, the company realized that it could produce much more than journalism. Indeed, anyone who needed to translate and explain large sets of data could benefit from its services…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November 2013</a:t>
            </a:r>
            <a:br>
              <a:rPr lang="en-US" sz="3000" dirty="0" smtClean="0">
                <a:sym typeface="UC Berkeley OS Sign"/>
              </a:rPr>
            </a:br>
            <a:r>
              <a:rPr lang="en-US" sz="3000" dirty="0" smtClean="0">
                <a:sym typeface="UC Berkeley OS Sign"/>
              </a:rPr>
              <a:t>Lecture 26.3 –  Machine Translation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Machine Translation: </a:t>
            </a:r>
            <a:br>
              <a:rPr lang="en-US" sz="3600" b="1" dirty="0" smtClean="0"/>
            </a:br>
            <a:r>
              <a:rPr lang="en-US" sz="3600" b="1" dirty="0" smtClean="0"/>
              <a:t>An Apocryphal but Important Example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8077200" cy="424638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story often told about the early days of machine translation research (1950s) is that the English sentence:</a:t>
            </a:r>
            <a:br>
              <a:rPr lang="en-US" sz="2800" dirty="0" smtClean="0"/>
            </a:br>
            <a:endParaRPr lang="en-US" sz="2800" dirty="0" smtClean="0"/>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smtClean="0"/>
              <a:t>The spirit is willing, but the flesh is weak </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 translated into Russian, and then back to English became:</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smtClean="0"/>
              <a:t>The vodka is strong but the meat is rotten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7620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Machine Translation: A Brief History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8077200" cy="447606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Initial optimism in the 1950s was followed by extreme pessimism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1966 the Automatic Language Processing Advisory Committee (ALPAC) concluded "there is no immediate or predictable prospect of useful machine translation" and recommended the development of computer aids for human translators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Fortunately, ALPAC also recommended continued support of basic research in computational linguistics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7620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Machine Translation: A Brief History [2]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8077200" cy="487245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the 1970s and 1980s MT systems continued to develop; the dominant technical strategy relied on hand-crafted syntactic parsers, morphological analyzers, and dictionaries - intensely semantic and rule-based approaches.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1990s were a major turning point. IBM research developed the </a:t>
            </a:r>
            <a:r>
              <a:rPr lang="en-US" sz="2800" dirty="0" err="1" smtClean="0"/>
              <a:t>Candide</a:t>
            </a:r>
            <a:r>
              <a:rPr lang="en-US" sz="2800" dirty="0" smtClean="0"/>
              <a:t> system that relied purely on statistical analysis and "example-based" methods for phrase matching and translation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Imagining Natural Language Processing in 1968 – </a:t>
            </a:r>
            <a:br>
              <a:rPr lang="en-US" b="1" dirty="0" smtClean="0"/>
            </a:br>
            <a:r>
              <a:rPr lang="en-US" b="1" dirty="0" smtClean="0"/>
              <a:t>“2001: A Space Odyssey”</a:t>
            </a:r>
            <a:endParaRPr lang="en-US" dirty="0"/>
          </a:p>
        </p:txBody>
      </p:sp>
      <p:pic>
        <p:nvPicPr>
          <p:cNvPr id="5" name="Content Placeholder 4" descr="InfoExtract-Datatypes1 - Copy.jpg"/>
          <p:cNvPicPr>
            <a:picLocks noGrp="1" noChangeAspect="1"/>
          </p:cNvPicPr>
          <p:nvPr>
            <p:ph idx="1"/>
          </p:nvPr>
        </p:nvPicPr>
        <p:blipFill>
          <a:blip r:embed="rId3" cstate="print"/>
          <a:stretch>
            <a:fillRect/>
          </a:stretch>
        </p:blipFill>
        <p:spPr>
          <a:xfrm>
            <a:off x="533400" y="2438400"/>
            <a:ext cx="7824301" cy="3172436"/>
          </a:xfrm>
        </p:spPr>
      </p:pic>
      <p:sp>
        <p:nvSpPr>
          <p:cNvPr id="4" name="TextBox 3"/>
          <p:cNvSpPr txBox="1"/>
          <p:nvPr/>
        </p:nvSpPr>
        <p:spPr>
          <a:xfrm>
            <a:off x="685800" y="5943600"/>
            <a:ext cx="7772400" cy="646331"/>
          </a:xfrm>
          <a:prstGeom prst="rect">
            <a:avLst/>
          </a:prstGeom>
          <a:noFill/>
        </p:spPr>
        <p:txBody>
          <a:bodyPr wrap="square" rtlCol="0">
            <a:spAutoFit/>
          </a:bodyPr>
          <a:lstStyle/>
          <a:p>
            <a:r>
              <a:rPr lang="en-US" dirty="0" smtClean="0">
                <a:hlinkClick r:id="rId4"/>
              </a:rPr>
              <a:t>Dave and Frank think HAL is malfunctioning, so they  plan to disconnect it. But HAL reads their lips when they think they are avoiding his speech recognition…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143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Machine Translation: A Brief History [3]</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8077200" cy="368328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t>Candide</a:t>
            </a:r>
            <a:r>
              <a:rPr lang="en-US" sz="2800" dirty="0" smtClean="0"/>
              <a:t> used a very large corpus of English and French documents that had extremely reliable bi-directional translations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bilingual corpus contained enough examples to estimate the substitutability or semantic equivalence of words between English and French</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Using Statistics to Improve Translation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981200"/>
            <a:ext cx="8077200" cy="15164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r>
              <a:rPr lang="en-US" dirty="0" smtClean="0"/>
              <a:t>Word selection in translation:</a:t>
            </a:r>
          </a:p>
          <a:p>
            <a:pPr lvl="1"/>
            <a:r>
              <a:rPr lang="en-US" dirty="0" smtClean="0"/>
              <a:t>French phrase </a:t>
            </a:r>
            <a:r>
              <a:rPr lang="en-US" i="1" dirty="0" err="1" smtClean="0"/>
              <a:t>groupe</a:t>
            </a:r>
            <a:r>
              <a:rPr lang="en-US" i="1" dirty="0" smtClean="0"/>
              <a:t> de travail</a:t>
            </a:r>
            <a:r>
              <a:rPr lang="en-US" dirty="0" smtClean="0"/>
              <a:t> </a:t>
            </a:r>
          </a:p>
          <a:p>
            <a:pPr lvl="1"/>
            <a:r>
              <a:rPr lang="en-US" i="1" dirty="0" err="1" smtClean="0"/>
              <a:t>groupe</a:t>
            </a:r>
            <a:r>
              <a:rPr lang="en-US" dirty="0" smtClean="0"/>
              <a:t> translates to cluster, group, grouping, concern, collective</a:t>
            </a:r>
          </a:p>
          <a:p>
            <a:pPr lvl="1"/>
            <a:r>
              <a:rPr lang="en-US" i="1" dirty="0" smtClean="0"/>
              <a:t>travail</a:t>
            </a:r>
            <a:r>
              <a:rPr lang="en-US" dirty="0" smtClean="0"/>
              <a:t> translates to work, labor, </a:t>
            </a:r>
            <a:r>
              <a:rPr lang="en-US" dirty="0" err="1" smtClean="0"/>
              <a:t>labour</a:t>
            </a:r>
            <a:endParaRPr lang="en-US" dirty="0"/>
          </a:p>
        </p:txBody>
      </p:sp>
      <p:pic>
        <p:nvPicPr>
          <p:cNvPr id="8" name="Picture 7" descr="GroupeDeTravail.gif"/>
          <p:cNvPicPr>
            <a:picLocks noChangeAspect="1"/>
          </p:cNvPicPr>
          <p:nvPr/>
        </p:nvPicPr>
        <p:blipFill>
          <a:blip r:embed="rId3" cstate="print"/>
          <a:stretch>
            <a:fillRect/>
          </a:stretch>
        </p:blipFill>
        <p:spPr>
          <a:xfrm>
            <a:off x="762000" y="3733800"/>
            <a:ext cx="7543800" cy="2828925"/>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Authoritative Multi-Language Corpus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1295400" y="990600"/>
            <a:ext cx="6438972" cy="4787042"/>
          </a:xfrm>
          <a:prstGeom prst="rect">
            <a:avLst/>
          </a:prstGeom>
          <a:noFill/>
          <a:ln w="9525">
            <a:noFill/>
            <a:miter lim="800000"/>
            <a:headEnd/>
            <a:tailEnd/>
          </a:ln>
        </p:spPr>
      </p:pic>
      <p:sp>
        <p:nvSpPr>
          <p:cNvPr id="5" name="TextBox 4"/>
          <p:cNvSpPr txBox="1"/>
          <p:nvPr/>
        </p:nvSpPr>
        <p:spPr>
          <a:xfrm>
            <a:off x="838200" y="5867400"/>
            <a:ext cx="7848600" cy="856773"/>
          </a:xfrm>
          <a:prstGeom prst="rect">
            <a:avLst/>
          </a:prstGeom>
          <a:noFill/>
        </p:spPr>
        <p:txBody>
          <a:bodyPr wrap="square" rtlCol="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hlinkClick r:id="rId4"/>
              </a:rPr>
              <a:t>The European Union keeps official documents from all EU institutions, including minutes of parliament hearings, all European Commission documents, regulations in every language</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143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Authoritative Multi-Language Translation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8077200" cy="40796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Today the largest corpus of authoritative multi-language translations is at the </a:t>
            </a:r>
            <a:r>
              <a:rPr lang="en-US" sz="2800" dirty="0" smtClean="0">
                <a:hlinkClick r:id="rId3"/>
              </a:rPr>
              <a:t>European Parliament</a:t>
            </a:r>
            <a:r>
              <a:rPr lang="en-US" sz="2800" dirty="0" smtClean="0"/>
              <a:t>, where there are 23 "official languages“ and </a:t>
            </a:r>
            <a:r>
              <a:rPr lang="en-US" sz="2800" dirty="0" err="1" smtClean="0"/>
              <a:t>realtime</a:t>
            </a:r>
            <a:r>
              <a:rPr lang="en-US" sz="2800" dirty="0" smtClean="0"/>
              <a:t> translation is often necessary but not always possible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many </a:t>
            </a:r>
            <a:r>
              <a:rPr lang="en-US" sz="2800" dirty="0" err="1" smtClean="0"/>
              <a:t>pairwise</a:t>
            </a:r>
            <a:r>
              <a:rPr lang="en-US" sz="2800" dirty="0" smtClean="0"/>
              <a:t> translations might need to be done?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Is this an effective method of translation? Why or why not?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Text Corpora</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8077200" cy="487245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Computational linguists, computer scientists, experimental psychologists and others rely on text corpora for their research</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Prominent pre-web examples include the Brown corpus (</a:t>
            </a:r>
            <a:r>
              <a:rPr lang="en-US" sz="2800" dirty="0" err="1" smtClean="0"/>
              <a:t>Kucera</a:t>
            </a:r>
            <a:r>
              <a:rPr lang="en-US" sz="2800" dirty="0" smtClean="0"/>
              <a:t> and Francis, 1967) that includes a million words of contemporary American </a:t>
            </a:r>
            <a:r>
              <a:rPr lang="en-US" sz="2800" dirty="0" smtClean="0"/>
              <a:t>English</a:t>
            </a: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web dwarfs any other (possible?) corpus -- Google probably indexes a few trillion words, making it orders of magnitude larger than any other text collection (with the possible exception of Microsoft's)</a:t>
            </a:r>
            <a:endParaRPr lang="en-US" sz="2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Pre-Nominal Adjective Ordering</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447800"/>
            <a:ext cx="7543800" cy="424638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translation and text generation we need to arrange nouns and adjectives to "sound right" and create the intended meaning:</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smtClean="0"/>
              <a:t>Big brown dog </a:t>
            </a:r>
            <a:r>
              <a:rPr lang="en-US" sz="2800" dirty="0" smtClean="0"/>
              <a:t>is grammatical</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i="1" dirty="0" smtClean="0"/>
              <a:t>Brown big dog </a:t>
            </a:r>
            <a:r>
              <a:rPr lang="en-US" sz="2800" dirty="0" smtClean="0"/>
              <a:t>is not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is a challenging problem for ESL people, and especially when their native language does it very differently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Getting Adjective Order Right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18833"/>
            <a:ext cx="8229600" cy="464277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NLP approaches attempt this using rules (e.g., size adjectives precede color ones)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it can also be done using data-intensive approaches; compare frequency of {a, b} with {b, a}</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Generate all the possible strings and choose the one that occurs most frequently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"smart beautiful woman" 5.5 x more frequent than "beautiful smart woman" (Google search on 29 November 2010)</a:t>
            </a:r>
            <a:endParaRPr lang="en-US" sz="2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How Good is Machine Translation?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05000"/>
            <a:ext cx="8077200" cy="419592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r>
              <a:rPr lang="en-US" sz="3200" dirty="0" smtClean="0"/>
              <a:t>Microsoft's release of its Xbox 360 video-games console begins a new phase in the battle to remove Sony's PlayStation from the top spot. If it succeeds, the software giant may be tempted to make more incursions into the competitive market for home-entertainment hardware. </a:t>
            </a:r>
            <a:r>
              <a:rPr lang="en-US" sz="2800" dirty="0" smtClean="0"/>
              <a:t/>
            </a:r>
            <a:br>
              <a:rPr lang="en-US" sz="2800" dirty="0" smtClean="0"/>
            </a:br>
            <a:endParaRPr lang="en-US" sz="28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6868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How Good is Machine Translation – “Google Translate” </a:t>
            </a:r>
            <a:r>
              <a:rPr lang="en-US" sz="3600" b="1" dirty="0" err="1" smtClean="0"/>
              <a:t>Roundtripping</a:t>
            </a:r>
            <a:r>
              <a:rPr lang="en-US" sz="3600" b="1" dirty="0" smtClean="0"/>
              <a:t> (German)</a:t>
            </a:r>
            <a:br>
              <a:rPr lang="en-US" sz="3600" b="1" dirty="0" smtClean="0"/>
            </a:b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59477"/>
            <a:ext cx="8077200" cy="498831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(Nov 2005) Release </a:t>
            </a:r>
            <a:r>
              <a:rPr lang="en-US" sz="2800" dirty="0" err="1" smtClean="0"/>
              <a:t>Microsofts</a:t>
            </a:r>
            <a:r>
              <a:rPr lang="en-US" sz="2800" dirty="0" smtClean="0"/>
              <a:t> of its video game console Xbox 360 begins a new phase in the battle for removing from PlayStation </a:t>
            </a:r>
            <a:r>
              <a:rPr lang="en-US" sz="2800" dirty="0" err="1" smtClean="0"/>
              <a:t>Sonys</a:t>
            </a:r>
            <a:r>
              <a:rPr lang="en-US" sz="2800" dirty="0" smtClean="0"/>
              <a:t> from the upper point. If it follows, the software giant can be provoked, in order to form more ideas into the free market for house maintenance small articles.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(Nov 2013) Microsoft's release of the Xbox 360 video game console begins a new phase in the struggle for Sony's PlayStation remove from the top. If it is successful, the software giant may be tempted to make more inroads in the competitive market for home entertainment hardware.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How Good is Machine Translation – “Google Translate” </a:t>
            </a:r>
            <a:r>
              <a:rPr lang="en-US" sz="3600" b="1" dirty="0" err="1" smtClean="0"/>
              <a:t>Roundtripping</a:t>
            </a:r>
            <a:r>
              <a:rPr lang="en-US" sz="3600" b="1" dirty="0" smtClean="0"/>
              <a:t> (Chinese)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447800"/>
            <a:ext cx="8077200" cy="498831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(Nov 2005) Its Xbox 360 video-games control bench Microsoft. The s release starts one new stage removes Sony in this battle; s PlayStation from this top spot. If it succeeds, perhaps the software giant does invades into the competitive market for the family entertainment hardware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(Nov 2013) Its Xbox360 video game console, Microsoft released the beginning of a new phase in the battle of Sony's PlayStation deleted from the top spot. If successful, the software giant might be tempted to make more broke into a competitive market, home entertainment hardware.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Natural Language Processing</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305800" cy="373675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NLP has the goal of creating computers and machines that can use natural language as their inputs and outputs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field is broad, and involves computer science, linguistics, cognitive psychology, statistics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sym typeface="UC Berkeley OS Sign"/>
            </a:endParaRP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sym typeface="UC Berkeley OS Sign"/>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Is Machine Translation</a:t>
            </a:r>
            <a:br>
              <a:rPr lang="en-US" sz="3600" b="1" dirty="0" smtClean="0"/>
            </a:br>
            <a:r>
              <a:rPr lang="en-US" sz="3600" b="1" dirty="0" smtClean="0"/>
              <a:t> Good Enough? Compared to What?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818833"/>
            <a:ext cx="8077200" cy="503916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Is "round tripping" a fair test of machine translation? What exactly is it testing?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English is (one of) the most widely spoken and written languages, and is the language most widely learned as a second or third one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well would speakers and readers of second languages compare to automated language translation?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Automated translation is clearly more accurate than some large portion of them would be</a:t>
            </a:r>
            <a:endParaRPr lang="en-US"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November 2013</a:t>
            </a:r>
            <a:br>
              <a:rPr lang="en-US" sz="3000" dirty="0" smtClean="0">
                <a:sym typeface="UC Berkeley OS Sign"/>
              </a:rPr>
            </a:br>
            <a:r>
              <a:rPr lang="en-US" sz="3000" dirty="0" smtClean="0">
                <a:sym typeface="UC Berkeley OS Sign"/>
              </a:rPr>
              <a:t>Lecture 26.4 –  Speech Recognition and Synthesis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b="1" dirty="0" smtClean="0"/>
              <a:t>Speech Recognition</a:t>
            </a:r>
            <a:endParaRPr lang="en-US" dirty="0"/>
          </a:p>
        </p:txBody>
      </p:sp>
      <p:sp>
        <p:nvSpPr>
          <p:cNvPr id="3" name="Content Placeholder 2"/>
          <p:cNvSpPr>
            <a:spLocks noGrp="1"/>
          </p:cNvSpPr>
          <p:nvPr>
            <p:ph idx="1"/>
          </p:nvPr>
        </p:nvSpPr>
        <p:spPr>
          <a:xfrm>
            <a:off x="457200" y="1981200"/>
            <a:ext cx="8229600" cy="4525963"/>
          </a:xfrm>
        </p:spPr>
        <p:txBody>
          <a:bodyPr>
            <a:normAutofit fontScale="92500" lnSpcReduction="10000"/>
          </a:bodyPr>
          <a:lstStyle/>
          <a:p>
            <a:r>
              <a:rPr lang="en-US" dirty="0" smtClean="0"/>
              <a:t>As we saw in the </a:t>
            </a:r>
            <a:r>
              <a:rPr lang="en-US" i="1" dirty="0" smtClean="0"/>
              <a:t>2001: A Space Odyssey</a:t>
            </a:r>
            <a:r>
              <a:rPr lang="en-US" dirty="0" smtClean="0"/>
              <a:t> example speech recognition has great potential to enhance how people interact with machines</a:t>
            </a:r>
          </a:p>
          <a:p>
            <a:r>
              <a:rPr lang="en-US" dirty="0" smtClean="0"/>
              <a:t>Like machine translation, speech recognition has a long history in NLP, but it raises many additional technical challenges because of the acoustical and signal processing challenges </a:t>
            </a:r>
          </a:p>
          <a:p>
            <a:r>
              <a:rPr lang="en-US" dirty="0" smtClean="0"/>
              <a:t>And like machine translation, speech processing had a rule-based phase but it is now much more statistical in character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00600" y="1371600"/>
            <a:ext cx="3886200"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Speech Recognition - Simplified Process</a:t>
            </a:r>
            <a:br>
              <a:rPr lang="en-US" sz="3600" b="1" dirty="0" smtClean="0"/>
            </a:br>
            <a:r>
              <a:rPr lang="en-US" sz="3600" b="1" dirty="0" smtClean="0"/>
              <a:t/>
            </a:r>
            <a:br>
              <a:rPr lang="en-US" sz="3600" b="1" dirty="0" smtClean="0"/>
            </a:br>
            <a:r>
              <a:rPr lang="en-US" sz="3600" b="1" dirty="0" smtClean="0"/>
              <a:t>(about 2008) </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609600" y="381000"/>
            <a:ext cx="4054460"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3200400" y="451898"/>
            <a:ext cx="5654424" cy="6406102"/>
          </a:xfrm>
          <a:prstGeom prst="rect">
            <a:avLst/>
          </a:prstGeom>
          <a:noFill/>
          <a:ln w="9525">
            <a:noFill/>
            <a:miter lim="800000"/>
            <a:headEnd/>
            <a:tailEnd/>
          </a:ln>
        </p:spPr>
      </p:pic>
      <p:sp>
        <p:nvSpPr>
          <p:cNvPr id="29698" name="Rectangle 1"/>
          <p:cNvSpPr>
            <a:spLocks noGrp="1" noChangeArrowheads="1"/>
          </p:cNvSpPr>
          <p:nvPr>
            <p:ph type="title"/>
          </p:nvPr>
        </p:nvSpPr>
        <p:spPr>
          <a:xfrm>
            <a:off x="381000" y="2590800"/>
            <a:ext cx="3886200"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t>Speech Recognition – Using Transition Probabilities</a:t>
            </a:r>
            <a:r>
              <a:rPr lang="en-US" sz="3600" b="1" dirty="0" smtClean="0"/>
              <a:t/>
            </a:r>
            <a:br>
              <a:rPr lang="en-US" sz="3600" b="1" dirty="0" smtClean="0"/>
            </a:br>
            <a:r>
              <a:rPr lang="en-US" sz="3600" b="1" dirty="0" smtClean="0"/>
              <a:t/>
            </a:r>
            <a:br>
              <a:rPr lang="en-US" sz="3600" b="1" dirty="0" smtClean="0"/>
            </a:br>
            <a:endParaRPr lang="en-US" sz="3400" b="1" dirty="0" smtClean="0">
              <a:sym typeface="UC Berkeley OS Sign"/>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1143000"/>
          </a:xfrm>
        </p:spPr>
        <p:txBody>
          <a:bodyPr>
            <a:normAutofit fontScale="90000"/>
          </a:bodyPr>
          <a:lstStyle/>
          <a:p>
            <a:r>
              <a:rPr lang="en-US" b="1" dirty="0" smtClean="0"/>
              <a:t>Speech Recognition – for “Consumers”</a:t>
            </a:r>
            <a:endParaRPr lang="en-US" dirty="0"/>
          </a:p>
        </p:txBody>
      </p:sp>
      <p:sp>
        <p:nvSpPr>
          <p:cNvPr id="3" name="Content Placeholder 2"/>
          <p:cNvSpPr>
            <a:spLocks noGrp="1"/>
          </p:cNvSpPr>
          <p:nvPr>
            <p:ph idx="1"/>
          </p:nvPr>
        </p:nvSpPr>
        <p:spPr>
          <a:xfrm>
            <a:off x="457200" y="2332037"/>
            <a:ext cx="8229600" cy="4525963"/>
          </a:xfrm>
        </p:spPr>
        <p:txBody>
          <a:bodyPr>
            <a:normAutofit fontScale="92500"/>
          </a:bodyPr>
          <a:lstStyle/>
          <a:p>
            <a:r>
              <a:rPr lang="en-US" dirty="0" smtClean="0"/>
              <a:t>Continuous speech recognition systems for dictation can be extremely accurate if the system has been trained to recognize the speaker's voice, but even untrained systems are getting really good (e.g., Dragon from Nuance)</a:t>
            </a:r>
          </a:p>
          <a:p>
            <a:r>
              <a:rPr lang="en-US" dirty="0" smtClean="0"/>
              <a:t>SIRI does its speech recognition “in the cloud” and emphasizes entity and phrase recognition rather than sentence and intent understanding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rmAutofit fontScale="90000"/>
          </a:bodyPr>
          <a:lstStyle/>
          <a:p>
            <a:r>
              <a:rPr lang="en-US" b="1" dirty="0" smtClean="0"/>
              <a:t>Speech Synthesis</a:t>
            </a:r>
            <a:br>
              <a:rPr lang="en-US" b="1" dirty="0" smtClean="0"/>
            </a:br>
            <a:r>
              <a:rPr lang="en-US" b="1" dirty="0" smtClean="0"/>
              <a:t> (Text-to-Speech)</a:t>
            </a:r>
            <a:endParaRPr lang="en-US" dirty="0"/>
          </a:p>
        </p:txBody>
      </p:sp>
      <p:sp>
        <p:nvSpPr>
          <p:cNvPr id="3" name="Content Placeholder 2"/>
          <p:cNvSpPr>
            <a:spLocks noGrp="1"/>
          </p:cNvSpPr>
          <p:nvPr>
            <p:ph idx="1"/>
          </p:nvPr>
        </p:nvSpPr>
        <p:spPr>
          <a:xfrm>
            <a:off x="381000" y="1981200"/>
            <a:ext cx="8229600" cy="4525963"/>
          </a:xfrm>
        </p:spPr>
        <p:txBody>
          <a:bodyPr>
            <a:normAutofit fontScale="85000" lnSpcReduction="20000"/>
          </a:bodyPr>
          <a:lstStyle/>
          <a:p>
            <a:r>
              <a:rPr lang="en-US" dirty="0" smtClean="0">
                <a:hlinkClick r:id="rId3" action="ppaction://hlinkfile"/>
              </a:rPr>
              <a:t>TTS seems like the reverse of speech recognition, but there is limited technology overlap and neither involves much language understanding</a:t>
            </a:r>
            <a:endParaRPr lang="en-US" dirty="0" smtClean="0"/>
          </a:p>
          <a:p>
            <a:pPr lvl="1"/>
            <a:r>
              <a:rPr lang="en-US" dirty="0" smtClean="0"/>
              <a:t>Being able to synthesize speech from computer-readable text is useful in applications that require spontaneous interaction ...</a:t>
            </a:r>
          </a:p>
          <a:p>
            <a:pPr lvl="1"/>
            <a:r>
              <a:rPr lang="en-US" dirty="0" smtClean="0"/>
              <a:t>... or where reading isn't practical, like when you're driving and need directions.</a:t>
            </a:r>
          </a:p>
          <a:p>
            <a:pPr lvl="1"/>
            <a:r>
              <a:rPr lang="en-US" dirty="0" smtClean="0"/>
              <a:t>Speech synthesis enables accessibility for people who are sight- or voice-impaired</a:t>
            </a:r>
          </a:p>
          <a:p>
            <a:r>
              <a:rPr lang="en-US" dirty="0" smtClean="0"/>
              <a:t>When TTS is aimed at the general public, "naturalness" is essential to acceptance;  this makes dialect critical</a:t>
            </a:r>
          </a:p>
          <a:p>
            <a:pPr>
              <a:buNone/>
            </a:pPr>
            <a:r>
              <a:rPr lang="en-US" dirty="0" smtClean="0"/>
              <a:t> (</a:t>
            </a:r>
            <a:r>
              <a:rPr lang="en-US" dirty="0" smtClean="0">
                <a:hlinkClick r:id="rId4" action="ppaction://hlinkfile"/>
              </a:rPr>
              <a:t>UK male</a:t>
            </a:r>
            <a:r>
              <a:rPr lang="en-US" dirty="0" smtClean="0"/>
              <a:t>; </a:t>
            </a:r>
            <a:r>
              <a:rPr lang="en-US" dirty="0" smtClean="0">
                <a:hlinkClick r:id="rId5" action="ppaction://hlinkfile"/>
              </a:rPr>
              <a:t>India female</a:t>
            </a:r>
            <a:r>
              <a:rPr lang="en-US"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Speech Recognition, Translation, and Synthesis Combined</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6146" name="AutoShape 2" descr="imap://glushko%40berkeley%2Eedu@imap.gmail.com:993/fetch%3EUID%3E/%5BGmail%5D/Spam%3E1598?part=1.2&amp;type=image/png&amp;filename=phot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LonelyPlanetTranslator.PNG"/>
          <p:cNvPicPr>
            <a:picLocks noChangeAspect="1"/>
          </p:cNvPicPr>
          <p:nvPr/>
        </p:nvPicPr>
        <p:blipFill>
          <a:blip r:embed="rId3" cstate="print"/>
          <a:stretch>
            <a:fillRect/>
          </a:stretch>
        </p:blipFill>
        <p:spPr>
          <a:xfrm>
            <a:off x="1219200" y="1295400"/>
            <a:ext cx="7162800" cy="5372100"/>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November 2013</a:t>
            </a:r>
            <a:br>
              <a:rPr lang="en-US" sz="3000" dirty="0" smtClean="0">
                <a:sym typeface="UC Berkeley OS Sign"/>
              </a:rPr>
            </a:br>
            <a:r>
              <a:rPr lang="en-US" sz="3000" dirty="0" smtClean="0">
                <a:sym typeface="UC Berkeley OS Sign"/>
              </a:rPr>
              <a:t>Lecture 26.4 –  Assignment</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anksgiving-turkey.jpeg"/>
          <p:cNvPicPr>
            <a:picLocks noChangeAspect="1"/>
          </p:cNvPicPr>
          <p:nvPr/>
        </p:nvPicPr>
        <p:blipFill>
          <a:blip r:embed="rId3" cstate="print"/>
          <a:stretch>
            <a:fillRect/>
          </a:stretch>
        </p:blipFill>
        <p:spPr>
          <a:xfrm>
            <a:off x="457200" y="990600"/>
            <a:ext cx="8458200" cy="5645849"/>
          </a:xfrm>
          <a:prstGeom prst="rect">
            <a:avLst/>
          </a:prstGeom>
        </p:spPr>
      </p:pic>
      <p:sp>
        <p:nvSpPr>
          <p:cNvPr id="6" name="Rectangle 5"/>
          <p:cNvSpPr/>
          <p:nvPr/>
        </p:nvSpPr>
        <p:spPr>
          <a:xfrm>
            <a:off x="381000" y="152400"/>
            <a:ext cx="8305800" cy="707886"/>
          </a:xfrm>
          <a:prstGeom prst="rect">
            <a:avLst/>
          </a:prstGeom>
        </p:spPr>
        <p:txBody>
          <a:bodyPr wrap="square">
            <a:spAutoFit/>
          </a:bodyPr>
          <a:lstStyle/>
          <a:p>
            <a:pPr algn="ctr">
              <a:spcBef>
                <a:spcPct val="0"/>
              </a:spcBef>
            </a:pPr>
            <a:r>
              <a:rPr lang="en-US" sz="4000" b="1" dirty="0" smtClean="0">
                <a:latin typeface="+mj-lt"/>
                <a:ea typeface="+mj-ea"/>
                <a:cs typeface="+mj-cs"/>
                <a:sym typeface="UC Berkeley OS Sign"/>
              </a:rPr>
              <a:t>Your Assignment:  Enjoy Thanksgiving</a:t>
            </a:r>
            <a:endParaRPr lang="en-US" sz="4000" b="1" dirty="0" smtClean="0">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Natural Language Processing</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066800"/>
            <a:ext cx="8229600" cy="740802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Every NLP application needs to identify and classify the words, phrases, structures, documents  in some context or domain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earliest NLP applications were very narrow in scope, relying on “hand crafted” rules to implement the required knowledge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Today much NLP uses dictionaries, stemmers, grammars, and other language knowledge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the statistics of co-occurrence / conditional probability yield many practical techniques for analyzing and generating language that make no use of “</a:t>
            </a:r>
            <a:r>
              <a:rPr lang="en-US" sz="2800" dirty="0" err="1" smtClean="0">
                <a:latin typeface="UC Berkeley OS Sign"/>
                <a:sym typeface="UC Berkeley OS Sign"/>
              </a:rPr>
              <a:t>languageness</a:t>
            </a:r>
            <a:r>
              <a:rPr lang="en-US" sz="2800" dirty="0" smtClean="0">
                <a:latin typeface="UC Berkeley OS Sign"/>
                <a:sym typeface="UC Berkeley OS Sign"/>
              </a:rPr>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sym typeface="UC Berkeley OS Sign"/>
            </a:endParaRP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sym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Real World NLP Applications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42906"/>
            <a:ext cx="8077200" cy="533206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Information extraction</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Summarization</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Auto-journalism (story generation)</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Machine translation</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Speech recognition and synthesis </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Computational classification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Topic identification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Author identification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Spam detection</a:t>
            </a:r>
          </a:p>
          <a:p>
            <a:pPr marL="617929" lvl="1"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Sentiment analysis</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Question answering, automated customer service, recommendations…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26  November 2013</a:t>
            </a:r>
            <a:br>
              <a:rPr lang="en-US" sz="3000" dirty="0" smtClean="0">
                <a:sym typeface="UC Berkeley OS Sign"/>
              </a:rPr>
            </a:br>
            <a:r>
              <a:rPr lang="en-US" sz="3000" dirty="0" smtClean="0">
                <a:sym typeface="UC Berkeley OS Sign"/>
              </a:rPr>
              <a:t>Lecture 26.2 –  Information Extraction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Autofit/>
          </a:bodyPr>
          <a:lstStyle/>
          <a:p>
            <a:r>
              <a:rPr lang="en-US" sz="3600" b="1" dirty="0" smtClean="0"/>
              <a:t>Understanding Information Extraction</a:t>
            </a:r>
            <a:endParaRPr lang="en-US" sz="3600" b="1" dirty="0"/>
          </a:p>
        </p:txBody>
      </p:sp>
      <p:sp>
        <p:nvSpPr>
          <p:cNvPr id="3" name="Content Placeholder 2"/>
          <p:cNvSpPr>
            <a:spLocks noGrp="1"/>
          </p:cNvSpPr>
          <p:nvPr>
            <p:ph idx="1"/>
          </p:nvPr>
        </p:nvSpPr>
        <p:spPr>
          <a:xfrm>
            <a:off x="457200" y="2332037"/>
            <a:ext cx="8229600" cy="4525963"/>
          </a:xfrm>
        </p:spPr>
        <p:txBody>
          <a:bodyPr>
            <a:normAutofit/>
          </a:bodyPr>
          <a:lstStyle/>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What type of structure is being extracted?</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What is the unstructured source input?</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What resources are available to guide the extraction?</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What extraction techniques are employed?</a:t>
            </a:r>
          </a:p>
          <a:p>
            <a:pPr marL="160729" indent="-160729" eaLnBrk="0" hangingPunct="0">
              <a:lnSpc>
                <a:spcPct val="92000"/>
              </a:lnSpc>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What is the format of the extracted information?</a:t>
            </a:r>
          </a:p>
          <a:p>
            <a:pPr marL="160729" indent="-160729" eaLnBrk="0" hangingPunct="0">
              <a:lnSpc>
                <a:spcPct val="92000"/>
              </a:lnSpc>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lnSpc>
                <a:spcPct val="92000"/>
              </a:lnSpc>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(IE typically starts after tokenization, part-of-speech tagging, and phrase identification steps of text processing)</a:t>
            </a:r>
            <a:endParaRPr lang="en-US" sz="2800" dirty="0">
              <a:latin typeface="UC Berkeley OS Sign"/>
              <a:sym typeface="UC Berkeley OS Sig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b="1" dirty="0" smtClean="0"/>
              <a:t>"Named Entity" Recognition</a:t>
            </a:r>
            <a:endParaRPr lang="en-US" sz="3600" b="1" dirty="0"/>
          </a:p>
        </p:txBody>
      </p:sp>
      <p:sp>
        <p:nvSpPr>
          <p:cNvPr id="3" name="Content Placeholder 2"/>
          <p:cNvSpPr>
            <a:spLocks noGrp="1"/>
          </p:cNvSpPr>
          <p:nvPr>
            <p:ph idx="1"/>
          </p:nvPr>
        </p:nvSpPr>
        <p:spPr>
          <a:xfrm>
            <a:off x="457200" y="1905000"/>
            <a:ext cx="8229600" cy="4525963"/>
          </a:xfrm>
        </p:spPr>
        <p:txBody>
          <a:bodyPr>
            <a:noAutofit/>
          </a:bodyPr>
          <a:lstStyle/>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People, organizations, locations, dates, etc. can be identified with high accuracy in most kinds of documents using a combination of dictionaries, directories, gazetteers and rules – many are domain-specific</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Named entity recognition is essential for machine translation because if multi-word names are missed, translating them word-for-word will cause errors (e.g., Golden Gate Park, Walnut Creek)</a:t>
            </a:r>
          </a:p>
          <a:p>
            <a:pPr marL="182880"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latin typeface="UC Berkeley OS Sign"/>
                <a:sym typeface="UC Berkeley OS Sign"/>
              </a:rPr>
              <a:t>Important entities are likely to be mentioned many times in a text, but are often described by different noun phrases each time, requiring co-reference resolution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2259</Words>
  <Application>Microsoft Office PowerPoint</Application>
  <PresentationFormat>On-screen Show (4:3)</PresentationFormat>
  <Paragraphs>282</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Plan for Today’s Lecture(s)</vt:lpstr>
      <vt:lpstr>INFO 202 “Information Organization &amp; Retrieval” Fall 2013 </vt:lpstr>
      <vt:lpstr>Imagining Natural Language Processing in 1968 –  “2001: A Space Odyssey”</vt:lpstr>
      <vt:lpstr>  Natural Language Processing</vt:lpstr>
      <vt:lpstr>  Natural Language Processing</vt:lpstr>
      <vt:lpstr>  Real World NLP Applications</vt:lpstr>
      <vt:lpstr>INFO 202 “Information Organization &amp; Retrieval” Fall 2013 </vt:lpstr>
      <vt:lpstr>Understanding Information Extraction</vt:lpstr>
      <vt:lpstr>"Named Entity" Recognition</vt:lpstr>
      <vt:lpstr>Application Areas for IE</vt:lpstr>
      <vt:lpstr>Extraction Rules</vt:lpstr>
      <vt:lpstr>Extracting Dataypes and Patterns: Closed Sets</vt:lpstr>
      <vt:lpstr>Extracting Dataypes and Patterns: Regular Expressions</vt:lpstr>
      <vt:lpstr>Extracting Dataypes and Patterns: Canonical Order</vt:lpstr>
      <vt:lpstr>Extracting Multi-Way Relationships</vt:lpstr>
      <vt:lpstr>Record Extraction </vt:lpstr>
      <vt:lpstr>Domain Specific Entities and Relationships</vt:lpstr>
      <vt:lpstr>“Open” Information Extraction</vt:lpstr>
      <vt:lpstr>Binary Entity Relationships</vt:lpstr>
      <vt:lpstr>Identifying Hyponyms</vt:lpstr>
      <vt:lpstr>Identifying  Hyponyms</vt:lpstr>
      <vt:lpstr>Text Summarization</vt:lpstr>
      <vt:lpstr>Robo-Journalism</vt:lpstr>
      <vt:lpstr>“Automated  Insights”</vt:lpstr>
      <vt:lpstr>Story Templates and Grammars</vt:lpstr>
      <vt:lpstr>INFO 202 “Information Organization &amp; Retrieval” Fall 2013 </vt:lpstr>
      <vt:lpstr>Machine Translation:  An Apocryphal but Important Example</vt:lpstr>
      <vt:lpstr>Machine Translation: A Brief History [1]</vt:lpstr>
      <vt:lpstr>Machine Translation: A Brief History [2]</vt:lpstr>
      <vt:lpstr>Machine Translation: A Brief History [3]</vt:lpstr>
      <vt:lpstr>Using Statistics to Improve Translation</vt:lpstr>
      <vt:lpstr>Authoritative Multi-Language Corpus</vt:lpstr>
      <vt:lpstr>Authoritative Multi-Language Translation</vt:lpstr>
      <vt:lpstr>Text Corpora</vt:lpstr>
      <vt:lpstr>Pre-Nominal Adjective Ordering</vt:lpstr>
      <vt:lpstr>Getting Adjective Order Right</vt:lpstr>
      <vt:lpstr>How Good is Machine Translation?</vt:lpstr>
      <vt:lpstr>How Good is Machine Translation – “Google Translate” Roundtripping (German) </vt:lpstr>
      <vt:lpstr>How Good is Machine Translation – “Google Translate” Roundtripping (Chinese)</vt:lpstr>
      <vt:lpstr>Is Machine Translation  Good Enough? Compared to What?</vt:lpstr>
      <vt:lpstr>INFO 202 “Information Organization &amp; Retrieval” Fall 2013 </vt:lpstr>
      <vt:lpstr>Speech Recognition</vt:lpstr>
      <vt:lpstr>Speech Recognition - Simplified Process  (about 2008) </vt:lpstr>
      <vt:lpstr>Speech Recognition – Using Transition Probabilities  </vt:lpstr>
      <vt:lpstr>Speech Recognition – for “Consumers”</vt:lpstr>
      <vt:lpstr>Speech Synthesis  (Text-to-Speech)</vt:lpstr>
      <vt:lpstr>Speech Recognition, Translation, and Synthesis Combined</vt:lpstr>
      <vt:lpstr>INFO 202 “Information Organization &amp; Retrieval” Fall 2013 </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2013-11-26T16:18:32Z</dcterms:created>
  <dcterms:modified xsi:type="dcterms:W3CDTF">2013-11-26T16:18:53Z</dcterms:modified>
</cp:coreProperties>
</file>