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0"/>
  </p:notesMasterIdLst>
  <p:handoutMasterIdLst>
    <p:handoutMasterId r:id="rId61"/>
  </p:handoutMasterIdLst>
  <p:sldIdLst>
    <p:sldId id="277" r:id="rId2"/>
    <p:sldId id="257" r:id="rId3"/>
    <p:sldId id="368" r:id="rId4"/>
    <p:sldId id="276" r:id="rId5"/>
    <p:sldId id="259" r:id="rId6"/>
    <p:sldId id="260" r:id="rId7"/>
    <p:sldId id="261" r:id="rId8"/>
    <p:sldId id="262" r:id="rId9"/>
    <p:sldId id="264" r:id="rId10"/>
    <p:sldId id="263" r:id="rId11"/>
    <p:sldId id="269" r:id="rId12"/>
    <p:sldId id="271" r:id="rId13"/>
    <p:sldId id="274" r:id="rId14"/>
    <p:sldId id="389" r:id="rId15"/>
    <p:sldId id="390" r:id="rId16"/>
    <p:sldId id="391" r:id="rId17"/>
    <p:sldId id="392" r:id="rId18"/>
    <p:sldId id="393" r:id="rId19"/>
    <p:sldId id="308" r:id="rId20"/>
    <p:sldId id="371" r:id="rId21"/>
    <p:sldId id="360" r:id="rId22"/>
    <p:sldId id="377" r:id="rId23"/>
    <p:sldId id="378" r:id="rId24"/>
    <p:sldId id="376" r:id="rId25"/>
    <p:sldId id="356" r:id="rId26"/>
    <p:sldId id="379" r:id="rId27"/>
    <p:sldId id="380" r:id="rId28"/>
    <p:sldId id="374" r:id="rId29"/>
    <p:sldId id="373" r:id="rId30"/>
    <p:sldId id="381" r:id="rId31"/>
    <p:sldId id="367" r:id="rId32"/>
    <p:sldId id="355" r:id="rId33"/>
    <p:sldId id="382" r:id="rId34"/>
    <p:sldId id="343" r:id="rId35"/>
    <p:sldId id="383" r:id="rId36"/>
    <p:sldId id="327" r:id="rId37"/>
    <p:sldId id="346" r:id="rId38"/>
    <p:sldId id="310" r:id="rId39"/>
    <p:sldId id="309" r:id="rId40"/>
    <p:sldId id="312" r:id="rId41"/>
    <p:sldId id="311" r:id="rId42"/>
    <p:sldId id="336" r:id="rId43"/>
    <p:sldId id="385" r:id="rId44"/>
    <p:sldId id="340" r:id="rId45"/>
    <p:sldId id="313" r:id="rId46"/>
    <p:sldId id="315" r:id="rId47"/>
    <p:sldId id="316" r:id="rId48"/>
    <p:sldId id="317" r:id="rId49"/>
    <p:sldId id="387" r:id="rId50"/>
    <p:sldId id="337" r:id="rId51"/>
    <p:sldId id="318" r:id="rId52"/>
    <p:sldId id="388" r:id="rId53"/>
    <p:sldId id="319" r:id="rId54"/>
    <p:sldId id="321" r:id="rId55"/>
    <p:sldId id="322" r:id="rId56"/>
    <p:sldId id="394" r:id="rId57"/>
    <p:sldId id="323" r:id="rId58"/>
    <p:sldId id="395" r:id="rId5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7" autoAdjust="0"/>
    <p:restoredTop sz="71847" autoAdjust="0"/>
  </p:normalViewPr>
  <p:slideViewPr>
    <p:cSldViewPr>
      <p:cViewPr varScale="1">
        <p:scale>
          <a:sx n="70" d="100"/>
          <a:sy n="70" d="100"/>
        </p:scale>
        <p:origin x="-2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p:cViewPr varScale="1">
        <p:scale>
          <a:sx n="75" d="100"/>
          <a:sy n="75" d="100"/>
        </p:scale>
        <p:origin x="-1068" y="-9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88D342F-3569-4726-AE8E-7F7CC7CF2416}" type="datetimeFigureOut">
              <a:rPr lang="en-US" smtClean="0"/>
              <a:pPr/>
              <a:t>11/18/2013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6858115-BF34-484C-BEBF-E771F557A20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2368FE5-88F7-4BFA-B898-D5986017AA78}" type="datetimeFigureOut">
              <a:rPr lang="en-US" smtClean="0"/>
              <a:pPr/>
              <a:t>11/18/2013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875E0B2-465B-4969-81DB-0F9DA8E5FE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xfrm>
            <a:off x="1104900" y="852488"/>
            <a:ext cx="4648200" cy="3486150"/>
          </a:xfrm>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200"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5E0B2-465B-4969-81DB-0F9DA8E5FE1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5E0B2-465B-4969-81DB-0F9DA8E5FE1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75E0B2-465B-4969-81DB-0F9DA8E5FE1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75E0B2-465B-4969-81DB-0F9DA8E5FE1D}"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75E0B2-465B-4969-81DB-0F9DA8E5FE1D}"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75E0B2-465B-4969-81DB-0F9DA8E5FE1D}"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818329" lvl="8"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200"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200"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2098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36AC0-45B0-40A9-B7E6-60B5CA0CF154}" type="slidenum">
              <a:rPr lang="en-US" smtClean="0"/>
              <a:pPr/>
              <a:t>‹#›</a:t>
            </a:fld>
            <a:endParaRPr lang="en-US"/>
          </a:p>
        </p:txBody>
      </p:sp>
      <p:pic>
        <p:nvPicPr>
          <p:cNvPr id="7" name="Picture 5"/>
          <p:cNvPicPr>
            <a:picLocks noChangeArrowheads="1"/>
          </p:cNvPicPr>
          <p:nvPr userDrawn="1"/>
        </p:nvPicPr>
        <p:blipFill>
          <a:blip r:embed="rId2" cstate="print"/>
          <a:srcRect/>
          <a:stretch>
            <a:fillRect/>
          </a:stretch>
        </p:blipFill>
        <p:spPr bwMode="auto">
          <a:xfrm>
            <a:off x="194221" y="223242"/>
            <a:ext cx="892969" cy="892969"/>
          </a:xfrm>
          <a:prstGeom prst="rect">
            <a:avLst/>
          </a:prstGeom>
          <a:noFill/>
          <a:ln w="9525">
            <a:noFill/>
            <a:round/>
            <a:headEnd/>
            <a:tailEnd/>
          </a:ln>
        </p:spPr>
      </p:pic>
      <p:sp>
        <p:nvSpPr>
          <p:cNvPr id="8" name="Rectangle 4"/>
          <p:cNvSpPr>
            <a:spLocks/>
          </p:cNvSpPr>
          <p:nvPr userDrawn="1"/>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sp>
        <p:nvSpPr>
          <p:cNvPr id="9" name="Rectangle 3"/>
          <p:cNvSpPr>
            <a:spLocks/>
          </p:cNvSpPr>
          <p:nvPr userDrawn="1"/>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982B6-7316-4E72-A528-5E27FDF3BE00}"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36AC0-45B0-40A9-B7E6-60B5CA0CF1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982B6-7316-4E72-A528-5E27FDF3BE00}" type="datetimeFigureOut">
              <a:rPr lang="en-US" smtClean="0"/>
              <a:pPr/>
              <a:t>11/18/2013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36AC0-45B0-40A9-B7E6-60B5CA0CF1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sych.nmsu.edu/~pfoltz/reprints/Edmedia99.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http://www.wordstream.com/articles/internet-search-engines-histor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hyperlink" Target="https://web.archive.org/web/19961017235908/http:/www2.yahoo.co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infolab.stanford.edu/~backrub/google.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infolab.stanford.edu/~backrub/google.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adwords.google.com/"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Plan for Today’s Lecture(s)</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2057400"/>
            <a:ext cx="8036719" cy="3392754"/>
          </a:xfrm>
          <a:prstGeom prst="rect">
            <a:avLst/>
          </a:prstGeom>
          <a:noFill/>
          <a:ln w="9525">
            <a:noFill/>
            <a:miter lim="800000"/>
            <a:headEnd/>
            <a:tailEnd/>
          </a:ln>
        </p:spPr>
        <p:txBody>
          <a:bodyPr lIns="64291" tIns="32146" rIns="64291" bIns="32146">
            <a:spAutoFit/>
          </a:bodyPr>
          <a:lstStyle/>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Dimensionality Reduction and LSA</a:t>
            </a:r>
            <a:br>
              <a:rPr lang="en-US" sz="2800" dirty="0" smtClean="0">
                <a:latin typeface="UC Berkeley OS Sign"/>
                <a:cs typeface="Arial" pitchFamily="34" charset="0"/>
                <a:sym typeface="Arial" pitchFamily="34" charset="0"/>
              </a:rPr>
            </a:br>
            <a:r>
              <a:rPr lang="en-US" sz="2800" dirty="0" smtClean="0">
                <a:latin typeface="UC Berkeley OS Sign"/>
                <a:cs typeface="Arial" pitchFamily="34" charset="0"/>
                <a:sym typeface="Arial" pitchFamily="34" charset="0"/>
              </a:rPr>
              <a:t> (</a:t>
            </a:r>
            <a:r>
              <a:rPr lang="en-US" sz="2800" dirty="0" err="1" smtClean="0">
                <a:latin typeface="UC Berkeley OS Sign"/>
                <a:cs typeface="Arial" pitchFamily="34" charset="0"/>
                <a:sym typeface="Arial" pitchFamily="34" charset="0"/>
              </a:rPr>
              <a:t>runover</a:t>
            </a:r>
            <a:r>
              <a:rPr lang="en-US" sz="2800" dirty="0" smtClean="0">
                <a:latin typeface="UC Berkeley OS Sign"/>
                <a:cs typeface="Arial" pitchFamily="34" charset="0"/>
                <a:sym typeface="Arial" pitchFamily="34" charset="0"/>
              </a:rPr>
              <a:t> from 11/12)</a:t>
            </a:r>
          </a:p>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History of web search</a:t>
            </a:r>
          </a:p>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Web crawling</a:t>
            </a:r>
          </a:p>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Using links to determine relevance </a:t>
            </a:r>
          </a:p>
          <a:p>
            <a:pPr marL="342900" lvl="0"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915293"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"Topic Space," Not "Term Space"</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10</a:t>
            </a:fld>
            <a:endParaRPr lang="en-US" sz="1500" dirty="0">
              <a:solidFill>
                <a:srgbClr val="002955"/>
              </a:solidFill>
              <a:latin typeface="UC Berkeley OS Sign"/>
              <a:ea typeface="MS PGothic" pitchFamily="34" charset="-128"/>
              <a:sym typeface="UC Berkeley OS Sign"/>
            </a:endParaRPr>
          </a:p>
        </p:txBody>
      </p:sp>
      <p:pic>
        <p:nvPicPr>
          <p:cNvPr id="5122" name="Picture 2"/>
          <p:cNvPicPr>
            <a:picLocks noChangeAspect="1" noChangeArrowheads="1"/>
          </p:cNvPicPr>
          <p:nvPr/>
        </p:nvPicPr>
        <p:blipFill>
          <a:blip r:embed="rId3" cstate="print"/>
          <a:stretch>
            <a:fillRect/>
          </a:stretch>
        </p:blipFill>
        <p:spPr bwMode="auto">
          <a:xfrm>
            <a:off x="1828800" y="1143000"/>
            <a:ext cx="6019800" cy="531810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Dimensionality Reduction with</a:t>
            </a:r>
            <a:br>
              <a:rPr lang="en-US" sz="3600" b="1" dirty="0" smtClean="0"/>
            </a:br>
            <a:r>
              <a:rPr lang="en-US" sz="3600" b="1" dirty="0" smtClean="0"/>
              <a:t> "Latent Semantic Analysis"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752600"/>
            <a:ext cx="8077200" cy="351657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vectors in this reduced dimensionality space aren't directly identifiable, but they are "latently" semantic in that relationships between vectors in this lower dimensional space reflect semantic associations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dimensionality reduction is completely automatable</a:t>
            </a:r>
            <a:endParaRPr lang="en-US" sz="2800" dirty="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pt-BR" sz="3600" b="1" dirty="0" smtClean="0"/>
              <a:t>LSA as an IR Model</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583194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Reducing the dimensionality of the Term x Document matrix might suggest that retrieval precision would suffer</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we're not just discarding terms -- we are replacing sets of co-occurring (e.g., associated) terms with "</a:t>
            </a:r>
            <a:r>
              <a:rPr lang="en-US" sz="2800" dirty="0" err="1" smtClean="0">
                <a:latin typeface="UC Berkeley OS Sign"/>
                <a:sym typeface="UC Berkeley OS Sign"/>
              </a:rPr>
              <a:t>superterms</a:t>
            </a:r>
            <a:r>
              <a:rPr lang="en-US" sz="2800" dirty="0" smtClean="0">
                <a:latin typeface="UC Berkeley OS Sign"/>
                <a:sym typeface="UC Berkeley OS Sign"/>
              </a:rPr>
              <a:t>" or "topics" that represent meaning as a kind of average of all the terms that tend to occur in the same contexts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can compute document similarity based on the inner product / cosines in this latent semantic space just as we do with other vector models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LSA Applications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24638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LSA has been shown to be a practical technique for estimating the substitutability or semantic equivalence of words in larger text segments </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...which makes it effective in IR, text categorization, and other NLP applications like question </a:t>
            </a:r>
            <a:r>
              <a:rPr lang="en-US" sz="2800" dirty="0" smtClean="0">
                <a:latin typeface="UC Berkeley OS Sign"/>
                <a:sym typeface="UC Berkeley OS Sign"/>
              </a:rPr>
              <a:t>answering</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EXAMPLE: </a:t>
            </a:r>
            <a:r>
              <a:rPr lang="en-US" sz="2800" dirty="0" smtClean="0">
                <a:latin typeface="UC Berkeley OS Sign"/>
                <a:sym typeface="UC Berkeley OS Sign"/>
                <a:hlinkClick r:id="rId3"/>
              </a:rPr>
              <a:t>LSA to grade essay exams</a:t>
            </a:r>
            <a:endParaRPr lang="en-US" sz="2800" dirty="0" smtClean="0">
              <a:latin typeface="UC Berkeley OS Sign"/>
              <a:sym typeface="UC Berkeley OS Sign"/>
            </a:endParaRP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915293"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Singular Value Decomposition (formal)</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14</a:t>
            </a:fld>
            <a:endParaRPr lang="en-US" sz="1500" dirty="0">
              <a:solidFill>
                <a:srgbClr val="002955"/>
              </a:solidFill>
              <a:latin typeface="UC Berkeley OS Sign"/>
              <a:ea typeface="MS PGothic" pitchFamily="34" charset="-128"/>
              <a:sym typeface="UC Berkeley OS Sign"/>
            </a:endParaRPr>
          </a:p>
        </p:txBody>
      </p:sp>
      <p:pic>
        <p:nvPicPr>
          <p:cNvPr id="5122" name="Picture 2"/>
          <p:cNvPicPr>
            <a:picLocks noChangeAspect="1" noChangeArrowheads="1"/>
          </p:cNvPicPr>
          <p:nvPr/>
        </p:nvPicPr>
        <p:blipFill>
          <a:blip r:embed="rId3" cstate="print"/>
          <a:stretch>
            <a:fillRect/>
          </a:stretch>
        </p:blipFill>
        <p:spPr bwMode="auto">
          <a:xfrm>
            <a:off x="367475" y="990600"/>
            <a:ext cx="8361801" cy="525779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Singular Value Decomposition</a:t>
            </a:r>
            <a:br>
              <a:rPr lang="en-US" sz="3600" b="1" dirty="0" smtClean="0"/>
            </a:br>
            <a:r>
              <a:rPr lang="en-US" sz="3600" b="1" dirty="0" smtClean="0"/>
              <a:t> (less formal)</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762000" y="2057400"/>
            <a:ext cx="8077200" cy="328689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original matrix is decomposed here into three matrices whose product exactly reproduces the original one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 which by itself doesn't help us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the rows and columns are now "orthogonal" or "independent" vectors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Singular Value Decomposition</a:t>
            </a:r>
            <a:br>
              <a:rPr lang="en-US" sz="3600" b="1" dirty="0" smtClean="0"/>
            </a:br>
            <a:r>
              <a:rPr lang="en-US" sz="3600" b="1" dirty="0" smtClean="0"/>
              <a:t> (less formal)</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391296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 and the "matrix in the middle" (the "singular values") is a diagonal matrix (all values other than the diagonal ones are 0) that is a set of "scaling" values for those new dimensions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 ordered in size so we can approximate our original matrix even if we toss out most of the new vectors because they don't explain much of the data</a:t>
            </a:r>
            <a:endParaRPr lang="en-US" sz="2800" dirty="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Dimensionality Reduction with</a:t>
            </a:r>
            <a:br>
              <a:rPr lang="en-US" sz="3600" b="1" dirty="0" smtClean="0"/>
            </a:br>
            <a:r>
              <a:rPr lang="en-US" sz="3600" b="1" dirty="0" smtClean="0"/>
              <a:t> "Latent Semantic Analysis"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17</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685800" y="2133600"/>
            <a:ext cx="8077200" cy="447606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Once we have factored the original term x document matrix using SVD, we can then find a much smaller matrix that approximates it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(...more or less by deleting coefficients from the diagonal matrix, starting with the smallest)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These techniques in effect "squeeze down" the matrix to lower rank (typically 100-200) by bringing together terms that have similar co-occurrence patterns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4572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Singular Value Decomposition Approximation</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18</a:t>
            </a:fld>
            <a:endParaRPr lang="en-US" sz="1500" dirty="0">
              <a:solidFill>
                <a:srgbClr val="002955"/>
              </a:solidFill>
              <a:latin typeface="UC Berkeley OS Sign"/>
              <a:ea typeface="MS PGothic" pitchFamily="34" charset="-128"/>
              <a:sym typeface="UC Berkeley OS Sign"/>
            </a:endParaRPr>
          </a:p>
        </p:txBody>
      </p:sp>
      <p:pic>
        <p:nvPicPr>
          <p:cNvPr id="5122" name="Picture 2"/>
          <p:cNvPicPr>
            <a:picLocks noChangeAspect="1" noChangeArrowheads="1"/>
          </p:cNvPicPr>
          <p:nvPr/>
        </p:nvPicPr>
        <p:blipFill>
          <a:blip r:embed="rId3" cstate="print"/>
          <a:stretch>
            <a:fillRect/>
          </a:stretch>
        </p:blipFill>
        <p:spPr bwMode="auto">
          <a:xfrm>
            <a:off x="2315249" y="1909463"/>
            <a:ext cx="5046902" cy="378517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2013</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19  November 2013</a:t>
            </a:r>
            <a:br>
              <a:rPr lang="en-US" sz="3000" dirty="0" smtClean="0">
                <a:sym typeface="UC Berkeley OS Sign"/>
              </a:rPr>
            </a:br>
            <a:r>
              <a:rPr lang="en-US" sz="3000" dirty="0" smtClean="0">
                <a:sym typeface="UC Berkeley OS Sign"/>
              </a:rPr>
              <a:t>Lecture 24.1 –  History of Web Search</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2013</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idx="1"/>
          </p:nvPr>
        </p:nvSpPr>
        <p:spPr>
          <a:xfrm>
            <a:off x="392906" y="2464594"/>
            <a:ext cx="8228707" cy="3589734"/>
          </a:xfrm>
        </p:spPr>
        <p:txBody>
          <a:bodyPr anchor="ctr">
            <a:normAutofit fontScale="92500" lnSpcReduction="2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12  November 2013</a:t>
            </a:r>
            <a:br>
              <a:rPr lang="en-US" sz="3000" dirty="0" smtClean="0">
                <a:sym typeface="UC Berkeley OS Sign"/>
              </a:rPr>
            </a:br>
            <a:r>
              <a:rPr lang="en-US" sz="3000" dirty="0" smtClean="0">
                <a:sym typeface="UC Berkeley OS Sign"/>
              </a:rPr>
              <a:t>Lecture 22.5 –  Dimensionality Reduction</a:t>
            </a:r>
            <a:br>
              <a:rPr lang="en-US" sz="3000" dirty="0" smtClean="0">
                <a:sym typeface="UC Berkeley OS Sign"/>
              </a:rPr>
            </a:br>
            <a:r>
              <a:rPr lang="en-US" sz="3000" dirty="0" smtClean="0">
                <a:sym typeface="UC Berkeley OS Sign"/>
              </a:rPr>
              <a:t> in the Vector Model</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History of Web Search</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81000" y="1422443"/>
            <a:ext cx="8534400" cy="503916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err="1" smtClean="0">
                <a:latin typeface="UC Berkeley OS Sign"/>
                <a:sym typeface="UC Berkeley OS Sign"/>
                <a:hlinkClick r:id="rId3"/>
              </a:rPr>
              <a:t>Infographic</a:t>
            </a:r>
            <a:r>
              <a:rPr lang="en-US" sz="2800" dirty="0" smtClean="0">
                <a:latin typeface="UC Berkeley OS Sign"/>
                <a:sym typeface="UC Berkeley OS Sign"/>
                <a:hlinkClick r:id="rId3"/>
              </a:rPr>
              <a:t> </a:t>
            </a:r>
            <a:r>
              <a:rPr lang="en-US" sz="2800" dirty="0" smtClean="0">
                <a:latin typeface="UC Berkeley OS Sign"/>
                <a:sym typeface="UC Berkeley OS Sign"/>
              </a:rPr>
              <a:t>showing the long and incremental evolution of systems for searching Internet resources, beginning around 1990 with Archie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earliest search engines indexed only the title of Internet resources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TB-L created the Web to consolidate the diverse formats and protocols for Internet file exchange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TB-L anticipated a web of academic and research institutions that knew each other, so search and site discovery were not top priorities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Listing, Indexing, Crawling</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676400"/>
            <a:ext cx="8077200" cy="464277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When there were few web sites, each new one was announced on the NCSA “What’s New” page</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After NCSA’s Mosaic graphical browser was released in 1993, the number of sites grew rapidly, and NCSA’s list became inadequate</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 Web Wanderer in 1993 was first to create an index of URLs</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Web Crawler in 1994 was first to create an index of web page content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Index</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881799"/>
            <a:ext cx="8077200" cy="312018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When we talked about Boolean model the index was the words and their locations in the document</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more generally the index is “anything we know about the document” – its content, its metadata, its links, its access frequency, etc.</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arch-WebEngineComponents.gif"/>
          <p:cNvPicPr>
            <a:picLocks noChangeAspect="1"/>
          </p:cNvPicPr>
          <p:nvPr/>
        </p:nvPicPr>
        <p:blipFill>
          <a:blip r:embed="rId3" cstate="print"/>
          <a:stretch>
            <a:fillRect/>
          </a:stretch>
        </p:blipFill>
        <p:spPr>
          <a:xfrm>
            <a:off x="1905000" y="609600"/>
            <a:ext cx="6394449" cy="5791200"/>
          </a:xfrm>
          <a:prstGeom prst="rect">
            <a:avLst/>
          </a:prstGeom>
        </p:spPr>
      </p:pic>
      <p:sp>
        <p:nvSpPr>
          <p:cNvPr id="2" name="Title 1"/>
          <p:cNvSpPr>
            <a:spLocks noGrp="1"/>
          </p:cNvSpPr>
          <p:nvPr>
            <p:ph type="title"/>
          </p:nvPr>
        </p:nvSpPr>
        <p:spPr>
          <a:xfrm>
            <a:off x="457200" y="304800"/>
            <a:ext cx="2514600" cy="1143000"/>
          </a:xfrm>
        </p:spPr>
        <p:txBody>
          <a:bodyPr>
            <a:normAutofit fontScale="90000"/>
          </a:bodyPr>
          <a:lstStyle/>
          <a:p>
            <a:pPr marL="160729" indent="-160729">
              <a:lnSpc>
                <a:spcPct val="92000"/>
              </a:lnSpc>
              <a:buClr>
                <a:srgbClr val="002955"/>
              </a:buClr>
              <a:buSzPct val="44000"/>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600" b="1" dirty="0" smtClean="0"/>
              <a:t>THE INDEX IN CONTEXT</a:t>
            </a:r>
            <a:endParaRPr lang="en-US" sz="3600" b="1" dirty="0" smtClean="0">
              <a:sym typeface="UC Berkeley OS Sign"/>
            </a:endParaRPr>
          </a:p>
        </p:txBody>
      </p:sp>
      <p:sp>
        <p:nvSpPr>
          <p:cNvPr id="4" name="Rectangle 3"/>
          <p:cNvSpPr/>
          <p:nvPr/>
        </p:nvSpPr>
        <p:spPr>
          <a:xfrm>
            <a:off x="228600" y="152400"/>
            <a:ext cx="2895600" cy="1447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Directories and Portals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752600"/>
            <a:ext cx="8077200" cy="447606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1994 two Stanford grad students (Yang and </a:t>
            </a:r>
            <a:r>
              <a:rPr lang="en-US" sz="2800" dirty="0" err="1" smtClean="0">
                <a:latin typeface="UC Berkeley OS Sign"/>
                <a:sym typeface="UC Berkeley OS Sign"/>
              </a:rPr>
              <a:t>Filo</a:t>
            </a:r>
            <a:r>
              <a:rPr lang="en-US" sz="2800" dirty="0" smtClean="0">
                <a:latin typeface="UC Berkeley OS Sign"/>
                <a:sym typeface="UC Berkeley OS Sign"/>
              </a:rPr>
              <a:t>) created a hierarchical directory that organized sites by category</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 Searching this human-created organizing system was an effective and popular way to find relevant web sites</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Yahoo! went public in 1996 and became the leading “portal” site that aggregated web sites, games, news, email, and other interactions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81000" y="228600"/>
            <a:ext cx="7192796" cy="6358467"/>
          </a:xfrm>
          <a:prstGeom prst="rect">
            <a:avLst/>
          </a:prstGeom>
          <a:noFill/>
          <a:ln w="9525">
            <a:noFill/>
            <a:miter lim="800000"/>
            <a:headEnd/>
            <a:tailEnd/>
          </a:ln>
        </p:spPr>
      </p:pic>
      <p:sp>
        <p:nvSpPr>
          <p:cNvPr id="2" name="Title 1"/>
          <p:cNvSpPr>
            <a:spLocks noGrp="1"/>
          </p:cNvSpPr>
          <p:nvPr>
            <p:ph type="title"/>
          </p:nvPr>
        </p:nvSpPr>
        <p:spPr>
          <a:xfrm>
            <a:off x="5638800" y="2590800"/>
            <a:ext cx="2514600" cy="884238"/>
          </a:xfrm>
        </p:spPr>
        <p:txBody>
          <a:bodyPr>
            <a:noAutofit/>
          </a:bodyPr>
          <a:lstStyle/>
          <a:p>
            <a:r>
              <a:rPr lang="en-US" b="1" dirty="0" smtClean="0"/>
              <a:t>Yahoo!</a:t>
            </a:r>
            <a:br>
              <a:rPr lang="en-US" b="1" dirty="0" smtClean="0"/>
            </a:br>
            <a:r>
              <a:rPr lang="en-US" b="1" dirty="0" smtClean="0"/>
              <a:t>Directory</a:t>
            </a:r>
            <a:br>
              <a:rPr lang="en-US" b="1" dirty="0" smtClean="0"/>
            </a:br>
            <a:r>
              <a:rPr lang="en-US" b="1" dirty="0" smtClean="0"/>
              <a:t> in </a:t>
            </a:r>
            <a:r>
              <a:rPr lang="en-US" b="1" dirty="0" smtClean="0">
                <a:hlinkClick r:id="rId4"/>
              </a:rPr>
              <a:t>1996</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Commercialization </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81000" y="1524000"/>
            <a:ext cx="8458200" cy="4925353"/>
          </a:xfrm>
          <a:prstGeom prst="rect">
            <a:avLst/>
          </a:prstGeom>
          <a:noFill/>
          <a:ln w="9525">
            <a:noFill/>
            <a:miter lim="800000"/>
            <a:headEnd/>
            <a:tailEnd/>
          </a:ln>
        </p:spPr>
        <p:txBody>
          <a:bodyPr wrap="square" lIns="64291" tIns="32146" rIns="64291" bIns="32146">
            <a:spAutoFit/>
          </a:bodyPr>
          <a:lstStyle/>
          <a:p>
            <a:pPr marL="160729" indent="-160729" eaLnBrk="0" hangingPunct="0">
              <a:lnSpc>
                <a:spcPct val="92000"/>
              </a:lnSpc>
              <a:spcBef>
                <a:spcPts val="1266"/>
              </a:spcBef>
              <a:buClr>
                <a:srgbClr val="002955"/>
              </a:buClr>
              <a:buSzPct val="44000"/>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hlinkClick r:id="rId3"/>
            </a:endParaRP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the mid-90s the web drew commercial interest, leading to substantial debate about whether this was an acceptable use... and the commercial interests won</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Commercial use of the web grew so fast that the directory sites couldn’t keep up, and </a:t>
            </a:r>
            <a:r>
              <a:rPr lang="en-US" sz="2800" dirty="0" err="1" smtClean="0">
                <a:latin typeface="UC Berkeley OS Sign"/>
                <a:sym typeface="UC Berkeley OS Sign"/>
              </a:rPr>
              <a:t>Altavista</a:t>
            </a:r>
            <a:r>
              <a:rPr lang="en-US" sz="2800" dirty="0" smtClean="0">
                <a:latin typeface="UC Berkeley OS Sign"/>
                <a:sym typeface="UC Berkeley OS Sign"/>
              </a:rPr>
              <a:t>, Excite, </a:t>
            </a:r>
            <a:r>
              <a:rPr lang="en-US" sz="2800" dirty="0" err="1" smtClean="0">
                <a:latin typeface="UC Berkeley OS Sign"/>
                <a:sym typeface="UC Berkeley OS Sign"/>
              </a:rPr>
              <a:t>Infoseek</a:t>
            </a:r>
            <a:r>
              <a:rPr lang="en-US" sz="2800" dirty="0" smtClean="0">
                <a:latin typeface="UC Berkeley OS Sign"/>
                <a:sym typeface="UC Berkeley OS Sign"/>
              </a:rPr>
              <a:t>, </a:t>
            </a:r>
            <a:r>
              <a:rPr lang="en-US" sz="2800" dirty="0" err="1" smtClean="0">
                <a:latin typeface="UC Berkeley OS Sign"/>
                <a:sym typeface="UC Berkeley OS Sign"/>
              </a:rPr>
              <a:t>Inktomi</a:t>
            </a:r>
            <a:r>
              <a:rPr lang="en-US" sz="2800" dirty="0" smtClean="0">
                <a:latin typeface="UC Berkeley OS Sign"/>
                <a:sym typeface="UC Berkeley OS Sign"/>
              </a:rPr>
              <a:t>, and Lycos emerged as keyword-based search engines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uncontrolled essence of the web enabled the emergence of spam by the mid-1990s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Fighting Spam with</a:t>
            </a:r>
            <a:br>
              <a:rPr lang="en-US" sz="3600" b="1" dirty="0" smtClean="0">
                <a:sym typeface="UC Berkeley OS Sign"/>
              </a:rPr>
            </a:br>
            <a:r>
              <a:rPr lang="en-US" sz="3600" b="1" dirty="0" smtClean="0">
                <a:sym typeface="UC Berkeley OS Sign"/>
              </a:rPr>
              <a:t> Authoritative Relevance</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81000" y="1369544"/>
            <a:ext cx="8458200" cy="5092065"/>
          </a:xfrm>
          <a:prstGeom prst="rect">
            <a:avLst/>
          </a:prstGeom>
          <a:noFill/>
          <a:ln w="9525">
            <a:noFill/>
            <a:miter lim="800000"/>
            <a:headEnd/>
            <a:tailEnd/>
          </a:ln>
        </p:spPr>
        <p:txBody>
          <a:bodyPr wrap="square" lIns="64291" tIns="32146" rIns="64291" bIns="32146">
            <a:spAutoFit/>
          </a:bodyPr>
          <a:lstStyle/>
          <a:p>
            <a:pPr marL="160729" indent="-160729" eaLnBrk="0" hangingPunct="0">
              <a:lnSpc>
                <a:spcPct val="92000"/>
              </a:lnSpc>
              <a:spcBef>
                <a:spcPts val="1266"/>
              </a:spcBef>
              <a:buClr>
                <a:srgbClr val="002955"/>
              </a:buClr>
              <a:buSzPct val="44000"/>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hlinkClick r:id="rId3"/>
            </a:endParaRP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Vector IR models that worked well in controlled collections were not effective against spam</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Page &amp; </a:t>
            </a:r>
            <a:r>
              <a:rPr lang="en-US" sz="2800" dirty="0" err="1" smtClean="0">
                <a:latin typeface="UC Berkeley OS Sign"/>
                <a:sym typeface="UC Berkeley OS Sign"/>
              </a:rPr>
              <a:t>Brin</a:t>
            </a:r>
            <a:r>
              <a:rPr lang="en-US" sz="2800" dirty="0" smtClean="0">
                <a:latin typeface="UC Berkeley OS Sign"/>
                <a:sym typeface="UC Berkeley OS Sign"/>
              </a:rPr>
              <a:t> at Stanford developed </a:t>
            </a:r>
            <a:r>
              <a:rPr lang="en-US" sz="2800" dirty="0" err="1" smtClean="0">
                <a:latin typeface="UC Berkeley OS Sign"/>
                <a:sym typeface="UC Berkeley OS Sign"/>
                <a:hlinkClick r:id="rId3"/>
              </a:rPr>
              <a:t>BackRub</a:t>
            </a:r>
            <a:r>
              <a:rPr lang="en-US" sz="2800" dirty="0" smtClean="0">
                <a:latin typeface="UC Berkeley OS Sign"/>
                <a:sym typeface="UC Berkeley OS Sign"/>
              </a:rPr>
              <a:t>, used incoming links to estimate “authoritative” relevance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“Page Rank” method was substantially better than vector IR models at eliminating spam sites from search results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Google was founded in 1998 with goal of licensing Page Rank to other search engines, but this strategy wasn’t successful</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Advertising</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81000" y="1524000"/>
            <a:ext cx="8458200" cy="560227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err="1" smtClean="0">
                <a:latin typeface="UC Berkeley OS Sign"/>
                <a:sym typeface="UC Berkeley OS Sign"/>
              </a:rPr>
              <a:t>GoTo</a:t>
            </a:r>
            <a:r>
              <a:rPr lang="en-US" sz="2800" dirty="0" smtClean="0">
                <a:latin typeface="UC Berkeley OS Sign"/>
                <a:sym typeface="UC Berkeley OS Sign"/>
              </a:rPr>
              <a:t> (soon renamed Overture) was founded in 1998 and invented paid search results placement using keyword auctions; no "organic" results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Page &amp; </a:t>
            </a:r>
            <a:r>
              <a:rPr lang="en-US" sz="2800" dirty="0" err="1" smtClean="0">
                <a:latin typeface="UC Berkeley OS Sign"/>
                <a:sym typeface="UC Berkeley OS Sign"/>
              </a:rPr>
              <a:t>Brin</a:t>
            </a:r>
            <a:r>
              <a:rPr lang="en-US" sz="2800" dirty="0" smtClean="0">
                <a:latin typeface="UC Berkeley OS Sign"/>
                <a:sym typeface="UC Berkeley OS Sign"/>
              </a:rPr>
              <a:t> were adamantly opposed to this</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i="1" dirty="0" smtClean="0"/>
              <a:t>advertising funded search engines will be inherently biased towards the advertisers and away from the needs of the consumers… it is crucial to have a competitive search engine that is transparent and in the academic realm. </a:t>
            </a:r>
            <a:endParaRPr lang="en-US" sz="2800" i="1" dirty="0" smtClean="0">
              <a:sym typeface="UC Berkeley OS Sign"/>
            </a:endParaRP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Ads Pay for It!</a:t>
            </a:r>
            <a:endParaRPr lang="en-US" sz="36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81000" y="1524000"/>
            <a:ext cx="8458200" cy="391296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their advisors and investors convinced Page and </a:t>
            </a:r>
            <a:r>
              <a:rPr lang="en-US" sz="2800" dirty="0" err="1" smtClean="0">
                <a:latin typeface="UC Berkeley OS Sign"/>
                <a:sym typeface="UC Berkeley OS Sign"/>
              </a:rPr>
              <a:t>Brin</a:t>
            </a:r>
            <a:r>
              <a:rPr lang="en-US" sz="2800" dirty="0" smtClean="0">
                <a:latin typeface="UC Berkeley OS Sign"/>
                <a:sym typeface="UC Berkeley OS Sign"/>
              </a:rPr>
              <a:t> to change their minds, and Google added paid search results, segregating them from the results produced by their search engine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Ad revenue pays for investment in search engine infrastructure, which makes the web more useful, which incents the creation of more web sites, which makes search more necessary…</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915293"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Similarity in Vector Models</a:t>
            </a:r>
            <a:br>
              <a:rPr lang="en-US" sz="3600" b="1" dirty="0" smtClean="0"/>
            </a:br>
            <a:r>
              <a:rPr lang="en-US" sz="3600" b="1" dirty="0" smtClean="0"/>
              <a:t> (Graphical Depiction)</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a:t>
            </a:fld>
            <a:endParaRPr lang="en-US" sz="1500" dirty="0">
              <a:solidFill>
                <a:srgbClr val="002955"/>
              </a:solidFill>
              <a:latin typeface="UC Berkeley OS Sign"/>
              <a:ea typeface="MS PGothic" pitchFamily="34" charset="-128"/>
              <a:sym typeface="UC Berkeley OS Sign"/>
            </a:endParaRPr>
          </a:p>
        </p:txBody>
      </p:sp>
      <p:pic>
        <p:nvPicPr>
          <p:cNvPr id="5122" name="Picture 2"/>
          <p:cNvPicPr>
            <a:picLocks noChangeAspect="1" noChangeArrowheads="1"/>
          </p:cNvPicPr>
          <p:nvPr/>
        </p:nvPicPr>
        <p:blipFill>
          <a:blip r:embed="rId3" cstate="print"/>
          <a:stretch>
            <a:fillRect/>
          </a:stretch>
        </p:blipFill>
        <p:spPr bwMode="auto">
          <a:xfrm>
            <a:off x="1905000" y="1257182"/>
            <a:ext cx="5486400" cy="536895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2013</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19  November 2013</a:t>
            </a:r>
            <a:br>
              <a:rPr lang="en-US" sz="3000" dirty="0" smtClean="0">
                <a:sym typeface="UC Berkeley OS Sign"/>
              </a:rPr>
            </a:br>
            <a:r>
              <a:rPr lang="en-US" sz="3000" dirty="0" smtClean="0">
                <a:sym typeface="UC Berkeley OS Sign"/>
              </a:rPr>
              <a:t>Lecture 24.2 –  Web Crawling</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60729" indent="-160729">
              <a:lnSpc>
                <a:spcPct val="92000"/>
              </a:lnSpc>
              <a:buClr>
                <a:srgbClr val="002955"/>
              </a:buClr>
              <a:buSzPct val="44000"/>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600" b="1" dirty="0" smtClean="0"/>
              <a:t>Simplified View of Web Search Engine</a:t>
            </a:r>
            <a:endParaRPr lang="en-US" sz="3600" b="1" dirty="0" smtClean="0">
              <a:sym typeface="UC Berkeley OS Sign"/>
            </a:endParaRPr>
          </a:p>
        </p:txBody>
      </p:sp>
      <p:pic>
        <p:nvPicPr>
          <p:cNvPr id="3" name="Picture 2" descr="Search-WebEngineComponents.gif"/>
          <p:cNvPicPr>
            <a:picLocks noChangeAspect="1"/>
          </p:cNvPicPr>
          <p:nvPr/>
        </p:nvPicPr>
        <p:blipFill>
          <a:blip r:embed="rId3" cstate="print"/>
          <a:stretch>
            <a:fillRect/>
          </a:stretch>
        </p:blipFill>
        <p:spPr>
          <a:xfrm>
            <a:off x="533401" y="1254882"/>
            <a:ext cx="8206464" cy="4155318"/>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Web Crawling: Simplistic View</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676400"/>
            <a:ext cx="8077200" cy="328689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How do search engines find web pages to index?</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“Crawling” is the conventional name for this activity but it is misleading</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It suggests that some program that is moving around the web… rather than “staying at home” and sending queries to web sites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Web Crawling: Simplistic View</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676400"/>
            <a:ext cx="8077200" cy="474652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Start with known sites</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Record information for these sites</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Follow the links from each </a:t>
            </a:r>
            <a:r>
              <a:rPr lang="en-US" sz="2800" dirty="0" smtClean="0">
                <a:latin typeface="UC Berkeley OS Sign"/>
                <a:sym typeface="UC Berkeley OS Sign"/>
              </a:rPr>
              <a:t>site</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Record </a:t>
            </a:r>
            <a:r>
              <a:rPr lang="en-US" sz="2800" dirty="0" smtClean="0">
                <a:latin typeface="UC Berkeley OS Sign"/>
                <a:sym typeface="UC Berkeley OS Sign"/>
              </a:rPr>
              <a:t>information from sites found by following links</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Repeat</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(Put </a:t>
            </a:r>
            <a:r>
              <a:rPr lang="en-US" sz="2800" dirty="0" smtClean="0">
                <a:latin typeface="UC Berkeley OS Sign"/>
                <a:sym typeface="UC Berkeley OS Sign"/>
              </a:rPr>
              <a:t>"to be processed" pages in a </a:t>
            </a:r>
            <a:r>
              <a:rPr lang="en-US" sz="2800" dirty="0" smtClean="0">
                <a:latin typeface="UC Berkeley OS Sign"/>
                <a:sym typeface="UC Berkeley OS Sign"/>
              </a:rPr>
              <a:t>queue)</a:t>
            </a:r>
            <a:endParaRPr lang="en-US" sz="2800" dirty="0" smtClean="0">
              <a:latin typeface="UC Berkeley OS Sign"/>
              <a:sym typeface="UC Berkeley OS Sign"/>
            </a:endParaRP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Web Crawling: Complications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576898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"Individual" web pages are often highly complex structures with menus, images, advertising, and lots of dynamically generated content </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 sites are linked to by many pages, and we don't want to process them whenever we find them</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 sites change a lot, some rarely change</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Duplicate pages</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 great deal of the web is "deep" or "hidden" and not directly accessible to crawlers</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Web Crawling: Complications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345360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Link loops (A links to B, B links to C, C links to A)</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Invalid HTML</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 sites don't want to be indexed</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 sites don't deserve to be indexed because they are "link farms" - these just impose useless work on the crawler </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"Deep Web"</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371600"/>
            <a:ext cx="8077200" cy="430935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Much of the dynamic web is also the "deep" or "hidden" or "invisible" web whose pages are generated in response to queries submitted to an underlying database or repository</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Using overlap analysis between pairs of search engines, it was estimated in that 43,000–96,000 “deep Web sites” and an informal estimate of 7,500 terabytes of data exist - 500 times larger than the surface Web</a:t>
            </a:r>
            <a:endParaRPr lang="en-US" sz="2800" dirty="0">
              <a:latin typeface="UC Berkeley OS Sign"/>
              <a:sym typeface="UC Berkeley OS Sign"/>
            </a:endParaRPr>
          </a:p>
        </p:txBody>
      </p:sp>
      <p:sp>
        <p:nvSpPr>
          <p:cNvPr id="5" name="TextBox 4"/>
          <p:cNvSpPr txBox="1"/>
          <p:nvPr/>
        </p:nvSpPr>
        <p:spPr>
          <a:xfrm>
            <a:off x="533400" y="5873115"/>
            <a:ext cx="8229600" cy="984885"/>
          </a:xfrm>
          <a:prstGeom prst="rect">
            <a:avLst/>
          </a:prstGeom>
          <a:noFill/>
        </p:spPr>
        <p:txBody>
          <a:bodyPr wrap="square" rtlCol="0">
            <a:spAutoFit/>
          </a:bodyPr>
          <a:lstStyle/>
          <a:p>
            <a:pPr marL="0" lvl="1"/>
            <a:r>
              <a:rPr lang="en-US" sz="2000" dirty="0" smtClean="0">
                <a:latin typeface="UC Berkeley OS Sign"/>
                <a:sym typeface="UC Berkeley OS Sign"/>
              </a:rPr>
              <a:t>He, Patel, Zhang, and Chang. "The Deep Web," Communications of the ACM, May 2007</a:t>
            </a:r>
          </a:p>
          <a:p>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2013</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19  November 2013</a:t>
            </a:r>
            <a:br>
              <a:rPr lang="en-US" sz="3000" dirty="0" smtClean="0">
                <a:sym typeface="UC Berkeley OS Sign"/>
              </a:rPr>
            </a:br>
            <a:r>
              <a:rPr lang="en-US" sz="3000" dirty="0" smtClean="0">
                <a:sym typeface="UC Berkeley OS Sign"/>
              </a:rPr>
              <a:t>Lecture 24.3 –  Using Links to Determine Relevance</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Need for Web Citation Analysis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503916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primary reason for using web links is because relying only on the content of web pages just doesn't work well enough</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typical short queries (1 or 2 words) create short query vectors that would bias toward the retrieval of short documents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Unlike documents in controlled collections, the metadata associated with web pages is often missing or misleading</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Adapting Citation Analysis to the Web</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24638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concepts and techniques of citation analysis seem applicable to the web since we can view it as a network of interlinked articles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not everything applies because the web is different in numerous </a:t>
            </a:r>
            <a:r>
              <a:rPr lang="en-US" sz="2800" dirty="0" smtClean="0">
                <a:latin typeface="UC Berkeley OS Sign"/>
                <a:sym typeface="UC Berkeley OS Sign"/>
              </a:rPr>
              <a:t>ways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Google’s Page Rank is the exemplar of how citation analysis influences relevance ranking</a:t>
            </a:r>
            <a:endParaRPr lang="en-US" sz="2800" dirty="0" smtClean="0">
              <a:latin typeface="UC Berkeley OS Sign"/>
              <a:sym typeface="UC Berkeley OS Sign"/>
            </a:endParaRP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Vector Model with </a:t>
            </a:r>
            <a:r>
              <a:rPr lang="en-US" sz="3600" b="1" dirty="0" err="1" smtClean="0"/>
              <a:t>Polysemy</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524000"/>
            <a:ext cx="8077200" cy="434384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Because the vector model doesn't recognize that "BANK as in river" and "BANK as in money" are different senses, all occurrences of the term BANK are treated the same instead of being distinguished as separate dimensions in the space </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overestimates the similarity of documents containing BANK</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Google Page Rank</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351657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Google is extremely secretive about how it computes relevance, and it uses hundreds of “signals” to select and rank web sites in response to a query</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the basic ideas about exploiting link structure to estimate relevance have probably not changed much</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Using Links to Assess Relevance</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87245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Using links to assess the relevance of a web site seems intuitively sensible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Sites that are the "official" or "authoritative" or "gateway" site for an enterprise or organization will attract links from the Es &amp; Os that have relationships with them -&gt; we should value incoming links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Sites that these sites then link to are being endorsed by them -&gt; we should value outgoing links from high relevance sites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Hubs and Authorities</a:t>
            </a:r>
            <a:endParaRPr lang="en-US" dirty="0"/>
          </a:p>
        </p:txBody>
      </p:sp>
      <p:pic>
        <p:nvPicPr>
          <p:cNvPr id="3" name="Picture 2" descr="HubsAndAuthorities.gif"/>
          <p:cNvPicPr>
            <a:picLocks noChangeAspect="1"/>
          </p:cNvPicPr>
          <p:nvPr/>
        </p:nvPicPr>
        <p:blipFill>
          <a:blip r:embed="rId3" cstate="print"/>
          <a:stretch>
            <a:fillRect/>
          </a:stretch>
        </p:blipFill>
        <p:spPr>
          <a:xfrm>
            <a:off x="1352550" y="1047750"/>
            <a:ext cx="6438900" cy="476250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Evaluating Incoming and</a:t>
            </a:r>
            <a:br>
              <a:rPr lang="en-US" b="1" dirty="0" smtClean="0"/>
            </a:br>
            <a:r>
              <a:rPr lang="en-US" b="1" dirty="0" smtClean="0"/>
              <a:t> Outgoing Links</a:t>
            </a:r>
            <a:endParaRPr lang="en-US" dirty="0"/>
          </a:p>
        </p:txBody>
      </p:sp>
      <p:pic>
        <p:nvPicPr>
          <p:cNvPr id="3" name="Picture 2" descr="NewsSources.gif"/>
          <p:cNvPicPr>
            <a:picLocks noChangeAspect="1"/>
          </p:cNvPicPr>
          <p:nvPr/>
        </p:nvPicPr>
        <p:blipFill>
          <a:blip r:embed="rId3" cstate="print"/>
          <a:stretch>
            <a:fillRect/>
          </a:stretch>
        </p:blipFill>
        <p:spPr>
          <a:xfrm>
            <a:off x="800100" y="1814627"/>
            <a:ext cx="7543800" cy="3228746"/>
          </a:xfrm>
          <a:prstGeom prst="rect">
            <a:avLst/>
          </a:prstGeom>
        </p:spPr>
      </p:pic>
      <p:sp>
        <p:nvSpPr>
          <p:cNvPr id="4" name="Rectangle 7"/>
          <p:cNvSpPr>
            <a:spLocks noChangeArrowheads="1"/>
          </p:cNvSpPr>
          <p:nvPr/>
        </p:nvSpPr>
        <p:spPr bwMode="auto">
          <a:xfrm>
            <a:off x="533400" y="4724400"/>
            <a:ext cx="8077200" cy="136790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A "good" site only points to other "good" sites, endorsing them...what about the other types?</a:t>
            </a:r>
            <a:endParaRPr lang="en-US" sz="2800" dirty="0" smtClean="0">
              <a:latin typeface="UC Berkeley OS Sign"/>
              <a:sym typeface="UC Berkeley OS Sign"/>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Evaluating Incoming and</a:t>
            </a:r>
            <a:br>
              <a:rPr lang="en-US" sz="3600" b="1" dirty="0" smtClean="0"/>
            </a:br>
            <a:r>
              <a:rPr lang="en-US" sz="3600" b="1" dirty="0" smtClean="0"/>
              <a:t> Outgoing Links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520587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If you point to a known bad site, you are either bad or showing poor judgment; </a:t>
            </a:r>
            <a:r>
              <a:rPr lang="en-US" sz="2800" dirty="0" smtClean="0">
                <a:latin typeface="UC Berkeley OS Sign"/>
                <a:sym typeface="UC Berkeley OS Sign"/>
              </a:rPr>
              <a:t>either </a:t>
            </a:r>
            <a:r>
              <a:rPr lang="en-US" sz="2800" dirty="0" smtClean="0">
                <a:latin typeface="UC Berkeley OS Sign"/>
                <a:sym typeface="UC Berkeley OS Sign"/>
              </a:rPr>
              <a:t>way we should lower our evaluation of you</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If a known bad site points to a known bad site, maybe they are cooperating</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If a known bad site points to a known good site, it isn't the good site's fault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Should the number of outgoing links a site has influence how we value each link?</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Page Rank "Voting" Calculation</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47606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 site doesn't lose any of its own Page Rank by linking - it is just voting, as in a company shareholders meeting where you get as many votes as you have shares of stock</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vote for the "linked to" site is divided by the number of outgoing links from the "voting" site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 it is better for a site's Page Rank if it gets a vote from a site that only has a few of them than from a site that has a lot of them</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Page Rank and Relevancy</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87245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Page Rank measures the static structure of each web page, and there is no concept of relevancy in the mathematical description of Page Rank, so it is not dependent on any aspect of a query</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Page Rank comes into play only after some set of relevant documents has been identified by other retrieval models that more directly use the search terms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simplest approach would be to order the results by descending Page Rank</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Manipulating Page Rank</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07967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There are issues with web links that are analogous to concerns in scientific citation that self-citation and citations to classics distort the "true" link structure and relevance measures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"Search engine optimization" techniques claim to increase a page or site's page rank </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simpler the IR model, the easier it is to manipulate</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"Good" SEO Techniques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24638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CONTENT IS KING; good content deserves a higher relevance ranking </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Design your site with a clear hierarchy that is implemented using static text links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Validate the HTML and make sure that links aren't broken</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Choose informative page titles and section headings that accurately describe the content</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"Good" SEO Techniques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07967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Recognize the vocabulary problem and </a:t>
            </a:r>
            <a:r>
              <a:rPr lang="en-US" sz="2800" dirty="0" smtClean="0">
                <a:latin typeface="UC Berkeley OS Sign"/>
                <a:sym typeface="UC Berkeley OS Sign"/>
                <a:hlinkClick r:id="rId3"/>
              </a:rPr>
              <a:t>use the same words as your target customers</a:t>
            </a:r>
            <a:r>
              <a:rPr lang="en-US" sz="2800" dirty="0" smtClean="0">
                <a:latin typeface="UC Berkeley OS Sign"/>
                <a:sym typeface="UC Berkeley OS Sign"/>
              </a:rPr>
              <a:t> (</a:t>
            </a:r>
            <a:r>
              <a:rPr lang="en-US" sz="2800" dirty="0" smtClean="0">
                <a:latin typeface="UC Berkeley OS Sign"/>
                <a:sym typeface="UC Berkeley OS Sign"/>
                <a:hlinkClick r:id="rId3"/>
              </a:rPr>
              <a:t>http://adwords.google.com</a:t>
            </a:r>
            <a:r>
              <a:rPr lang="en-US" sz="2800" dirty="0" smtClean="0">
                <a:latin typeface="UC Berkeley OS Sign"/>
                <a:sym typeface="UC Berkeley OS Sign"/>
              </a:rPr>
              <a: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Avoid </a:t>
            </a:r>
            <a:r>
              <a:rPr lang="en-US" sz="2800" dirty="0" smtClean="0">
                <a:latin typeface="UC Berkeley OS Sign"/>
                <a:sym typeface="UC Berkeley OS Sign"/>
              </a:rPr>
              <a:t>jargon or scientific terms if you aren't aiming for scientists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BECAUSE EVERYONE COMPETES FOR THE SAME "GOOD" KEYWORDS, GOOGLE GETS RICH SELLING THEM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Vector Model with Synonymy</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524000"/>
            <a:ext cx="8077200" cy="394745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vector model can't recognize that "AUTO" and "CAR" are synonyms, and thus assigns them separate dimensions instead of counting them as additional occurrences of the same "semantic term”</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underestimates the similarity of documents containing AUTO and CAR</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fontScale="90000"/>
          </a:bodyPr>
          <a:lstStyle/>
          <a:p>
            <a:r>
              <a:rPr lang="en-US" b="1" dirty="0" smtClean="0"/>
              <a:t>Keyword Analysis: Google </a:t>
            </a:r>
            <a:r>
              <a:rPr lang="en-US" b="1" dirty="0" err="1" smtClean="0"/>
              <a:t>Adwords</a:t>
            </a:r>
            <a:endParaRPr lang="en-US" dirty="0"/>
          </a:p>
        </p:txBody>
      </p:sp>
      <p:pic>
        <p:nvPicPr>
          <p:cNvPr id="3" name="Picture 2" descr="Search-GoogleKeywordSuggest.gif"/>
          <p:cNvPicPr>
            <a:picLocks noChangeAspect="1"/>
          </p:cNvPicPr>
          <p:nvPr/>
        </p:nvPicPr>
        <p:blipFill>
          <a:blip r:embed="rId3" cstate="print"/>
          <a:stretch>
            <a:fillRect/>
          </a:stretch>
        </p:blipFill>
        <p:spPr>
          <a:xfrm>
            <a:off x="1447800" y="1066800"/>
            <a:ext cx="6162675" cy="5238750"/>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"Good" Linking Techniques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232739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Provide links to "Resources" that visitors to your site might find useful</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Don't link to sites, or ask for links from sites, that are "bad actors" or not credible</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"Good" Linking Techniques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328689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Use informative link anchor text; it is often a better description of a page than its own title!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Participate meaningfully in social or professional communities where reciprocal linking is a side effect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"Bad" SEO Techniques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47606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 techniques are not intuitive and aren't as related to the IR model; most of these are easily detected by search engines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Link farms, especially those created by automated techniques - essentially a form of spam directed toward search engines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Submitting a site to a directory service is rarely a good idea since most of them are little better than link farms in terms of content quality</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Relevance "Arms Race"</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87245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response to "bad" SEO techniques, search engines adapt their relevance algorithms to ignore or penalize sites that use those strategies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Google makes most of its money from selling ads to companies that want to manipulate relevance...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and these sites then that take up some of the space on the results page that might have gone to the truly relevant and deserving pages that didn't have the money to pay to get seen</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12192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Sociopolitical Criticism of Page Rank and Google Relevance Heuristics [1]</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2209800"/>
            <a:ext cx="8001000" cy="312018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Google says Page Rank relies on the uniquely democratic nature of the web by using its vast link </a:t>
            </a:r>
            <a:r>
              <a:rPr lang="en-US" sz="2800" dirty="0" smtClean="0">
                <a:latin typeface="UC Berkeley OS Sign"/>
                <a:sym typeface="UC Berkeley OS Sign"/>
              </a:rPr>
              <a:t>structure</a:t>
            </a:r>
            <a:endParaRPr lang="en-US" sz="2800" dirty="0" smtClean="0">
              <a:latin typeface="UC Berkeley OS Sign"/>
              <a:sym typeface="UC Berkeley OS Sign"/>
            </a:endParaRP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Page Rank algorithm favors older pages because a new page, regardless of its quality or relevance, will not have many incoming links</a:t>
            </a:r>
          </a:p>
        </p:txBody>
      </p:sp>
      <p:sp>
        <p:nvSpPr>
          <p:cNvPr id="5" name="TextBox 4"/>
          <p:cNvSpPr txBox="1"/>
          <p:nvPr/>
        </p:nvSpPr>
        <p:spPr>
          <a:xfrm>
            <a:off x="304800" y="6211669"/>
            <a:ext cx="8839200" cy="369332"/>
          </a:xfrm>
          <a:prstGeom prst="rect">
            <a:avLst/>
          </a:prstGeom>
          <a:noFill/>
        </p:spPr>
        <p:txBody>
          <a:bodyPr wrap="square" rtlCol="0">
            <a:spAutoFit/>
          </a:bodyPr>
          <a:lstStyle/>
          <a:p>
            <a:r>
              <a:rPr lang="en-US" dirty="0" smtClean="0"/>
              <a:t>Diaz, Alejandro. "Through the Google goggles: Sociopolitical bias in search engine design."</a:t>
            </a:r>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12192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Sociopolitical Criticism of Page Rank and Google Relevance Heuristics [2]</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2362200"/>
            <a:ext cx="8001000" cy="424638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Put another way, Page Rank treats popularity as a substitute for relevance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Similarly, pages from "big company" domains, with short URLs, and whose URLs contain the search terms are treated as more relevant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 "conventional" authority is favored</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Google also seems to vastly overweight Wikipedia articles</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12954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Sociopolitical Criticism of Page Rank and Google Relevance Heuristics [3]</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762000" y="2209800"/>
            <a:ext cx="8077200" cy="272378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Does Page Rank systematically disfavor or suppress new, underrepresented, or other voices that are critical of the "mainstream" point of view?</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5414" y="1995785"/>
            <a:ext cx="7867055" cy="4491633"/>
          </a:xfrm>
        </p:spPr>
        <p:txBody>
          <a:bodyPr>
            <a:normAutofit lnSpcReduction="10000"/>
          </a:bodyPr>
          <a:lstStyle/>
          <a:p>
            <a:r>
              <a:rPr lang="en-US" sz="2800" dirty="0" smtClean="0"/>
              <a:t>Geller, Tom. “Talking to machines.” Communications of the ACM 55, no. 4 (2012): 14-16. </a:t>
            </a:r>
          </a:p>
          <a:p>
            <a:r>
              <a:rPr lang="en-US" sz="2800" dirty="0" smtClean="0"/>
              <a:t>Knees, Peter, Tim </a:t>
            </a:r>
            <a:r>
              <a:rPr lang="en-US" sz="2800" dirty="0" err="1" smtClean="0"/>
              <a:t>Pohle</a:t>
            </a:r>
            <a:r>
              <a:rPr lang="en-US" sz="2800" dirty="0" smtClean="0"/>
              <a:t>, Markus </a:t>
            </a:r>
            <a:r>
              <a:rPr lang="en-US" sz="2800" dirty="0" err="1" smtClean="0"/>
              <a:t>Schedl</a:t>
            </a:r>
            <a:r>
              <a:rPr lang="en-US" sz="2800" dirty="0" smtClean="0"/>
              <a:t>, and Gerhard </a:t>
            </a:r>
            <a:r>
              <a:rPr lang="en-US" sz="2800" dirty="0" err="1" smtClean="0"/>
              <a:t>Widmer</a:t>
            </a:r>
            <a:r>
              <a:rPr lang="en-US" sz="2800" dirty="0" smtClean="0"/>
              <a:t>. “A music search engine built upon audio-based and web-based similarity measures.” </a:t>
            </a:r>
          </a:p>
          <a:p>
            <a:r>
              <a:rPr lang="en-US" sz="2800" dirty="0" smtClean="0"/>
              <a:t>Schmitz, Patrick and Black, Michael – “The Delphi Toolkit: Enabling Semantic Search for Museum Collections”</a:t>
            </a:r>
          </a:p>
        </p:txBody>
      </p:sp>
      <p:sp>
        <p:nvSpPr>
          <p:cNvPr id="7171" name="Rectangle 1"/>
          <p:cNvSpPr>
            <a:spLocks noGrp="1" noChangeArrowheads="1"/>
          </p:cNvSpPr>
          <p:nvPr>
            <p:ph type="title"/>
          </p:nvPr>
        </p:nvSpPr>
        <p:spPr>
          <a:xfrm>
            <a:off x="455414" y="804788"/>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Readings for Next Lecture</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58</a:t>
            </a:fld>
            <a:endParaRPr lang="en-US" sz="1500" dirty="0">
              <a:solidFill>
                <a:srgbClr val="002955"/>
              </a:solidFill>
              <a:latin typeface="UC Berkeley OS Sign"/>
              <a:ea typeface="MS PGothic" pitchFamily="34" charset="-128"/>
              <a:sym typeface="UC Berkeley OS Sign"/>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Dimensionality Reduction - A Very Informal Motivation</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351657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Reducing the number of dimensions in a description to the "principle" ones is a common goal in psychology or marketing</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For example, if you have lots of people answer the questions on a personality test, you want to reduce the "person x question" matrix to a "person x </a:t>
            </a:r>
            <a:r>
              <a:rPr lang="en-US" sz="2800" dirty="0" err="1" smtClean="0">
                <a:latin typeface="UC Berkeley OS Sign"/>
                <a:sym typeface="UC Berkeley OS Sign"/>
              </a:rPr>
              <a:t>PersonalityDimension</a:t>
            </a:r>
            <a:r>
              <a:rPr lang="en-US" sz="2800" dirty="0" smtClean="0">
                <a:latin typeface="UC Berkeley OS Sign"/>
                <a:sym typeface="UC Berkeley OS Sign"/>
              </a:rPr>
              <a:t>" one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Dimensionality Reduction - A Very Informal Motivation</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87245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If every resource described as “big” is also described as “red,” and every “small” resource is also “green,” this correlation between color and size means that either of these properties is sufficient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With thousands of properties or descriptive terms, we need clever statistical analysis to choose the optimal descriptive terms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can synthesize  new “logical terms” based on the correlations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From Terms to Topics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24638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dimensionality of the space in the simple vector model is the number of different terms in it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the "semantic dimensionality" of the space is the number of distinct topics represented in it </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number of topics is much lower than the number of terms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Documents can be similar in the topics they contain even if they have no words in common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915293"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An Intuitive Explanation for Dimensionality Reduction Techniques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9</a:t>
            </a:fld>
            <a:endParaRPr lang="en-US" sz="1500" dirty="0">
              <a:solidFill>
                <a:srgbClr val="002955"/>
              </a:solidFill>
              <a:latin typeface="UC Berkeley OS Sign"/>
              <a:ea typeface="MS PGothic" pitchFamily="34" charset="-128"/>
              <a:sym typeface="UC Berkeley OS Sign"/>
            </a:endParaRPr>
          </a:p>
        </p:txBody>
      </p:sp>
      <p:pic>
        <p:nvPicPr>
          <p:cNvPr id="5122" name="Picture 2"/>
          <p:cNvPicPr>
            <a:picLocks noChangeAspect="1" noChangeArrowheads="1"/>
          </p:cNvPicPr>
          <p:nvPr/>
        </p:nvPicPr>
        <p:blipFill>
          <a:blip r:embed="rId3" cstate="print"/>
          <a:stretch>
            <a:fillRect/>
          </a:stretch>
        </p:blipFill>
        <p:spPr bwMode="auto">
          <a:xfrm>
            <a:off x="381000" y="1371600"/>
            <a:ext cx="8493760" cy="426719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2948</Words>
  <Application>Microsoft Office PowerPoint</Application>
  <PresentationFormat>On-screen Show (4:3)</PresentationFormat>
  <Paragraphs>368</Paragraphs>
  <Slides>58</Slides>
  <Notes>58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Plan for Today’s Lecture(s)</vt:lpstr>
      <vt:lpstr>INFO 202 “Information Organization &amp; Retrieval” Fall 2013 </vt:lpstr>
      <vt:lpstr>Similarity in Vector Models  (Graphical Depiction)</vt:lpstr>
      <vt:lpstr>  Vector Model with Polysemy</vt:lpstr>
      <vt:lpstr>  Vector Model with Synonymy</vt:lpstr>
      <vt:lpstr>Dimensionality Reduction - A Very Informal Motivation</vt:lpstr>
      <vt:lpstr>Dimensionality Reduction - A Very Informal Motivation</vt:lpstr>
      <vt:lpstr>From Terms to Topics</vt:lpstr>
      <vt:lpstr>An Intuitive Explanation for Dimensionality Reduction Techniques</vt:lpstr>
      <vt:lpstr>"Topic Space," Not "Term Space"</vt:lpstr>
      <vt:lpstr>Dimensionality Reduction with  "Latent Semantic Analysis"</vt:lpstr>
      <vt:lpstr>LSA as an IR Model</vt:lpstr>
      <vt:lpstr>LSA Applications</vt:lpstr>
      <vt:lpstr>Singular Value Decomposition (formal)</vt:lpstr>
      <vt:lpstr>Singular Value Decomposition  (less formal)</vt:lpstr>
      <vt:lpstr>Singular Value Decomposition  (less formal)</vt:lpstr>
      <vt:lpstr>Dimensionality Reduction with  "Latent Semantic Analysis"</vt:lpstr>
      <vt:lpstr>Singular Value Decomposition Approximation</vt:lpstr>
      <vt:lpstr>INFO 202 “Information Organization &amp; Retrieval” Fall 2013 </vt:lpstr>
      <vt:lpstr>History of Web Search</vt:lpstr>
      <vt:lpstr>Listing, Indexing, Crawling</vt:lpstr>
      <vt:lpstr>The Index</vt:lpstr>
      <vt:lpstr>THE INDEX IN CONTEXT</vt:lpstr>
      <vt:lpstr>Directories and Portals</vt:lpstr>
      <vt:lpstr>Yahoo! Directory  in 1996</vt:lpstr>
      <vt:lpstr>Commercialization </vt:lpstr>
      <vt:lpstr>Fighting Spam with  Authoritative Relevance</vt:lpstr>
      <vt:lpstr>Advertising</vt:lpstr>
      <vt:lpstr>Ads Pay for It!</vt:lpstr>
      <vt:lpstr>INFO 202 “Information Organization &amp; Retrieval” Fall 2013 </vt:lpstr>
      <vt:lpstr>Simplified View of Web Search Engine</vt:lpstr>
      <vt:lpstr>Web Crawling: Simplistic View</vt:lpstr>
      <vt:lpstr>Web Crawling: Simplistic View</vt:lpstr>
      <vt:lpstr>Web Crawling: Complications</vt:lpstr>
      <vt:lpstr>Web Crawling: Complications</vt:lpstr>
      <vt:lpstr>The "Deep Web"</vt:lpstr>
      <vt:lpstr>INFO 202 “Information Organization &amp; Retrieval” Fall 2013 </vt:lpstr>
      <vt:lpstr>The Need for Web Citation Analysis</vt:lpstr>
      <vt:lpstr>Adapting Citation Analysis to the Web</vt:lpstr>
      <vt:lpstr>Google Page Rank</vt:lpstr>
      <vt:lpstr>Using Links to Assess Relevance</vt:lpstr>
      <vt:lpstr>Hubs and Authorities</vt:lpstr>
      <vt:lpstr>Evaluating Incoming and  Outgoing Links</vt:lpstr>
      <vt:lpstr>Evaluating Incoming and  Outgoing Links</vt:lpstr>
      <vt:lpstr>The Page Rank "Voting" Calculation</vt:lpstr>
      <vt:lpstr>Page Rank and Relevancy</vt:lpstr>
      <vt:lpstr>Manipulating Page Rank</vt:lpstr>
      <vt:lpstr>"Good" SEO Techniques</vt:lpstr>
      <vt:lpstr>"Good" SEO Techniques</vt:lpstr>
      <vt:lpstr>Keyword Analysis: Google Adwords</vt:lpstr>
      <vt:lpstr>"Good" Linking Techniques</vt:lpstr>
      <vt:lpstr>"Good" Linking Techniques</vt:lpstr>
      <vt:lpstr>"Bad" SEO Techniques</vt:lpstr>
      <vt:lpstr>The Relevance "Arms Race"</vt:lpstr>
      <vt:lpstr>Sociopolitical Criticism of Page Rank and Google Relevance Heuristics [1]</vt:lpstr>
      <vt:lpstr>Sociopolitical Criticism of Page Rank and Google Relevance Heuristics [2]</vt:lpstr>
      <vt:lpstr>Sociopolitical Criticism of Page Rank and Google Relevance Heuristics [3]</vt:lpstr>
      <vt:lpstr>Readings for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2013-11-19T16:14:45Z</dcterms:created>
  <dcterms:modified xsi:type="dcterms:W3CDTF">2013-11-19T16:19:08Z</dcterms:modified>
</cp:coreProperties>
</file>