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handoutMasterIdLst>
    <p:handoutMasterId r:id="rId54"/>
  </p:handoutMasterIdLst>
  <p:sldIdLst>
    <p:sldId id="257" r:id="rId2"/>
    <p:sldId id="337" r:id="rId3"/>
    <p:sldId id="334" r:id="rId4"/>
    <p:sldId id="338" r:id="rId5"/>
    <p:sldId id="412" r:id="rId6"/>
    <p:sldId id="369" r:id="rId7"/>
    <p:sldId id="413" r:id="rId8"/>
    <p:sldId id="414" r:id="rId9"/>
    <p:sldId id="441" r:id="rId10"/>
    <p:sldId id="415" r:id="rId11"/>
    <p:sldId id="403" r:id="rId12"/>
    <p:sldId id="422" r:id="rId13"/>
    <p:sldId id="402" r:id="rId14"/>
    <p:sldId id="416" r:id="rId15"/>
    <p:sldId id="335" r:id="rId16"/>
    <p:sldId id="418" r:id="rId17"/>
    <p:sldId id="417" r:id="rId18"/>
    <p:sldId id="419" r:id="rId19"/>
    <p:sldId id="420" r:id="rId20"/>
    <p:sldId id="421" r:id="rId21"/>
    <p:sldId id="442" r:id="rId22"/>
    <p:sldId id="404" r:id="rId23"/>
    <p:sldId id="427" r:id="rId24"/>
    <p:sldId id="423" r:id="rId25"/>
    <p:sldId id="428" r:id="rId26"/>
    <p:sldId id="424" r:id="rId27"/>
    <p:sldId id="426" r:id="rId28"/>
    <p:sldId id="429" r:id="rId29"/>
    <p:sldId id="405" r:id="rId30"/>
    <p:sldId id="432" r:id="rId31"/>
    <p:sldId id="433" r:id="rId32"/>
    <p:sldId id="430" r:id="rId33"/>
    <p:sldId id="431" r:id="rId34"/>
    <p:sldId id="434" r:id="rId35"/>
    <p:sldId id="438" r:id="rId36"/>
    <p:sldId id="435" r:id="rId37"/>
    <p:sldId id="436" r:id="rId38"/>
    <p:sldId id="439" r:id="rId39"/>
    <p:sldId id="437" r:id="rId40"/>
    <p:sldId id="406" r:id="rId41"/>
    <p:sldId id="443" r:id="rId42"/>
    <p:sldId id="407" r:id="rId43"/>
    <p:sldId id="444" r:id="rId44"/>
    <p:sldId id="446" r:id="rId45"/>
    <p:sldId id="447" r:id="rId46"/>
    <p:sldId id="448" r:id="rId47"/>
    <p:sldId id="370" r:id="rId48"/>
    <p:sldId id="449" r:id="rId49"/>
    <p:sldId id="371" r:id="rId50"/>
    <p:sldId id="451" r:id="rId51"/>
    <p:sldId id="452" r:id="rId5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76852" autoAdjust="0"/>
  </p:normalViewPr>
  <p:slideViewPr>
    <p:cSldViewPr>
      <p:cViewPr varScale="1">
        <p:scale>
          <a:sx n="60" d="100"/>
          <a:sy n="60" d="100"/>
        </p:scale>
        <p:origin x="-97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36"/>
    </p:cViewPr>
  </p:sorterViewPr>
  <p:notesViewPr>
    <p:cSldViewPr>
      <p:cViewPr varScale="1">
        <p:scale>
          <a:sx n="79" d="100"/>
          <a:sy n="79" d="100"/>
        </p:scale>
        <p:origin x="-396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B3D6A69-8F4E-4DCF-81CF-035B0780F130}" type="datetimeFigureOut">
              <a:rPr lang="en-US" smtClean="0"/>
              <a:pPr/>
              <a:t>11/6/2013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3F2D5428-3F26-4DA9-90E4-E7B60ACF73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5C269FD-38BF-4F80-BC51-3F7DC99EC4AA}" type="datetimeFigureOut">
              <a:rPr lang="en-US" smtClean="0"/>
              <a:pPr/>
              <a:t>11/6/2013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D280C8D-69B1-4B16-A100-57CD736187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852488"/>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sym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514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1D1A1-1DF6-4B54-BCC4-54452A5DA961}"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pic>
        <p:nvPicPr>
          <p:cNvPr id="7" name="Picture 5"/>
          <p:cNvPicPr>
            <a:picLocks noChangeArrowheads="1"/>
          </p:cNvPicPr>
          <p:nvPr userDrawn="1"/>
        </p:nvPicPr>
        <p:blipFill>
          <a:blip r:embed="rId2" cstate="print"/>
          <a:srcRect/>
          <a:stretch>
            <a:fillRect/>
          </a:stretch>
        </p:blipFill>
        <p:spPr bwMode="auto">
          <a:xfrm>
            <a:off x="194221" y="223242"/>
            <a:ext cx="892969" cy="892969"/>
          </a:xfrm>
          <a:prstGeom prst="rect">
            <a:avLst/>
          </a:prstGeom>
          <a:noFill/>
          <a:ln w="9525">
            <a:noFill/>
            <a:round/>
            <a:headEnd/>
            <a:tailEnd/>
          </a:ln>
        </p:spPr>
      </p:pic>
      <p:sp>
        <p:nvSpPr>
          <p:cNvPr id="8"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1D1A1-1DF6-4B54-BCC4-54452A5DA961}"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1D1A1-1DF6-4B54-BCC4-54452A5DA961}"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1D1A1-1DF6-4B54-BCC4-54452A5DA961}"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1D1A1-1DF6-4B54-BCC4-54452A5DA961}"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1D1A1-1DF6-4B54-BCC4-54452A5DA961}"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1D1A1-1DF6-4B54-BCC4-54452A5DA961}"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A874E-CB43-4F8F-92D2-97AC41D51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1D1A1-1DF6-4B54-BCC4-54452A5DA961}"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A874E-CB43-4F8F-92D2-97AC41D51239}" type="slidenum">
              <a:rPr lang="en-US" smtClean="0"/>
              <a:pPr/>
              <a:t>‹#›</a:t>
            </a:fld>
            <a:endParaRPr lang="en-US"/>
          </a:p>
        </p:txBody>
      </p:sp>
      <p:sp>
        <p:nvSpPr>
          <p:cNvPr id="7" name="Rectangle 4"/>
          <p:cNvSpPr>
            <a:spLocks/>
          </p:cNvSpPr>
          <p:nvPr userDrawn="1"/>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demonstrations.wolfram.com/ZipfsLawAppliedToWordAndLetterFrequenci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dl.acm.org/citation.cfm?id=201841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271372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Motivating The Vector Model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Vector Model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 Weighting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Similarity Calculation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Limitations of the Vector Model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62000" y="1129155"/>
            <a:ext cx="7620000" cy="5555849"/>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smtClean="0"/>
              <a:t>Vectors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Vectors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143000" y="2514600"/>
            <a:ext cx="7391400" cy="260997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Vectors are an abstract way to think about a list of numbers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Any point in a vector space can be represented as a list of numbers called "coordinates" which represent values on the "axes" or "basis vectors" of the space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Vectors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1066800" y="1752600"/>
            <a:ext cx="7696200" cy="317307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Adding and multiplying vectors gives us a way to represent a continuous space in any number of dimensions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can multiply a coordinate value in a vector to "scale" its length on a particular basic vector to "weight" that value (or axis)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Overview of Vector Model</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762000" y="2133600"/>
            <a:ext cx="7924800" cy="317307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Documents and queries are represented in the same way as word or term vectors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Each dimension is the count of occurrences for a term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 weights can capture term counts within a document or the importance of the term in discriminating the document in the collection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Overview of Vector Model</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2133600"/>
            <a:ext cx="7543800" cy="340275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Vector algebra provides a model for computing similarity between queries and documents and between documents because of assumption that "closeness in space" means "closeness in meaning"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no representation of word order (sentence structure) in the vector - it is just a BAG OF WORDS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An Important Note on Terminology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905000"/>
            <a:ext cx="7772400" cy="40796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WARNING: A lot of IR literature uses Frequency to mean Count </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 Frequency is defined to mean "the number of occurrences of a term in a document"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even though to actually make it a frequency the count should be divided by some measure of the document's length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Document x Term Matrix</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609600"/>
            <a:ext cx="8458200" cy="176429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can represent for each document the frequency of the words (or terms created by stemming morphologically related words) that it contains</a:t>
            </a:r>
            <a:endParaRPr lang="en-US" sz="2800" dirty="0" smtClean="0">
              <a:latin typeface="UC Berkeley OS Sign"/>
              <a:sym typeface="UC Berkeley OS Sign"/>
            </a:endParaRPr>
          </a:p>
        </p:txBody>
      </p:sp>
      <p:pic>
        <p:nvPicPr>
          <p:cNvPr id="8" name="Picture 7" descr="DocumentVectorMatrix.gif"/>
          <p:cNvPicPr>
            <a:picLocks noChangeAspect="1"/>
          </p:cNvPicPr>
          <p:nvPr/>
        </p:nvPicPr>
        <p:blipFill>
          <a:blip r:embed="rId3" cstate="print"/>
          <a:stretch>
            <a:fillRect/>
          </a:stretch>
        </p:blipFill>
        <p:spPr>
          <a:xfrm>
            <a:off x="838200" y="2438400"/>
            <a:ext cx="7543800" cy="4143375"/>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62000" y="1703822"/>
            <a:ext cx="7620000" cy="4406515"/>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smtClean="0"/>
              <a:t>Document Vector</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762000" y="1862572"/>
            <a:ext cx="7620000" cy="4089015"/>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smtClean="0"/>
              <a:t>Document Vector</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1295400" y="2362200"/>
            <a:ext cx="6677319" cy="4089015"/>
          </a:xfrm>
          <a:prstGeom prst="rect">
            <a:avLst/>
          </a:prstGeom>
        </p:spPr>
      </p:pic>
      <p:sp>
        <p:nvSpPr>
          <p:cNvPr id="10" name="Title 9"/>
          <p:cNvSpPr>
            <a:spLocks noGrp="1"/>
          </p:cNvSpPr>
          <p:nvPr>
            <p:ph type="title"/>
          </p:nvPr>
        </p:nvSpPr>
        <p:spPr>
          <a:xfrm>
            <a:off x="304800" y="0"/>
            <a:ext cx="8382000" cy="1143000"/>
          </a:xfrm>
        </p:spPr>
        <p:txBody>
          <a:bodyPr>
            <a:normAutofit/>
          </a:bodyPr>
          <a:lstStyle/>
          <a:p>
            <a:r>
              <a:rPr lang="en-US" b="1" dirty="0" smtClean="0"/>
              <a:t>Word (or Term) Vectors</a:t>
            </a:r>
            <a:endParaRPr lang="en-US" dirty="0"/>
          </a:p>
        </p:txBody>
      </p:sp>
      <p:sp>
        <p:nvSpPr>
          <p:cNvPr id="5" name="Rectangle 7"/>
          <p:cNvSpPr>
            <a:spLocks noChangeArrowheads="1"/>
          </p:cNvSpPr>
          <p:nvPr/>
        </p:nvSpPr>
        <p:spPr bwMode="auto">
          <a:xfrm>
            <a:off x="457200" y="533400"/>
            <a:ext cx="8458200" cy="176429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We can use this same matrix to represent a word / term as a vector whose coordinates measure how much it indicates the concept or context of a document</a:t>
            </a: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November 2013</a:t>
            </a:r>
            <a:br>
              <a:rPr lang="en-US" sz="3000" dirty="0" smtClean="0">
                <a:sym typeface="UC Berkeley OS Sign"/>
              </a:rPr>
            </a:br>
            <a:r>
              <a:rPr lang="en-US" sz="3000" dirty="0" smtClean="0">
                <a:sym typeface="UC Berkeley OS Sign"/>
              </a:rPr>
              <a:t>Lecture 22.1 –  Motivating the Vector Model</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685799" y="1371600"/>
            <a:ext cx="8063519" cy="4876800"/>
          </a:xfrm>
          <a:prstGeom prst="rect">
            <a:avLst/>
          </a:prstGeom>
        </p:spPr>
      </p:pic>
      <p:sp>
        <p:nvSpPr>
          <p:cNvPr id="10" name="Title 9"/>
          <p:cNvSpPr>
            <a:spLocks noGrp="1"/>
          </p:cNvSpPr>
          <p:nvPr>
            <p:ph type="title"/>
          </p:nvPr>
        </p:nvSpPr>
        <p:spPr>
          <a:xfrm>
            <a:off x="304800" y="152400"/>
            <a:ext cx="8382000" cy="1143000"/>
          </a:xfrm>
        </p:spPr>
        <p:txBody>
          <a:bodyPr>
            <a:normAutofit/>
          </a:bodyPr>
          <a:lstStyle/>
          <a:p>
            <a:r>
              <a:rPr lang="en-US" b="1" dirty="0" smtClean="0"/>
              <a:t>Documents in Term Space – 2D</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November 2013</a:t>
            </a:r>
            <a:br>
              <a:rPr lang="en-US" sz="3000" dirty="0" smtClean="0">
                <a:sym typeface="UC Berkeley OS Sign"/>
              </a:rPr>
            </a:br>
            <a:r>
              <a:rPr lang="en-US" sz="3000" dirty="0" smtClean="0">
                <a:sym typeface="UC Berkeley OS Sign"/>
              </a:rPr>
              <a:t>Lecture 22.3 –  Term Weighting</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a:t>
            </a:r>
            <a:r>
              <a:rPr lang="en-US" sz="3600" b="1" dirty="0" err="1" smtClean="0"/>
              <a:t>Zipf</a:t>
            </a:r>
            <a:r>
              <a:rPr lang="en-US" sz="3600" b="1" dirty="0" smtClean="0"/>
              <a:t> Distribution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14400" y="1752600"/>
            <a:ext cx="7315200" cy="384999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any natural language, we can observe that: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 few items occur very frequently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 medium number of elements have medium frequency </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Very many elements occur very infrequently (the "long tail“)</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a:t>
            </a:r>
            <a:r>
              <a:rPr lang="en-US" sz="3600" b="1" dirty="0" err="1" smtClean="0"/>
              <a:t>Zipf</a:t>
            </a:r>
            <a:r>
              <a:rPr lang="en-US" sz="3600" b="1" dirty="0" smtClean="0"/>
              <a:t> Distribution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752600"/>
            <a:ext cx="7239000" cy="464277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An approximate model of this distribution is the </a:t>
            </a:r>
            <a:r>
              <a:rPr lang="en-US" sz="2800" dirty="0" err="1" smtClean="0">
                <a:latin typeface="UC Berkeley OS Sign"/>
                <a:sym typeface="UC Berkeley OS Sign"/>
              </a:rPr>
              <a:t>Zipf</a:t>
            </a:r>
            <a:r>
              <a:rPr lang="en-US" sz="2800" dirty="0" smtClean="0">
                <a:latin typeface="UC Berkeley OS Sign"/>
                <a:sym typeface="UC Berkeley OS Sign"/>
              </a:rPr>
              <a:t> Distribution, which says that the frequency of the </a:t>
            </a:r>
            <a:r>
              <a:rPr lang="en-US" sz="2800" dirty="0" err="1" smtClean="0">
                <a:latin typeface="UC Berkeley OS Sign"/>
                <a:sym typeface="UC Berkeley OS Sign"/>
              </a:rPr>
              <a:t>i-th</a:t>
            </a:r>
            <a:r>
              <a:rPr lang="en-US" sz="2800" dirty="0" smtClean="0">
                <a:latin typeface="UC Berkeley OS Sign"/>
                <a:sym typeface="UC Berkeley OS Sign"/>
              </a:rPr>
              <a:t> most frequent word is 1/(</a:t>
            </a:r>
            <a:r>
              <a:rPr lang="en-US" sz="2800" dirty="0" err="1" smtClean="0">
                <a:latin typeface="UC Berkeley OS Sign"/>
                <a:sym typeface="UC Berkeley OS Sign"/>
              </a:rPr>
              <a:t>i^a</a:t>
            </a:r>
            <a:r>
              <a:rPr lang="en-US" sz="2800" dirty="0" smtClean="0">
                <a:latin typeface="UC Berkeley OS Sign"/>
                <a:sym typeface="UC Berkeley OS Sign"/>
              </a:rPr>
              <a:t>) times that of the most frequent word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Because of the huge range in frequency and the long tail, the distribution is often drawn on a log-log scale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fontScale="90000"/>
          </a:bodyPr>
          <a:lstStyle/>
          <a:p>
            <a:r>
              <a:rPr lang="en-US" b="1" dirty="0" err="1" smtClean="0"/>
              <a:t>Zipf</a:t>
            </a:r>
            <a:r>
              <a:rPr lang="en-US" b="1" dirty="0" smtClean="0"/>
              <a:t> Distribution – Linear</a:t>
            </a:r>
            <a:br>
              <a:rPr lang="en-US" b="1" dirty="0" smtClean="0"/>
            </a:br>
            <a:r>
              <a:rPr lang="en-US" b="1" dirty="0" smtClean="0"/>
              <a:t> vs. Log Plotting</a:t>
            </a:r>
            <a:endParaRPr lang="en-US" dirty="0"/>
          </a:p>
        </p:txBody>
      </p:sp>
      <p:pic>
        <p:nvPicPr>
          <p:cNvPr id="6" name="Picture 2"/>
          <p:cNvPicPr>
            <a:picLocks noChangeAspect="1" noChangeArrowheads="1"/>
          </p:cNvPicPr>
          <p:nvPr/>
        </p:nvPicPr>
        <p:blipFill>
          <a:blip r:embed="rId3" cstate="print"/>
          <a:stretch>
            <a:fillRect/>
          </a:stretch>
        </p:blipFill>
        <p:spPr bwMode="auto">
          <a:xfrm>
            <a:off x="228600" y="1676400"/>
            <a:ext cx="8599931"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err="1" smtClean="0"/>
              <a:t>Zipf</a:t>
            </a:r>
            <a:r>
              <a:rPr lang="en-US" b="1" dirty="0" smtClean="0"/>
              <a:t> Distribution – US Constitution</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485" y="1447800"/>
            <a:ext cx="9140515" cy="4095750"/>
          </a:xfrm>
          <a:prstGeom prst="rect">
            <a:avLst/>
          </a:prstGeom>
          <a:noFill/>
          <a:ln w="9525">
            <a:noFill/>
            <a:miter lim="800000"/>
            <a:headEnd/>
            <a:tailEnd/>
          </a:ln>
        </p:spPr>
      </p:pic>
      <p:sp>
        <p:nvSpPr>
          <p:cNvPr id="7" name="TextBox 6"/>
          <p:cNvSpPr txBox="1"/>
          <p:nvPr/>
        </p:nvSpPr>
        <p:spPr>
          <a:xfrm>
            <a:off x="609600" y="5943600"/>
            <a:ext cx="7620000" cy="646331"/>
          </a:xfrm>
          <a:prstGeom prst="rect">
            <a:avLst/>
          </a:prstGeom>
          <a:noFill/>
        </p:spPr>
        <p:txBody>
          <a:bodyPr wrap="square" rtlCol="0">
            <a:spAutoFit/>
          </a:bodyPr>
          <a:lstStyle/>
          <a:p>
            <a:r>
              <a:rPr lang="en-US" dirty="0" smtClean="0">
                <a:hlinkClick r:id="rId4"/>
              </a:rPr>
              <a:t>http://demonstrations.wolfram.com/ZipfsLawAppliedToWordAndLetterFrequencies/</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fontScale="90000"/>
          </a:bodyPr>
          <a:lstStyle/>
          <a:p>
            <a:r>
              <a:rPr lang="en-US" b="1" dirty="0" err="1" smtClean="0"/>
              <a:t>Zipf</a:t>
            </a:r>
            <a:r>
              <a:rPr lang="en-US" b="1" dirty="0" smtClean="0"/>
              <a:t> Distribution – Alice in Wonderland</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31445" y="1447800"/>
            <a:ext cx="9012555" cy="4175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fontScale="90000"/>
          </a:bodyPr>
          <a:lstStyle/>
          <a:p>
            <a:r>
              <a:rPr lang="en-US" b="1" dirty="0" err="1" smtClean="0"/>
              <a:t>Zipf</a:t>
            </a:r>
            <a:r>
              <a:rPr lang="en-US" b="1" dirty="0" smtClean="0"/>
              <a:t> Distribution – Shakespeare’s Sonnets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1524000"/>
            <a:ext cx="8932836"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err="1" smtClean="0"/>
              <a:t>Zipf</a:t>
            </a:r>
            <a:r>
              <a:rPr lang="en-US" b="1" dirty="0" smtClean="0"/>
              <a:t> for 3 Novels on Same Plot</a:t>
            </a:r>
            <a:endParaRPr lang="en-US" dirty="0"/>
          </a:p>
        </p:txBody>
      </p:sp>
      <p:pic>
        <p:nvPicPr>
          <p:cNvPr id="3074" name="Picture 2"/>
          <p:cNvPicPr>
            <a:picLocks noChangeAspect="1" noChangeArrowheads="1"/>
          </p:cNvPicPr>
          <p:nvPr/>
        </p:nvPicPr>
        <p:blipFill>
          <a:blip r:embed="rId3" cstate="print"/>
          <a:stretch>
            <a:fillRect/>
          </a:stretch>
        </p:blipFill>
        <p:spPr bwMode="auto">
          <a:xfrm>
            <a:off x="533400" y="1524000"/>
            <a:ext cx="8194921"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Resolving Power</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600200"/>
            <a:ext cx="8077200" cy="40796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term distribution lets us categorize terms on the basis of how well they discriminate between the documents in the collection.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value of a term varies inversely with the number of documents in which it occurs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most informative words are those that occur infrequently but when they occur they occur in clusters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Boolean Model</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38200" y="2209800"/>
            <a:ext cx="7772400" cy="356946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Boolean model of IR represents documents and queries as sets of index terms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 frequency is not represented in any way; terms are either present or absent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enables comparisons between queries and document collections using set theory operations with Boolean algebra, making relevance a binary decision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Resolving Power and Term Weighting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295400" y="2209800"/>
            <a:ext cx="7086600" cy="35165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Terms that appear in every document have no resolving power because including them retrieves every document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Terms that appear very infrequently have great resolving power, but don’t turn out to be very useful because they so rare that most people will never use in queries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Resolving Power and Term Weighting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295400" y="2209800"/>
            <a:ext cx="7086600" cy="255707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 the most useful terms are those that are of intermediate frequency but which tend to occur in clusters, so most of their occurrences are in a small number of documents in the collection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smtClean="0"/>
              <a:t>Weighting Using Term Frequency</a:t>
            </a:r>
            <a:endParaRPr lang="en-US" dirty="0"/>
          </a:p>
        </p:txBody>
      </p:sp>
      <p:pic>
        <p:nvPicPr>
          <p:cNvPr id="3074" name="Picture 2"/>
          <p:cNvPicPr>
            <a:picLocks noChangeAspect="1" noChangeArrowheads="1"/>
          </p:cNvPicPr>
          <p:nvPr/>
        </p:nvPicPr>
        <p:blipFill>
          <a:blip r:embed="rId3" cstate="print"/>
          <a:stretch>
            <a:fillRect/>
          </a:stretch>
        </p:blipFill>
        <p:spPr bwMode="auto">
          <a:xfrm>
            <a:off x="451810" y="1219200"/>
            <a:ext cx="8158790" cy="5058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smtClean="0"/>
              <a:t>Term Frequency Weighted Vectors</a:t>
            </a:r>
            <a:endParaRPr lang="en-US" dirty="0"/>
          </a:p>
        </p:txBody>
      </p:sp>
      <p:pic>
        <p:nvPicPr>
          <p:cNvPr id="3074" name="Picture 2"/>
          <p:cNvPicPr>
            <a:picLocks noChangeAspect="1" noChangeArrowheads="1"/>
          </p:cNvPicPr>
          <p:nvPr/>
        </p:nvPicPr>
        <p:blipFill>
          <a:blip r:embed="rId3" cstate="print"/>
          <a:stretch>
            <a:fillRect/>
          </a:stretch>
        </p:blipFill>
        <p:spPr bwMode="auto">
          <a:xfrm>
            <a:off x="1501650" y="1219199"/>
            <a:ext cx="6423149" cy="53619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smtClean="0"/>
              <a:t>Term Resolving Power</a:t>
            </a:r>
            <a:endParaRPr lang="en-US" dirty="0"/>
          </a:p>
        </p:txBody>
      </p:sp>
      <p:pic>
        <p:nvPicPr>
          <p:cNvPr id="3074" name="Picture 2"/>
          <p:cNvPicPr>
            <a:picLocks noChangeAspect="1" noChangeArrowheads="1"/>
          </p:cNvPicPr>
          <p:nvPr/>
        </p:nvPicPr>
        <p:blipFill>
          <a:blip r:embed="rId3" cstate="print"/>
          <a:stretch>
            <a:fillRect/>
          </a:stretch>
        </p:blipFill>
        <p:spPr bwMode="auto">
          <a:xfrm>
            <a:off x="1734373" y="1219199"/>
            <a:ext cx="5957703" cy="53619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Inverse Document Frequency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90600" y="1600200"/>
            <a:ext cx="7086600" cy="599866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need a way to penalize the words that are too frequent so they don't get in the way of the terms that have greater resolving power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will replace the actual term frequency in the vector with one that we calculate using some weighting function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“Inverse document frequency” is the weighting function that “penalizes” the too frequent words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smtClean="0"/>
              <a:t>Inverse Document Frequency</a:t>
            </a:r>
            <a:endParaRPr lang="en-US" dirty="0"/>
          </a:p>
        </p:txBody>
      </p:sp>
      <p:pic>
        <p:nvPicPr>
          <p:cNvPr id="3074" name="Picture 2"/>
          <p:cNvPicPr>
            <a:picLocks noChangeAspect="1" noChangeArrowheads="1"/>
          </p:cNvPicPr>
          <p:nvPr/>
        </p:nvPicPr>
        <p:blipFill>
          <a:blip r:embed="rId3" cstate="print"/>
          <a:stretch>
            <a:fillRect/>
          </a:stretch>
        </p:blipFill>
        <p:spPr bwMode="auto">
          <a:xfrm>
            <a:off x="228600" y="1828800"/>
            <a:ext cx="8616382"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smtClean="0"/>
              <a:t>IDF Examples</a:t>
            </a:r>
            <a:endParaRPr lang="en-US" dirty="0"/>
          </a:p>
        </p:txBody>
      </p:sp>
      <p:pic>
        <p:nvPicPr>
          <p:cNvPr id="3074" name="Picture 2"/>
          <p:cNvPicPr>
            <a:picLocks noChangeAspect="1" noChangeArrowheads="1"/>
          </p:cNvPicPr>
          <p:nvPr/>
        </p:nvPicPr>
        <p:blipFill>
          <a:blip r:embed="rId3" cstate="print"/>
          <a:stretch>
            <a:fillRect/>
          </a:stretch>
        </p:blipFill>
        <p:spPr bwMode="auto">
          <a:xfrm>
            <a:off x="475052" y="1219200"/>
            <a:ext cx="8070813" cy="510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838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Rationale for TF x IDF</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76400"/>
            <a:ext cx="8077200" cy="487245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IDF calculation gives us a measure of how important the term overall is in the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we need to do another calculation to get at the "clustering" intuition that the terms that do the best job finding relevant documents are those that occur in clumps to indicate the </a:t>
            </a:r>
            <a:r>
              <a:rPr lang="en-US" sz="2800" dirty="0" err="1" smtClean="0">
                <a:latin typeface="UC Berkeley OS Sign"/>
                <a:sym typeface="UC Berkeley OS Sign"/>
              </a:rPr>
              <a:t>aboutness</a:t>
            </a:r>
            <a:r>
              <a:rPr lang="en-US" sz="2800" dirty="0" smtClean="0">
                <a:latin typeface="UC Berkeley OS Sign"/>
                <a:sym typeface="UC Berkeley OS Sign"/>
              </a:rPr>
              <a:t> of a document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So we will multiply IDF by TF (i.e. the count) within each document to compute the term weights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04800" y="152400"/>
            <a:ext cx="8382000" cy="1143000"/>
          </a:xfrm>
        </p:spPr>
        <p:txBody>
          <a:bodyPr>
            <a:normAutofit/>
          </a:bodyPr>
          <a:lstStyle/>
          <a:p>
            <a:r>
              <a:rPr lang="en-US" b="1" dirty="0" smtClean="0"/>
              <a:t>Calculating Term Weights </a:t>
            </a:r>
            <a:endParaRPr lang="en-US" dirty="0"/>
          </a:p>
        </p:txBody>
      </p:sp>
      <p:pic>
        <p:nvPicPr>
          <p:cNvPr id="3074" name="Picture 2"/>
          <p:cNvPicPr>
            <a:picLocks noChangeAspect="1" noChangeArrowheads="1"/>
          </p:cNvPicPr>
          <p:nvPr/>
        </p:nvPicPr>
        <p:blipFill>
          <a:blip r:embed="rId3" cstate="print"/>
          <a:stretch>
            <a:fillRect/>
          </a:stretch>
        </p:blipFill>
        <p:spPr bwMode="auto">
          <a:xfrm>
            <a:off x="381000" y="1981200"/>
            <a:ext cx="8545962" cy="29457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381000" y="1600200"/>
            <a:ext cx="8272751" cy="4534103"/>
          </a:xfrm>
          <a:prstGeom prst="rect">
            <a:avLst/>
          </a:prstGeom>
        </p:spPr>
      </p:pic>
      <p:sp>
        <p:nvSpPr>
          <p:cNvPr id="10" name="Title 9"/>
          <p:cNvSpPr>
            <a:spLocks noGrp="1"/>
          </p:cNvSpPr>
          <p:nvPr>
            <p:ph type="title"/>
          </p:nvPr>
        </p:nvSpPr>
        <p:spPr>
          <a:xfrm>
            <a:off x="304800" y="304800"/>
            <a:ext cx="8382000" cy="1143000"/>
          </a:xfrm>
        </p:spPr>
        <p:txBody>
          <a:bodyPr>
            <a:normAutofit fontScale="90000"/>
          </a:bodyPr>
          <a:lstStyle/>
          <a:p>
            <a:r>
              <a:rPr lang="en-US" b="1" dirty="0" smtClean="0"/>
              <a:t>Example of Boolean Representation</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Calculated Term Weights for TF x IDF</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828800"/>
            <a:ext cx="8077200" cy="464277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 weights are highest for terms that occur many times within a small number of documents (high IDF)</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They are lower when the term occurs fewer times in a document (low TF), or occurs in many documents (low IDF)</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They are lowest when the term occurs in virtually all documents (almost 0 IDF)</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November 2013</a:t>
            </a:r>
            <a:br>
              <a:rPr lang="en-US" sz="3000" dirty="0" smtClean="0">
                <a:sym typeface="UC Berkeley OS Sign"/>
              </a:rPr>
            </a:br>
            <a:r>
              <a:rPr lang="en-US" sz="3000" dirty="0" smtClean="0">
                <a:sym typeface="UC Berkeley OS Sign"/>
              </a:rPr>
              <a:t>Lecture 22.4 – Similarity and Relevance</a:t>
            </a:r>
            <a:br>
              <a:rPr lang="en-US" sz="3000" dirty="0" smtClean="0">
                <a:sym typeface="UC Berkeley OS Sign"/>
              </a:rPr>
            </a:br>
            <a:r>
              <a:rPr lang="en-US" sz="3000" dirty="0" smtClean="0">
                <a:sym typeface="UC Berkeley OS Sign"/>
              </a:rPr>
              <a:t> in the Vector Model</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Calculating Similarity in Vector Models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8229600" cy="464277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similarity between a query and a document, or between two documents, is defined as the "inner product" of their vectors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inner product of two vectors is the sum of the products of their overlapping terms (so similarity increases when they have more terms in common)</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v1 = (3, 8, 4)   v2 = (2, 3, 1)</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(3, 8, 4) x (2, 3, 1) = (3 x 2) + (8 x 3) + (4 x 1) = 34</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Calculating Similarity in Vector Models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447800"/>
            <a:ext cx="8229600" cy="44760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Qualitatively or intuitively this means that documents are more likely to be about the same topics when they use the same terms in the same proportions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vectors are normalized (to length 1) compensate for different lengths, the inner product calculation is the cosine between the vectors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Cosines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460490" y="1143000"/>
            <a:ext cx="8683510" cy="4572000"/>
          </a:xfrm>
          <a:prstGeom prst="rect">
            <a:avLst/>
          </a:prstGeom>
          <a:noFill/>
          <a:ln w="9525">
            <a:noFill/>
            <a:miter lim="800000"/>
            <a:headEnd/>
            <a:tailEnd/>
          </a:ln>
        </p:spPr>
      </p:pic>
      <p:sp>
        <p:nvSpPr>
          <p:cNvPr id="16" name="TextBox 15"/>
          <p:cNvSpPr txBox="1"/>
          <p:nvPr/>
        </p:nvSpPr>
        <p:spPr>
          <a:xfrm>
            <a:off x="1219200" y="5867400"/>
            <a:ext cx="7924800" cy="461665"/>
          </a:xfrm>
          <a:prstGeom prst="rect">
            <a:avLst/>
          </a:prstGeom>
          <a:noFill/>
        </p:spPr>
        <p:txBody>
          <a:bodyPr wrap="square" rtlCol="0">
            <a:spAutoFit/>
          </a:bodyPr>
          <a:lstStyle/>
          <a:p>
            <a:r>
              <a:rPr lang="en-US" sz="2400" b="1" dirty="0" smtClean="0"/>
              <a:t>Cosine of 0 degrees = 1;  Cosine of 90 degrees = 0</a:t>
            </a:r>
            <a:endParaRPr lang="en-US" sz="2400"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Cosine Calculation – Normalized Vectors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rcRect/>
          <a:stretch>
            <a:fillRect/>
          </a:stretch>
        </p:blipFill>
        <p:spPr bwMode="auto">
          <a:xfrm>
            <a:off x="457200" y="1905000"/>
            <a:ext cx="8265583"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Similarity in Vector Models</a:t>
            </a:r>
            <a:br>
              <a:rPr lang="en-US" sz="3600" b="1" dirty="0" smtClean="0"/>
            </a:br>
            <a:r>
              <a:rPr lang="en-US" sz="3600" b="1" dirty="0" smtClean="0"/>
              <a:t> (Graphical Depiction)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tretch>
            <a:fillRect/>
          </a:stretch>
        </p:blipFill>
        <p:spPr bwMode="auto">
          <a:xfrm>
            <a:off x="1905000" y="1257182"/>
            <a:ext cx="5486400" cy="536895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Vector Model Retrieval and Ranking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0796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Vector models treat documents in a collection as "bags of words" so there is no representation of the order in which the terms occur in the document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Not caring about word order lets us embody all the information about term occurrence in the term weights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Likewise, vector queries are just "bags of words“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Vector Model Retrieval and Ranking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752600"/>
            <a:ext cx="8077200" cy="40796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 vector queries are fundamentally a form of "evidence accumulation" where the presence of more query terms in a document adds to its "score"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score is not an exact measure of relevance with respect to the query, but it is vastly better than the all or none Boolean model!</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Vector Model: Advantages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48810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Index terms can be selected automatically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Term weighting to improve retrieval performance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Partial matching of queries and documents when no document contains all search terms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Relevance ranking according to similarity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Relevance in the Boolean Model</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133600"/>
            <a:ext cx="8001000" cy="317307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Synonymy and </a:t>
            </a:r>
            <a:r>
              <a:rPr lang="en-US" sz="2800" dirty="0" err="1" smtClean="0">
                <a:latin typeface="UC Berkeley OS Sign"/>
                <a:sym typeface="UC Berkeley OS Sign"/>
              </a:rPr>
              <a:t>polysemy</a:t>
            </a:r>
            <a:r>
              <a:rPr lang="en-US" sz="2800" dirty="0" smtClean="0">
                <a:latin typeface="UC Berkeley OS Sign"/>
                <a:sym typeface="UC Berkeley OS Sign"/>
              </a:rPr>
              <a:t> mean that the presence or absence of any specific term is an inadequate measure of relevance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Synonymy means that relevant documents are missed</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latin typeface="UC Berkeley OS Sign"/>
                <a:sym typeface="UC Berkeley OS Sign"/>
              </a:rPr>
              <a:t>Polysemy</a:t>
            </a:r>
            <a:r>
              <a:rPr lang="en-US" sz="2800" dirty="0" smtClean="0">
                <a:latin typeface="UC Berkeley OS Sign"/>
                <a:sym typeface="UC Berkeley OS Sign"/>
              </a:rPr>
              <a:t> means that irrelevant documents are considered relevant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Vector Model: Limitations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28088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calculations used by simple vector models are about the frequency of words and word forms (e.g., stemmed) in texts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means that they are measuring the "surface" usage of words as patterns of letters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latin typeface="UC Berkeley OS Sign"/>
                <a:sym typeface="UC Berkeley OS Sign"/>
              </a:rPr>
              <a:t>Polysemy</a:t>
            </a:r>
            <a:r>
              <a:rPr lang="en-US" sz="2800" dirty="0" smtClean="0">
                <a:latin typeface="UC Berkeley OS Sign"/>
                <a:sym typeface="UC Berkeley OS Sign"/>
              </a:rPr>
              <a:t> leads to overestimates of similarity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Synonymy leads to underestimates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Readings for Next Lecture</a:t>
            </a:r>
          </a:p>
        </p:txBody>
      </p:sp>
      <p:sp>
        <p:nvSpPr>
          <p:cNvPr id="7170" name="Rectangle 2"/>
          <p:cNvSpPr>
            <a:spLocks noGrp="1" noChangeArrowheads="1"/>
          </p:cNvSpPr>
          <p:nvPr>
            <p:ph idx="1"/>
          </p:nvPr>
        </p:nvSpPr>
        <p:spPr>
          <a:xfrm>
            <a:off x="455414" y="1995785"/>
            <a:ext cx="7867055" cy="4491633"/>
          </a:xfrm>
        </p:spPr>
        <p:txBody>
          <a:bodyPr>
            <a:normAutofit/>
          </a:bodyPr>
          <a:lstStyle/>
          <a:p>
            <a:r>
              <a:rPr lang="en-US" sz="2800" dirty="0" smtClean="0"/>
              <a:t>Hearst, Marti – “Search User Interfaces” (Preface and Ch. 1)</a:t>
            </a:r>
          </a:p>
          <a:p>
            <a:r>
              <a:rPr lang="en-US" sz="2800" dirty="0" smtClean="0"/>
              <a:t>Hearst, Marti A. “‘</a:t>
            </a:r>
            <a:r>
              <a:rPr lang="en-US" sz="2800" dirty="0" err="1" smtClean="0"/>
              <a:t>Natural’search</a:t>
            </a:r>
            <a:r>
              <a:rPr lang="en-US" sz="2800" dirty="0" smtClean="0"/>
              <a:t> user interfaces.” Communications of the ACM 54, no. 11 (2011): 60-67. </a:t>
            </a:r>
            <a:r>
              <a:rPr lang="en-US" sz="2800" dirty="0" smtClean="0">
                <a:hlinkClick r:id="rId3" tooltip="http://dl.acm.org/citation.cfm?id=2018414"/>
              </a:rPr>
              <a:t>dl.acm.org/</a:t>
            </a:r>
            <a:r>
              <a:rPr lang="en-US" sz="2800" dirty="0" err="1" smtClean="0">
                <a:hlinkClick r:id="rId3" tooltip="http://dl.acm.org/citation.cfm?id=2018414"/>
              </a:rPr>
              <a:t>citation.cfm?id</a:t>
            </a:r>
            <a:r>
              <a:rPr lang="en-US" sz="2800" dirty="0" smtClean="0">
                <a:hlinkClick r:id="rId3" tooltip="http://dl.acm.org/citation.cfm?id=2018414"/>
              </a:rPr>
              <a:t>=2018414</a:t>
            </a:r>
            <a:endParaRPr lang="en-US" sz="2800" dirty="0" smtClean="0"/>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Relevance in the Boolean Model</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981200"/>
            <a:ext cx="8534400" cy="396586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Because terms are either present or absent, a document is either relevant or not relevant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Retrieved documents might be ordered (chronologically?) but not by relevance because there is logically no way to calculate it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this is clearly flawed -- if a query is "a and b" the Boolean model retrieves only those documents that contain both of them, and treats documents that contain only a or only b as equally irrelevant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Relevance in other IR Models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981200"/>
            <a:ext cx="8534400" cy="277668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Other IR models rank the retrieved documents in terms of their relevance to the query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requires more refined methods of representing what documents are about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This enables more continuous methods of assessing relevance rather than all or none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Motivating Term Weighting</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38200" y="1981200"/>
            <a:ext cx="7696200" cy="356946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Boolean model represents documents as a set of index terms that are either present or absent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binary notion doesn't fit our intuition that terms differ in how much they suggest what the document is about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will capture this notion by assigning weights to each term in the index</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12  November 2013</a:t>
            </a:r>
            <a:br>
              <a:rPr lang="en-US" sz="3000" dirty="0" smtClean="0">
                <a:sym typeface="UC Berkeley OS Sign"/>
              </a:rPr>
            </a:br>
            <a:r>
              <a:rPr lang="en-US" sz="3000" dirty="0" smtClean="0">
                <a:sym typeface="UC Berkeley OS Sign"/>
              </a:rPr>
              <a:t>Lecture 22.2 –  The Vector Model</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1713</Words>
  <Application>Microsoft Office PowerPoint</Application>
  <PresentationFormat>On-screen Show (4:3)</PresentationFormat>
  <Paragraphs>274</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Plan for Today’s Lecture(s)</vt:lpstr>
      <vt:lpstr>INFO 202 “Information Organization &amp; Retrieval” Fall 2013 </vt:lpstr>
      <vt:lpstr>The Boolean Model</vt:lpstr>
      <vt:lpstr>Example of Boolean Representation</vt:lpstr>
      <vt:lpstr>Relevance in the Boolean Model</vt:lpstr>
      <vt:lpstr>Relevance in the Boolean Model</vt:lpstr>
      <vt:lpstr>Relevance in other IR Models</vt:lpstr>
      <vt:lpstr>Motivating Term Weighting</vt:lpstr>
      <vt:lpstr>INFO 202 “Information Organization &amp; Retrieval” Fall 2013 </vt:lpstr>
      <vt:lpstr>Vectors</vt:lpstr>
      <vt:lpstr>Vectors</vt:lpstr>
      <vt:lpstr>Vectors</vt:lpstr>
      <vt:lpstr>Overview of Vector Model</vt:lpstr>
      <vt:lpstr>Overview of Vector Model</vt:lpstr>
      <vt:lpstr>An Important Note on Terminology</vt:lpstr>
      <vt:lpstr>Document x Term Matrix</vt:lpstr>
      <vt:lpstr>Document Vector</vt:lpstr>
      <vt:lpstr>Document Vector</vt:lpstr>
      <vt:lpstr>Word (or Term) Vectors</vt:lpstr>
      <vt:lpstr>Documents in Term Space – 2D</vt:lpstr>
      <vt:lpstr>INFO 202 “Information Organization &amp; Retrieval” Fall 2013 </vt:lpstr>
      <vt:lpstr>The Zipf Distribution</vt:lpstr>
      <vt:lpstr>The Zipf Distribution</vt:lpstr>
      <vt:lpstr>Zipf Distribution – Linear  vs. Log Plotting</vt:lpstr>
      <vt:lpstr>Zipf Distribution – US Constitution</vt:lpstr>
      <vt:lpstr>Zipf Distribution – Alice in Wonderland</vt:lpstr>
      <vt:lpstr>Zipf Distribution – Shakespeare’s Sonnets</vt:lpstr>
      <vt:lpstr>Zipf for 3 Novels on Same Plot</vt:lpstr>
      <vt:lpstr>Resolving Power</vt:lpstr>
      <vt:lpstr>Resolving Power and Term Weighting</vt:lpstr>
      <vt:lpstr>Resolving Power and Term Weighting</vt:lpstr>
      <vt:lpstr>Weighting Using Term Frequency</vt:lpstr>
      <vt:lpstr>Term Frequency Weighted Vectors</vt:lpstr>
      <vt:lpstr>Term Resolving Power</vt:lpstr>
      <vt:lpstr>Inverse Document Frequency</vt:lpstr>
      <vt:lpstr>Inverse Document Frequency</vt:lpstr>
      <vt:lpstr>IDF Examples</vt:lpstr>
      <vt:lpstr> Rationale for TF x IDF</vt:lpstr>
      <vt:lpstr>Calculating Term Weights </vt:lpstr>
      <vt:lpstr> Calculated Term Weights for TF x IDF</vt:lpstr>
      <vt:lpstr>INFO 202 “Information Organization &amp; Retrieval” Fall 2013 </vt:lpstr>
      <vt:lpstr>Calculating Similarity in Vector Models</vt:lpstr>
      <vt:lpstr>Calculating Similarity in Vector Models</vt:lpstr>
      <vt:lpstr>Cosines</vt:lpstr>
      <vt:lpstr>Cosine Calculation – Normalized Vectors</vt:lpstr>
      <vt:lpstr>Similarity in Vector Models  (Graphical Depiction)</vt:lpstr>
      <vt:lpstr> Vector Model Retrieval and Ranking</vt:lpstr>
      <vt:lpstr> Vector Model Retrieval and Ranking</vt:lpstr>
      <vt:lpstr>  Vector Model: Advantages</vt:lpstr>
      <vt:lpstr>  Vector Model: Limitations</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2013-10-30T17:44:38Z</dcterms:created>
  <dcterms:modified xsi:type="dcterms:W3CDTF">2013-11-07T04:16:30Z</dcterms:modified>
</cp:coreProperties>
</file>