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5"/>
  </p:notesMasterIdLst>
  <p:sldIdLst>
    <p:sldId id="257" r:id="rId2"/>
    <p:sldId id="338" r:id="rId3"/>
    <p:sldId id="337" r:id="rId4"/>
    <p:sldId id="334" r:id="rId5"/>
    <p:sldId id="369" r:id="rId6"/>
    <p:sldId id="403" r:id="rId7"/>
    <p:sldId id="402" r:id="rId8"/>
    <p:sldId id="335" r:id="rId9"/>
    <p:sldId id="404" r:id="rId10"/>
    <p:sldId id="405" r:id="rId11"/>
    <p:sldId id="406" r:id="rId12"/>
    <p:sldId id="407" r:id="rId13"/>
    <p:sldId id="370" r:id="rId14"/>
    <p:sldId id="371" r:id="rId15"/>
    <p:sldId id="336" r:id="rId16"/>
    <p:sldId id="374" r:id="rId17"/>
    <p:sldId id="375" r:id="rId18"/>
    <p:sldId id="341" r:id="rId19"/>
    <p:sldId id="376" r:id="rId20"/>
    <p:sldId id="258" r:id="rId21"/>
    <p:sldId id="300" r:id="rId22"/>
    <p:sldId id="350" r:id="rId23"/>
    <p:sldId id="377" r:id="rId24"/>
    <p:sldId id="275" r:id="rId25"/>
    <p:sldId id="410" r:id="rId26"/>
    <p:sldId id="378" r:id="rId27"/>
    <p:sldId id="379" r:id="rId28"/>
    <p:sldId id="408" r:id="rId29"/>
    <p:sldId id="409" r:id="rId30"/>
    <p:sldId id="381" r:id="rId31"/>
    <p:sldId id="382" r:id="rId32"/>
    <p:sldId id="383" r:id="rId33"/>
    <p:sldId id="348" r:id="rId34"/>
    <p:sldId id="343" r:id="rId35"/>
    <p:sldId id="385" r:id="rId36"/>
    <p:sldId id="384" r:id="rId37"/>
    <p:sldId id="386" r:id="rId38"/>
    <p:sldId id="351" r:id="rId39"/>
    <p:sldId id="387" r:id="rId40"/>
    <p:sldId id="389" r:id="rId41"/>
    <p:sldId id="390" r:id="rId42"/>
    <p:sldId id="392" r:id="rId43"/>
    <p:sldId id="391" r:id="rId44"/>
    <p:sldId id="393" r:id="rId45"/>
    <p:sldId id="394" r:id="rId46"/>
    <p:sldId id="395" r:id="rId47"/>
    <p:sldId id="398" r:id="rId48"/>
    <p:sldId id="397" r:id="rId49"/>
    <p:sldId id="396" r:id="rId50"/>
    <p:sldId id="399" r:id="rId51"/>
    <p:sldId id="400" r:id="rId52"/>
    <p:sldId id="401" r:id="rId53"/>
    <p:sldId id="411" r:id="rId5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736" autoAdjust="0"/>
    <p:restoredTop sz="76906" autoAdjust="0"/>
  </p:normalViewPr>
  <p:slideViewPr>
    <p:cSldViewPr>
      <p:cViewPr varScale="1">
        <p:scale>
          <a:sx n="86" d="100"/>
          <a:sy n="86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18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69FD-38BF-4F80-BC51-3F7DC99EC4A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80C8D-69B1-4B16-A100-57CD73618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3AB42D-34A4-4592-955E-06D883BD055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>
              <a:sym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524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D1A1-1DF6-4B54-BCC4-54452A5DA961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874E-CB43-4F8F-92D2-97AC41D51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0zMakN-EML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Joy-SOX-Sarbanes-Oxley-Services-Architecture/dp/0471772747" TargetMode="External"/><Relationship Id="rId5" Type="http://schemas.openxmlformats.org/officeDocument/2006/relationships/hyperlink" Target="http://xbrl.squarespace.com/" TargetMode="External"/><Relationship Id="rId4" Type="http://schemas.openxmlformats.org/officeDocument/2006/relationships/hyperlink" Target="http://www.xbrl.org/WhatIsXBR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1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Knowledge management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Content management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Enterprise Data Management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Integration and Interoperability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Supply Chains and Inter-Enterprise Information Exchange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Content Management (narrow sense)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447800"/>
            <a:ext cx="8077200" cy="368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Reliable storage and retrieval of components, documents, schemas, transforms, </a:t>
            </a:r>
            <a:r>
              <a:rPr lang="en-US" sz="2800" dirty="0" err="1" smtClean="0">
                <a:latin typeface="UC Berkeley OS Sign"/>
                <a:sym typeface="UC Berkeley OS Sign"/>
              </a:rPr>
              <a:t>stylesheets</a:t>
            </a:r>
            <a:r>
              <a:rPr lang="en-US" sz="2800" dirty="0" smtClean="0">
                <a:latin typeface="UC Berkeley OS Sign"/>
                <a:sym typeface="UC Berkeley OS Sign"/>
              </a:rPr>
              <a:t>...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Componentizing a document by separating it into its constituent elements using user-defined names as boundaries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Risk management functions like backup and archiving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Component Granularity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371600"/>
            <a:ext cx="8077200" cy="266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Document level granularity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Module level granularity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Content unit level granularity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Word level granularity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Content Delivery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219200"/>
            <a:ext cx="8229600" cy="503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Content </a:t>
            </a:r>
            <a:r>
              <a:rPr lang="en-US" sz="2800" dirty="0" smtClean="0">
                <a:latin typeface="UC Berkeley OS Sign"/>
                <a:sym typeface="UC Berkeley OS Sign"/>
              </a:rPr>
              <a:t>delivery usually begins when some set of components is retrieved from the repository and assembled to meet some specific requirement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Assembly may involve both the assembly of a document type model and then the assembly of an instance that conforms to it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retrieved or assembled instance may need to be transformed to conform to </a:t>
            </a:r>
            <a:r>
              <a:rPr lang="en-US" sz="2800" dirty="0" smtClean="0">
                <a:latin typeface="UC Berkeley OS Sign"/>
                <a:sym typeface="UC Berkeley OS Sign"/>
              </a:rPr>
              <a:t>different models </a:t>
            </a:r>
            <a:r>
              <a:rPr lang="en-US" sz="2800" dirty="0" smtClean="0">
                <a:latin typeface="UC Berkeley OS Sign"/>
                <a:sym typeface="UC Berkeley OS Sign"/>
              </a:rPr>
              <a:t>for </a:t>
            </a:r>
            <a:r>
              <a:rPr lang="en-US" sz="2800" dirty="0" smtClean="0">
                <a:latin typeface="UC Berkeley OS Sign"/>
                <a:sym typeface="UC Berkeley OS Sign"/>
              </a:rPr>
              <a:t>various </a:t>
            </a:r>
            <a:r>
              <a:rPr lang="en-US" sz="2800" dirty="0" smtClean="0">
                <a:latin typeface="UC Berkeley OS Sign"/>
                <a:sym typeface="UC Berkeley OS Sign"/>
              </a:rPr>
              <a:t>contexts, users, or </a:t>
            </a:r>
            <a:r>
              <a:rPr lang="en-US" sz="2800" dirty="0" smtClean="0">
                <a:latin typeface="UC Berkeley OS Sign"/>
                <a:sym typeface="UC Berkeley OS Sign"/>
              </a:rPr>
              <a:t>devices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“Flavors” of Content Management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524000"/>
            <a:ext cx="8077200" cy="45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Document </a:t>
            </a:r>
            <a:r>
              <a:rPr lang="en-US" sz="2800" dirty="0" smtClean="0">
                <a:latin typeface="UC Berkeley OS Sign"/>
                <a:sym typeface="UC Berkeley OS Sign"/>
              </a:rPr>
              <a:t>management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Often just searchable metadata and content with workflow </a:t>
            </a:r>
            <a:r>
              <a:rPr lang="en-US" sz="2800" dirty="0" smtClean="0">
                <a:latin typeface="UC Berkeley OS Sign"/>
                <a:sym typeface="UC Berkeley OS Sign"/>
              </a:rPr>
              <a:t>support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Web content management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More multimedia types than doc mgmt, more real-time workflow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Digital </a:t>
            </a:r>
            <a:r>
              <a:rPr lang="en-US" sz="2800" dirty="0" smtClean="0">
                <a:latin typeface="UC Berkeley OS Sign"/>
                <a:sym typeface="UC Berkeley OS Sign"/>
              </a:rPr>
              <a:t>asset management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Movies </a:t>
            </a:r>
            <a:r>
              <a:rPr lang="en-US" sz="2800" dirty="0" smtClean="0">
                <a:latin typeface="UC Berkeley OS Sign"/>
                <a:sym typeface="UC Berkeley OS Sign"/>
              </a:rPr>
              <a:t>and </a:t>
            </a:r>
            <a:r>
              <a:rPr lang="en-US" sz="2800" dirty="0" smtClean="0">
                <a:latin typeface="UC Berkeley OS Sign"/>
                <a:sym typeface="UC Berkeley OS Sign"/>
              </a:rPr>
              <a:t>audio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“Flavors” of Content Management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524000"/>
            <a:ext cx="8077200" cy="25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E-mail management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Records </a:t>
            </a:r>
            <a:r>
              <a:rPr lang="en-US" sz="2800" dirty="0" smtClean="0">
                <a:latin typeface="UC Berkeley OS Sign"/>
                <a:sym typeface="UC Berkeley OS Sign"/>
              </a:rPr>
              <a:t>management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Report </a:t>
            </a:r>
            <a:r>
              <a:rPr lang="en-US" sz="2800" dirty="0" smtClean="0">
                <a:latin typeface="UC Berkeley OS Sign"/>
                <a:sym typeface="UC Berkeley OS Sign"/>
              </a:rPr>
              <a:t>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A Single-Source Strategy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524000"/>
            <a:ext cx="7239000" cy="51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Informal </a:t>
            </a:r>
            <a:r>
              <a:rPr lang="en-US" sz="2800" dirty="0" err="1" smtClean="0">
                <a:latin typeface="UC Berkeley OS Sign"/>
                <a:sym typeface="UC Berkeley OS Sign"/>
              </a:rPr>
              <a:t>defintion</a:t>
            </a:r>
            <a:r>
              <a:rPr lang="en-US" sz="2800" dirty="0" smtClean="0">
                <a:latin typeface="UC Berkeley OS Sign"/>
                <a:sym typeface="UC Berkeley OS Sign"/>
              </a:rPr>
              <a:t>: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Write once, reuse many times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Revise once, update everywhere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Transform many times for delivery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Rigorous definition: 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Enforce normalization techniques to prevent anomalies with duplicate content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Use transformations to convert content from one structure or context to another,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A Single-Source Strategy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524000"/>
            <a:ext cx="7239000" cy="272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Single-sourcing </a:t>
            </a:r>
            <a:r>
              <a:rPr lang="en-US" sz="2800" dirty="0" smtClean="0">
                <a:latin typeface="UC Berkeley OS Sign"/>
                <a:sym typeface="UC Berkeley OS Sign"/>
              </a:rPr>
              <a:t>is NOT a property of any content management system, only a goal to be achieved by one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CASE STUDY: XML-Centric Workflow in Scholarly Publishing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AGU Case Study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524000"/>
            <a:ext cx="7239000" cy="46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How American Geophysical Union redesigned its publishing processes and technology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Substantially increased productivity in producing existing publications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Enabled many new kinds of publications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Valid </a:t>
            </a:r>
            <a:r>
              <a:rPr lang="en-US" sz="2800" dirty="0" smtClean="0">
                <a:latin typeface="UC Berkeley OS Sign"/>
                <a:sym typeface="UC Berkeley OS Sign"/>
              </a:rPr>
              <a:t>XML single source is the foundation for all the automated publishing and post-publication 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578165"/>
            <a:ext cx="6781800" cy="480224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AGU Authoring – Before and After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29148"/>
            <a:ext cx="7391400" cy="562700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AGU Publishing System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668" y="1752600"/>
            <a:ext cx="8272751" cy="46482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Information Management and the DTS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31 </a:t>
            </a:r>
            <a:r>
              <a:rPr lang="en-US" sz="3000" dirty="0" smtClean="0">
                <a:sym typeface="UC Berkeley OS Sign"/>
              </a:rPr>
              <a:t>October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</a:t>
            </a:r>
            <a:r>
              <a:rPr lang="en-US" sz="3000" dirty="0" smtClean="0">
                <a:sym typeface="UC Berkeley OS Sign"/>
              </a:rPr>
              <a:t>19.2 </a:t>
            </a:r>
            <a:r>
              <a:rPr lang="en-US" sz="3000" dirty="0" smtClean="0">
                <a:sym typeface="UC Berkeley OS Sign"/>
              </a:rPr>
              <a:t>– </a:t>
            </a:r>
            <a:r>
              <a:rPr lang="en-US" sz="3000" dirty="0" smtClean="0">
                <a:sym typeface="UC Berkeley OS Sign"/>
              </a:rPr>
              <a:t>Enterprise Data Management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The Data that Enterprises Manage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6D504EE-3E01-4EC0-929A-3715972E26F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4915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33400" y="1828800"/>
            <a:ext cx="8036719" cy="475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In addition to the "end-to-end" processes of authoring, management, and delivery for content many enterprises have end-to-end data or transactional processes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Some of these data processes are separable from the content processes and others are intertwined (especially in e-commerce processes)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These internal processes also extend to other enterprises in supply and demand chains or distribution channels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Enterprise Data Management Challenges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81200"/>
            <a:ext cx="8534400" cy="475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Many business processes span multiple departments (or companies) or multiple business applications (run by separate departments)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These "silos" or "stovepipes" are narrowly-focused, may have been created over time, and not have been designed to share information with each other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Stovepipe applications naturally occur </a:t>
            </a:r>
            <a:r>
              <a:rPr lang="en-US" sz="2800" dirty="0" smtClean="0">
                <a:latin typeface="UC Berkeley OS Sign"/>
                <a:sym typeface="UC Berkeley OS Sign"/>
              </a:rPr>
              <a:t>when </a:t>
            </a:r>
            <a:r>
              <a:rPr lang="en-US" sz="2800" dirty="0" smtClean="0">
                <a:latin typeface="UC Berkeley OS Sign"/>
                <a:sym typeface="UC Berkeley OS Sign"/>
              </a:rPr>
              <a:t>engineering, manufacturing, sales, marketing, etc. are separated into different departments with limited interactions except when they hand off "finished work" to each </a:t>
            </a:r>
            <a:r>
              <a:rPr lang="en-US" sz="2800" dirty="0" smtClean="0">
                <a:latin typeface="UC Berkeley OS Sign"/>
                <a:sym typeface="UC Berkeley OS Sign"/>
              </a:rPr>
              <a:t>other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Enterprise Data Management Challenges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81200"/>
            <a:ext cx="8534400" cy="39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Each </a:t>
            </a:r>
            <a:r>
              <a:rPr lang="en-US" sz="2800" dirty="0" smtClean="0">
                <a:latin typeface="UC Berkeley OS Sign"/>
                <a:sym typeface="UC Berkeley OS Sign"/>
              </a:rPr>
              <a:t>of these systems has a specific purpose and a data model customized for that purpose - so these models may be incomplete or incompatible with respect to each </a:t>
            </a:r>
            <a:r>
              <a:rPr lang="en-US" sz="2800" dirty="0" smtClean="0">
                <a:latin typeface="UC Berkeley OS Sign"/>
                <a:sym typeface="UC Berkeley OS Sign"/>
              </a:rPr>
              <a:t>other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In the worst case. manual re-entry of information between stovepipe systems is </a:t>
            </a:r>
            <a:r>
              <a:rPr lang="en-US" sz="2800" dirty="0" smtClean="0">
                <a:latin typeface="UC Berkeley OS Sign"/>
                <a:sym typeface="UC Berkeley OS Sign"/>
              </a:rPr>
              <a:t>required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Many </a:t>
            </a:r>
            <a:r>
              <a:rPr lang="en-US" sz="2800" dirty="0" smtClean="0">
                <a:latin typeface="UC Berkeley OS Sign"/>
                <a:sym typeface="UC Berkeley OS Sign"/>
              </a:rPr>
              <a:t>of these problems are </a:t>
            </a:r>
            <a:r>
              <a:rPr lang="en-US" sz="2800" dirty="0" smtClean="0">
                <a:latin typeface="UC Berkeley OS Sign"/>
                <a:sym typeface="UC Berkeley OS Sign"/>
              </a:rPr>
              <a:t>also occur between enterprises; the primary difference </a:t>
            </a:r>
            <a:r>
              <a:rPr lang="en-US" sz="2800" dirty="0" smtClean="0">
                <a:latin typeface="UC Berkeley OS Sign"/>
                <a:sym typeface="UC Berkeley OS Sign"/>
              </a:rPr>
              <a:t>is whether they can be attacked </a:t>
            </a:r>
            <a:r>
              <a:rPr lang="en-US" sz="2800" dirty="0" smtClean="0">
                <a:latin typeface="UC Berkeley OS Sign"/>
                <a:sym typeface="UC Berkeley OS Sign"/>
              </a:rPr>
              <a:t>unilaterally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Sarbanes-Oxley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534400" cy="43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Sarbanes-Oxley Act of 2002 was enacted to curb </a:t>
            </a:r>
            <a:r>
              <a:rPr lang="en-US" sz="2800" dirty="0" smtClean="0">
                <a:latin typeface="UC Berkeley OS Sign"/>
                <a:sym typeface="UC Berkeley OS Sign"/>
                <a:hlinkClick r:id="rId4"/>
              </a:rPr>
              <a:t>corrupt business activities and fraudulent accounting practices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SOX (aka </a:t>
            </a:r>
            <a:r>
              <a:rPr lang="en-US" sz="2800" dirty="0" err="1" smtClean="0">
                <a:latin typeface="UC Berkeley OS Sign"/>
                <a:sym typeface="UC Berkeley OS Sign"/>
              </a:rPr>
              <a:t>Sarbox</a:t>
            </a:r>
            <a:r>
              <a:rPr lang="en-US" sz="2800" dirty="0" smtClean="0">
                <a:latin typeface="UC Berkeley OS Sign"/>
                <a:sym typeface="UC Berkeley OS Sign"/>
              </a:rPr>
              <a:t>) requires firms to implement adequate internal control structures and procedures and attest to their effectiveness.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SOX requires sufficient auditing and traceability to relate the IT systems that carry out internal controls and the financial reporting process to the firm's financial </a:t>
            </a:r>
            <a:r>
              <a:rPr lang="en-US" sz="2800" dirty="0" smtClean="0">
                <a:latin typeface="UC Berkeley OS Sign"/>
                <a:sym typeface="UC Berkeley OS Sign"/>
              </a:rPr>
              <a:t>statements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70874"/>
            <a:ext cx="7391400" cy="554355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Ken Lay Does the “</a:t>
            </a:r>
            <a:r>
              <a:rPr lang="en-US" b="1" dirty="0" err="1" smtClean="0"/>
              <a:t>Perp</a:t>
            </a:r>
            <a:r>
              <a:rPr lang="en-US" b="1" dirty="0" smtClean="0"/>
              <a:t> Walk”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Sarbanes-Oxley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534400" cy="16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SOX also requires that firms disclose "material" information about their operations and financial situation in a timely and predictable manner that trigger disclosure </a:t>
            </a: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57600"/>
            <a:ext cx="8739772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XBRL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534400" cy="45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Standardization of "</a:t>
            </a:r>
            <a:r>
              <a:rPr lang="en-US" sz="2800" dirty="0" smtClean="0">
                <a:latin typeface="UC Berkeley OS Sign"/>
                <a:sym typeface="UC Berkeley OS Sign"/>
                <a:hlinkClick r:id="rId4"/>
              </a:rPr>
              <a:t>Extensible Business Reporting Language</a:t>
            </a:r>
            <a:r>
              <a:rPr lang="en-US" sz="2800" dirty="0" smtClean="0">
                <a:latin typeface="UC Berkeley OS Sign"/>
                <a:sym typeface="UC Berkeley OS Sign"/>
              </a:rPr>
              <a:t> (http://www.xbrl.org/WhatIsXBRL/) and standard models for the auditing document types and their interrelationships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  <a:hlinkClick r:id="rId5"/>
              </a:rPr>
              <a:t>Excellent XBRL resource: </a:t>
            </a:r>
            <a:r>
              <a:rPr lang="en-US" sz="2800" dirty="0" smtClean="0">
                <a:latin typeface="UC Berkeley OS Sign"/>
                <a:sym typeface="UC Berkeley OS Sign"/>
              </a:rPr>
              <a:t>http://xbrl.squarespace.com/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Some people argue that </a:t>
            </a:r>
            <a:r>
              <a:rPr lang="en-US" sz="2800" dirty="0" smtClean="0">
                <a:latin typeface="UC Berkeley OS Sign"/>
                <a:sym typeface="UC Berkeley OS Sign"/>
                <a:hlinkClick r:id="rId6"/>
              </a:rPr>
              <a:t>effective internal controls should be viewed as a strategic investment</a:t>
            </a:r>
            <a:r>
              <a:rPr lang="en-US" sz="2800" dirty="0" smtClean="0">
                <a:latin typeface="UC Berkeley OS Sign"/>
                <a:sym typeface="UC Berkeley OS Sign"/>
              </a:rPr>
              <a:t>, not just a defensive move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"Electronic Health Records: Just Around the Corner? Or over the Cliff</a:t>
            </a:r>
            <a:r>
              <a:rPr lang="en-US" sz="3600" b="1" dirty="0" smtClean="0"/>
              <a:t>?”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286000"/>
            <a:ext cx="8534400" cy="317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 case study of the adoption of an electronic health record system by a small (4 physicians) medical office... </a:t>
            </a:r>
            <a:r>
              <a:rPr lang="en-US" sz="2800" dirty="0" smtClean="0">
                <a:latin typeface="UC Berkeley OS Sign"/>
                <a:sym typeface="UC Berkeley OS Sign"/>
              </a:rPr>
              <a:t>discusses several interconnected organizing </a:t>
            </a:r>
            <a:r>
              <a:rPr lang="en-US" sz="2800" dirty="0" smtClean="0">
                <a:latin typeface="UC Berkeley OS Sign"/>
                <a:sym typeface="UC Berkeley OS Sign"/>
              </a:rPr>
              <a:t>systems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What are the resources being organized?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What were the primary motivations for installing the system</a:t>
            </a:r>
            <a:r>
              <a:rPr lang="en-US" sz="2800" dirty="0" smtClean="0">
                <a:latin typeface="UC Berkeley OS Sign"/>
                <a:sym typeface="UC Berkeley OS Sign"/>
              </a:rPr>
              <a:t>?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"Electronic Health Records: Just Around the Corner? Or over the Cliff</a:t>
            </a:r>
            <a:r>
              <a:rPr lang="en-US" sz="3600" b="1" dirty="0" smtClean="0"/>
              <a:t>?”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667000"/>
            <a:ext cx="8534400" cy="27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Was the system they selected able to implement the organizing system(s) effectively?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Were their expectations about installation, training, and operation reasonable?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Of the problems they encountered, which were preventable, and which ones weren't?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31 </a:t>
            </a:r>
            <a:r>
              <a:rPr lang="en-US" sz="3000" dirty="0" smtClean="0">
                <a:sym typeface="UC Berkeley OS Sign"/>
              </a:rPr>
              <a:t>October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</a:t>
            </a:r>
            <a:r>
              <a:rPr lang="en-US" sz="3000" dirty="0" smtClean="0">
                <a:sym typeface="UC Berkeley OS Sign"/>
              </a:rPr>
              <a:t>19.1 – Knowledge  &amp; Content Management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31 </a:t>
            </a:r>
            <a:r>
              <a:rPr lang="en-US" sz="3000" dirty="0" smtClean="0">
                <a:sym typeface="UC Berkeley OS Sign"/>
              </a:rPr>
              <a:t>October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</a:t>
            </a:r>
            <a:r>
              <a:rPr lang="en-US" sz="3000" dirty="0" smtClean="0">
                <a:sym typeface="UC Berkeley OS Sign"/>
              </a:rPr>
              <a:t>19.3 </a:t>
            </a:r>
            <a:r>
              <a:rPr lang="en-US" sz="3000" dirty="0" smtClean="0">
                <a:sym typeface="UC Berkeley OS Sign"/>
              </a:rPr>
              <a:t>– </a:t>
            </a:r>
            <a:r>
              <a:rPr lang="en-US" sz="3000" dirty="0" smtClean="0">
                <a:sym typeface="UC Berkeley OS Sign"/>
              </a:rPr>
              <a:t>Integration and Interoperability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Integration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76400"/>
            <a:ext cx="8534400" cy="492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Integration is the "controlled sharing of information" between two (or more) business systems, applications, or services within or between firms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Integration means that one application can extract or obtain information from another one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It doesn't mean that the information will work "as is" in the target </a:t>
            </a:r>
            <a:r>
              <a:rPr lang="en-US" sz="2800" dirty="0" smtClean="0">
                <a:latin typeface="UC Berkeley OS Sign"/>
                <a:sym typeface="UC Berkeley OS Sign"/>
              </a:rPr>
              <a:t>application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"Enterprise integration" - making different applications share information - has long been a substantial portion of the IT activities in many companies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Inter-Enterprise Data Integration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76400"/>
            <a:ext cx="8534400" cy="492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Data integration between companies so they can do business with each other is also a huge IT challenge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Suppose you publish your web service interface </a:t>
            </a:r>
            <a:r>
              <a:rPr lang="en-US" sz="2800" dirty="0" smtClean="0">
                <a:latin typeface="UC Berkeley OS Sign"/>
                <a:sym typeface="UC Berkeley OS Sign"/>
              </a:rPr>
              <a:t>description; this says "my </a:t>
            </a:r>
            <a:r>
              <a:rPr lang="en-US" sz="2800" dirty="0" smtClean="0">
                <a:latin typeface="UC Berkeley OS Sign"/>
                <a:sym typeface="UC Berkeley OS Sign"/>
              </a:rPr>
              <a:t>ordering service requires a purchase order that conforms to this schema"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This says "send me MY purchase order" not "send me YOUR purchase order"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Will the </a:t>
            </a:r>
            <a:r>
              <a:rPr lang="en-US" sz="2800" dirty="0" smtClean="0">
                <a:latin typeface="UC Berkeley OS Sign"/>
                <a:sym typeface="UC Berkeley OS Sign"/>
              </a:rPr>
              <a:t>purchase orders being used by other firms </a:t>
            </a:r>
            <a:r>
              <a:rPr lang="en-US" sz="2800" dirty="0" smtClean="0">
                <a:latin typeface="UC Berkeley OS Sign"/>
                <a:sym typeface="UC Berkeley OS Sign"/>
              </a:rPr>
              <a:t>meet </a:t>
            </a:r>
            <a:r>
              <a:rPr lang="en-US" sz="2800" dirty="0" smtClean="0">
                <a:latin typeface="UC Berkeley OS Sign"/>
                <a:sym typeface="UC Berkeley OS Sign"/>
              </a:rPr>
              <a:t>your interface requirement, either directly or after being transformed?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76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To </a:t>
            </a:r>
            <a:r>
              <a:rPr lang="en-US" sz="4000" b="1" dirty="0" smtClean="0"/>
              <a:t>Interoperate, </a:t>
            </a:r>
            <a:r>
              <a:rPr lang="en-US" sz="4000" b="1" dirty="0" smtClean="0"/>
              <a:t>or not to Interoperate?</a:t>
            </a:r>
            <a:endParaRPr lang="en-US" sz="4000" b="1" dirty="0" smtClean="0"/>
          </a:p>
        </p:txBody>
      </p:sp>
      <p:pic>
        <p:nvPicPr>
          <p:cNvPr id="2056" name="Picture 8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60" name="Picture 12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9" name="Picture 18" descr="equivalenceprobl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143000"/>
            <a:ext cx="8589791" cy="556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Syntactic, Structural, &amp; Semantic Interoperability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81200"/>
            <a:ext cx="8305800" cy="45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SYNTACTIC interoperability is just the ability to exchange </a:t>
            </a:r>
            <a:r>
              <a:rPr lang="en-US" sz="2800" dirty="0" smtClean="0">
                <a:latin typeface="UC Berkeley OS Sign"/>
                <a:sym typeface="UC Berkeley OS Sign"/>
              </a:rPr>
              <a:t>information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STRUCTURAL interoperability means that all of the expected information components are present with the same arrangement and granularity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SEMANTIC interoperability requires that the content of the message be understood by the recipient application or </a:t>
            </a:r>
            <a:r>
              <a:rPr lang="en-US" sz="2800" dirty="0" smtClean="0">
                <a:latin typeface="UC Berkeley OS Sign"/>
                <a:sym typeface="UC Berkeley OS Sign"/>
              </a:rPr>
              <a:t>process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Semantic integration is the process by which this common semantic </a:t>
            </a:r>
            <a:r>
              <a:rPr lang="en-US" sz="2800" dirty="0" smtClean="0">
                <a:latin typeface="UC Berkeley OS Sign"/>
                <a:sym typeface="UC Berkeley OS Sign"/>
              </a:rPr>
              <a:t>model </a:t>
            </a:r>
            <a:r>
              <a:rPr lang="en-US" sz="2800" dirty="0" smtClean="0">
                <a:latin typeface="UC Berkeley OS Sign"/>
                <a:sym typeface="UC Berkeley OS Sign"/>
              </a:rPr>
              <a:t>is </a:t>
            </a:r>
            <a:r>
              <a:rPr lang="en-US" sz="2800" dirty="0" smtClean="0">
                <a:latin typeface="UC Berkeley OS Sign"/>
                <a:sym typeface="UC Berkeley OS Sign"/>
              </a:rPr>
              <a:t>created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Interoperability isn't All or None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81200"/>
            <a:ext cx="8458200" cy="29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Some interoperability problems can be detected and resolved by completely </a:t>
            </a:r>
            <a:r>
              <a:rPr lang="en-US" sz="2800" dirty="0" smtClean="0">
                <a:latin typeface="UC Berkeley OS Sign"/>
                <a:sym typeface="UC Berkeley OS Sign"/>
              </a:rPr>
              <a:t>automated means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Other problems can be detected and resolved with some human intervention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Other problems can be detected but not resolved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Some problems can go undetected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76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The Dimensions of Interoperability </a:t>
            </a:r>
            <a:endParaRPr lang="en-US" sz="4000" b="1" dirty="0" smtClean="0"/>
          </a:p>
        </p:txBody>
      </p:sp>
      <p:pic>
        <p:nvPicPr>
          <p:cNvPr id="2056" name="Picture 8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60" name="Picture 12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9" name="Picture 18" descr="equivalenceprobl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600200"/>
            <a:ext cx="6927516" cy="47219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76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The Dimensions of Interoperability </a:t>
            </a:r>
            <a:endParaRPr lang="en-US" sz="4000" b="1" dirty="0" smtClean="0"/>
          </a:p>
        </p:txBody>
      </p:sp>
      <p:pic>
        <p:nvPicPr>
          <p:cNvPr id="2056" name="Picture 8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60" name="Picture 12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9" name="Picture 18" descr="equivalenceprobl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600200"/>
            <a:ext cx="6927516" cy="45461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Ways NOT to Interoperate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81200"/>
            <a:ext cx="8305800" cy="35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Elements with the same meaning can have different names ("</a:t>
            </a:r>
            <a:r>
              <a:rPr lang="en-US" sz="2800" dirty="0" err="1" smtClean="0">
                <a:latin typeface="UC Berkeley OS Sign"/>
                <a:sym typeface="UC Berkeley OS Sign"/>
              </a:rPr>
              <a:t>IssueDate</a:t>
            </a:r>
            <a:r>
              <a:rPr lang="en-US" sz="2800" dirty="0" smtClean="0">
                <a:latin typeface="UC Berkeley OS Sign"/>
                <a:sym typeface="UC Berkeley OS Sign"/>
              </a:rPr>
              <a:t>" </a:t>
            </a:r>
            <a:r>
              <a:rPr lang="en-US" sz="2800" dirty="0" err="1" smtClean="0">
                <a:latin typeface="UC Berkeley OS Sign"/>
                <a:sym typeface="UC Berkeley OS Sign"/>
              </a:rPr>
              <a:t>vs</a:t>
            </a:r>
            <a:r>
              <a:rPr lang="en-US" sz="2800" dirty="0" smtClean="0">
                <a:latin typeface="UC Berkeley OS Sign"/>
                <a:sym typeface="UC Berkeley OS Sign"/>
              </a:rPr>
              <a:t> "</a:t>
            </a:r>
            <a:r>
              <a:rPr lang="en-US" sz="2800" dirty="0" err="1" smtClean="0">
                <a:latin typeface="UC Berkeley OS Sign"/>
                <a:sym typeface="UC Berkeley OS Sign"/>
              </a:rPr>
              <a:t>OrderIssueDate</a:t>
            </a:r>
            <a:r>
              <a:rPr lang="en-US" sz="2800" dirty="0" smtClean="0">
                <a:latin typeface="UC Berkeley OS Sign"/>
                <a:sym typeface="UC Berkeley OS Sign"/>
              </a:rPr>
              <a:t>")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Elements with the same meaning can have different names</a:t>
            </a:r>
            <a:r>
              <a:rPr lang="en-US" sz="2800" dirty="0" smtClean="0">
                <a:latin typeface="UC Berkeley OS Sign"/>
                <a:sym typeface="UC Berkeley OS Sign"/>
              </a:rPr>
              <a:t> </a:t>
            </a:r>
            <a:r>
              <a:rPr lang="en-US" sz="2800" dirty="0" smtClean="0">
                <a:latin typeface="UC Berkeley OS Sign"/>
                <a:sym typeface="UC Berkeley OS Sign"/>
              </a:rPr>
              <a:t>or different formats even when they have the same name (September 11, 2001, 9/11/2001 and 9-11-01; 11/09/01 in Europe)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Same meaning, but encoded </a:t>
            </a:r>
            <a:r>
              <a:rPr lang="en-US" sz="2800" dirty="0" smtClean="0">
                <a:latin typeface="UC Berkeley OS Sign"/>
                <a:sym typeface="UC Berkeley OS Sign"/>
              </a:rPr>
              <a:t>differently: in XML using </a:t>
            </a:r>
            <a:r>
              <a:rPr lang="en-US" sz="2800" dirty="0" smtClean="0">
                <a:latin typeface="UC Berkeley OS Sign"/>
                <a:sym typeface="UC Berkeley OS Sign"/>
              </a:rPr>
              <a:t>attributes instead of </a:t>
            </a:r>
            <a:r>
              <a:rPr lang="en-US" sz="2800" dirty="0" smtClean="0">
                <a:latin typeface="UC Berkeley OS Sign"/>
                <a:sym typeface="UC Berkeley OS Sign"/>
              </a:rPr>
              <a:t>elements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Ways NOT to Interoperate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81200"/>
            <a:ext cx="8305800" cy="27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Differences in granularity ("Name" </a:t>
            </a:r>
            <a:r>
              <a:rPr lang="en-US" sz="2800" dirty="0" err="1" smtClean="0">
                <a:latin typeface="UC Berkeley OS Sign"/>
                <a:sym typeface="UC Berkeley OS Sign"/>
              </a:rPr>
              <a:t>vs</a:t>
            </a:r>
            <a:r>
              <a:rPr lang="en-US" sz="2800" dirty="0" smtClean="0">
                <a:latin typeface="UC Berkeley OS Sign"/>
                <a:sym typeface="UC Berkeley OS Sign"/>
              </a:rPr>
              <a:t> "</a:t>
            </a:r>
            <a:r>
              <a:rPr lang="en-US" sz="2800" dirty="0" err="1" smtClean="0">
                <a:latin typeface="UC Berkeley OS Sign"/>
                <a:sym typeface="UC Berkeley OS Sign"/>
              </a:rPr>
              <a:t>LastName</a:t>
            </a:r>
            <a:r>
              <a:rPr lang="en-US" sz="2800" dirty="0" smtClean="0">
                <a:latin typeface="UC Berkeley OS Sign"/>
                <a:sym typeface="UC Berkeley OS Sign"/>
              </a:rPr>
              <a:t>" "</a:t>
            </a:r>
            <a:r>
              <a:rPr lang="en-US" sz="2800" dirty="0" err="1" smtClean="0">
                <a:latin typeface="UC Berkeley OS Sign"/>
                <a:sym typeface="UC Berkeley OS Sign"/>
              </a:rPr>
              <a:t>FirstName</a:t>
            </a:r>
            <a:r>
              <a:rPr lang="en-US" sz="2800" dirty="0" smtClean="0">
                <a:latin typeface="UC Berkeley OS Sign"/>
                <a:sym typeface="UC Berkeley OS Sign"/>
              </a:rPr>
              <a:t>", "Address" </a:t>
            </a:r>
            <a:r>
              <a:rPr lang="en-US" sz="2800" dirty="0" err="1" smtClean="0">
                <a:latin typeface="UC Berkeley OS Sign"/>
                <a:sym typeface="UC Berkeley OS Sign"/>
              </a:rPr>
              <a:t>vs</a:t>
            </a:r>
            <a:r>
              <a:rPr lang="en-US" sz="2800" dirty="0" smtClean="0">
                <a:latin typeface="UC Berkeley OS Sign"/>
                <a:sym typeface="UC Berkeley OS Sign"/>
              </a:rPr>
              <a:t> "Street" "City" "</a:t>
            </a:r>
            <a:r>
              <a:rPr lang="en-US" sz="2800" dirty="0" err="1" smtClean="0">
                <a:latin typeface="UC Berkeley OS Sign"/>
                <a:sym typeface="UC Berkeley OS Sign"/>
              </a:rPr>
              <a:t>PostalCode</a:t>
            </a:r>
            <a:r>
              <a:rPr lang="en-US" sz="2800" dirty="0" smtClean="0">
                <a:latin typeface="UC Berkeley OS Sign"/>
                <a:sym typeface="UC Berkeley OS Sign"/>
              </a:rPr>
              <a:t>“)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Overlapping </a:t>
            </a:r>
            <a:r>
              <a:rPr lang="en-US" sz="2800" dirty="0" smtClean="0">
                <a:latin typeface="UC Berkeley OS Sign"/>
                <a:sym typeface="UC Berkeley OS Sign"/>
              </a:rPr>
              <a:t>coverage, different assemblies (Separate "Order" and "Customer" documents)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Implied values embedded in forms or software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Knowledge Management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981200"/>
            <a:ext cx="8534400" cy="475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Much collective knowledge is embodied in a firm's people, systems, management techniques, history of strategy and design decisions, customer relationships, and intellectual property like patents, copyrights, trademarks, brands, etc.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Some of this knowledge is EXPLICIT, tangible, and traceable in the form of documents, databases, organization charts, policy and procedure manuals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But much of it is TACIT: informal, not systematized in tangible form because it is held in the minds and experiences of people; a synonym is "KNOW-HOW”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31 </a:t>
            </a:r>
            <a:r>
              <a:rPr lang="en-US" sz="3000" dirty="0" smtClean="0">
                <a:sym typeface="UC Berkeley OS Sign"/>
              </a:rPr>
              <a:t>October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</a:t>
            </a:r>
            <a:r>
              <a:rPr lang="en-US" sz="3000" dirty="0" smtClean="0">
                <a:sym typeface="UC Berkeley OS Sign"/>
              </a:rPr>
              <a:t>19.4 </a:t>
            </a:r>
            <a:r>
              <a:rPr lang="en-US" sz="3000" dirty="0" smtClean="0">
                <a:sym typeface="UC Berkeley OS Sign"/>
              </a:rPr>
              <a:t>– </a:t>
            </a:r>
            <a:r>
              <a:rPr lang="en-US" sz="3000" dirty="0" smtClean="0">
                <a:sym typeface="UC Berkeley OS Sign"/>
              </a:rPr>
              <a:t>Supply Chains and Inter-Enterprise Information Exchange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Supply Chain Pattern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81200"/>
            <a:ext cx="8305800" cy="446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A supply chain is an organizing system that defines the end-to-end view of the buy-side and sell-side relationships of an enterprise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A supply chain is the network of facilities and distribution capabilities an enterprise uses to: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"Source" (or "procure") raw materials (chemicals, ores, grains, ...) or components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Transform </a:t>
            </a:r>
            <a:r>
              <a:rPr lang="en-US" sz="2400" dirty="0" smtClean="0">
                <a:latin typeface="UC Berkeley OS Sign"/>
                <a:sym typeface="UC Berkeley OS Sign"/>
              </a:rPr>
              <a:t>the materials or assemble the components into products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Deliver </a:t>
            </a:r>
            <a:r>
              <a:rPr lang="en-US" sz="2400" dirty="0" smtClean="0">
                <a:latin typeface="UC Berkeley OS Sign"/>
                <a:sym typeface="UC Berkeley OS Sign"/>
              </a:rPr>
              <a:t>the products to customers (indirectly through distributors or stores or directly to the purchaser</a:t>
            </a:r>
            <a:r>
              <a:rPr lang="en-US" sz="2400" dirty="0" smtClean="0">
                <a:latin typeface="UC Berkeley OS Sign"/>
                <a:sym typeface="UC Berkeley OS Sign"/>
              </a:rPr>
              <a:t>)</a:t>
            </a:r>
            <a:endParaRPr lang="en-US" sz="24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76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Conceptual Model of a Supply Chain</a:t>
            </a:r>
            <a:endParaRPr lang="en-US" sz="4000" b="1" dirty="0" smtClean="0"/>
          </a:p>
        </p:txBody>
      </p:sp>
      <p:pic>
        <p:nvPicPr>
          <p:cNvPr id="2056" name="Picture 8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60" name="Picture 12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9" name="Picture 18" descr="equivalenceprobl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9912" y="1600200"/>
            <a:ext cx="6024092" cy="45461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</a:t>
            </a:r>
            <a:r>
              <a:rPr lang="en-US" sz="3600" b="1" dirty="0" smtClean="0"/>
              <a:t>Information Supply Chain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05000"/>
            <a:ext cx="8305800" cy="43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flow of materials and goods in a supply chain is accompanied by information about it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But information about supply chain activities and processes is increasingly separated from the physical flow of materials and goods, and for information-based services there </a:t>
            </a:r>
            <a:r>
              <a:rPr lang="en-US" sz="2800" dirty="0" smtClean="0">
                <a:latin typeface="UC Berkeley OS Sign"/>
                <a:sym typeface="UC Berkeley OS Sign"/>
              </a:rPr>
              <a:t>are no physical resources to move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(recall </a:t>
            </a:r>
            <a:r>
              <a:rPr lang="en-US" sz="2800" dirty="0" smtClean="0">
                <a:latin typeface="UC Berkeley OS Sign"/>
                <a:sym typeface="UC Berkeley OS Sign"/>
              </a:rPr>
              <a:t>“</a:t>
            </a:r>
            <a:r>
              <a:rPr lang="en-US" altLang="ko-KR" sz="2800" dirty="0" smtClean="0">
                <a:latin typeface="UC Berkeley OS Sign"/>
                <a:sym typeface="UC Berkeley OS Sign"/>
              </a:rPr>
              <a:t>Global Disaggregation of</a:t>
            </a:r>
            <a:br>
              <a:rPr lang="en-US" altLang="ko-KR" sz="2800" dirty="0" smtClean="0">
                <a:latin typeface="UC Berkeley OS Sign"/>
                <a:sym typeface="UC Berkeley OS Sign"/>
              </a:rPr>
            </a:br>
            <a:r>
              <a:rPr lang="en-US" altLang="ko-KR" sz="2800" dirty="0" smtClean="0">
                <a:latin typeface="UC Berkeley OS Sign"/>
                <a:sym typeface="UC Berkeley OS Sign"/>
              </a:rPr>
              <a:t>Information-Intensive Services” in previous </a:t>
            </a:r>
            <a:r>
              <a:rPr lang="en-US" altLang="ko-KR" sz="2800" dirty="0" smtClean="0">
                <a:latin typeface="UC Berkeley OS Sign"/>
                <a:sym typeface="UC Berkeley OS Sign"/>
              </a:rPr>
              <a:t>lecture)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</a:t>
            </a:r>
            <a:r>
              <a:rPr lang="en-US" sz="3600" b="1" dirty="0" smtClean="0"/>
              <a:t>Information Supply Chain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81200"/>
            <a:ext cx="8305800" cy="379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Information </a:t>
            </a:r>
            <a:r>
              <a:rPr lang="en-US" sz="2800" dirty="0" smtClean="0">
                <a:latin typeface="UC Berkeley OS Sign"/>
                <a:sym typeface="UC Berkeley OS Sign"/>
              </a:rPr>
              <a:t>also flows in the opposite direction from the customer, retailers, and distributors back into the supply chain – this is also called the DEMAND CHAIN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information supply chain has become especially important because increased global competition and better informed customers are forcing forms to shift from forecast to demand (i.e. customer) driven business models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Design Issues for the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Information </a:t>
            </a:r>
            <a:r>
              <a:rPr lang="en-US" sz="3600" b="1" dirty="0" smtClean="0"/>
              <a:t>Supply Chain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81200"/>
            <a:ext cx="8305800" cy="29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What information is exchanged?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Which entities in the supply chain are able to exchange information?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What is the frequency of this information exchange?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"Interoperability </a:t>
            </a:r>
            <a:r>
              <a:rPr lang="en-US" sz="3600" b="1" dirty="0" smtClean="0"/>
              <a:t>Costs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3600" b="1" dirty="0" smtClean="0"/>
              <a:t>in the US Auto Supply Chain" 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81200"/>
            <a:ext cx="8305800" cy="40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Excellent case study about how a concurrent engineering business model escalates the information exchanges and interoperability problems in </a:t>
            </a:r>
            <a:r>
              <a:rPr lang="en-US" sz="2800" dirty="0" smtClean="0">
                <a:latin typeface="UC Berkeley OS Sign"/>
                <a:sym typeface="UC Berkeley OS Sign"/>
              </a:rPr>
              <a:t>the </a:t>
            </a:r>
            <a:r>
              <a:rPr lang="en-US" sz="2800" dirty="0" smtClean="0">
                <a:latin typeface="UC Berkeley OS Sign"/>
                <a:sym typeface="UC Berkeley OS Sign"/>
              </a:rPr>
              <a:t>organizing system centered around automobile manufacturers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Analyzes various alternatives for data transfer, and finds that the choices made are not the optimal </a:t>
            </a:r>
            <a:r>
              <a:rPr lang="en-US" sz="2800" dirty="0" smtClean="0">
                <a:latin typeface="UC Berkeley OS Sign"/>
                <a:sym typeface="UC Berkeley OS Sign"/>
              </a:rPr>
              <a:t>ones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76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CAD/CAM Systems Proliferation</a:t>
            </a:r>
            <a:endParaRPr lang="en-US" sz="4000" b="1" dirty="0" smtClean="0"/>
          </a:p>
        </p:txBody>
      </p:sp>
      <p:pic>
        <p:nvPicPr>
          <p:cNvPr id="2056" name="Picture 8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60" name="Picture 12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9" name="Picture 18" descr="equivalenceprobl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295400"/>
            <a:ext cx="7811535" cy="472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Juran's</a:t>
            </a:r>
            <a:r>
              <a:rPr lang="en-US" sz="3600" b="1" dirty="0" smtClean="0"/>
              <a:t> "Quality Costs" Framework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81200"/>
            <a:ext cx="8305800" cy="4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Joseph </a:t>
            </a:r>
            <a:r>
              <a:rPr lang="en-US" sz="2800" dirty="0" err="1" smtClean="0">
                <a:latin typeface="UC Berkeley OS Sign"/>
                <a:sym typeface="UC Berkeley OS Sign"/>
              </a:rPr>
              <a:t>Juran's</a:t>
            </a:r>
            <a:r>
              <a:rPr lang="en-US" sz="2800" dirty="0" smtClean="0">
                <a:latin typeface="UC Berkeley OS Sign"/>
                <a:sym typeface="UC Berkeley OS Sign"/>
              </a:rPr>
              <a:t> "Quality Control Handbook" (1951) -- "cost of quality" framework determines how much to spend on quality at any point in the "quality system"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costs of preventing and finding quality problems (avoidance) ...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... </a:t>
            </a:r>
            <a:r>
              <a:rPr lang="en-US" sz="2800" dirty="0" smtClean="0">
                <a:latin typeface="UC Berkeley OS Sign"/>
                <a:sym typeface="UC Berkeley OS Sign"/>
              </a:rPr>
              <a:t>must be balanced against the costs associated with those quality problems (mitigation</a:t>
            </a:r>
            <a:r>
              <a:rPr lang="en-US" sz="2800" dirty="0" smtClean="0">
                <a:latin typeface="UC Berkeley OS Sign"/>
                <a:sym typeface="UC Berkeley OS Sign"/>
              </a:rPr>
              <a:t>)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76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The Case for Investing in Avoidance</a:t>
            </a:r>
            <a:endParaRPr lang="en-US" sz="4000" b="1" dirty="0" smtClean="0"/>
          </a:p>
        </p:txBody>
      </p:sp>
      <p:pic>
        <p:nvPicPr>
          <p:cNvPr id="2056" name="Picture 8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60" name="Picture 12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9" name="Picture 18" descr="equivalenceprobl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7838" y="1295400"/>
            <a:ext cx="7059858" cy="472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Knowledge Management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981200"/>
            <a:ext cx="8534400" cy="35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goals of KM can be viewed as getting the tacit parts of this "intellectual capital" to be explicit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"Knowing how to get things done" or "knowing how things work" includes what a person knows how to do, but also who they know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So identifying and analyzing the "social network" or "knowledge network" of employees is a key part of knowledge </a:t>
            </a:r>
            <a:r>
              <a:rPr lang="en-US" sz="2800" dirty="0" smtClean="0">
                <a:latin typeface="UC Berkeley OS Sign"/>
                <a:sym typeface="UC Berkeley OS Sign"/>
              </a:rPr>
              <a:t>management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76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Interoperability Avoidance Costs</a:t>
            </a:r>
            <a:endParaRPr lang="en-US" sz="4000" b="1" dirty="0" smtClean="0"/>
          </a:p>
        </p:txBody>
      </p:sp>
      <p:pic>
        <p:nvPicPr>
          <p:cNvPr id="2056" name="Picture 8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60" name="Picture 12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9" name="Picture 18" descr="equivalenceprobl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371599"/>
            <a:ext cx="6781800" cy="51129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76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Interoperability </a:t>
            </a:r>
            <a:r>
              <a:rPr lang="en-US" sz="4000" b="1" dirty="0" smtClean="0"/>
              <a:t>Mitigation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 smtClean="0"/>
              <a:t>and Delay Costs</a:t>
            </a:r>
            <a:endParaRPr lang="en-US" sz="4000" b="1" dirty="0" smtClean="0"/>
          </a:p>
        </p:txBody>
      </p:sp>
      <p:pic>
        <p:nvPicPr>
          <p:cNvPr id="2056" name="Picture 8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60" name="Picture 12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9" name="Picture 18" descr="equivalenceprobl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752600"/>
            <a:ext cx="8236928" cy="38272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76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Estimated Interoperability Costs</a:t>
            </a:r>
            <a:endParaRPr lang="en-US" sz="4000" b="1" dirty="0" smtClean="0"/>
          </a:p>
        </p:txBody>
      </p:sp>
      <p:pic>
        <p:nvPicPr>
          <p:cNvPr id="2056" name="Picture 8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60" name="Picture 12" descr="http://assets.macys.com/navapp/web20/assets/script/scene7/core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9" name="Picture 18" descr="equivalenceprobl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260" y="1676400"/>
            <a:ext cx="8524068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Next Week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52600"/>
            <a:ext cx="8036719" cy="502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Tuesday November 5 is midterm review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View video recording before Tuesday Nov 12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Submit review questions to glushko@berkeley.edu by noon Monday Nov 4</a:t>
            </a: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Thursday November 7 is midterm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4 multi-part question; 1 is required, choose 3 of other 6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 </a:t>
            </a:r>
            <a:r>
              <a:rPr lang="en-US" sz="2800" dirty="0" smtClean="0">
                <a:latin typeface="UC Berkeley OS Sign"/>
                <a:sym typeface="UC Berkeley OS Sign"/>
              </a:rPr>
              <a:t>open book, open notes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 </a:t>
            </a:r>
            <a:r>
              <a:rPr lang="en-US" sz="2800" dirty="0" smtClean="0">
                <a:latin typeface="UC Berkeley OS Sign"/>
                <a:sym typeface="UC Berkeley OS Sign"/>
              </a:rPr>
              <a:t>Write on your computer, submit online and in print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Knowledge Management Goals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981200"/>
            <a:ext cx="8534400" cy="51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Sharing solutions to customer problems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Facilitating collaboration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Locating people with relevant skills 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Managing unstructured content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Providing greater access to existing information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Improving traceability and justification for strategic (and controversial) decisions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Recording the rationale for business process and information models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Knowledge Management </a:t>
            </a:r>
            <a:r>
              <a:rPr lang="en-US" sz="3600" b="1" dirty="0" smtClean="0"/>
              <a:t>Issues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828800"/>
            <a:ext cx="8534400" cy="492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Many technologies have been used for KM -- Lotus Notes, Intranets, Wikis, Blogs...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But at best, knowledge management techniques can only capture knowledge that is </a:t>
            </a:r>
            <a:r>
              <a:rPr lang="en-US" sz="2800" dirty="0" err="1" smtClean="0">
                <a:latin typeface="UC Berkeley OS Sign"/>
                <a:sym typeface="UC Berkeley OS Sign"/>
              </a:rPr>
              <a:t>codifiable</a:t>
            </a:r>
            <a:r>
              <a:rPr lang="en-US" sz="2800" dirty="0" smtClean="0">
                <a:latin typeface="UC Berkeley OS Sign"/>
                <a:sym typeface="UC Berkeley OS Sign"/>
              </a:rPr>
              <a:t> and transferable, and not all knowledge is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And furthermore, employees have complex motivations for complying with or not complying with KM goals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Enlightened </a:t>
            </a:r>
            <a:r>
              <a:rPr lang="en-US" sz="2800" dirty="0" smtClean="0">
                <a:latin typeface="UC Berkeley OS Sign"/>
                <a:sym typeface="UC Berkeley OS Sign"/>
              </a:rPr>
              <a:t>firms and management try to align personal and corporate goals for knowledge </a:t>
            </a:r>
            <a:r>
              <a:rPr lang="en-US" sz="2800" dirty="0" smtClean="0">
                <a:latin typeface="UC Berkeley OS Sign"/>
                <a:sym typeface="UC Berkeley OS Sign"/>
              </a:rPr>
              <a:t>management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Content Management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447800"/>
            <a:ext cx="8077200" cy="351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"Content Management" narrowly defined involves the management of semi-structured content in a logical repository, usually in a multi-user collaborative context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But "content management" necessarily involves authoring and delivery or there would be nothing to manage or no purpose in managing </a:t>
            </a:r>
            <a:r>
              <a:rPr lang="en-US" sz="2800" dirty="0" smtClean="0">
                <a:latin typeface="UC Berkeley OS Sign"/>
                <a:sym typeface="UC Berkeley OS Sign"/>
              </a:rPr>
              <a:t>it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Content Authoring 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447800"/>
            <a:ext cx="8077200" cy="543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Authoring can be broadly defined as creating reusable "information assets" from different sources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Reusable information sometimes means XML, but more generally means information </a:t>
            </a:r>
            <a:r>
              <a:rPr lang="en-US" sz="2800" dirty="0" smtClean="0">
                <a:latin typeface="UC Berkeley OS Sign"/>
                <a:sym typeface="UC Berkeley OS Sign"/>
              </a:rPr>
              <a:t>resources with </a:t>
            </a:r>
            <a:r>
              <a:rPr lang="en-US" sz="2800" dirty="0" smtClean="0">
                <a:latin typeface="UC Berkeley OS Sign"/>
                <a:sym typeface="UC Berkeley OS Sign"/>
              </a:rPr>
              <a:t>metadata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Reusable information assets can be created by adding structure and metadata to existing information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Non-text information assets can be described using XML text metadata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2481</Words>
  <Application>Microsoft Office PowerPoint</Application>
  <PresentationFormat>On-screen Show (4:3)</PresentationFormat>
  <Paragraphs>402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Plan for Today’s Lecture(s)</vt:lpstr>
      <vt:lpstr>Information Management and the DTS</vt:lpstr>
      <vt:lpstr>INFO 202 “Information Organization &amp; Retrieval” Fall 2013 </vt:lpstr>
      <vt:lpstr>Knowledge Management</vt:lpstr>
      <vt:lpstr>Knowledge Management</vt:lpstr>
      <vt:lpstr>Knowledge Management Goals</vt:lpstr>
      <vt:lpstr>Knowledge Management Issues</vt:lpstr>
      <vt:lpstr>Content Management</vt:lpstr>
      <vt:lpstr>Content Authoring </vt:lpstr>
      <vt:lpstr>Content Management (narrow sense)</vt:lpstr>
      <vt:lpstr>Component Granularity</vt:lpstr>
      <vt:lpstr>Content Delivery</vt:lpstr>
      <vt:lpstr> “Flavors” of Content Management</vt:lpstr>
      <vt:lpstr> “Flavors” of Content Management</vt:lpstr>
      <vt:lpstr>A Single-Source Strategy</vt:lpstr>
      <vt:lpstr>A Single-Source Strategy</vt:lpstr>
      <vt:lpstr>AGU Case Study</vt:lpstr>
      <vt:lpstr>AGU Authoring – Before and After</vt:lpstr>
      <vt:lpstr>AGU Publishing System</vt:lpstr>
      <vt:lpstr>INFO 202 “Information Organization &amp; Retrieval” Fall 2013 </vt:lpstr>
      <vt:lpstr>The Data that Enterprises Manage</vt:lpstr>
      <vt:lpstr>Enterprise Data Management Challenges</vt:lpstr>
      <vt:lpstr>Enterprise Data Management Challenges</vt:lpstr>
      <vt:lpstr>Sarbanes-Oxley</vt:lpstr>
      <vt:lpstr>Ken Lay Does the “Perp Walk”</vt:lpstr>
      <vt:lpstr>Sarbanes-Oxley</vt:lpstr>
      <vt:lpstr>XBRL</vt:lpstr>
      <vt:lpstr>"Electronic Health Records: Just Around the Corner? Or over the Cliff?”</vt:lpstr>
      <vt:lpstr>"Electronic Health Records: Just Around the Corner? Or over the Cliff?”</vt:lpstr>
      <vt:lpstr>INFO 202 “Information Organization &amp; Retrieval” Fall 2013 </vt:lpstr>
      <vt:lpstr>Integration</vt:lpstr>
      <vt:lpstr>Inter-Enterprise Data Integration</vt:lpstr>
      <vt:lpstr>To Interoperate, or not to Interoperate?</vt:lpstr>
      <vt:lpstr>Syntactic, Structural, &amp; Semantic Interoperability</vt:lpstr>
      <vt:lpstr>Interoperability isn't All or None</vt:lpstr>
      <vt:lpstr>The Dimensions of Interoperability </vt:lpstr>
      <vt:lpstr>The Dimensions of Interoperability </vt:lpstr>
      <vt:lpstr>Ways NOT to Interoperate</vt:lpstr>
      <vt:lpstr>Ways NOT to Interoperate</vt:lpstr>
      <vt:lpstr>INFO 202 “Information Organization &amp; Retrieval” Fall 2013 </vt:lpstr>
      <vt:lpstr>The Supply Chain Pattern</vt:lpstr>
      <vt:lpstr>Conceptual Model of a Supply Chain</vt:lpstr>
      <vt:lpstr>The Information Supply Chain</vt:lpstr>
      <vt:lpstr>The Information Supply Chain</vt:lpstr>
      <vt:lpstr>Design Issues for the  Information Supply Chain</vt:lpstr>
      <vt:lpstr>"Interoperability Costs  in the US Auto Supply Chain" </vt:lpstr>
      <vt:lpstr>CAD/CAM Systems Proliferation</vt:lpstr>
      <vt:lpstr>Juran's "Quality Costs" Framework</vt:lpstr>
      <vt:lpstr>The Case for Investing in Avoidance</vt:lpstr>
      <vt:lpstr>Interoperability Avoidance Costs</vt:lpstr>
      <vt:lpstr>Interoperability Mitigation  and Delay Costs</vt:lpstr>
      <vt:lpstr>Estimated Interoperability Costs</vt:lpstr>
      <vt:lpstr>Next Week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2013-10-30T17:44:38Z</dcterms:created>
  <dcterms:modified xsi:type="dcterms:W3CDTF">2013-10-30T17:44:45Z</dcterms:modified>
</cp:coreProperties>
</file>