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theme/themeOverride5.xml" ContentType="application/vnd.openxmlformats-officedocument.themeOverr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theme/themeOverride4.xml" ContentType="application/vnd.openxmlformats-officedocument.themeOverr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theme/themeOverride2.xml" ContentType="application/vnd.openxmlformats-officedocument.themeOverr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0"/>
  </p:notesMasterIdLst>
  <p:sldIdLst>
    <p:sldId id="263" r:id="rId2"/>
    <p:sldId id="261" r:id="rId3"/>
    <p:sldId id="266" r:id="rId4"/>
    <p:sldId id="267" r:id="rId5"/>
    <p:sldId id="273" r:id="rId6"/>
    <p:sldId id="268" r:id="rId7"/>
    <p:sldId id="272" r:id="rId8"/>
    <p:sldId id="274" r:id="rId9"/>
    <p:sldId id="275" r:id="rId10"/>
    <p:sldId id="262" r:id="rId11"/>
    <p:sldId id="265" r:id="rId12"/>
    <p:sldId id="277" r:id="rId13"/>
    <p:sldId id="276" r:id="rId14"/>
    <p:sldId id="282" r:id="rId15"/>
    <p:sldId id="326" r:id="rId16"/>
    <p:sldId id="280" r:id="rId17"/>
    <p:sldId id="281" r:id="rId18"/>
    <p:sldId id="284" r:id="rId19"/>
    <p:sldId id="285" r:id="rId20"/>
    <p:sldId id="286" r:id="rId21"/>
    <p:sldId id="283" r:id="rId22"/>
    <p:sldId id="287" r:id="rId23"/>
    <p:sldId id="316" r:id="rId24"/>
    <p:sldId id="319" r:id="rId25"/>
    <p:sldId id="323" r:id="rId26"/>
    <p:sldId id="320" r:id="rId27"/>
    <p:sldId id="321" r:id="rId28"/>
    <p:sldId id="317" r:id="rId29"/>
    <p:sldId id="324" r:id="rId30"/>
    <p:sldId id="325" r:id="rId31"/>
    <p:sldId id="264" r:id="rId32"/>
    <p:sldId id="288" r:id="rId33"/>
    <p:sldId id="289" r:id="rId34"/>
    <p:sldId id="290" r:id="rId35"/>
    <p:sldId id="291" r:id="rId36"/>
    <p:sldId id="292" r:id="rId37"/>
    <p:sldId id="314" r:id="rId38"/>
    <p:sldId id="315" r:id="rId39"/>
    <p:sldId id="293" r:id="rId40"/>
    <p:sldId id="294" r:id="rId41"/>
    <p:sldId id="295" r:id="rId42"/>
    <p:sldId id="298" r:id="rId43"/>
    <p:sldId id="299" r:id="rId44"/>
    <p:sldId id="301" r:id="rId45"/>
    <p:sldId id="302" r:id="rId46"/>
    <p:sldId id="303" r:id="rId47"/>
    <p:sldId id="304" r:id="rId48"/>
    <p:sldId id="313"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73090" autoAdjust="0"/>
  </p:normalViewPr>
  <p:slideViewPr>
    <p:cSldViewPr>
      <p:cViewPr varScale="1">
        <p:scale>
          <a:sx n="85" d="100"/>
          <a:sy n="85" d="100"/>
        </p:scale>
        <p:origin x="-228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900"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3B1F10-037C-4665-B757-F447893D65B6}" type="datetimeFigureOut">
              <a:rPr lang="en-US" smtClean="0"/>
              <a:pPr/>
              <a:t>10/18/2013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C5CA87-0D7A-4FA3-A9E2-416E16DA8E1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latin typeface="UC Berkeley OS Sign"/>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C5CA87-0D7A-4FA3-A9E2-416E16DA8E1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C5CA87-0D7A-4FA3-A9E2-416E16DA8E1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indent="-342900" eaLnBrk="0" fontAlgn="base" hangingPunct="0">
              <a:lnSpc>
                <a:spcPct val="93000"/>
              </a:lnSpc>
              <a:spcBef>
                <a:spcPts val="1800"/>
              </a:spcBef>
              <a:spcAft>
                <a:spcPct val="0"/>
              </a:spcAft>
              <a:buFont typeface="Arial" pitchFamily="34" charset="0"/>
              <a:buChar char="•"/>
            </a:pPr>
            <a:endParaRPr lang="en-US" sz="2800"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indent="-342900" eaLnBrk="0" fontAlgn="base" hangingPunct="0">
              <a:lnSpc>
                <a:spcPct val="93000"/>
              </a:lnSpc>
              <a:spcBef>
                <a:spcPts val="1800"/>
              </a:spcBef>
              <a:spcAft>
                <a:spcPct val="0"/>
              </a:spcAft>
              <a:buFont typeface="Arial" pitchFamily="34" charset="0"/>
              <a:buChar char="•"/>
            </a:pP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indent="-342900" eaLnBrk="0" fontAlgn="base" hangingPunct="0">
              <a:lnSpc>
                <a:spcPct val="93000"/>
              </a:lnSpc>
              <a:spcBef>
                <a:spcPts val="1800"/>
              </a:spcBef>
              <a:spcAft>
                <a:spcPct val="0"/>
              </a:spcAft>
              <a:buFont typeface="Arial" pitchFamily="34" charset="0"/>
              <a:buChar char="•"/>
            </a:pP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indent="-342900" algn="l" defTabSz="914400" rtl="0" eaLnBrk="0" fontAlgn="base" latinLnBrk="0" hangingPunct="0">
              <a:lnSpc>
                <a:spcPct val="93000"/>
              </a:lnSpc>
              <a:spcBef>
                <a:spcPts val="1800"/>
              </a:spcBef>
              <a:spcAft>
                <a:spcPct val="0"/>
              </a:spcAft>
              <a:buFont typeface="Arial" pitchFamily="34" charset="0"/>
              <a:buChar char="•"/>
            </a:pPr>
            <a:endParaRPr lang="en-US" sz="2400" kern="1200" dirty="0">
              <a:solidFill>
                <a:schemeClr val="tx1"/>
              </a:solidFill>
              <a:latin typeface="UC Berkeley OS Sign"/>
              <a:ea typeface="+mn-ea"/>
              <a:cs typeface="Arial" pitchFamily="34" charset="0"/>
              <a:sym typeface="Arial" pitchFamily="34" charset="0"/>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indent="-342900" eaLnBrk="0" fontAlgn="base" hangingPunct="0">
              <a:lnSpc>
                <a:spcPct val="93000"/>
              </a:lnSpc>
              <a:spcBef>
                <a:spcPts val="1800"/>
              </a:spcBef>
              <a:spcAft>
                <a:spcPct val="0"/>
              </a:spcAft>
              <a:buFont typeface="Arial" pitchFamily="34" charset="0"/>
              <a:buChar char="•"/>
            </a:pPr>
            <a:endParaRPr lang="en-US" dirty="0" smtClean="0">
              <a:sym typeface="Arial" pitchFamily="34" charset="0"/>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1C97810-9C4B-4D7C-8CD6-35D8C20DC3AE}" type="slidenum">
              <a:rPr lang="en-US" smtClean="0"/>
              <a:pPr>
                <a:defRPr/>
              </a:pPr>
              <a:t>48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sz="1200"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BE2755-73AF-4CCA-916D-999A3B8F33F4}" type="datetimeFigureOut">
              <a:rPr lang="en-US" smtClean="0"/>
              <a:pPr/>
              <a:t>10/18/2013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9CE15-7F95-4ADA-8B50-A6D11F24FC9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BE2755-73AF-4CCA-916D-999A3B8F33F4}" type="datetimeFigureOut">
              <a:rPr lang="en-US" smtClean="0"/>
              <a:pPr/>
              <a:t>10/18/2013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9CE15-7F95-4ADA-8B50-A6D11F24FC9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BE2755-73AF-4CCA-916D-999A3B8F33F4}" type="datetimeFigureOut">
              <a:rPr lang="en-US" smtClean="0"/>
              <a:pPr/>
              <a:t>10/18/2013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9CE15-7F95-4ADA-8B50-A6D11F24FC9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BE2755-73AF-4CCA-916D-999A3B8F33F4}" type="datetimeFigureOut">
              <a:rPr lang="en-US" smtClean="0"/>
              <a:pPr/>
              <a:t>10/18/2013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9CE15-7F95-4ADA-8B50-A6D11F24FC9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BE2755-73AF-4CCA-916D-999A3B8F33F4}" type="datetimeFigureOut">
              <a:rPr lang="en-US" smtClean="0"/>
              <a:pPr/>
              <a:t>10/18/2013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9CE15-7F95-4ADA-8B50-A6D11F24FC9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BE2755-73AF-4CCA-916D-999A3B8F33F4}" type="datetimeFigureOut">
              <a:rPr lang="en-US" smtClean="0"/>
              <a:pPr/>
              <a:t>10/18/2013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89CE15-7F95-4ADA-8B50-A6D11F24FC9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BE2755-73AF-4CCA-916D-999A3B8F33F4}" type="datetimeFigureOut">
              <a:rPr lang="en-US" smtClean="0"/>
              <a:pPr/>
              <a:t>10/18/2013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89CE15-7F95-4ADA-8B50-A6D11F24FC9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BE2755-73AF-4CCA-916D-999A3B8F33F4}" type="datetimeFigureOut">
              <a:rPr lang="en-US" smtClean="0"/>
              <a:pPr/>
              <a:t>10/18/2013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89CE15-7F95-4ADA-8B50-A6D11F24FC9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BE2755-73AF-4CCA-916D-999A3B8F33F4}" type="datetimeFigureOut">
              <a:rPr lang="en-US" smtClean="0"/>
              <a:pPr/>
              <a:t>10/18/2013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89CE15-7F95-4ADA-8B50-A6D11F24FC9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BE2755-73AF-4CCA-916D-999A3B8F33F4}" type="datetimeFigureOut">
              <a:rPr lang="en-US" smtClean="0"/>
              <a:pPr/>
              <a:t>10/18/2013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89CE15-7F95-4ADA-8B50-A6D11F24FC9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BE2755-73AF-4CCA-916D-999A3B8F33F4}" type="datetimeFigureOut">
              <a:rPr lang="en-US" smtClean="0"/>
              <a:pPr/>
              <a:t>10/18/2013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89CE15-7F95-4ADA-8B50-A6D11F24FC9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BE2755-73AF-4CCA-916D-999A3B8F33F4}" type="datetimeFigureOut">
              <a:rPr lang="en-US" smtClean="0"/>
              <a:pPr/>
              <a:t>10/18/2013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9CE15-7F95-4ADA-8B50-A6D11F24FC9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bart.gov/stations/index.aspx"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2.knifecenter.com/shop/kitchen-knive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www.entish.org/essays/Wilkins.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www.nytimes.com/2006/03/26/weekinreview/26vitello.ART.html" TargetMode="External"/><Relationship Id="rId4" Type="http://schemas.openxmlformats.org/officeDocument/2006/relationships/hyperlink" Target="http://www.nytimes.com/2010/05/16/opinion/16pubed.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www.huffingtonpost.com/2013/01/30/illinois-governors-in-pri_n_2581182.ht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online.wsj.com/article/SB10001424127887323309404578611490682767344.html" TargetMode="External"/><Relationship Id="rId5" Type="http://schemas.openxmlformats.org/officeDocument/2006/relationships/hyperlink" Target="http://www.nytimes.com/2013/03/20/business/in-a-new-aisle-energy-drinks-sidestep-rules.html?_r=0" TargetMode="External"/><Relationship Id="rId4" Type="http://schemas.openxmlformats.org/officeDocument/2006/relationships/hyperlink" Target="http://abcnews.go.com/blogs/politics/2013/07/coup-or-not-egypt-aid-can-continue/"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danielamerman.com/articles/2012/WorkC.html"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altova-aot.s3.amazonaws.com/Altova%20MapForce%20Course/Altova%20MapForce%20Course/player.html"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Plan for Today’s Lecture(s)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609600" y="2057400"/>
            <a:ext cx="8036719" cy="2129588"/>
          </a:xfrm>
          <a:prstGeom prst="rect">
            <a:avLst/>
          </a:prstGeom>
          <a:noFill/>
          <a:ln w="9525">
            <a:noFill/>
            <a:miter lim="800000"/>
            <a:headEnd/>
            <a:tailEnd/>
          </a:ln>
        </p:spPr>
        <p:txBody>
          <a:bodyPr lIns="64291" tIns="32146" rIns="64291" bIns="32146">
            <a:spAutoFit/>
          </a:bodyPr>
          <a:lstStyle/>
          <a:p>
            <a:pPr marL="342900" lvl="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Introduction to Classification</a:t>
            </a:r>
          </a:p>
          <a:p>
            <a:pPr marL="342900" lvl="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Classification is Purposeful, Principled, and Biased</a:t>
            </a:r>
          </a:p>
          <a:p>
            <a:pPr marL="342900" lvl="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Classification and Standardization</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2013</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2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22 October 2013</a:t>
            </a:r>
            <a:br>
              <a:rPr lang="en-US" sz="3000" dirty="0" smtClean="0">
                <a:sym typeface="UC Berkeley OS Sign"/>
              </a:rPr>
            </a:br>
            <a:r>
              <a:rPr lang="en-US" sz="3000" dirty="0" smtClean="0">
                <a:sym typeface="UC Berkeley OS Sign"/>
              </a:rPr>
              <a:t>Lecture 16.2 – Classification is</a:t>
            </a:r>
            <a:br>
              <a:rPr lang="en-US" sz="3000" dirty="0" smtClean="0">
                <a:sym typeface="UC Berkeley OS Sign"/>
              </a:rPr>
            </a:br>
            <a:r>
              <a:rPr lang="en-US" sz="3000" dirty="0" smtClean="0">
                <a:sym typeface="UC Berkeley OS Sign"/>
              </a:rPr>
              <a:t> Purposeful, Principled, and Biased</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Classification Is Purposeful</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11</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685800" y="1981200"/>
            <a:ext cx="7772400" cy="6632552"/>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Classifications arrange resources to provide structure for and increase the precision of interactions in organizing systems </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Classifications are essential in useful work</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They serve as a reference model (a semantic road map) to individual domains and the relationships among them to help people understand the concepts and relationships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They improve learning and communication</a:t>
            </a:r>
          </a:p>
          <a:p>
            <a:pPr marL="342900" indent="-342900" eaLnBrk="0" fontAlgn="base" hangingPunct="0">
              <a:lnSpc>
                <a:spcPct val="93000"/>
              </a:lnSpc>
              <a:spcBef>
                <a:spcPts val="1800"/>
              </a:spcBef>
              <a:spcAft>
                <a:spcPct val="0"/>
              </a:spcAft>
            </a:pPr>
            <a:endParaRPr lang="en-US" sz="2800" dirty="0" smtClean="0">
              <a:latin typeface="UC Berkeley OS Sign"/>
              <a:cs typeface="Arial" pitchFamily="34" charset="0"/>
              <a:sym typeface="Arial" pitchFamily="34" charset="0"/>
            </a:endParaRPr>
          </a:p>
          <a:p>
            <a:endParaRPr lang="en-US" sz="2800" dirty="0" smtClean="0"/>
          </a:p>
          <a:p>
            <a:pPr marL="342900" indent="-342900" eaLnBrk="0" fontAlgn="base" hangingPunct="0">
              <a:lnSpc>
                <a:spcPct val="93000"/>
              </a:lnSpc>
              <a:spcBef>
                <a:spcPts val="1800"/>
              </a:spcBef>
              <a:spcAft>
                <a:spcPct val="0"/>
              </a:spcAft>
              <a:buFont typeface="Arial" pitchFamily="34" charset="0"/>
              <a:buChar char="•"/>
            </a:pPr>
            <a:endParaRPr lang="en-US" sz="2400" dirty="0" smtClean="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 typeface="Arial" pitchFamily="34" charset="0"/>
              <a:buChar char="•"/>
            </a:pPr>
            <a:endParaRPr lang="en-US" sz="2800" dirty="0" smtClean="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Classification and Interactions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12</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685800" y="1981200"/>
            <a:ext cx="7772400" cy="5396508"/>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With physical resources, activity-based classification makes co-location more useful</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Effective user interfaces to physical or digital systems present and reinforce the logical classifications embodied in the system</a:t>
            </a:r>
          </a:p>
          <a:p>
            <a:pPr marL="8001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 while poor user interfaces don’t</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Standard classifications for products and business services make it easier to discover suitable resources and integrate them into your own processes</a:t>
            </a:r>
          </a:p>
          <a:p>
            <a:pPr marL="342900" indent="-342900" eaLnBrk="0" fontAlgn="base" hangingPunct="0">
              <a:lnSpc>
                <a:spcPct val="93000"/>
              </a:lnSpc>
              <a:spcBef>
                <a:spcPts val="1800"/>
              </a:spcBef>
              <a:spcAft>
                <a:spcPct val="0"/>
              </a:spcAft>
              <a:buFont typeface="Arial" pitchFamily="34" charset="0"/>
              <a:buChar char="•"/>
            </a:pPr>
            <a:endParaRPr lang="en-US" sz="2800" dirty="0" smtClean="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13</a:t>
            </a:fld>
            <a:endParaRPr lang="en-US" sz="1500" dirty="0">
              <a:solidFill>
                <a:srgbClr val="002955"/>
              </a:solidFill>
              <a:latin typeface="UC Berkeley OS Sign"/>
              <a:ea typeface="MS PGothic" pitchFamily="34" charset="-128"/>
              <a:sym typeface="UC Berkeley OS Sign"/>
            </a:endParaRPr>
          </a:p>
        </p:txBody>
      </p:sp>
      <p:pic>
        <p:nvPicPr>
          <p:cNvPr id="8" name="Picture 7" descr="MartialArtsCategories.gif"/>
          <p:cNvPicPr>
            <a:picLocks noChangeAspect="1"/>
          </p:cNvPicPr>
          <p:nvPr/>
        </p:nvPicPr>
        <p:blipFill>
          <a:blip r:embed="rId3" cstate="print"/>
          <a:stretch>
            <a:fillRect/>
          </a:stretch>
        </p:blipFill>
        <p:spPr>
          <a:xfrm>
            <a:off x="2133600" y="304800"/>
            <a:ext cx="5181600" cy="5486400"/>
          </a:xfrm>
          <a:prstGeom prst="rect">
            <a:avLst/>
          </a:prstGeom>
        </p:spPr>
      </p:pic>
      <p:sp>
        <p:nvSpPr>
          <p:cNvPr id="10" name="Title 9"/>
          <p:cNvSpPr>
            <a:spLocks noGrp="1"/>
          </p:cNvSpPr>
          <p:nvPr>
            <p:ph type="title"/>
          </p:nvPr>
        </p:nvSpPr>
        <p:spPr>
          <a:xfrm>
            <a:off x="609600" y="5562600"/>
            <a:ext cx="8001000" cy="1143000"/>
          </a:xfrm>
        </p:spPr>
        <p:txBody>
          <a:bodyPr>
            <a:noAutofit/>
          </a:bodyPr>
          <a:lstStyle/>
          <a:p>
            <a:pPr algn="l"/>
            <a:r>
              <a:rPr lang="en-US" sz="2400" dirty="0" smtClean="0"/>
              <a:t>Good user interface design creates a clear mapping between a classification scheme and  the arrangements and interactions that users see  (TDO, Figure 7.1)</a:t>
            </a:r>
            <a:endParaRPr lang="en-US" sz="2400"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304800"/>
            <a:ext cx="8077200" cy="523220"/>
          </a:xfrm>
          <a:prstGeom prst="rect">
            <a:avLst/>
          </a:prstGeom>
          <a:noFill/>
        </p:spPr>
        <p:txBody>
          <a:bodyPr wrap="square" rtlCol="0">
            <a:spAutoFit/>
          </a:bodyPr>
          <a:lstStyle/>
          <a:p>
            <a:r>
              <a:rPr lang="en-US" sz="2800" b="1" dirty="0" smtClean="0"/>
              <a:t>Clear Communication of a Classification Scheme</a:t>
            </a:r>
          </a:p>
        </p:txBody>
      </p:sp>
      <p:sp>
        <p:nvSpPr>
          <p:cNvPr id="6" name="TextBox 5"/>
          <p:cNvSpPr txBox="1"/>
          <p:nvPr/>
        </p:nvSpPr>
        <p:spPr>
          <a:xfrm>
            <a:off x="914400" y="6248400"/>
            <a:ext cx="7086600" cy="400110"/>
          </a:xfrm>
          <a:prstGeom prst="rect">
            <a:avLst/>
          </a:prstGeom>
          <a:noFill/>
        </p:spPr>
        <p:txBody>
          <a:bodyPr wrap="square" rtlCol="0">
            <a:spAutoFit/>
          </a:bodyPr>
          <a:lstStyle/>
          <a:p>
            <a:r>
              <a:rPr lang="en-US" sz="2000" dirty="0" smtClean="0"/>
              <a:t>Photo taken by Bob Glushko at Union Square Greenmarket, NYC</a:t>
            </a:r>
            <a:endParaRPr lang="en-US" sz="2000" dirty="0"/>
          </a:p>
        </p:txBody>
      </p:sp>
      <p:pic>
        <p:nvPicPr>
          <p:cNvPr id="7" name="Picture 6" descr="7.2.1.2-ClassificationInNovelUI-OK.JPG"/>
          <p:cNvPicPr>
            <a:picLocks noChangeAspect="1"/>
          </p:cNvPicPr>
          <p:nvPr/>
        </p:nvPicPr>
        <p:blipFill>
          <a:blip r:embed="rId3" cstate="print"/>
          <a:stretch>
            <a:fillRect/>
          </a:stretch>
        </p:blipFill>
        <p:spPr>
          <a:xfrm>
            <a:off x="990600" y="914400"/>
            <a:ext cx="7086600" cy="531495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304800"/>
            <a:ext cx="8077200" cy="523220"/>
          </a:xfrm>
          <a:prstGeom prst="rect">
            <a:avLst/>
          </a:prstGeom>
          <a:noFill/>
        </p:spPr>
        <p:txBody>
          <a:bodyPr wrap="square" rtlCol="0">
            <a:spAutoFit/>
          </a:bodyPr>
          <a:lstStyle/>
          <a:p>
            <a:r>
              <a:rPr lang="en-US" sz="2800" b="1" dirty="0" smtClean="0"/>
              <a:t>Poor Communication of a Classification Scheme</a:t>
            </a:r>
          </a:p>
        </p:txBody>
      </p:sp>
      <p:pic>
        <p:nvPicPr>
          <p:cNvPr id="1026" name="Picture 2"/>
          <p:cNvPicPr>
            <a:picLocks noChangeAspect="1" noChangeArrowheads="1"/>
          </p:cNvPicPr>
          <p:nvPr/>
        </p:nvPicPr>
        <p:blipFill>
          <a:blip r:embed="rId3" cstate="print"/>
          <a:srcRect/>
          <a:stretch>
            <a:fillRect/>
          </a:stretch>
        </p:blipFill>
        <p:spPr bwMode="auto">
          <a:xfrm>
            <a:off x="609600" y="1295400"/>
            <a:ext cx="4944621" cy="5132732"/>
          </a:xfrm>
          <a:prstGeom prst="rect">
            <a:avLst/>
          </a:prstGeom>
          <a:noFill/>
          <a:ln w="9525">
            <a:noFill/>
            <a:miter lim="800000"/>
            <a:headEnd/>
            <a:tailEnd/>
          </a:ln>
        </p:spPr>
      </p:pic>
      <p:sp>
        <p:nvSpPr>
          <p:cNvPr id="8" name="TextBox 7"/>
          <p:cNvSpPr txBox="1"/>
          <p:nvPr/>
        </p:nvSpPr>
        <p:spPr>
          <a:xfrm>
            <a:off x="5867400" y="948690"/>
            <a:ext cx="2895600" cy="6186309"/>
          </a:xfrm>
          <a:prstGeom prst="rect">
            <a:avLst/>
          </a:prstGeom>
          <a:noFill/>
        </p:spPr>
        <p:txBody>
          <a:bodyPr wrap="square" rtlCol="0">
            <a:spAutoFit/>
          </a:bodyPr>
          <a:lstStyle/>
          <a:p>
            <a:r>
              <a:rPr lang="en-US" b="1" u="sng" dirty="0" smtClean="0"/>
              <a:t>Better Might Be Something Like…</a:t>
            </a:r>
          </a:p>
          <a:p>
            <a:endParaRPr lang="en-US" dirty="0" smtClean="0"/>
          </a:p>
          <a:p>
            <a:r>
              <a:rPr lang="en-US" b="1" dirty="0" smtClean="0"/>
              <a:t>San Francisco</a:t>
            </a:r>
          </a:p>
          <a:p>
            <a:r>
              <a:rPr lang="en-US" b="1" dirty="0" smtClean="0"/>
              <a:t>   Embarcadero</a:t>
            </a:r>
          </a:p>
          <a:p>
            <a:r>
              <a:rPr lang="en-US" b="1" dirty="0" smtClean="0"/>
              <a:t>   Montgomery</a:t>
            </a:r>
          </a:p>
          <a:p>
            <a:r>
              <a:rPr lang="en-US" b="1" dirty="0" smtClean="0"/>
              <a:t>   Powell</a:t>
            </a:r>
          </a:p>
          <a:p>
            <a:r>
              <a:rPr lang="en-US" b="1" dirty="0" smtClean="0"/>
              <a:t>   Civic Center</a:t>
            </a:r>
          </a:p>
          <a:p>
            <a:r>
              <a:rPr lang="en-US" b="1" dirty="0" smtClean="0"/>
              <a:t>    …</a:t>
            </a:r>
          </a:p>
          <a:p>
            <a:r>
              <a:rPr lang="en-US" b="1" dirty="0" smtClean="0"/>
              <a:t>Oakland</a:t>
            </a:r>
          </a:p>
          <a:p>
            <a:r>
              <a:rPr lang="en-US" b="1" dirty="0" smtClean="0"/>
              <a:t>   West Oakland</a:t>
            </a:r>
          </a:p>
          <a:p>
            <a:r>
              <a:rPr lang="en-US" b="1" dirty="0" smtClean="0"/>
              <a:t>    12 Street </a:t>
            </a:r>
          </a:p>
          <a:p>
            <a:r>
              <a:rPr lang="en-US" b="1" dirty="0" smtClean="0"/>
              <a:t>     19 Street</a:t>
            </a:r>
          </a:p>
          <a:p>
            <a:r>
              <a:rPr lang="en-US" b="1" dirty="0" smtClean="0"/>
              <a:t>     MacArthur</a:t>
            </a:r>
          </a:p>
          <a:p>
            <a:r>
              <a:rPr lang="en-US" b="1" dirty="0" smtClean="0"/>
              <a:t>     </a:t>
            </a:r>
            <a:r>
              <a:rPr lang="en-US" b="1" dirty="0" err="1" smtClean="0"/>
              <a:t>Rockridge</a:t>
            </a:r>
            <a:endParaRPr lang="en-US" b="1" dirty="0" smtClean="0"/>
          </a:p>
          <a:p>
            <a:r>
              <a:rPr lang="en-US" b="1" dirty="0" smtClean="0"/>
              <a:t>     …</a:t>
            </a:r>
          </a:p>
          <a:p>
            <a:r>
              <a:rPr lang="en-US" b="1" dirty="0" smtClean="0"/>
              <a:t>Berkeley</a:t>
            </a:r>
          </a:p>
          <a:p>
            <a:r>
              <a:rPr lang="en-US" b="1" dirty="0" smtClean="0"/>
              <a:t>    Ashby</a:t>
            </a:r>
          </a:p>
          <a:p>
            <a:r>
              <a:rPr lang="en-US" b="1" dirty="0" smtClean="0"/>
              <a:t>     Berkeley Downtown</a:t>
            </a:r>
          </a:p>
          <a:p>
            <a:r>
              <a:rPr lang="en-US" b="1" dirty="0" smtClean="0"/>
              <a:t>     Berkeley North</a:t>
            </a:r>
          </a:p>
          <a:p>
            <a:r>
              <a:rPr lang="en-US" dirty="0" smtClean="0"/>
              <a:t>    </a:t>
            </a:r>
          </a:p>
          <a:p>
            <a:endParaRPr lang="en-US" dirty="0" smtClean="0"/>
          </a:p>
        </p:txBody>
      </p:sp>
      <p:sp>
        <p:nvSpPr>
          <p:cNvPr id="9" name="TextBox 8"/>
          <p:cNvSpPr txBox="1"/>
          <p:nvPr/>
        </p:nvSpPr>
        <p:spPr>
          <a:xfrm>
            <a:off x="2057400" y="838200"/>
            <a:ext cx="2057400" cy="369332"/>
          </a:xfrm>
          <a:prstGeom prst="rect">
            <a:avLst/>
          </a:prstGeom>
          <a:noFill/>
        </p:spPr>
        <p:txBody>
          <a:bodyPr wrap="square" rtlCol="0">
            <a:spAutoFit/>
          </a:bodyPr>
          <a:lstStyle/>
          <a:p>
            <a:r>
              <a:rPr lang="en-US" dirty="0" smtClean="0">
                <a:hlinkClick r:id="rId4"/>
              </a:rPr>
              <a:t>BART Station List</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Classification is “Principled”</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16</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609600" y="1676400"/>
            <a:ext cx="7772400" cy="4934843"/>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principles for defining categories (enumeration, properties, similarity, family resemblance, etc.) are embodied in the classifications that use these principles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But the emergent classification system follows other principles about its purposes, scope, scale, intended lifetime, extensibility, and other considerations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Being "principled" means that these design choices are made they should be consistently followed</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Principles Embodied in the</a:t>
            </a:r>
            <a:br>
              <a:rPr lang="en-US" sz="3600" b="1" dirty="0" smtClean="0"/>
            </a:br>
            <a:r>
              <a:rPr lang="en-US" sz="3600" b="1" dirty="0" smtClean="0"/>
              <a:t> Classification Scheme</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17</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228600" y="2133600"/>
            <a:ext cx="8610600" cy="3967014"/>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Warrant: What is the justification for the choice of categories and their names?</a:t>
            </a:r>
          </a:p>
          <a:p>
            <a:pPr marL="8001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Literary Warrant:  Classify only the resources we have? </a:t>
            </a:r>
          </a:p>
          <a:p>
            <a:pPr marL="8001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Scientific Warrant: Use expert categories and names</a:t>
            </a:r>
          </a:p>
          <a:p>
            <a:pPr marL="8001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Use Warrant: Use categories and names from “ordinary” people</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Breadth and </a:t>
            </a:r>
            <a:r>
              <a:rPr lang="en-US" sz="2400" dirty="0" smtClean="0">
                <a:latin typeface="UC Berkeley OS Sign"/>
                <a:cs typeface="Arial" pitchFamily="34" charset="0"/>
                <a:sym typeface="Arial" pitchFamily="34" charset="0"/>
                <a:hlinkClick r:id="rId4"/>
              </a:rPr>
              <a:t>depth</a:t>
            </a:r>
            <a:r>
              <a:rPr lang="en-US" sz="2400" dirty="0" smtClean="0">
                <a:latin typeface="UC Berkeley OS Sign"/>
                <a:cs typeface="Arial" pitchFamily="34" charset="0"/>
                <a:sym typeface="Arial" pitchFamily="34" charset="0"/>
              </a:rPr>
              <a:t> of classification hierarchy</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Degree of </a:t>
            </a:r>
            <a:r>
              <a:rPr lang="en-US" sz="2400" dirty="0" err="1" smtClean="0">
                <a:latin typeface="UC Berkeley OS Sign"/>
                <a:cs typeface="Arial" pitchFamily="34" charset="0"/>
                <a:sym typeface="Arial" pitchFamily="34" charset="0"/>
              </a:rPr>
              <a:t>enumerativeness</a:t>
            </a:r>
            <a:endParaRPr lang="en-US" sz="2400" dirty="0" smtClean="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Principles for Assigning</a:t>
            </a:r>
            <a:br>
              <a:rPr lang="en-US" sz="3600" b="1" dirty="0" smtClean="0"/>
            </a:br>
            <a:r>
              <a:rPr lang="en-US" sz="3600" b="1" dirty="0" smtClean="0"/>
              <a:t> Resources to Categories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18</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33400" y="2133600"/>
            <a:ext cx="7772400" cy="982735"/>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Hierarchy</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Uniqueness</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Hierarchy and Uniqueness Principles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19</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33400" y="2133600"/>
            <a:ext cx="7772400" cy="4364174"/>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Deeply engrained in our intellectual and physical worlds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Each category is successively divided into smaller subdivisions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Every level of the hierarchy is divided according to a "feature" or "character of division"</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Every resource is classified in only one subdivision</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2013</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1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22 October 2013</a:t>
            </a:r>
            <a:br>
              <a:rPr lang="en-US" sz="3000" dirty="0" smtClean="0">
                <a:sym typeface="UC Berkeley OS Sign"/>
              </a:rPr>
            </a:br>
            <a:r>
              <a:rPr lang="en-US" sz="3000" dirty="0" smtClean="0">
                <a:sym typeface="UC Berkeley OS Sign"/>
              </a:rPr>
              <a:t>Lecture 16.1 – Introduction to Classification</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The "One and Only One Place" Rule</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20</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457200" y="1905000"/>
            <a:ext cx="7772400" cy="5340980"/>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If each resource goes in one and only one category it won't always be easy to decide what metadata or property determines the categorization</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For example, a book's title is often a clue to the subject, but should never be the only thing analyzed</a:t>
            </a:r>
          </a:p>
          <a:p>
            <a:pPr marL="800100" lvl="2" indent="-342900" eaLnBrk="0" fontAlgn="base" hangingPunct="0">
              <a:lnSpc>
                <a:spcPct val="93000"/>
              </a:lnSpc>
              <a:spcBef>
                <a:spcPts val="1800"/>
              </a:spcBef>
              <a:spcAft>
                <a:spcPct val="0"/>
              </a:spcAft>
              <a:buFont typeface="Arial" pitchFamily="34" charset="0"/>
              <a:buChar char="•"/>
            </a:pPr>
            <a:r>
              <a:rPr lang="en-US" sz="2400" i="1" dirty="0" smtClean="0">
                <a:latin typeface="UC Berkeley OS Sign"/>
                <a:cs typeface="Arial" pitchFamily="34" charset="0"/>
                <a:sym typeface="Arial" pitchFamily="34" charset="0"/>
              </a:rPr>
              <a:t>Who Moved My Cheese</a:t>
            </a:r>
            <a:r>
              <a:rPr lang="en-US" sz="2400" dirty="0" smtClean="0">
                <a:latin typeface="UC Berkeley OS Sign"/>
                <a:cs typeface="Arial" pitchFamily="34" charset="0"/>
                <a:sym typeface="Arial" pitchFamily="34" charset="0"/>
              </a:rPr>
              <a:t>? is a work on coping with change, not a work related to the culinary arts</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Should </a:t>
            </a:r>
            <a:r>
              <a:rPr lang="en-US" sz="2400" i="1" dirty="0" smtClean="0">
                <a:latin typeface="UC Berkeley OS Sign"/>
                <a:cs typeface="Arial" pitchFamily="34" charset="0"/>
                <a:sym typeface="Arial" pitchFamily="34" charset="0"/>
              </a:rPr>
              <a:t>Leaves of Grass </a:t>
            </a:r>
            <a:r>
              <a:rPr lang="en-US" sz="2400" dirty="0" smtClean="0">
                <a:latin typeface="UC Berkeley OS Sign"/>
                <a:cs typeface="Arial" pitchFamily="34" charset="0"/>
                <a:sym typeface="Arial" pitchFamily="34" charset="0"/>
              </a:rPr>
              <a:t>be assigned to the "Gardening" category?</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Needless to say, the rules for categorizing books take a long time to learn and are not always easy to apply</a:t>
            </a:r>
          </a:p>
          <a:p>
            <a:pPr marL="342900" indent="-342900" eaLnBrk="0" fontAlgn="base" hangingPunct="0">
              <a:lnSpc>
                <a:spcPct val="93000"/>
              </a:lnSpc>
              <a:spcBef>
                <a:spcPts val="1800"/>
              </a:spcBef>
              <a:spcAft>
                <a:spcPct val="0"/>
              </a:spcAft>
              <a:buFont typeface="Arial" pitchFamily="34" charset="0"/>
              <a:buChar char="•"/>
            </a:pPr>
            <a:endParaRPr lang="en-US" sz="2400" dirty="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Principles for </a:t>
            </a:r>
            <a:br>
              <a:rPr lang="en-US" sz="3600" b="1" dirty="0" smtClean="0"/>
            </a:br>
            <a:r>
              <a:rPr lang="en-US" sz="3600" b="1" dirty="0" smtClean="0"/>
              <a:t>Maintaining the Classification</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21</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33400" y="2133600"/>
            <a:ext cx="7772400" cy="1900551"/>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Lifetime management</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Category integrity: Classify once and for all, or change categories and assignments as we learn?</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Flexibility / extensibility / hospitality</a:t>
            </a:r>
            <a:endParaRPr lang="en-US" sz="2400" dirty="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"Principled" Maybe ... But Every Classification is "Biased"</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22</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152400" y="1981200"/>
            <a:ext cx="8382000" cy="476665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Every classification is arbitrary to some extent because the criteria used to establish the categories reflect a point of view or perspective on the domain that intentionally excludes all other perspectives</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There is no "one true way" about how things go together</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Every classification system implicitly or explicitly distinguishes between "good" or "standard" and "bad" or "nonstandard" ways of understanding things </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hlinkClick r:id="rId4"/>
              </a:rPr>
              <a:t>Borges</a:t>
            </a:r>
            <a:r>
              <a:rPr lang="en-US" sz="2400" dirty="0" smtClean="0">
                <a:latin typeface="UC Berkeley OS Sign"/>
                <a:cs typeface="Arial" pitchFamily="34" charset="0"/>
                <a:sym typeface="Arial" pitchFamily="34" charset="0"/>
              </a:rPr>
              <a:t>: “there is no classification of the Universe that is not arbitrary and full of conjectures”</a:t>
            </a:r>
          </a:p>
          <a:p>
            <a:pPr marL="342900" indent="-342900" eaLnBrk="0" fontAlgn="base" hangingPunct="0">
              <a:lnSpc>
                <a:spcPct val="93000"/>
              </a:lnSpc>
              <a:spcBef>
                <a:spcPts val="1800"/>
              </a:spcBef>
              <a:spcAft>
                <a:spcPct val="0"/>
              </a:spcAft>
              <a:buFont typeface="Arial" pitchFamily="34" charset="0"/>
              <a:buChar char="•"/>
            </a:pPr>
            <a:endParaRPr lang="en-US" sz="2400" dirty="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Classification Biases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23</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81000" y="1752600"/>
            <a:ext cx="8382000" cy="2360420"/>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hlinkClick r:id="rId4"/>
              </a:rPr>
              <a:t>Natural vs. man-made disaster</a:t>
            </a:r>
            <a:r>
              <a:rPr lang="en-US" sz="2800" dirty="0" smtClean="0">
                <a:latin typeface="UC Berkeley OS Sign"/>
                <a:cs typeface="Arial" pitchFamily="34" charset="0"/>
                <a:sym typeface="Arial" pitchFamily="34" charset="0"/>
              </a:rPr>
              <a:t>?</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Welfare vs. entitlement?</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Taxes vs. government investments?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hlinkClick r:id="rId5"/>
              </a:rPr>
              <a:t>Illegal vs. undocumented immigrants</a:t>
            </a:r>
            <a:r>
              <a:rPr lang="en-US" sz="2800" dirty="0" smtClean="0">
                <a:latin typeface="UC Berkeley OS Sign"/>
                <a:cs typeface="Arial" pitchFamily="34" charset="0"/>
                <a:sym typeface="Arial" pitchFamily="34" charset="0"/>
              </a:rPr>
              <a:t>?</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24</a:t>
            </a:fld>
            <a:endParaRPr lang="en-US" sz="1500" dirty="0">
              <a:solidFill>
                <a:srgbClr val="002955"/>
              </a:solidFill>
              <a:latin typeface="UC Berkeley OS Sign"/>
              <a:ea typeface="MS PGothic" pitchFamily="34" charset="-128"/>
              <a:sym typeface="UC Berkeley OS Sign"/>
            </a:endParaRPr>
          </a:p>
        </p:txBody>
      </p:sp>
      <p:pic>
        <p:nvPicPr>
          <p:cNvPr id="8" name="Picture 7" descr="MartialArtsCategories.gif"/>
          <p:cNvPicPr>
            <a:picLocks noChangeAspect="1"/>
          </p:cNvPicPr>
          <p:nvPr/>
        </p:nvPicPr>
        <p:blipFill>
          <a:blip r:embed="rId3" cstate="print"/>
          <a:stretch>
            <a:fillRect/>
          </a:stretch>
        </p:blipFill>
        <p:spPr>
          <a:xfrm>
            <a:off x="508799" y="1295401"/>
            <a:ext cx="8025601" cy="5289600"/>
          </a:xfrm>
          <a:prstGeom prst="rect">
            <a:avLst/>
          </a:prstGeom>
        </p:spPr>
      </p:pic>
      <p:sp>
        <p:nvSpPr>
          <p:cNvPr id="10" name="Title 9"/>
          <p:cNvSpPr>
            <a:spLocks noGrp="1"/>
          </p:cNvSpPr>
          <p:nvPr>
            <p:ph type="title"/>
          </p:nvPr>
        </p:nvSpPr>
        <p:spPr/>
        <p:txBody>
          <a:bodyPr>
            <a:normAutofit/>
          </a:bodyPr>
          <a:lstStyle/>
          <a:p>
            <a:r>
              <a:rPr lang="en-US" b="1" dirty="0" smtClean="0"/>
              <a:t>CAFE Categories: Find the Truck(s)</a:t>
            </a:r>
            <a:endParaRPr 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25</a:t>
            </a:fld>
            <a:endParaRPr lang="en-US" sz="1500" dirty="0">
              <a:solidFill>
                <a:srgbClr val="002955"/>
              </a:solidFill>
              <a:latin typeface="UC Berkeley OS Sign"/>
              <a:ea typeface="MS PGothic" pitchFamily="34" charset="-128"/>
              <a:sym typeface="UC Berkeley OS Sign"/>
            </a:endParaRPr>
          </a:p>
        </p:txBody>
      </p:sp>
      <p:pic>
        <p:nvPicPr>
          <p:cNvPr id="8" name="Picture 7" descr="MartialArtsCategories.gif"/>
          <p:cNvPicPr>
            <a:picLocks noChangeAspect="1"/>
          </p:cNvPicPr>
          <p:nvPr/>
        </p:nvPicPr>
        <p:blipFill>
          <a:blip r:embed="rId3" cstate="print"/>
          <a:stretch>
            <a:fillRect/>
          </a:stretch>
        </p:blipFill>
        <p:spPr>
          <a:xfrm>
            <a:off x="1256924" y="1295401"/>
            <a:ext cx="6529350" cy="5289600"/>
          </a:xfrm>
          <a:prstGeom prst="rect">
            <a:avLst/>
          </a:prstGeom>
        </p:spPr>
      </p:pic>
      <p:sp>
        <p:nvSpPr>
          <p:cNvPr id="10" name="Title 9"/>
          <p:cNvSpPr>
            <a:spLocks noGrp="1"/>
          </p:cNvSpPr>
          <p:nvPr>
            <p:ph type="title"/>
          </p:nvPr>
        </p:nvSpPr>
        <p:spPr/>
        <p:txBody>
          <a:bodyPr>
            <a:normAutofit fontScale="90000"/>
          </a:bodyPr>
          <a:lstStyle/>
          <a:p>
            <a:r>
              <a:rPr lang="en-US" b="1" dirty="0" smtClean="0"/>
              <a:t>Beverage Categories: Find the Beer</a:t>
            </a:r>
            <a:endParaRPr lang="en-US" b="1"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26</a:t>
            </a:fld>
            <a:endParaRPr lang="en-US" sz="1500" dirty="0">
              <a:solidFill>
                <a:srgbClr val="002955"/>
              </a:solidFill>
              <a:latin typeface="UC Berkeley OS Sign"/>
              <a:ea typeface="MS PGothic" pitchFamily="34" charset="-128"/>
              <a:sym typeface="UC Berkeley OS Sign"/>
            </a:endParaRPr>
          </a:p>
        </p:txBody>
      </p:sp>
      <p:pic>
        <p:nvPicPr>
          <p:cNvPr id="8" name="Picture 7" descr="MartialArtsCategories.gif"/>
          <p:cNvPicPr>
            <a:picLocks noChangeAspect="1"/>
          </p:cNvPicPr>
          <p:nvPr/>
        </p:nvPicPr>
        <p:blipFill>
          <a:blip r:embed="rId3" cstate="print"/>
          <a:stretch>
            <a:fillRect/>
          </a:stretch>
        </p:blipFill>
        <p:spPr>
          <a:xfrm>
            <a:off x="1143000" y="1066800"/>
            <a:ext cx="6620757" cy="5289600"/>
          </a:xfrm>
          <a:prstGeom prst="rect">
            <a:avLst/>
          </a:prstGeom>
        </p:spPr>
      </p:pic>
      <p:sp>
        <p:nvSpPr>
          <p:cNvPr id="10" name="Title 9"/>
          <p:cNvSpPr>
            <a:spLocks noGrp="1"/>
          </p:cNvSpPr>
          <p:nvPr>
            <p:ph type="title"/>
          </p:nvPr>
        </p:nvSpPr>
        <p:spPr>
          <a:xfrm>
            <a:off x="457200" y="0"/>
            <a:ext cx="8229600" cy="1143000"/>
          </a:xfrm>
        </p:spPr>
        <p:txBody>
          <a:bodyPr>
            <a:normAutofit/>
          </a:bodyPr>
          <a:lstStyle/>
          <a:p>
            <a:r>
              <a:rPr lang="en-US" sz="4000" b="1" dirty="0" smtClean="0"/>
              <a:t>Gerrymandering: Find the Democrats</a:t>
            </a:r>
            <a:endParaRPr lang="en-US" sz="4000" b="1" dirty="0"/>
          </a:p>
        </p:txBody>
      </p:sp>
      <p:sp>
        <p:nvSpPr>
          <p:cNvPr id="5" name="TextBox 4"/>
          <p:cNvSpPr txBox="1"/>
          <p:nvPr/>
        </p:nvSpPr>
        <p:spPr>
          <a:xfrm>
            <a:off x="838200" y="6324600"/>
            <a:ext cx="6858000" cy="369332"/>
          </a:xfrm>
          <a:prstGeom prst="rect">
            <a:avLst/>
          </a:prstGeom>
          <a:noFill/>
        </p:spPr>
        <p:txBody>
          <a:bodyPr wrap="square" rtlCol="0">
            <a:spAutoFit/>
          </a:bodyPr>
          <a:lstStyle/>
          <a:p>
            <a:r>
              <a:rPr lang="en-US" dirty="0" smtClean="0">
                <a:hlinkClick r:id="rId4"/>
              </a:rPr>
              <a:t>Illinois is famous for its corrupt politicians….</a:t>
            </a:r>
            <a:endParaRPr 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Classification Biases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27</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81000" y="1752600"/>
            <a:ext cx="8382000" cy="2992003"/>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Minority, underrepresented minority</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hlinkClick r:id="rId4"/>
              </a:rPr>
              <a:t>Coup or regime change</a:t>
            </a:r>
            <a:r>
              <a:rPr lang="en-US" sz="2800" dirty="0" smtClean="0">
                <a:latin typeface="UC Berkeley OS Sign"/>
                <a:cs typeface="Arial" pitchFamily="34" charset="0"/>
                <a:sym typeface="Arial" pitchFamily="34" charset="0"/>
              </a:rPr>
              <a:t>?</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hlinkClick r:id="rId5"/>
              </a:rPr>
              <a:t>Dietary supplement vs. beverage</a:t>
            </a:r>
            <a:r>
              <a:rPr lang="en-US" sz="2800" dirty="0" smtClean="0">
                <a:latin typeface="UC Berkeley OS Sign"/>
                <a:cs typeface="Arial" pitchFamily="34" charset="0"/>
                <a:sym typeface="Arial" pitchFamily="34" charset="0"/>
              </a:rPr>
              <a:t>?</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Employee vs. contractor, </a:t>
            </a:r>
            <a:r>
              <a:rPr lang="en-US" sz="2800" dirty="0" smtClean="0">
                <a:latin typeface="UC Berkeley OS Sign"/>
                <a:cs typeface="Arial" pitchFamily="34" charset="0"/>
                <a:sym typeface="Arial" pitchFamily="34" charset="0"/>
                <a:hlinkClick r:id="rId6"/>
              </a:rPr>
              <a:t>full vs. part time</a:t>
            </a:r>
            <a:r>
              <a:rPr lang="en-US" sz="2800" dirty="0" smtClean="0">
                <a:latin typeface="UC Berkeley OS Sign"/>
                <a:cs typeface="Arial" pitchFamily="34" charset="0"/>
                <a:sym typeface="Arial" pitchFamily="34" charset="0"/>
              </a:rPr>
              <a:t>?</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Unemployed</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28</a:t>
            </a:fld>
            <a:endParaRPr lang="en-US" sz="1500" dirty="0">
              <a:solidFill>
                <a:srgbClr val="002955"/>
              </a:solidFill>
              <a:latin typeface="UC Berkeley OS Sign"/>
              <a:ea typeface="MS PGothic" pitchFamily="34" charset="-128"/>
              <a:sym typeface="UC Berkeley OS Sign"/>
            </a:endParaRPr>
          </a:p>
        </p:txBody>
      </p:sp>
      <p:sp>
        <p:nvSpPr>
          <p:cNvPr id="10" name="Title 9"/>
          <p:cNvSpPr>
            <a:spLocks noGrp="1"/>
          </p:cNvSpPr>
          <p:nvPr>
            <p:ph type="title"/>
          </p:nvPr>
        </p:nvSpPr>
        <p:spPr>
          <a:xfrm>
            <a:off x="6172200" y="2362200"/>
            <a:ext cx="2514600" cy="1143000"/>
          </a:xfrm>
        </p:spPr>
        <p:txBody>
          <a:bodyPr>
            <a:normAutofit fontScale="90000"/>
          </a:bodyPr>
          <a:lstStyle/>
          <a:p>
            <a:r>
              <a:rPr lang="en-US" b="1" dirty="0" smtClean="0"/>
              <a:t>Making</a:t>
            </a:r>
            <a:br>
              <a:rPr lang="en-US" b="1" dirty="0" smtClean="0"/>
            </a:br>
            <a:r>
              <a:rPr lang="en-US" b="1" dirty="0" smtClean="0"/>
              <a:t>9 Million</a:t>
            </a:r>
            <a:br>
              <a:rPr lang="en-US" b="1" dirty="0" smtClean="0"/>
            </a:br>
            <a:r>
              <a:rPr lang="en-US" b="1" dirty="0" smtClean="0"/>
              <a:t>Jobless </a:t>
            </a:r>
            <a:br>
              <a:rPr lang="en-US" b="1" dirty="0" smtClean="0"/>
            </a:br>
            <a:r>
              <a:rPr lang="en-US" b="1" dirty="0" smtClean="0"/>
              <a:t>People </a:t>
            </a:r>
            <a:br>
              <a:rPr lang="en-US" b="1" dirty="0" smtClean="0"/>
            </a:br>
            <a:r>
              <a:rPr lang="en-US" b="1" dirty="0" smtClean="0"/>
              <a:t>Vanish</a:t>
            </a:r>
            <a:br>
              <a:rPr lang="en-US" b="1" dirty="0" smtClean="0"/>
            </a:br>
            <a:endParaRPr lang="en-US" dirty="0"/>
          </a:p>
        </p:txBody>
      </p:sp>
      <p:pic>
        <p:nvPicPr>
          <p:cNvPr id="2050" name="Picture 2" descr="http://danielamerman.com/Images/2012/Workforce/WorkB.jpg"/>
          <p:cNvPicPr>
            <a:picLocks noChangeAspect="1" noChangeArrowheads="1"/>
          </p:cNvPicPr>
          <p:nvPr/>
        </p:nvPicPr>
        <p:blipFill>
          <a:blip r:embed="rId3" cstate="print"/>
          <a:srcRect/>
          <a:stretch>
            <a:fillRect/>
          </a:stretch>
        </p:blipFill>
        <p:spPr bwMode="auto">
          <a:xfrm>
            <a:off x="304800" y="304800"/>
            <a:ext cx="5524500" cy="5591176"/>
          </a:xfrm>
          <a:prstGeom prst="rect">
            <a:avLst/>
          </a:prstGeom>
          <a:noFill/>
        </p:spPr>
      </p:pic>
      <p:sp>
        <p:nvSpPr>
          <p:cNvPr id="6" name="TextBox 5"/>
          <p:cNvSpPr txBox="1"/>
          <p:nvPr/>
        </p:nvSpPr>
        <p:spPr>
          <a:xfrm>
            <a:off x="381000" y="6027003"/>
            <a:ext cx="8001000" cy="461665"/>
          </a:xfrm>
          <a:prstGeom prst="rect">
            <a:avLst/>
          </a:prstGeom>
          <a:noFill/>
        </p:spPr>
        <p:txBody>
          <a:bodyPr wrap="square" rtlCol="0">
            <a:spAutoFit/>
          </a:bodyPr>
          <a:lstStyle/>
          <a:p>
            <a:r>
              <a:rPr lang="en-US" sz="2400" dirty="0" smtClean="0">
                <a:hlinkClick r:id="rId4"/>
              </a:rPr>
              <a:t>When you give up looking for a job, you’re not unemployed</a:t>
            </a:r>
            <a:endParaRPr lang="en-US" sz="2400" dirty="0" smtClean="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6858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Some More Examples…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29</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81000" y="1828800"/>
            <a:ext cx="8382000" cy="3848841"/>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How do airlines and transit authorities define “on time” and “late” with respect to their scheduled times?</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Utilities report the number of “customers” affected by power failures… but a “customer” is a bill payer, not a person</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If a season ticketholder doesn’t show up, are they still counted in the “paid attendance” category?</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"Response time" to a fire is the time it takes for the first emergency vehicle to arrive, even if it isn’t a fire truck</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What is Classification?</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685800" y="1905000"/>
            <a:ext cx="7772400" cy="4079673"/>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"Classification is a higher order thinking skill requiring the fusion of the naturalist's eye for relationships...</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...with the logician's desire for structured order...</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...the mathematician's compulsion to achieve consistent, predictable results...</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...and the linguist's interest in explicit and tacit expressions of meaning“</a:t>
            </a:r>
          </a:p>
          <a:p>
            <a:pPr marL="342900" indent="-342900" eaLnBrk="0" fontAlgn="base" hangingPunct="0">
              <a:lnSpc>
                <a:spcPct val="93000"/>
              </a:lnSpc>
              <a:spcBef>
                <a:spcPts val="1800"/>
              </a:spcBef>
              <a:spcAft>
                <a:spcPct val="0"/>
              </a:spcAft>
            </a:pPr>
            <a:r>
              <a:rPr lang="en-US" sz="2400" dirty="0" smtClean="0">
                <a:latin typeface="UC Berkeley OS Sign"/>
                <a:cs typeface="Arial" pitchFamily="34" charset="0"/>
                <a:sym typeface="Arial" pitchFamily="34" charset="0"/>
              </a:rPr>
              <a:t>-- Louise Gruenberg, "Faceted Classification, Facet Analysis and the Web“</a:t>
            </a:r>
            <a:endParaRPr lang="en-US" sz="2800" dirty="0" smtClean="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How Psychiatry Went Crazy</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30</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33400" y="2133600"/>
            <a:ext cx="7772400" cy="4131354"/>
          </a:xfrm>
          <a:prstGeom prst="rect">
            <a:avLst/>
          </a:prstGeom>
          <a:noFill/>
          <a:ln w="9525">
            <a:noFill/>
            <a:miter lim="800000"/>
            <a:headEnd/>
            <a:tailEnd/>
          </a:ln>
        </p:spPr>
        <p:txBody>
          <a:bodyPr wrap="square" lIns="64291" tIns="32146" rIns="64291" bIns="32146">
            <a:spAutoFit/>
          </a:bodyPr>
          <a:lstStyle/>
          <a:p>
            <a:r>
              <a:rPr lang="en-US" sz="2400" dirty="0" err="1" smtClean="0"/>
              <a:t>Tavris</a:t>
            </a:r>
            <a:r>
              <a:rPr lang="en-US" sz="2400" dirty="0" smtClean="0"/>
              <a:t>, Carol. How Psychiatry Went Crazy. Wall Street Journal, 17 May 2013</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DSM 1 in 1952 had 11 categories; new one has several hundred</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Why has the number of categories increased so much?  </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How are the categories used?  Are the categories “good ones” that can be used reliably?</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Why the hurry to revise?</a:t>
            </a:r>
            <a:endParaRPr lang="en-US" sz="2400" dirty="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2013</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1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22 October 2013</a:t>
            </a:r>
            <a:br>
              <a:rPr lang="en-US" sz="3000" dirty="0" smtClean="0">
                <a:sym typeface="UC Berkeley OS Sign"/>
              </a:rPr>
            </a:br>
            <a:r>
              <a:rPr lang="en-US" sz="3000" dirty="0" smtClean="0">
                <a:sym typeface="UC Berkeley OS Sign"/>
              </a:rPr>
              <a:t>Lecture 16.3 – Classification and Standardization</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Classification and Standardization (1)</a:t>
            </a:r>
            <a:endParaRPr lang="en-US" sz="36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32</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33400" y="2133600"/>
            <a:ext cx="7772400" cy="3848841"/>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Classifications and standards both impose order on resources</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They both distinguish, explicitly or implicitly, between standard / appropriate / effective and nonstandard / inappropriate / ineffective ways of creating organizing, and using resources</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But this does not imply that a standard is a good one or that the best one will win a "standards war"</a:t>
            </a:r>
          </a:p>
          <a:p>
            <a:pPr marL="342900" indent="-342900" eaLnBrk="0" fontAlgn="base" hangingPunct="0">
              <a:lnSpc>
                <a:spcPct val="93000"/>
              </a:lnSpc>
              <a:spcBef>
                <a:spcPts val="1800"/>
              </a:spcBef>
              <a:spcAft>
                <a:spcPct val="0"/>
              </a:spcAft>
              <a:buFont typeface="Arial" pitchFamily="34" charset="0"/>
              <a:buChar char="•"/>
            </a:pPr>
            <a:endParaRPr lang="en-US" sz="2400" dirty="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Classification and Standardization (2)</a:t>
            </a:r>
            <a:endParaRPr lang="en-US" sz="36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33</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33400" y="2133600"/>
            <a:ext cx="7772400" cy="3161858"/>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Some classifications become standards</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Every successful standard imposes a classification system</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Standards and classification systems can have significant inertia, becoming part of the "installed base" or "infrastructure" and difficult to change</a:t>
            </a:r>
          </a:p>
          <a:p>
            <a:pPr marL="342900" indent="-342900" eaLnBrk="0" fontAlgn="base" hangingPunct="0">
              <a:lnSpc>
                <a:spcPct val="93000"/>
              </a:lnSpc>
              <a:spcBef>
                <a:spcPts val="1800"/>
              </a:spcBef>
              <a:spcAft>
                <a:spcPct val="0"/>
              </a:spcAft>
              <a:buFont typeface="Arial" pitchFamily="34" charset="0"/>
              <a:buChar char="•"/>
            </a:pPr>
            <a:endParaRPr lang="en-US" sz="2400" dirty="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"Specifications"</a:t>
            </a:r>
            <a:endParaRPr lang="en-US" sz="36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34</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457200" y="1905000"/>
            <a:ext cx="7772400" cy="4653997"/>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A specification is an explicit and detailed description about how something (a product, system, service, or practice) works that might include:</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the definitions of the key concepts or terms used in the description</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the materials from which it is made</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the components (tangible or intangible) that are arranged or assembled to make it work</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the methods or processes by which it operates</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the inputs and outputs for each method or process</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"Standards"</a:t>
            </a:r>
            <a:endParaRPr lang="en-US" sz="36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35</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33400" y="1752600"/>
            <a:ext cx="7772400" cy="476665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A standard is a published specification that is developed and maintained by consensus of all the relevant stakeholders in some domain</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following a defined and transparent process </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usually under the auspices of a dedicated organization with the authority to create standards</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The rigor and transparency of the process by which a standard is created is essential to its legitimacy</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Some governments or other large procurers or products of systems require that they be based on these "de jure" standards</a:t>
            </a:r>
            <a:endParaRPr lang="en-US" sz="2400" dirty="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Why Standards Exist (1)</a:t>
            </a:r>
            <a:endParaRPr lang="en-US" sz="36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36</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33400" y="2133600"/>
            <a:ext cx="7772400" cy="2700193"/>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Standards serve as a coordinating mechanism whenever there are alternative ways of doing or making something that might be incompatible or that otherwise wouldn't be possible</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Standards can also serve as a regulating mechanism to restrict behavior or operation that might be unsafe, unfair, or otherwise "harmful“</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Why Standards Exist (2)</a:t>
            </a:r>
            <a:endParaRPr lang="en-US" sz="36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37</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33400" y="2133600"/>
            <a:ext cx="7772400" cy="2700193"/>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Many standards define technical specifications and procedures to ensure a "common design" or "interoperability"-- TDO calls these "institutional semantics" </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Standards define institutional categories about models, behaviors, or processes - TDO calls these "institutional taxonomies" (like the UNSPSC)</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Who Sets Standards? (1)</a:t>
            </a:r>
            <a:endParaRPr lang="en-US" sz="36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38</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33400" y="1981200"/>
            <a:ext cx="7772400" cy="327451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Some technical standards are set by governments in order to protect the public interest </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Other standards are set by organizations created precisely for the purpose of setting standards </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Other standards are set by groups of companies who may or may not establish an ongoing organization and governance procedures to maintain and extend a standards "family" around the initial standard </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Who Sets Standards? (2)</a:t>
            </a:r>
            <a:endParaRPr lang="en-US" sz="36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39</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33400" y="1981200"/>
            <a:ext cx="7772400" cy="2700193"/>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Other "standards" begin as proprietary vendor specifications that will become "de facto" standards if they are widely adopted and achieve market dominance</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Often "de facto" standards are submitted to a standards organization with the goal of "rubber stamping" them as "de jure" ones</a:t>
            </a:r>
            <a:endParaRPr lang="en-US" sz="2400" dirty="0">
              <a:latin typeface="UC Berkeley OS Sign"/>
              <a:cs typeface="Arial" pitchFamily="34" charset="0"/>
              <a:sym typeface="Arial" pitchFamily="34" charset="0"/>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Distinguishing Categorization</a:t>
            </a:r>
            <a:br>
              <a:rPr lang="en-US" sz="3600" b="1" dirty="0" smtClean="0"/>
            </a:br>
            <a:r>
              <a:rPr lang="en-US" sz="3600" b="1" dirty="0" smtClean="0"/>
              <a:t> and Classification (1)</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04800" y="2362200"/>
            <a:ext cx="8382000" cy="3618008"/>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Categories are EQUIVALENCE CLASSES - sets of resources, processes, and events that we treat the same</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A Classification (noun) is a SYSTEM OF CATEGORIES, ordered according to a PRE-DETERMINED SET OF PRINCIPLES and used to organize a collection of resources</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Classification (verb) is the process of systematically assigning resources to intentional (often institutional) categories in a classification system</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609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Specifications {</a:t>
            </a:r>
            <a:r>
              <a:rPr lang="en-US" sz="3600" b="1" dirty="0" err="1" smtClean="0"/>
              <a:t>and,or,vs</a:t>
            </a:r>
            <a:r>
              <a:rPr lang="en-US" sz="3600" b="1" dirty="0" smtClean="0"/>
              <a:t>} Standards</a:t>
            </a:r>
            <a:endParaRPr lang="en-US" sz="36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40</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33400" y="1635193"/>
            <a:ext cx="7772400" cy="5222807"/>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"All standards are specifications, but not all specifications are standards"</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Any person, firm, or ad hoc group can create a specification and then use it themselves, try to get others to use it, or prevent others from using it</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In contrast, standards are sometimes created by people or groups who aren't themselves planning to use them, but standards are generally made available for anyone's use at no cost or under "reasonable and non-discriminatory" terms</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But the widespread adoption (or "traction") of a specification is often more important than whether or not is was created by a "standards" organization</a:t>
            </a:r>
            <a:endParaRPr lang="en-US" sz="2400" dirty="0">
              <a:latin typeface="UC Berkeley OS Sign"/>
              <a:cs typeface="Arial" pitchFamily="34" charset="0"/>
              <a:sym typeface="Arial" pitchFamily="34" charset="0"/>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Standards and Metcalfe's Law</a:t>
            </a:r>
            <a:endParaRPr lang="en-US" sz="36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41</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33400" y="2133600"/>
            <a:ext cx="7772400" cy="3618008"/>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Standards are especially important in industries or domains that have significant "network effects" where the value of a product or service depends on the number of interoperable or compatible</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These contexts are sometimes called "winner take all" markets, which is why standards wars take place - because of the economic implications</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How do you encourage and enable others to conform to a standard?</a:t>
            </a:r>
            <a:endParaRPr lang="en-US" sz="2400" dirty="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42</a:t>
            </a:fld>
            <a:endParaRPr lang="en-US" sz="1500" dirty="0">
              <a:solidFill>
                <a:srgbClr val="002955"/>
              </a:solidFill>
              <a:latin typeface="UC Berkeley OS Sign"/>
              <a:ea typeface="MS PGothic" pitchFamily="34" charset="-128"/>
              <a:sym typeface="UC Berkeley OS Sign"/>
            </a:endParaRPr>
          </a:p>
        </p:txBody>
      </p:sp>
      <p:pic>
        <p:nvPicPr>
          <p:cNvPr id="8" name="Picture 7" descr="MartialArtsCategories.gif"/>
          <p:cNvPicPr>
            <a:picLocks noChangeAspect="1"/>
          </p:cNvPicPr>
          <p:nvPr/>
        </p:nvPicPr>
        <p:blipFill>
          <a:blip r:embed="rId3" cstate="print"/>
          <a:stretch>
            <a:fillRect/>
          </a:stretch>
        </p:blipFill>
        <p:spPr>
          <a:xfrm>
            <a:off x="798140" y="1752601"/>
            <a:ext cx="8029452" cy="4724400"/>
          </a:xfrm>
          <a:prstGeom prst="rect">
            <a:avLst/>
          </a:prstGeom>
        </p:spPr>
      </p:pic>
      <p:sp>
        <p:nvSpPr>
          <p:cNvPr id="10" name="Title 9"/>
          <p:cNvSpPr>
            <a:spLocks noGrp="1"/>
          </p:cNvSpPr>
          <p:nvPr>
            <p:ph type="title"/>
          </p:nvPr>
        </p:nvSpPr>
        <p:spPr/>
        <p:txBody>
          <a:bodyPr>
            <a:normAutofit/>
          </a:bodyPr>
          <a:lstStyle/>
          <a:p>
            <a:r>
              <a:rPr lang="en-US" b="1" dirty="0" smtClean="0"/>
              <a:t>Interchange / Hub Languages</a:t>
            </a:r>
            <a:endParaRPr lang="en-US"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Mapping in and out of Hub Language</a:t>
            </a:r>
            <a:endParaRPr lang="en-US" sz="36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43</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33400" y="2133600"/>
            <a:ext cx="7772400" cy="327451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If all parties/applications/services rely on a hub language for their external interfaces, an exponential interoperability challenge becomes a linear one</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Mapping tools for transforming instances from an internal information model to another one are ubiquitous as standalone tools and as parts of application servers</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EXAMPLE: </a:t>
            </a:r>
            <a:r>
              <a:rPr lang="en-US" sz="2400" dirty="0" err="1" smtClean="0">
                <a:latin typeface="UC Berkeley OS Sign"/>
                <a:cs typeface="Arial" pitchFamily="34" charset="0"/>
                <a:sym typeface="Arial" pitchFamily="34" charset="0"/>
                <a:hlinkClick r:id="rId4"/>
              </a:rPr>
              <a:t>Altova</a:t>
            </a:r>
            <a:r>
              <a:rPr lang="en-US" sz="2400" dirty="0" smtClean="0">
                <a:latin typeface="UC Berkeley OS Sign"/>
                <a:cs typeface="Arial" pitchFamily="34" charset="0"/>
                <a:sym typeface="Arial" pitchFamily="34" charset="0"/>
                <a:hlinkClick r:id="rId4"/>
              </a:rPr>
              <a:t> </a:t>
            </a:r>
            <a:r>
              <a:rPr lang="en-US" sz="2400" dirty="0" err="1" smtClean="0">
                <a:latin typeface="UC Berkeley OS Sign"/>
                <a:cs typeface="Arial" pitchFamily="34" charset="0"/>
                <a:sym typeface="Arial" pitchFamily="34" charset="0"/>
                <a:hlinkClick r:id="rId4"/>
              </a:rPr>
              <a:t>MapForce</a:t>
            </a:r>
            <a:endParaRPr lang="en-US" sz="2400" dirty="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Using Standards in Your Information Organization Efforts</a:t>
            </a:r>
            <a:endParaRPr lang="en-US" sz="36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44</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33400" y="2133600"/>
            <a:ext cx="7772400" cy="3618008"/>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You may be required by the government, by your customers, or by "business partners" to conform to some standards for information organization</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But to the extent that standards embody best practices, it is a good idea to follow them anyway</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Nevertheless, this is "mother and apple pie” advice because of the proliferation of standards, their sometimes competitive and sometimes complementary character</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990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Standards for Document Description in Organizing Systems (1)</a:t>
            </a:r>
            <a:endParaRPr lang="en-US" sz="36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45</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33400" y="2362200"/>
            <a:ext cx="7772400" cy="4192332"/>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For specific vocabularies or "domain-specific languages" (e.g., HTML, UBL, SPL, DocBook, DITA, EPUB, SVG)</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For schema languages that formally define the domain-specific languages (e.g., XSD)</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For "profiles" that suggest modeling practices like degree of abstraction and granularity, or constrain the possible values for some descriptor</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For the </a:t>
            </a:r>
            <a:r>
              <a:rPr lang="en-US" sz="2400" dirty="0" err="1" smtClean="0">
                <a:latin typeface="UC Berkeley OS Sign"/>
                <a:cs typeface="Arial" pitchFamily="34" charset="0"/>
                <a:sym typeface="Arial" pitchFamily="34" charset="0"/>
              </a:rPr>
              <a:t>metalanguages</a:t>
            </a:r>
            <a:r>
              <a:rPr lang="en-US" sz="2400" dirty="0" smtClean="0">
                <a:latin typeface="UC Berkeley OS Sign"/>
                <a:cs typeface="Arial" pitchFamily="34" charset="0"/>
                <a:sym typeface="Arial" pitchFamily="34" charset="0"/>
              </a:rPr>
              <a:t> used to encode the DSLs and schema languages (e.g., XML, SGML)</a:t>
            </a:r>
            <a:endParaRPr lang="en-US" sz="2400" dirty="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10668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Standards for Document Description in Organizing Systems (2)</a:t>
            </a:r>
            <a:endParaRPr lang="en-US" sz="36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46</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33400" y="2438400"/>
            <a:ext cx="7772400" cy="1900551"/>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For the construction of file and document names</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For identifying resources and namespaces</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For specifying versions, stages or revisions of documents or other resources</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Other Standards for Organizing Systems</a:t>
            </a:r>
            <a:endParaRPr lang="en-US" sz="36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47</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33400" y="2133600"/>
            <a:ext cx="7772400" cy="3049198"/>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Metadata standards (MARC, Dublin Core, EAD, METS, RDF, OWL)</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Standards for classification (</a:t>
            </a:r>
            <a:r>
              <a:rPr lang="en-US" sz="2400" dirty="0" err="1" smtClean="0">
                <a:latin typeface="UC Berkeley OS Sign"/>
                <a:cs typeface="Arial" pitchFamily="34" charset="0"/>
                <a:sym typeface="Arial" pitchFamily="34" charset="0"/>
              </a:rPr>
              <a:t>LoC</a:t>
            </a:r>
            <a:r>
              <a:rPr lang="en-US" sz="2400" dirty="0" smtClean="0">
                <a:latin typeface="UC Berkeley OS Sign"/>
                <a:cs typeface="Arial" pitchFamily="34" charset="0"/>
                <a:sym typeface="Arial" pitchFamily="34" charset="0"/>
              </a:rPr>
              <a:t>, DD, BISAC)</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Standards for thesaurus construction</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Standards for processes (WS-*)</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Standards for communication protocols</a:t>
            </a:r>
            <a:endParaRPr lang="en-US" sz="2400" dirty="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455414" y="1995785"/>
            <a:ext cx="7867055" cy="4491633"/>
          </a:xfrm>
        </p:spPr>
        <p:txBody>
          <a:bodyPr>
            <a:normAutofit/>
          </a:bodyPr>
          <a:lstStyle/>
          <a:p>
            <a:r>
              <a:rPr lang="en-US" sz="2800" dirty="0" smtClean="0"/>
              <a:t>TDO rest of chapter 7</a:t>
            </a:r>
          </a:p>
        </p:txBody>
      </p:sp>
      <p:sp>
        <p:nvSpPr>
          <p:cNvPr id="7171"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Readings for Next Lecture</a:t>
            </a:r>
          </a:p>
        </p:txBody>
      </p:sp>
      <p:sp>
        <p:nvSpPr>
          <p:cNvPr id="717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5E6FFFD-38D9-4C0C-960C-8E08C295169A}" type="slidenum">
              <a:rPr lang="en-US" sz="1500">
                <a:solidFill>
                  <a:srgbClr val="002955"/>
                </a:solidFill>
                <a:latin typeface="UC Berkeley OS Sign"/>
                <a:ea typeface="MS PGothic" pitchFamily="34" charset="-128"/>
                <a:sym typeface="UC Berkeley OS Sign"/>
              </a:rPr>
              <a:pPr algn="ctr"/>
              <a:t>48</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175"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Distinguishing Categorization</a:t>
            </a:r>
            <a:br>
              <a:rPr lang="en-US" sz="3600" b="1" dirty="0" smtClean="0"/>
            </a:br>
            <a:r>
              <a:rPr lang="en-US" sz="3600" b="1" dirty="0" smtClean="0"/>
              <a:t> and Classification (2)</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04800" y="2286000"/>
            <a:ext cx="8382000" cy="3618008"/>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The contrasts among cultural, individual, and institutional categories” yield a precise definition of classification:</a:t>
            </a:r>
          </a:p>
          <a:p>
            <a:pPr marL="800100" lvl="2" indent="-342900" eaLnBrk="0" fontAlgn="base" hangingPunct="0">
              <a:lnSpc>
                <a:spcPct val="93000"/>
              </a:lnSpc>
              <a:spcBef>
                <a:spcPts val="1800"/>
              </a:spcBef>
              <a:spcAft>
                <a:spcPct val="0"/>
              </a:spcAft>
            </a:pPr>
            <a:r>
              <a:rPr lang="en-US" sz="2400" i="1" dirty="0" smtClean="0">
                <a:latin typeface="UC Berkeley OS Sign"/>
                <a:cs typeface="Arial" pitchFamily="34" charset="0"/>
                <a:sym typeface="Arial" pitchFamily="34" charset="0"/>
              </a:rPr>
              <a:t> The systematic assignment of resources to a system of intentional categories, often institutional ones</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This definition highlights the intentionality behind the system of categories, the systematic processes for using them, and implies the greater requirements for governance and maintenance that are absent for cultural categories and most individual ones.</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Classification vs. Resource Arrangement</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6</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04800" y="2286000"/>
            <a:ext cx="8534400" cy="3848841"/>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With physical resources the end result of classification is their arrangement in some physical location</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In libraries these two activities are strongly associated </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We often describe the physical location using the category name</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But the physical location is often arbitrary and it is better to think of classification in purely logical terms, unless the categories are explicitly designed in terms of co-location (as they are in </a:t>
            </a:r>
            <a:r>
              <a:rPr lang="en-US" sz="2400" dirty="0" err="1" smtClean="0">
                <a:latin typeface="UC Berkeley OS Sign"/>
                <a:cs typeface="Arial" pitchFamily="34" charset="0"/>
                <a:sym typeface="Arial" pitchFamily="34" charset="0"/>
              </a:rPr>
              <a:t>taskonomies</a:t>
            </a:r>
            <a:r>
              <a:rPr lang="en-US" sz="2400" dirty="0" smtClean="0">
                <a:latin typeface="UC Berkeley OS Sign"/>
                <a:cs typeface="Arial" pitchFamily="34" charset="0"/>
                <a:sym typeface="Arial" pitchFamily="34" charset="0"/>
              </a:rPr>
              <a:t>...)</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7</a:t>
            </a:fld>
            <a:endParaRPr lang="en-US" sz="1500" dirty="0">
              <a:solidFill>
                <a:srgbClr val="002955"/>
              </a:solidFill>
              <a:latin typeface="UC Berkeley OS Sign"/>
              <a:ea typeface="MS PGothic" pitchFamily="34" charset="-128"/>
              <a:sym typeface="UC Berkeley OS Sign"/>
            </a:endParaRPr>
          </a:p>
        </p:txBody>
      </p:sp>
      <p:pic>
        <p:nvPicPr>
          <p:cNvPr id="8" name="Picture 7" descr="MartialArtsCategories.gif"/>
          <p:cNvPicPr>
            <a:picLocks noChangeAspect="1"/>
          </p:cNvPicPr>
          <p:nvPr/>
        </p:nvPicPr>
        <p:blipFill>
          <a:blip r:embed="rId3" cstate="print"/>
          <a:stretch>
            <a:fillRect/>
          </a:stretch>
        </p:blipFill>
        <p:spPr>
          <a:xfrm>
            <a:off x="609600" y="1524000"/>
            <a:ext cx="7685301" cy="4334509"/>
          </a:xfrm>
          <a:prstGeom prst="rect">
            <a:avLst/>
          </a:prstGeom>
        </p:spPr>
      </p:pic>
      <p:sp>
        <p:nvSpPr>
          <p:cNvPr id="10" name="Title 9"/>
          <p:cNvSpPr>
            <a:spLocks noGrp="1"/>
          </p:cNvSpPr>
          <p:nvPr>
            <p:ph type="title"/>
          </p:nvPr>
        </p:nvSpPr>
        <p:spPr/>
        <p:txBody>
          <a:bodyPr>
            <a:normAutofit fontScale="90000"/>
          </a:bodyPr>
          <a:lstStyle/>
          <a:p>
            <a:r>
              <a:rPr lang="en-US" b="1" dirty="0" smtClean="0"/>
              <a:t>Separating the Organizing Principle From Physical Arrangement</a:t>
            </a: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Classification Schemes (1)</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8</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04800" y="1905000"/>
            <a:ext cx="8534400" cy="327451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A CLASSIFICATION SCHEME is a realization of one or more organizing principles</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An ENUMERATIVE scheme itemizes all possible categories to which resources can be assigned (into one and only one of the categories)</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Alphabetic or chronological ordering creates an implicit or latent scheme that arranges resources in a predictable place without the need to create the categories in advance</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Classification Schemes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9</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04800" y="1905000"/>
            <a:ext cx="8534400" cy="3961499"/>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A HIERARCHICAL or TAXONOMIC scheme emerges when multiple resource properties are used by organizing principles; each property creates another level</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A scheme can be both HIERARCHICAL and ENUMERATIVE at the lowest level where resources are categorized</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A FACETED classification scheme uses multiple resource properties, but does not require every resource to have a value for every property and allows the properties to be considered in any order</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0</TotalTime>
  <Words>2787</Words>
  <Application>Microsoft Office PowerPoint</Application>
  <PresentationFormat>On-screen Show (4:3)</PresentationFormat>
  <Paragraphs>390</Paragraphs>
  <Slides>48</Slides>
  <Notes>48</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Plan for Today’s Lecture(s)</vt:lpstr>
      <vt:lpstr>INFO 202 “Information Organization &amp; Retrieval” Fall 2013 </vt:lpstr>
      <vt:lpstr>What is Classification?</vt:lpstr>
      <vt:lpstr>Distinguishing Categorization  and Classification (1)</vt:lpstr>
      <vt:lpstr>Distinguishing Categorization  and Classification (2)</vt:lpstr>
      <vt:lpstr>Classification vs. Resource Arrangement</vt:lpstr>
      <vt:lpstr>Separating the Organizing Principle From Physical Arrangement</vt:lpstr>
      <vt:lpstr>Classification Schemes (1)</vt:lpstr>
      <vt:lpstr>Classification Schemes</vt:lpstr>
      <vt:lpstr>INFO 202 “Information Organization &amp; Retrieval” Fall 2013 </vt:lpstr>
      <vt:lpstr>Classification Is Purposeful</vt:lpstr>
      <vt:lpstr>Classification and Interactions</vt:lpstr>
      <vt:lpstr>Good user interface design creates a clear mapping between a classification scheme and  the arrangements and interactions that users see  (TDO, Figure 7.1)</vt:lpstr>
      <vt:lpstr>Slide 14</vt:lpstr>
      <vt:lpstr>Slide 15</vt:lpstr>
      <vt:lpstr>Classification is “Principled”</vt:lpstr>
      <vt:lpstr>Principles Embodied in the  Classification Scheme</vt:lpstr>
      <vt:lpstr>Principles for Assigning  Resources to Categories</vt:lpstr>
      <vt:lpstr>Hierarchy and Uniqueness Principles</vt:lpstr>
      <vt:lpstr>The "One and Only One Place" Rule</vt:lpstr>
      <vt:lpstr>Principles for  Maintaining the Classification</vt:lpstr>
      <vt:lpstr>"Principled" Maybe ... But Every Classification is "Biased"</vt:lpstr>
      <vt:lpstr>Classification Biases</vt:lpstr>
      <vt:lpstr>CAFE Categories: Find the Truck(s)</vt:lpstr>
      <vt:lpstr>Beverage Categories: Find the Beer</vt:lpstr>
      <vt:lpstr>Gerrymandering: Find the Democrats</vt:lpstr>
      <vt:lpstr>Classification Biases</vt:lpstr>
      <vt:lpstr>Making 9 Million Jobless  People  Vanish </vt:lpstr>
      <vt:lpstr>Some More Examples…</vt:lpstr>
      <vt:lpstr>How Psychiatry Went Crazy</vt:lpstr>
      <vt:lpstr>INFO 202 “Information Organization &amp; Retrieval” Fall 2013 </vt:lpstr>
      <vt:lpstr>Classification and Standardization (1)</vt:lpstr>
      <vt:lpstr>Classification and Standardization (2)</vt:lpstr>
      <vt:lpstr>"Specifications"</vt:lpstr>
      <vt:lpstr>"Standards"</vt:lpstr>
      <vt:lpstr>Why Standards Exist (1)</vt:lpstr>
      <vt:lpstr>Why Standards Exist (2)</vt:lpstr>
      <vt:lpstr>Who Sets Standards? (1)</vt:lpstr>
      <vt:lpstr>Who Sets Standards? (2)</vt:lpstr>
      <vt:lpstr>Specifications {and,or,vs} Standards</vt:lpstr>
      <vt:lpstr>Standards and Metcalfe's Law</vt:lpstr>
      <vt:lpstr>Interchange / Hub Languages</vt:lpstr>
      <vt:lpstr>Mapping in and out of Hub Language</vt:lpstr>
      <vt:lpstr>Using Standards in Your Information Organization Efforts</vt:lpstr>
      <vt:lpstr>Standards for Document Description in Organizing Systems (1)</vt:lpstr>
      <vt:lpstr>Standards for Document Description in Organizing Systems (2)</vt:lpstr>
      <vt:lpstr>Other Standards for Organizing Systems</vt:lpstr>
      <vt:lpstr>Readings for Next Lecture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2013-10-17T20:44:46Z</dcterms:created>
  <dcterms:modified xsi:type="dcterms:W3CDTF">2013-10-18T19:44:19Z</dcterms:modified>
</cp:coreProperties>
</file>