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51" r:id="rId3"/>
    <p:sldId id="486" r:id="rId4"/>
    <p:sldId id="497" r:id="rId5"/>
    <p:sldId id="485" r:id="rId6"/>
    <p:sldId id="487" r:id="rId7"/>
    <p:sldId id="436" r:id="rId8"/>
    <p:sldId id="437" r:id="rId9"/>
    <p:sldId id="484" r:id="rId10"/>
    <p:sldId id="438" r:id="rId11"/>
    <p:sldId id="488" r:id="rId12"/>
    <p:sldId id="441" r:id="rId13"/>
    <p:sldId id="463" r:id="rId14"/>
    <p:sldId id="442" r:id="rId15"/>
    <p:sldId id="489" r:id="rId16"/>
    <p:sldId id="490" r:id="rId17"/>
    <p:sldId id="494" r:id="rId18"/>
    <p:sldId id="491" r:id="rId19"/>
    <p:sldId id="483" r:id="rId20"/>
    <p:sldId id="498" r:id="rId21"/>
    <p:sldId id="464" r:id="rId22"/>
    <p:sldId id="465" r:id="rId23"/>
    <p:sldId id="466" r:id="rId24"/>
    <p:sldId id="492" r:id="rId25"/>
    <p:sldId id="506" r:id="rId26"/>
    <p:sldId id="481" r:id="rId27"/>
    <p:sldId id="482" r:id="rId28"/>
    <p:sldId id="470" r:id="rId29"/>
    <p:sldId id="444" r:id="rId30"/>
    <p:sldId id="471" r:id="rId31"/>
    <p:sldId id="472" r:id="rId32"/>
    <p:sldId id="473" r:id="rId33"/>
    <p:sldId id="474" r:id="rId34"/>
    <p:sldId id="475" r:id="rId35"/>
    <p:sldId id="446" r:id="rId36"/>
    <p:sldId id="496" r:id="rId37"/>
    <p:sldId id="476" r:id="rId38"/>
    <p:sldId id="480" r:id="rId39"/>
    <p:sldId id="447" r:id="rId40"/>
    <p:sldId id="477" r:id="rId41"/>
    <p:sldId id="448" r:id="rId42"/>
    <p:sldId id="449" r:id="rId43"/>
    <p:sldId id="479" r:id="rId44"/>
    <p:sldId id="450" r:id="rId45"/>
    <p:sldId id="500" r:id="rId46"/>
    <p:sldId id="451" r:id="rId47"/>
    <p:sldId id="501" r:id="rId48"/>
    <p:sldId id="502" r:id="rId49"/>
    <p:sldId id="452" r:id="rId50"/>
    <p:sldId id="503" r:id="rId51"/>
    <p:sldId id="453" r:id="rId52"/>
    <p:sldId id="454" r:id="rId53"/>
    <p:sldId id="505" r:id="rId54"/>
    <p:sldId id="455" r:id="rId55"/>
    <p:sldId id="456" r:id="rId56"/>
    <p:sldId id="457" r:id="rId57"/>
    <p:sldId id="504" r:id="rId58"/>
    <p:sldId id="458" r:id="rId59"/>
    <p:sldId id="311"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94" autoAdjust="0"/>
  </p:normalViewPr>
  <p:slideViewPr>
    <p:cSldViewPr>
      <p:cViewPr>
        <p:scale>
          <a:sx n="66" d="100"/>
          <a:sy n="66" d="100"/>
        </p:scale>
        <p:origin x="-2850"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p:scale>
          <a:sx n="71" d="100"/>
          <a:sy n="71" d="100"/>
        </p:scale>
        <p:origin x="-732"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10/16/2013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Developed_country" TargetMode="External"/><Relationship Id="rId13" Type="http://schemas.openxmlformats.org/officeDocument/2006/relationships/hyperlink" Target="http://en.wikipedia.org/wiki/Ireland" TargetMode="External"/><Relationship Id="rId3" Type="http://schemas.openxmlformats.org/officeDocument/2006/relationships/hyperlink" Target="http://en.wikipedia.org/wiki/Owner-occupier" TargetMode="External"/><Relationship Id="rId7" Type="http://schemas.openxmlformats.org/officeDocument/2006/relationships/hyperlink" Target="http://en.wikipedia.org/wiki/Second_home" TargetMode="External"/><Relationship Id="rId12" Type="http://schemas.openxmlformats.org/officeDocument/2006/relationships/hyperlink" Target="http://en.wikipedia.org/wiki/Belgiu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Loan" TargetMode="External"/><Relationship Id="rId11" Type="http://schemas.openxmlformats.org/officeDocument/2006/relationships/hyperlink" Target="http://en.wikipedia.org/wiki/United_States" TargetMode="External"/><Relationship Id="rId5" Type="http://schemas.openxmlformats.org/officeDocument/2006/relationships/hyperlink" Target="http://en.wikipedia.org/wiki/Interest" TargetMode="External"/><Relationship Id="rId10" Type="http://schemas.openxmlformats.org/officeDocument/2006/relationships/hyperlink" Target="http://en.wikipedia.org/wiki/Switzerland" TargetMode="External"/><Relationship Id="rId4" Type="http://schemas.openxmlformats.org/officeDocument/2006/relationships/hyperlink" Target="http://en.wikipedia.org/wiki/Taxable_income"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Swede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dirty="0" smtClean="0">
                <a:latin typeface="UC Berkeley OS Sign"/>
              </a:rPr>
              <a:t>Competent</a:t>
            </a:r>
            <a:r>
              <a:rPr lang="en-US" baseline="0" dirty="0" smtClean="0">
                <a:latin typeface="UC Berkeley OS Sign"/>
              </a:rPr>
              <a:t> adults understand tens of thousands of different categories even if they don’t have words for them, and then can readily understand new categories like the “what do you take from a burning building”</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baseline="0" dirty="0" smtClean="0">
              <a:latin typeface="UC Berkeley OS Sign"/>
            </a:endParaRP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dirty="0" smtClean="0">
                <a:latin typeface="UC Berkeley OS Sign"/>
              </a:rPr>
              <a:t>Competent</a:t>
            </a:r>
            <a:r>
              <a:rPr lang="en-US" baseline="0" dirty="0" smtClean="0">
                <a:latin typeface="UC Berkeley OS Sign"/>
              </a:rPr>
              <a:t> adults understand tens of thousands of different categories even if they don’t have words for them, and then can readily understand new categories like the “what do you take from a burning building”</a:t>
            </a: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for example. she studied an aboriginal language that doesn't use left or right, instead they use absolute cardinal directions. So instead of saying "Please raise your right hand" you'd say "please raise your north hand"</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1" dirty="0" smtClean="0"/>
              <a:t>it isn't that the person who runs this martial arts place doesn't think that women are adults, but they didn't express it very well</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b="1" dirty="0" smtClean="0">
              <a:latin typeface="UC Berkeley OS Sign"/>
            </a:endParaRP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1" dirty="0" smtClean="0">
                <a:latin typeface="UC Berkeley OS Sign"/>
              </a:rPr>
              <a:t>Do you know that Berkeley</a:t>
            </a:r>
            <a:r>
              <a:rPr lang="en-US" b="1" baseline="0" dirty="0" smtClean="0">
                <a:latin typeface="UC Berkeley OS Sign"/>
              </a:rPr>
              <a:t> has both a faculty club and a women’s faculty club?  Why would that be?  (faculty club was created when there were no women faculty, and women were explicitly barred from going there)</a:t>
            </a: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dirty="0" smtClean="0"/>
              <a:t>Might</a:t>
            </a:r>
            <a:r>
              <a:rPr lang="en-US" sz="2800" baseline="0" dirty="0" smtClean="0"/>
              <a:t> be short term in response to a </a:t>
            </a:r>
            <a:r>
              <a:rPr lang="en-US" sz="2800" baseline="0" dirty="0" err="1" smtClean="0"/>
              <a:t>speciific</a:t>
            </a:r>
            <a:r>
              <a:rPr lang="en-US" sz="2800" baseline="0" dirty="0" smtClean="0"/>
              <a:t> task – get </a:t>
            </a:r>
            <a:r>
              <a:rPr lang="en-US" sz="2800" baseline="0" dirty="0" err="1" smtClean="0"/>
              <a:t>organizied</a:t>
            </a:r>
            <a:r>
              <a:rPr lang="en-US" sz="2800" baseline="0" dirty="0" smtClean="0"/>
              <a:t> for an IRS audit –</a:t>
            </a:r>
          </a:p>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dirty="0" smtClean="0"/>
              <a:t>Might</a:t>
            </a:r>
            <a:r>
              <a:rPr lang="en-US" sz="2800" baseline="0" dirty="0" smtClean="0"/>
              <a:t> be short term in response to a </a:t>
            </a:r>
            <a:r>
              <a:rPr lang="en-US" sz="2800" baseline="0" dirty="0" err="1" smtClean="0"/>
              <a:t>speciific</a:t>
            </a:r>
            <a:r>
              <a:rPr lang="en-US" sz="2800" baseline="0" dirty="0" smtClean="0"/>
              <a:t> task – get </a:t>
            </a:r>
            <a:r>
              <a:rPr lang="en-US" sz="2800" baseline="0" dirty="0" err="1" smtClean="0"/>
              <a:t>organizied</a:t>
            </a:r>
            <a:r>
              <a:rPr lang="en-US" sz="2800" baseline="0" dirty="0" smtClean="0"/>
              <a:t> for an </a:t>
            </a:r>
            <a:r>
              <a:rPr lang="en-US" sz="2800" baseline="0" smtClean="0"/>
              <a:t>IRS audit –</a:t>
            </a:r>
          </a:p>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dirty="0" smtClean="0"/>
              <a:t>(In a 1952 short story titled "The Analytical Language of John Wilkins" Borges writes:)</a:t>
            </a:r>
          </a:p>
          <a:p>
            <a:endParaRPr lang="en-US" sz="2800" dirty="0" smtClean="0"/>
          </a:p>
          <a:p>
            <a:r>
              <a:rPr lang="en-US" sz="2800" b="1" dirty="0" smtClean="0"/>
              <a:t>John Wilkins was the founder and first head of the British Royal Society, roughly equivalent to the National Academy of Sciences in the US, and proposed a new taxonomy of knowledge and a universal language to be used by all the world's philosophers</a:t>
            </a:r>
            <a:endParaRPr lang="en-US" sz="2800" dirty="0" smtClean="0"/>
          </a:p>
          <a:p>
            <a:r>
              <a:rPr lang="en-US" sz="2800" b="1" dirty="0" smtClean="0"/>
              <a:t>Borges is commenting on the feasibility of Wilkins' efforts by saying it reminds him of this encyclopedia (which of course is made up, like the rest of stuff in Borges like the Library you read about last week)</a:t>
            </a:r>
            <a:endParaRPr lang="en-US" sz="2800" dirty="0" smtClean="0"/>
          </a:p>
          <a:p>
            <a:r>
              <a:rPr lang="en-US" sz="2800" b="1" dirty="0" smtClean="0"/>
              <a:t>What is he saying to us today about Wilkins plan?</a:t>
            </a:r>
            <a:endParaRPr lang="en-US" sz="2800" dirty="0" smtClean="0"/>
          </a:p>
          <a:p>
            <a:r>
              <a:rPr lang="en-US" sz="2800" b="1" dirty="0" smtClean="0"/>
              <a:t>all classifications are arbitrary and if this one seems inconsistent to you (like the self-referential stuff) maybe the ones you create look just as strange to others</a:t>
            </a:r>
            <a:endParaRPr lang="en-US" sz="2800" dirty="0" smtClean="0"/>
          </a:p>
          <a:p>
            <a:r>
              <a:rPr lang="en-US" sz="2800" b="1" dirty="0" smtClean="0"/>
              <a:t>overlapping categories, inconsistent granularity, items can be in different places, and can change places</a:t>
            </a:r>
            <a:endParaRPr lang="en-US" sz="2800" dirty="0" smtClean="0"/>
          </a:p>
          <a:p>
            <a:r>
              <a:rPr lang="en-US" sz="2800" b="1" dirty="0" smtClean="0"/>
              <a:t>That's a little stronger than my position - there are certainly principles we can follow in the design of names and classifications - but I agree with a weaker interpretation that every classification is embedded in a context, practice, or point of view</a:t>
            </a:r>
            <a:endParaRPr lang="en-US" sz="2800" dirty="0" smtClean="0"/>
          </a:p>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for example. she studied an aboriginal language that doesn't use left or right, instead they use absolute cardinal directions. So instead of saying "Please raise your right hand" you'd say "please raise your north hand"</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Heavyweight</a:t>
            </a:r>
            <a:r>
              <a:rPr lang="en-US" sz="2800" b="1" baseline="0" dirty="0" smtClean="0"/>
              <a:t> modeling</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1" dirty="0" smtClean="0"/>
              <a:t>The Tree of Life Project http://www.tolweb.org/tree/</a:t>
            </a: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The UNSPSC (unspsc.org) provides an open, global multi-sector standard for efficient, accurate classification of products and services</a:t>
            </a:r>
            <a:endParaRPr lang="en-US" dirty="0" smtClean="0"/>
          </a:p>
          <a:p>
            <a:r>
              <a:rPr lang="en-US" b="1" dirty="0" smtClean="0"/>
              <a:t>So why do we need this formal a classification system for "chicken" or anything else?</a:t>
            </a:r>
            <a:endParaRPr lang="en-US" dirty="0" smtClean="0"/>
          </a:p>
          <a:p>
            <a:r>
              <a:rPr lang="en-US" b="1" dirty="0" smtClean="0"/>
              <a:t>look for lettuce at unspsc.org</a:t>
            </a:r>
            <a:endParaRPr lang="en-US" dirty="0" smtClean="0"/>
          </a:p>
          <a:p>
            <a:r>
              <a:rPr lang="en-US" b="1" dirty="0" smtClean="0"/>
              <a:t>commerce, statistics, economic policy</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a:p>
            <a:r>
              <a:rPr lang="en-US" sz="1200" kern="1200" dirty="0" smtClean="0">
                <a:solidFill>
                  <a:schemeClr val="tx1"/>
                </a:solidFill>
                <a:latin typeface="+mn-lt"/>
                <a:ea typeface="+mn-ea"/>
                <a:cs typeface="+mn-cs"/>
              </a:rPr>
              <a:t>categories define "good and bad" behavior, try to regulate it with precise definitions that classify a company or activity into some particular category so it can be objectively dealt with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sensible - you want to know if and how some law applies.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imagine some regulation of chemical storage tanks:  if a tank is less than 500 gallons, mo law applied. If  501-5000, this law applies, if bigger than that, some other provision applies.  and you'd think that tanks are of some size so a </a:t>
            </a:r>
            <a:r>
              <a:rPr lang="en-US" sz="1200" kern="1200" dirty="0" err="1" smtClean="0">
                <a:solidFill>
                  <a:schemeClr val="tx1"/>
                </a:solidFill>
                <a:latin typeface="+mn-lt"/>
                <a:ea typeface="+mn-ea"/>
                <a:cs typeface="+mn-cs"/>
              </a:rPr>
              <a:t>compamy</a:t>
            </a:r>
            <a:r>
              <a:rPr lang="en-US" sz="1200" kern="1200" dirty="0" smtClean="0">
                <a:solidFill>
                  <a:schemeClr val="tx1"/>
                </a:solidFill>
                <a:latin typeface="+mn-lt"/>
                <a:ea typeface="+mn-ea"/>
                <a:cs typeface="+mn-cs"/>
              </a:rPr>
              <a:t> just has to comply.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a:t>
            </a:r>
            <a:r>
              <a:rPr lang="en-US" sz="1200" kern="1200" dirty="0" err="1" smtClean="0">
                <a:solidFill>
                  <a:schemeClr val="tx1"/>
                </a:solidFill>
                <a:latin typeface="+mn-lt"/>
                <a:ea typeface="+mn-ea"/>
                <a:cs typeface="+mn-cs"/>
              </a:rPr>
              <a:t>suppos</a:t>
            </a:r>
            <a:r>
              <a:rPr lang="en-US" sz="1200" kern="1200" dirty="0" smtClean="0">
                <a:solidFill>
                  <a:schemeClr val="tx1"/>
                </a:solidFill>
                <a:latin typeface="+mn-lt"/>
                <a:ea typeface="+mn-ea"/>
                <a:cs typeface="+mn-cs"/>
              </a:rPr>
              <a:t> a company has a 6000 gallon tank. Maybe replace it </a:t>
            </a:r>
            <a:r>
              <a:rPr lang="en-US" sz="1200" kern="1200" dirty="0" err="1" smtClean="0">
                <a:solidFill>
                  <a:schemeClr val="tx1"/>
                </a:solidFill>
                <a:latin typeface="+mn-lt"/>
                <a:ea typeface="+mn-ea"/>
                <a:cs typeface="+mn-cs"/>
              </a:rPr>
              <a:t>wtih</a:t>
            </a:r>
            <a:r>
              <a:rPr lang="en-US" sz="1200" kern="1200" dirty="0" smtClean="0">
                <a:solidFill>
                  <a:schemeClr val="tx1"/>
                </a:solidFill>
                <a:latin typeface="+mn-lt"/>
                <a:ea typeface="+mn-ea"/>
                <a:cs typeface="+mn-cs"/>
              </a:rPr>
              <a:t> 2 3000 gallon tanks, avoid the regulation...</a:t>
            </a:r>
          </a:p>
          <a:p>
            <a:r>
              <a:rPr lang="en-US" sz="1200" kern="1200" dirty="0" smtClean="0">
                <a:solidFill>
                  <a:schemeClr val="tx1"/>
                </a:solidFill>
                <a:latin typeface="+mn-lt"/>
                <a:ea typeface="+mn-ea"/>
                <a:cs typeface="+mn-cs"/>
              </a:rPr>
              <a:t> </a:t>
            </a:r>
          </a:p>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categories embodied in laws... classify wrong, go to jail</a:t>
            </a:r>
            <a:endParaRPr lang="en-US" dirty="0" smtClean="0"/>
          </a:p>
          <a:p>
            <a:r>
              <a:rPr lang="en-US" b="1" dirty="0" smtClean="0"/>
              <a:t>standard fraud is to buy something from someone at inflated prices, they buy something from you at inflated prices, you increase your sales</a:t>
            </a:r>
          </a:p>
          <a:p>
            <a:endParaRPr lang="en-US" b="1" dirty="0" smtClean="0"/>
          </a:p>
          <a:p>
            <a:endParaRPr lang="en-US" b="1" dirty="0" smtClean="0"/>
          </a:p>
          <a:p>
            <a:r>
              <a:rPr lang="en-US" dirty="0" smtClean="0"/>
              <a:t>Should dividends</a:t>
            </a:r>
            <a:r>
              <a:rPr lang="en-US" baseline="0" dirty="0" smtClean="0"/>
              <a:t> be income?  </a:t>
            </a:r>
            <a:r>
              <a:rPr lang="en-US" dirty="0" smtClean="0"/>
              <a:t>Dividends are already taxed twice: corporations pay taxes on their profits, and when they distribute dividends to investors, the investors also pay taxes on the dividends. Many countries adjust for this double taxation by keeping individual dividend taxes low.</a:t>
            </a:r>
          </a:p>
          <a:p>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b="1" dirty="0" smtClean="0"/>
              <a:t>home mortgage interest deduction</a:t>
            </a:r>
            <a:r>
              <a:rPr lang="en-US" sz="1200" dirty="0" smtClean="0"/>
              <a:t> allows taxpayers who </a:t>
            </a:r>
            <a:r>
              <a:rPr lang="en-US" sz="1200" dirty="0" smtClean="0">
                <a:hlinkClick r:id="rId3" tooltip="Owner-occupier"/>
              </a:rPr>
              <a:t>own their homes</a:t>
            </a:r>
            <a:r>
              <a:rPr lang="en-US" sz="1200" dirty="0" smtClean="0"/>
              <a:t> to reduce their </a:t>
            </a:r>
            <a:r>
              <a:rPr lang="en-US" sz="1200" dirty="0" smtClean="0">
                <a:hlinkClick r:id="rId4" tooltip="Taxable income"/>
              </a:rPr>
              <a:t>taxable income</a:t>
            </a:r>
            <a:r>
              <a:rPr lang="en-US" sz="1200" dirty="0" smtClean="0"/>
              <a:t> by the amount of </a:t>
            </a:r>
            <a:r>
              <a:rPr lang="en-US" sz="1200" dirty="0" smtClean="0">
                <a:hlinkClick r:id="rId5" tooltip="Interest"/>
              </a:rPr>
              <a:t>interest</a:t>
            </a:r>
            <a:r>
              <a:rPr lang="en-US" sz="1200" dirty="0" smtClean="0"/>
              <a:t> paid on the </a:t>
            </a:r>
            <a:r>
              <a:rPr lang="en-US" sz="1200" dirty="0" smtClean="0">
                <a:hlinkClick r:id="rId6" tooltip="Loan"/>
              </a:rPr>
              <a:t>loan</a:t>
            </a:r>
            <a:r>
              <a:rPr lang="en-US" sz="1200" dirty="0" smtClean="0"/>
              <a:t> which is secured by their principal residence (or, sometimes, a </a:t>
            </a:r>
            <a:r>
              <a:rPr lang="en-US" sz="1200" dirty="0" smtClean="0">
                <a:hlinkClick r:id="rId7" tooltip="Second home"/>
              </a:rPr>
              <a:t>second home</a:t>
            </a:r>
            <a:r>
              <a:rPr lang="en-US" sz="1200" dirty="0" smtClean="0"/>
              <a:t>). Most </a:t>
            </a:r>
            <a:r>
              <a:rPr lang="en-US" sz="1200" dirty="0" smtClean="0">
                <a:hlinkClick r:id="rId8" tooltip="Developed country"/>
              </a:rPr>
              <a:t>developed countries</a:t>
            </a:r>
            <a:r>
              <a:rPr lang="en-US" sz="1200" dirty="0" smtClean="0"/>
              <a:t> do not allow a deduction for interest on personal loans, so countries that allow a home mortgage interest deduction have created an exception to those rules. The </a:t>
            </a:r>
            <a:r>
              <a:rPr lang="en-US" sz="1200" dirty="0" smtClean="0">
                <a:hlinkClick r:id="rId9" tooltip="Netherlands"/>
              </a:rPr>
              <a:t>Netherlands</a:t>
            </a:r>
            <a:r>
              <a:rPr lang="en-US" sz="1200" dirty="0" smtClean="0"/>
              <a:t>, </a:t>
            </a:r>
            <a:r>
              <a:rPr lang="en-US" sz="1200" dirty="0" smtClean="0">
                <a:hlinkClick r:id="rId10" tooltip="Switzerland"/>
              </a:rPr>
              <a:t>Switzerland</a:t>
            </a:r>
            <a:r>
              <a:rPr lang="en-US" sz="1200" dirty="0" smtClean="0"/>
              <a:t>, and the </a:t>
            </a:r>
            <a:r>
              <a:rPr lang="en-US" sz="1200" dirty="0" smtClean="0">
                <a:hlinkClick r:id="rId11" tooltip="United States"/>
              </a:rPr>
              <a:t>United States</a:t>
            </a:r>
            <a:r>
              <a:rPr lang="en-US" sz="1200" dirty="0" smtClean="0"/>
              <a:t> each allow the deduction. In </a:t>
            </a:r>
            <a:r>
              <a:rPr lang="en-US" sz="1200" dirty="0" smtClean="0">
                <a:hlinkClick r:id="rId12" tooltip="Belgium"/>
              </a:rPr>
              <a:t>Belgium</a:t>
            </a:r>
            <a:r>
              <a:rPr lang="en-US" sz="1200" dirty="0" smtClean="0"/>
              <a:t>, </a:t>
            </a:r>
            <a:r>
              <a:rPr lang="en-US" sz="1200" dirty="0" smtClean="0">
                <a:hlinkClick r:id="rId13" tooltip="Ireland"/>
              </a:rPr>
              <a:t>Ireland</a:t>
            </a:r>
            <a:r>
              <a:rPr lang="en-US" sz="1200" dirty="0" smtClean="0"/>
              <a:t> and </a:t>
            </a:r>
            <a:r>
              <a:rPr lang="en-US" sz="1200" dirty="0" smtClean="0">
                <a:hlinkClick r:id="rId14" tooltip="Sweden"/>
              </a:rPr>
              <a:t>Sweden</a:t>
            </a:r>
            <a:r>
              <a:rPr lang="en-US" sz="1200" dirty="0" smtClean="0"/>
              <a:t>, only a minor part of mortgage interest is deductible.</a:t>
            </a:r>
          </a:p>
          <a:p>
            <a:endParaRPr lang="en-US" b="1" dirty="0" smtClean="0"/>
          </a:p>
          <a:p>
            <a:endParaRPr lang="en-US" b="1" dirty="0" smtClean="0"/>
          </a:p>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not a sharp boundary obviously since individuals are members of a language and cultural community - but in this context we're emphasizing what they're doing "on their own"</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If I say "think of a building on campus" </a:t>
            </a:r>
            <a:r>
              <a:rPr lang="en-US" b="1" dirty="0" err="1" smtClean="0"/>
              <a:t>vs</a:t>
            </a:r>
            <a:r>
              <a:rPr lang="en-US" b="1" dirty="0" smtClean="0"/>
              <a:t> "think of a campanile on campus"; the campanile is a building but that equivalence class has many members and the campanile class has only 1</a:t>
            </a:r>
          </a:p>
          <a:p>
            <a:endParaRPr lang="en-US" dirty="0" smtClean="0"/>
          </a:p>
          <a:p>
            <a:r>
              <a:rPr lang="en-US" b="1" dirty="0" smtClean="0"/>
              <a:t>this is the RECALL </a:t>
            </a:r>
            <a:r>
              <a:rPr lang="en-US" b="1" dirty="0" err="1" smtClean="0"/>
              <a:t>vs</a:t>
            </a:r>
            <a:r>
              <a:rPr lang="en-US" b="1" dirty="0" smtClean="0"/>
              <a:t> PRECISION tradeoff. A more general term creates a larger category, but might have a lot of heterogeneous instances in it. A very precise term is either going to find what you want or you'll realize that it doesn't match any instances.</a:t>
            </a:r>
          </a:p>
          <a:p>
            <a:endParaRPr lang="en-US" dirty="0" smtClean="0"/>
          </a:p>
          <a:p>
            <a:r>
              <a:rPr lang="en-US" b="1" dirty="0" smtClean="0"/>
              <a:t>We will also see this principle applied in the weighting of index terms ..what words make the best index terms to describe documents? Terms that don't appear very often in a document collection and when they occur they occur in a cluster are the best discriminators of what documents are about</a:t>
            </a:r>
          </a:p>
          <a:p>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You can tell that "Bob Glushko" and "Deirdre Mulligan" mean different things because the people who answer to the names are different</a:t>
            </a:r>
            <a:endParaRPr lang="en-US" sz="2800" dirty="0" smtClean="0"/>
          </a:p>
          <a:p>
            <a:r>
              <a:rPr lang="en-US" sz="2800" b="1" dirty="0" smtClean="0"/>
              <a:t>"Bob" and "Professor Glushko" must mean the same thing because I respond to both of these names</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Prunes were promoted as a dietary supplement that people (especially old ones) need to "maintain regularity" - sales declined steadily until the name change -- but only in the US. Other parts of the world don't think that only old people eat prunes</a:t>
            </a:r>
          </a:p>
          <a:p>
            <a:endParaRPr lang="en-US" sz="2800" b="1" dirty="0" smtClean="0"/>
          </a:p>
          <a:p>
            <a:r>
              <a:rPr lang="en-US" sz="2800" b="1" dirty="0" smtClean="0"/>
              <a:t>Gooseberry</a:t>
            </a:r>
            <a:r>
              <a:rPr lang="en-US" sz="2800" b="1" baseline="0" dirty="0" smtClean="0"/>
              <a:t> </a:t>
            </a:r>
            <a:r>
              <a:rPr lang="en-US" sz="2800" b="1" dirty="0" smtClean="0"/>
              <a:t>didn't sell well with first name</a:t>
            </a:r>
          </a:p>
          <a:p>
            <a:endParaRPr lang="en-US" sz="2800" b="1" dirty="0" smtClean="0"/>
          </a:p>
          <a:p>
            <a:r>
              <a:rPr lang="en-US" sz="2800" b="1" dirty="0" smtClean="0"/>
              <a:t>Name change so successful that fish is now endangered</a:t>
            </a: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You might remember the uproar a couple of years ago when the International Astronomical Union proposed a formal definition of "planet" for the first time. </a:t>
            </a:r>
            <a:endParaRPr lang="en-US" dirty="0" smtClean="0"/>
          </a:p>
          <a:p>
            <a:r>
              <a:rPr lang="en-US" b="1" dirty="0" smtClean="0"/>
              <a:t>when we only knew about planets in our own solar system, we could count them, as every kid learns to do in school. </a:t>
            </a:r>
            <a:r>
              <a:rPr lang="en-US" b="1" smtClean="0"/>
              <a:t>But when we start discovering bodies that revolve around other stars we can't possibly define by enumeration.</a:t>
            </a:r>
            <a:endParaRPr lang="en-US"/>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but you always define ranges for continuous value properties: low cost, moderate cost, high cost</a:t>
            </a:r>
            <a:endParaRPr lang="en-US" sz="1200" dirty="0" smtClean="0"/>
          </a:p>
          <a:p>
            <a:endParaRPr lang="en-US" sz="1200" b="1" dirty="0" smtClean="0"/>
          </a:p>
          <a:p>
            <a:endParaRPr lang="en-US" sz="1200" b="1" dirty="0" smtClean="0"/>
          </a:p>
          <a:p>
            <a:r>
              <a:rPr lang="en-US" sz="1200" b="1" dirty="0" smtClean="0"/>
              <a:t>Bill Gates is a billionaire, he's smart, he's powerful, he's ruthless; generous people, visionary, programmer, which single characteristic is most useful to understanding Bill Gates</a:t>
            </a:r>
            <a:endParaRPr lang="en-US" sz="1200" dirty="0" smtClean="0"/>
          </a:p>
          <a:p>
            <a:r>
              <a:rPr lang="en-US" sz="1200" b="1" dirty="0" smtClean="0"/>
              <a:t>if we categorize by wealth, gates and </a:t>
            </a:r>
            <a:r>
              <a:rPr lang="en-US" sz="1200" b="1" dirty="0" err="1" smtClean="0"/>
              <a:t>zuckerberg</a:t>
            </a:r>
            <a:r>
              <a:rPr lang="en-US" sz="1200" b="1" dirty="0" smtClean="0"/>
              <a:t> are in the same category, by age they are not</a:t>
            </a:r>
            <a:endParaRPr lang="en-US" sz="1200" dirty="0" smtClean="0"/>
          </a:p>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but you always define ranges for continuous value properties: low cost, moderate cost, high cost</a:t>
            </a:r>
            <a:endParaRPr lang="en-US" sz="1200" dirty="0" smtClean="0"/>
          </a:p>
          <a:p>
            <a:endParaRPr lang="en-US" sz="1200" b="1" dirty="0" smtClean="0"/>
          </a:p>
          <a:p>
            <a:endParaRPr lang="en-US" sz="1200" b="1" dirty="0" smtClean="0"/>
          </a:p>
          <a:p>
            <a:r>
              <a:rPr lang="en-US" sz="1200" b="1" dirty="0" smtClean="0"/>
              <a:t>Bill Gates is a billionaire, he's smart, he's powerful, he's ruthless; generous people, visionary, programmer, which single characteristic is most useful to understanding Bill Gates</a:t>
            </a:r>
            <a:endParaRPr lang="en-US" sz="1200" dirty="0" smtClean="0"/>
          </a:p>
          <a:p>
            <a:r>
              <a:rPr lang="en-US" sz="1200" b="1" dirty="0" smtClean="0"/>
              <a:t>if we categorize by wealth, gates and </a:t>
            </a:r>
            <a:r>
              <a:rPr lang="en-US" sz="1200" b="1" dirty="0" err="1" smtClean="0"/>
              <a:t>zuckerberg</a:t>
            </a:r>
            <a:r>
              <a:rPr lang="en-US" sz="1200" b="1" dirty="0" smtClean="0"/>
              <a:t> are in the same category, by age they are not</a:t>
            </a:r>
            <a:endParaRPr lang="en-US" sz="1200" dirty="0" smtClean="0"/>
          </a:p>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dirty="0" smtClean="0"/>
              <a:t>... (but recognizing that is a very hard problem for the visual system because there are an enormous number of views of any given object [size, lighting, color, viewing angle]); chairs </a:t>
            </a:r>
            <a:r>
              <a:rPr lang="en-US" sz="1200" dirty="0" err="1" smtClean="0"/>
              <a:t>vs</a:t>
            </a:r>
            <a:r>
              <a:rPr lang="en-US" sz="1200" dirty="0" smtClean="0"/>
              <a:t> furniture </a:t>
            </a:r>
            <a:r>
              <a:rPr lang="en-US" sz="1200" dirty="0" err="1" smtClean="0"/>
              <a:t>vs</a:t>
            </a:r>
            <a:r>
              <a:rPr lang="en-US" sz="1200" dirty="0" smtClean="0"/>
              <a:t> rocking chairs; cows </a:t>
            </a:r>
            <a:r>
              <a:rPr lang="en-US" sz="1200" dirty="0" err="1" smtClean="0"/>
              <a:t>vs</a:t>
            </a:r>
            <a:r>
              <a:rPr lang="en-US" sz="1200" dirty="0" smtClean="0"/>
              <a:t> animals </a:t>
            </a:r>
            <a:r>
              <a:rPr lang="en-US" sz="1200" dirty="0" err="1" smtClean="0"/>
              <a:t>vs</a:t>
            </a:r>
            <a:r>
              <a:rPr lang="en-US" sz="1200" dirty="0" smtClean="0"/>
              <a:t> jersey cows</a:t>
            </a:r>
          </a:p>
          <a:p>
            <a:endParaRPr lang="en-US" sz="1200" b="1" dirty="0" smtClean="0"/>
          </a:p>
          <a:p>
            <a:r>
              <a:rPr lang="en-US" sz="1200" b="1" dirty="0" smtClean="0"/>
              <a:t>Basic level categories are usually thought of as referring to things, but it also applies to processes, events... "making a purchase" is in the hierarchy with "shopping at supermarket" and "shopping in the vegetable aisle at the supermarket" - agreement that the middle level is more basic (even though there isn't the perceptual similarity to reinforce the category)</a:t>
            </a:r>
            <a:endParaRPr lang="en-US" sz="1200" dirty="0" smtClean="0"/>
          </a:p>
          <a:p>
            <a:r>
              <a:rPr lang="en-US" sz="1200" b="1" dirty="0" smtClean="0"/>
              <a:t>duality of process and payloads at that level of abstraction</a:t>
            </a:r>
            <a:endParaRPr lang="en-US" sz="1200" dirty="0" smtClean="0"/>
          </a:p>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b="1" dirty="0" smtClean="0"/>
              <a:t>if you are interested in these issues, there are about 500 words of endnotes 1-5 to get you pointed in the right direction... my intellectual roots as a cognitive scientist are showing through pretty clearly there</a:t>
            </a:r>
            <a:endParaRPr lang="en-US" dirty="0" smtClean="0"/>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scientific taxonomic categories are useful for many purposes, but not always. This "field guide" for identifying birds uses the features that are most visible when you're out </a:t>
            </a:r>
            <a:r>
              <a:rPr lang="en-US" b="1" dirty="0" err="1" smtClean="0"/>
              <a:t>birdwatching</a:t>
            </a:r>
            <a:r>
              <a:rPr lang="en-US" b="1" dirty="0" smtClean="0"/>
              <a:t>, namely the color and size, to identify them,</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b="1" dirty="0" smtClean="0"/>
              <a:t>Graded typicality just doesn't fit in classical model</a:t>
            </a:r>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scientific taxonomic categories are useful for many purposes, but not always. This "field guide" for identifying birds uses the features that are most visible when you're out </a:t>
            </a:r>
            <a:r>
              <a:rPr lang="en-US" b="1" dirty="0" err="1" smtClean="0"/>
              <a:t>birdwatching</a:t>
            </a:r>
            <a:r>
              <a:rPr lang="en-US" b="1" dirty="0" smtClean="0"/>
              <a:t>, namely the color and size, to identify them,</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different kinds of categorization and classification activities or systems lie in a continuous multidimensional space where we can identify three important regions</a:t>
            </a:r>
            <a:endParaRPr lang="en-US" dirty="0" smtClean="0"/>
          </a:p>
          <a:p>
            <a:r>
              <a:rPr lang="en-US" b="1" dirty="0" smtClean="0"/>
              <a:t>this is a classification I came up with</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psych.stanford.edu/~lera/papers/wsj.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n.wikipedia.org/wiki/List_of_hobb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en.wikipedia.org/wiki/Dividend_ta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IyDp18wh0p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youtube.com/watch?v=kSlWxg-WJQ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360420"/>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What and Why of Categories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Cultural, Individual, and Institutional categories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Principles for creating categories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Classical categories... NOT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Cultural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05000"/>
            <a:ext cx="8763000"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Embodied in culture and language, developing slowly and typically changing slowly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have a perceptual or </a:t>
            </a:r>
            <a:r>
              <a:rPr lang="en-US" sz="2800" dirty="0" err="1" smtClean="0">
                <a:latin typeface="UC Berkeley OS Sign"/>
                <a:cs typeface="Arial" pitchFamily="34" charset="0"/>
                <a:sym typeface="Arial" pitchFamily="34" charset="0"/>
              </a:rPr>
              <a:t>sensorimotor</a:t>
            </a:r>
            <a:r>
              <a:rPr lang="en-US" sz="2800" dirty="0" smtClean="0">
                <a:latin typeface="UC Berkeley OS Sign"/>
                <a:cs typeface="Arial" pitchFamily="34" charset="0"/>
                <a:sym typeface="Arial" pitchFamily="34" charset="0"/>
              </a:rPr>
              <a:t> origin based on natural boundaries or discontinuities in perception and experience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Learned implicitly through development via parent-child interactions, language, and experience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Informal and contextual acquisition makes cultural categories flexible, creative, generative, and biased</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Cultural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05000"/>
            <a:ext cx="8763000" cy="49384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properties or behaviors co-occur in predictable ways, it is useful to have category words that name them =&gt; emergence of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Formal education can teach cultural categories but the non-formal mechanisms often dominate or interfere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Thinking and research about categorization is primarily about cultural categories</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Linguistic Relativity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49384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Languages differ a great deal in the words they contain (which concepts are lexicalized)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also differ in more fundamental ways by requiring speakers or writers to attend to details about the world or aspects of experience that another language allows them to ignore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this doesn't mean that people can't understand concepts that are not lexicalized</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08050" y="1900553"/>
            <a:ext cx="6940550" cy="4147504"/>
          </a:xfrm>
          <a:prstGeom prst="rect">
            <a:avLst/>
          </a:prstGeom>
        </p:spPr>
      </p:pic>
      <p:sp>
        <p:nvSpPr>
          <p:cNvPr id="10" name="Title 9"/>
          <p:cNvSpPr>
            <a:spLocks noGrp="1"/>
          </p:cNvSpPr>
          <p:nvPr>
            <p:ph type="title"/>
          </p:nvPr>
        </p:nvSpPr>
        <p:spPr>
          <a:xfrm>
            <a:off x="457200" y="533400"/>
            <a:ext cx="8229600" cy="1143000"/>
          </a:xfrm>
        </p:spPr>
        <p:txBody>
          <a:bodyPr>
            <a:normAutofit fontScale="90000"/>
          </a:bodyPr>
          <a:lstStyle/>
          <a:p>
            <a:r>
              <a:rPr lang="en-US" b="1" dirty="0" smtClean="0"/>
              <a:t>Linguistic Relativity in Reykjavík</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Whorfian Hypothesis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55796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Benjamin Whorf (mid 20th century) is widely credited and </a:t>
            </a:r>
            <a:r>
              <a:rPr lang="en-US" sz="2800" dirty="0" err="1" smtClean="0">
                <a:latin typeface="UC Berkeley OS Sign"/>
                <a:cs typeface="Arial" pitchFamily="34" charset="0"/>
                <a:sym typeface="Arial" pitchFamily="34" charset="0"/>
              </a:rPr>
              <a:t>miscredited</a:t>
            </a:r>
            <a:r>
              <a:rPr lang="en-US" sz="2800" dirty="0" smtClean="0">
                <a:latin typeface="UC Berkeley OS Sign"/>
                <a:cs typeface="Arial" pitchFamily="34" charset="0"/>
                <a:sym typeface="Arial" pitchFamily="34" charset="0"/>
              </a:rPr>
              <a:t> with the hypothesis that "language shapes thought" - that the categories embodied in languages shape or even constrain how people perceive and understand the world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Cognitive science professor </a:t>
            </a:r>
            <a:r>
              <a:rPr lang="en-US" sz="2800" dirty="0" err="1" smtClean="0">
                <a:latin typeface="UC Berkeley OS Sign"/>
                <a:cs typeface="Arial" pitchFamily="34" charset="0"/>
                <a:sym typeface="Arial" pitchFamily="34" charset="0"/>
              </a:rPr>
              <a:t>Lera</a:t>
            </a:r>
            <a:r>
              <a:rPr lang="en-US" sz="2800" dirty="0" smtClean="0">
                <a:latin typeface="UC Berkeley OS Sign"/>
                <a:cs typeface="Arial" pitchFamily="34" charset="0"/>
                <a:sym typeface="Arial" pitchFamily="34" charset="0"/>
              </a:rPr>
              <a:t> </a:t>
            </a:r>
            <a:r>
              <a:rPr lang="en-US" sz="2800" dirty="0" err="1" smtClean="0">
                <a:latin typeface="UC Berkeley OS Sign"/>
                <a:cs typeface="Arial" pitchFamily="34" charset="0"/>
                <a:sym typeface="Arial" pitchFamily="34" charset="0"/>
              </a:rPr>
              <a:t>Boraditsky</a:t>
            </a:r>
            <a:r>
              <a:rPr lang="en-US" sz="2800" dirty="0" smtClean="0">
                <a:latin typeface="UC Berkeley OS Sign"/>
                <a:cs typeface="Arial" pitchFamily="34" charset="0"/>
                <a:sym typeface="Arial" pitchFamily="34" charset="0"/>
              </a:rPr>
              <a:t> has done some ingenious experimental tests of the Whorfian hypothesis - see </a:t>
            </a:r>
            <a:r>
              <a:rPr lang="en-US" sz="2800" dirty="0" smtClean="0">
                <a:latin typeface="UC Berkeley OS Sign"/>
                <a:cs typeface="Arial" pitchFamily="34" charset="0"/>
                <a:sym typeface="Arial" pitchFamily="34" charset="0"/>
                <a:hlinkClick r:id="rId4"/>
              </a:rPr>
              <a:t>http://www-psych.stanford.edu/~lera/papers/wsj.pdf</a:t>
            </a:r>
            <a:r>
              <a:rPr lang="en-US" sz="2800" dirty="0" smtClean="0">
                <a:latin typeface="UC Berkeley OS Sign"/>
                <a:cs typeface="Arial" pitchFamily="34" charset="0"/>
                <a:sym typeface="Arial" pitchFamily="34" charset="0"/>
              </a:rPr>
              <a:t> for a very readable summary...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fontScale="90000"/>
          </a:bodyPr>
          <a:lstStyle/>
          <a:p>
            <a:r>
              <a:rPr lang="en-US" b="1" dirty="0" smtClean="0"/>
              <a:t>Cultural Categories Don’t Have Precise Boundaries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 y="2057400"/>
            <a:ext cx="8669032" cy="2895599"/>
          </a:xfrm>
          <a:prstGeom prst="rect">
            <a:avLst/>
          </a:prstGeom>
          <a:noFill/>
          <a:ln w="9525">
            <a:noFill/>
            <a:miter lim="800000"/>
            <a:headEnd/>
            <a:tailEnd/>
          </a:ln>
        </p:spPr>
      </p:pic>
      <p:sp>
        <p:nvSpPr>
          <p:cNvPr id="5" name="TextBox 4"/>
          <p:cNvSpPr txBox="1"/>
          <p:nvPr/>
        </p:nvSpPr>
        <p:spPr>
          <a:xfrm>
            <a:off x="1905000" y="5105400"/>
            <a:ext cx="5486400" cy="1077218"/>
          </a:xfrm>
          <a:prstGeom prst="rect">
            <a:avLst/>
          </a:prstGeom>
          <a:noFill/>
        </p:spPr>
        <p:txBody>
          <a:bodyPr wrap="square" rtlCol="0">
            <a:spAutoFit/>
          </a:bodyPr>
          <a:lstStyle/>
          <a:p>
            <a:r>
              <a:rPr lang="en-US" sz="3200" dirty="0" smtClean="0"/>
              <a:t>… often causing ambiguity or</a:t>
            </a:r>
            <a:br>
              <a:rPr lang="en-US" sz="3200" dirty="0" smtClean="0"/>
            </a:br>
            <a:r>
              <a:rPr lang="en-US" sz="3200" dirty="0" smtClean="0"/>
              <a:t> the “vocabulary problem”</a:t>
            </a:r>
            <a:endParaRPr lang="en-US"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pic>
        <p:nvPicPr>
          <p:cNvPr id="5" name="Picture 4" descr="MartialArtsCategories.gif"/>
          <p:cNvPicPr>
            <a:picLocks noChangeAspect="1"/>
          </p:cNvPicPr>
          <p:nvPr/>
        </p:nvPicPr>
        <p:blipFill>
          <a:blip r:embed="rId3" cstate="print"/>
          <a:stretch>
            <a:fillRect/>
          </a:stretch>
        </p:blipFill>
        <p:spPr>
          <a:xfrm>
            <a:off x="304800" y="1981200"/>
            <a:ext cx="8589017" cy="3962400"/>
          </a:xfrm>
          <a:prstGeom prst="rect">
            <a:avLst/>
          </a:prstGeom>
        </p:spPr>
      </p:pic>
      <p:sp>
        <p:nvSpPr>
          <p:cNvPr id="6" name="Rectangle 1"/>
          <p:cNvSpPr txBox="1">
            <a:spLocks noChangeArrowheads="1"/>
          </p:cNvSpPr>
          <p:nvPr/>
        </p:nvSpPr>
        <p:spPr>
          <a:xfrm>
            <a:off x="457201" y="5943600"/>
            <a:ext cx="8000999" cy="73379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Is Google Books a Library or a Business?</a:t>
            </a:r>
            <a:endParaRPr kumimoji="0" lang="en-US" sz="3400" b="1" i="0" u="none" strike="noStrike" kern="1200" cap="none" spc="0" normalizeH="0" baseline="0" noProof="0" dirty="0" smtClean="0">
              <a:ln>
                <a:noFill/>
              </a:ln>
              <a:solidFill>
                <a:schemeClr val="tx1"/>
              </a:solidFill>
              <a:effectLst/>
              <a:uLnTx/>
              <a:uFillTx/>
              <a:latin typeface="+mj-lt"/>
              <a:ea typeface="+mj-ea"/>
              <a:cs typeface="+mj-cs"/>
              <a:sym typeface="UC Berkeley OS Sign"/>
            </a:endParaRPr>
          </a:p>
        </p:txBody>
      </p:sp>
      <p:sp>
        <p:nvSpPr>
          <p:cNvPr id="9" name="Rectangle 1"/>
          <p:cNvSpPr>
            <a:spLocks noGrp="1" noChangeArrowheads="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Cultural Category Boundaries</a:t>
            </a:r>
            <a:br>
              <a:rPr lang="en-US" sz="3600" b="1" dirty="0" smtClean="0"/>
            </a:br>
            <a:r>
              <a:rPr lang="en-US" sz="3600" b="1" dirty="0" smtClean="0"/>
              <a:t> Can Be Contentious</a:t>
            </a:r>
            <a:endParaRPr lang="en-US" sz="3400" b="1" dirty="0" smtClean="0">
              <a:sym typeface="UC Berkeley OS Sign"/>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Individual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82000" cy="4364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to satisfy ad hoc requirements that emerge from an individual’s unique experiences, preferences, and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intentionally in response to specific organizing requirements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have an imaginative or metaphorical basis that distorts or misinterpret cultural categories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Collection hobbies </a:t>
            </a:r>
            <a:r>
              <a:rPr lang="en-US" sz="2800" dirty="0" smtClean="0">
                <a:latin typeface="UC Berkeley OS Sign"/>
                <a:cs typeface="Arial" pitchFamily="34" charset="0"/>
                <a:sym typeface="Arial" pitchFamily="34" charset="0"/>
              </a:rPr>
              <a:t>often embody peculiar individual categories. </a:t>
            </a:r>
            <a:r>
              <a:rPr lang="en-US" sz="2800" i="1" dirty="0" err="1" smtClean="0"/>
              <a:t>Chacun</a:t>
            </a:r>
            <a:r>
              <a:rPr lang="en-US" sz="2800" i="1" dirty="0" smtClean="0"/>
              <a:t> son </a:t>
            </a:r>
            <a:r>
              <a:rPr lang="en-US" sz="2800" i="1" dirty="0" err="1" smtClean="0"/>
              <a:t>goût</a:t>
            </a:r>
            <a:r>
              <a:rPr lang="en-US" sz="2800" i="1" dirty="0" smtClean="0"/>
              <a:t>…</a:t>
            </a:r>
            <a:endParaRPr lang="en-US" sz="2800" i="1"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Individual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828800"/>
            <a:ext cx="83820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have short lifetimes because they are designed to support specific tasks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physical resources are involved, individual categories are rarely visible to or shared with others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With digital resources, increasingly common for individual categories to be intentionally or accidentally revealed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“Personal information management” is a subfield that focuses on individual organizing systems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Borges' Categorization of Animals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82000" cy="4989345"/>
          </a:xfrm>
          <a:prstGeom prst="rect">
            <a:avLst/>
          </a:prstGeom>
          <a:noFill/>
          <a:ln w="9525">
            <a:noFill/>
            <a:miter lim="800000"/>
            <a:headEnd/>
            <a:tailEnd/>
          </a:ln>
        </p:spPr>
        <p:txBody>
          <a:bodyPr wrap="square" lIns="64291" tIns="32146" rIns="64291" bIns="32146">
            <a:spAutoFit/>
          </a:bodyPr>
          <a:lstStyle/>
          <a:p>
            <a:r>
              <a:rPr lang="en-US" sz="3200" dirty="0" smtClean="0"/>
              <a:t>In a certain Chinese encyclopedia "it is written that 'animals are divided into:</a:t>
            </a:r>
          </a:p>
          <a:p>
            <a:endParaRPr lang="en-US" sz="3200" dirty="0" smtClean="0"/>
          </a:p>
          <a:p>
            <a:r>
              <a:rPr lang="en-US" sz="3200" dirty="0" smtClean="0"/>
              <a:t>(a) belonging to the Emperor, (b) embalmed, (c) tame, (d) suckling pigs, (e) sirens, (f) fabulous, (g) stray dogs, (h) included in the present classification,  (</a:t>
            </a:r>
            <a:r>
              <a:rPr lang="en-US" sz="3200" dirty="0" err="1" smtClean="0"/>
              <a:t>i</a:t>
            </a:r>
            <a:r>
              <a:rPr lang="en-US" sz="3200" dirty="0" smtClean="0"/>
              <a:t>) frenzied, (j) innumerable, (k) drawn with a very fine camelhair brush, (l) et cetera,  (m) having just broken the water pitcher, (n) that from a long way off look like flies.'“ </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October 2013</a:t>
            </a:r>
            <a:br>
              <a:rPr lang="en-US" sz="3000" dirty="0" smtClean="0">
                <a:sym typeface="UC Berkeley OS Sign"/>
              </a:rPr>
            </a:br>
            <a:r>
              <a:rPr lang="en-US" sz="3000" dirty="0" smtClean="0">
                <a:sym typeface="UC Berkeley OS Sign"/>
              </a:rPr>
              <a:t>Lecture 15.1 – The What and Why of Categories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Institutional Categorization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05000"/>
            <a:ext cx="83820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Explicit construction of a semantic model of a domain to enable more control, robustness, and interoperability than is possible with just the cultural system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Essential in abstract, information-intensive domains where semantic precision is essential for processes and transactions (especially automated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the collaborative artifact of many individuals who represent different organizational or business perspectives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Institutional Categorization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Usually developed via rigorous and formal processes (e.g., in standards organizations or legislative bodies)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Laws, regulations, and standards often define institutional categories and the rules for working with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Require ongoing governance and maintenance because of continuous changes taking place in related cultural and individual systems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08049" y="1649220"/>
            <a:ext cx="7205641" cy="4827779"/>
          </a:xfrm>
          <a:prstGeom prst="rect">
            <a:avLst/>
          </a:prstGeom>
        </p:spPr>
      </p:pic>
      <p:sp>
        <p:nvSpPr>
          <p:cNvPr id="10" name="Title 9"/>
          <p:cNvSpPr>
            <a:spLocks noGrp="1"/>
          </p:cNvSpPr>
          <p:nvPr>
            <p:ph type="title"/>
          </p:nvPr>
        </p:nvSpPr>
        <p:spPr/>
        <p:txBody>
          <a:bodyPr>
            <a:normAutofit fontScale="90000"/>
          </a:bodyPr>
          <a:lstStyle/>
          <a:p>
            <a:r>
              <a:rPr lang="en-US" b="1" dirty="0" smtClean="0"/>
              <a:t>Institutional Categorization of Animals (Sorry Borges)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08049" y="1938719"/>
            <a:ext cx="7205641" cy="4248780"/>
          </a:xfrm>
          <a:prstGeom prst="rect">
            <a:avLst/>
          </a:prstGeom>
        </p:spPr>
      </p:pic>
      <p:sp>
        <p:nvSpPr>
          <p:cNvPr id="10" name="Title 9"/>
          <p:cNvSpPr>
            <a:spLocks noGrp="1"/>
          </p:cNvSpPr>
          <p:nvPr>
            <p:ph type="title"/>
          </p:nvPr>
        </p:nvSpPr>
        <p:spPr/>
        <p:txBody>
          <a:bodyPr>
            <a:normAutofit fontScale="90000"/>
          </a:bodyPr>
          <a:lstStyle/>
          <a:p>
            <a:r>
              <a:rPr lang="en-US" b="1" dirty="0" smtClean="0"/>
              <a:t>UN Standard Products and Services Codes for "Chicken"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Institutional != Unbiased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05000"/>
            <a:ext cx="83820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Creating institutional categories by more systematic processes than cultural or individual categories does not prevent them from being biased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Indeed, the goal of institutional categories is often to impose or incentivize biases in interpretation or behavior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800" y="1295400"/>
            <a:ext cx="7571636" cy="5181600"/>
          </a:xfrm>
          <a:prstGeom prst="rect">
            <a:avLst/>
          </a:prstGeom>
        </p:spPr>
      </p:pic>
      <p:sp>
        <p:nvSpPr>
          <p:cNvPr id="10" name="Title 9"/>
          <p:cNvSpPr>
            <a:spLocks noGrp="1"/>
          </p:cNvSpPr>
          <p:nvPr>
            <p:ph type="title"/>
          </p:nvPr>
        </p:nvSpPr>
        <p:spPr/>
        <p:txBody>
          <a:bodyPr>
            <a:normAutofit fontScale="90000"/>
          </a:bodyPr>
          <a:lstStyle/>
          <a:p>
            <a:r>
              <a:rPr lang="en-US" b="1" dirty="0" smtClean="0"/>
              <a:t>"Gross Income" Tax Code Categories</a:t>
            </a:r>
            <a:endParaRPr lang="en-US" dirty="0"/>
          </a:p>
        </p:txBody>
      </p:sp>
      <p:sp>
        <p:nvSpPr>
          <p:cNvPr id="5" name="TextBox 4"/>
          <p:cNvSpPr txBox="1"/>
          <p:nvPr/>
        </p:nvSpPr>
        <p:spPr>
          <a:xfrm>
            <a:off x="5181600" y="3505200"/>
            <a:ext cx="3200400" cy="830997"/>
          </a:xfrm>
          <a:prstGeom prst="rect">
            <a:avLst/>
          </a:prstGeom>
          <a:noFill/>
        </p:spPr>
        <p:txBody>
          <a:bodyPr wrap="square" rtlCol="0">
            <a:spAutoFit/>
          </a:bodyPr>
          <a:lstStyle/>
          <a:p>
            <a:r>
              <a:rPr lang="en-US" sz="2400" b="1" dirty="0" smtClean="0">
                <a:hlinkClick r:id="rId4"/>
              </a:rPr>
              <a:t>Should dividends</a:t>
            </a:r>
            <a:br>
              <a:rPr lang="en-US" sz="2400" b="1" dirty="0" smtClean="0">
                <a:hlinkClick r:id="rId4"/>
              </a:rPr>
            </a:br>
            <a:r>
              <a:rPr lang="en-US" sz="2400" b="1" dirty="0" smtClean="0">
                <a:hlinkClick r:id="rId4"/>
              </a:rPr>
              <a:t> be taxable income?</a:t>
            </a:r>
            <a:endParaRPr lang="en-US" sz="2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Dimensions of Variation Across “Categorization Contexts” </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590800"/>
            <a:ext cx="8382000" cy="452306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Explicitness – how much awareness is required to use the categorization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Effort – how much effort is required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Precision – “statistical” or formal specification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Goals – whose purposes are served; individuals, informal groups, formal groups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Dimensions of Variation Across “Categorization Contexts” </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590800"/>
            <a:ext cx="8382000" cy="452306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Interoperability – none, between people, between systems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Reuse – from none to a great deal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Change – slow, fast, unmanaged, managed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Feedback – implications for misuse of the 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October 2013</a:t>
            </a:r>
            <a:br>
              <a:rPr lang="en-US" sz="3000" dirty="0" smtClean="0">
                <a:sym typeface="UC Berkeley OS Sign"/>
              </a:rPr>
            </a:br>
            <a:r>
              <a:rPr lang="en-US" sz="3000" dirty="0" smtClean="0">
                <a:sym typeface="UC Berkeley OS Sign"/>
              </a:rPr>
              <a:t>Lecture 15.3 – Principles for Creating Categories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for Creating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423670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Single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Family Resemblance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Similarity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Theory-Based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Goal-Derived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How Do We Understand Each Other?</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81200"/>
            <a:ext cx="7772400" cy="68024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sometimes seems amazing that people can communicate because they organize and name the world in such different ways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establish a shared context through </a:t>
            </a:r>
            <a:r>
              <a:rPr lang="en-US" sz="2800" dirty="0" smtClean="0">
                <a:latin typeface="UC Berkeley OS Sign"/>
                <a:cs typeface="Arial" pitchFamily="34" charset="0"/>
                <a:sym typeface="Arial" pitchFamily="34" charset="0"/>
                <a:hlinkClick r:id="rId4"/>
              </a:rPr>
              <a:t>negotiated and iterative interactions </a:t>
            </a:r>
            <a:r>
              <a:rPr lang="en-US" sz="2800" dirty="0" smtClean="0">
                <a:latin typeface="UC Berkeley OS Sign"/>
                <a:cs typeface="Arial" pitchFamily="34" charset="0"/>
                <a:sym typeface="Arial" pitchFamily="34" charset="0"/>
              </a:rPr>
              <a:t>and by providing assistance when possible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apply the recall / precision tradeoff, using more general categories to establish context and more specific ones when precise identification is required</a:t>
            </a: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Categories by Enumeration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057400"/>
            <a:ext cx="8382000" cy="447599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Simplest way to define a category is by enumerating (listing) its members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principle is also called EXTENSIONAL definition; the members of the set are called the EXTENSION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principle is easy to understand and implement; the meaning of a category or concept is the specific set of resources associated with it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Categories by Enumeration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057400"/>
            <a:ext cx="8382000" cy="447599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We understand something like "states of the US" as a category by listing all 50 of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Enumerative categories enable membership to be unambiguously determined, but at some scale they become impractical or inefficient, and the category either must be sub-divided or be given a definition based on principles other than 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Frege's</a:t>
            </a:r>
            <a:r>
              <a:rPr lang="en-US" sz="3600" b="1" dirty="0" smtClean="0"/>
              <a:t> "Correspondence" </a:t>
            </a:r>
            <a:br>
              <a:rPr lang="en-US" sz="3600" b="1" dirty="0" smtClean="0"/>
            </a:br>
            <a:r>
              <a:rPr lang="en-US" sz="3600" b="1" dirty="0" smtClean="0"/>
              <a:t>Philosophy of Language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057400"/>
            <a:ext cx="8382000" cy="446926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err="1" smtClean="0"/>
              <a:t>Gottlob</a:t>
            </a:r>
            <a:r>
              <a:rPr lang="en-US" sz="2400" dirty="0" smtClean="0"/>
              <a:t> </a:t>
            </a:r>
            <a:r>
              <a:rPr lang="en-US" sz="2400" dirty="0" err="1" smtClean="0"/>
              <a:t>Frege</a:t>
            </a:r>
            <a:r>
              <a:rPr lang="en-US" sz="2400" dirty="0" smtClean="0"/>
              <a:t> (1848-1925), father of modern logic, investigated the idea of equivalence – how can you tell that two things are the same – in "</a:t>
            </a:r>
            <a:r>
              <a:rPr lang="en-US" sz="2400" dirty="0" err="1" smtClean="0"/>
              <a:t>Uber</a:t>
            </a:r>
            <a:r>
              <a:rPr lang="en-US" sz="2400" dirty="0" smtClean="0"/>
              <a:t> Sinn und </a:t>
            </a:r>
            <a:r>
              <a:rPr lang="en-US" sz="2400" dirty="0" err="1" smtClean="0"/>
              <a:t>Bedeuting</a:t>
            </a:r>
            <a:r>
              <a:rPr lang="en-US" sz="24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"Sinn" or "sense" (or "intension") – the inner concept that people understand; words have intensions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a:t>
            </a:r>
            <a:r>
              <a:rPr lang="en-US" sz="2400" dirty="0" err="1" smtClean="0"/>
              <a:t>Bedeuting</a:t>
            </a:r>
            <a:r>
              <a:rPr lang="en-US" sz="2400" dirty="0" smtClean="0"/>
              <a:t>" or "reference" (or "extension") – the thing being referred to; the set of all objects in the world that can be described by the concept; intensions belong to extensions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But if "meaning" was just based on reference would we need all that complicated ontology and common sense?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If Names Mean What They Refer To...</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057400"/>
            <a:ext cx="8382000" cy="293711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Prune == Dried Plum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Chinese Gooseberry == Kiwi Fruit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Patagonian </a:t>
            </a:r>
            <a:r>
              <a:rPr lang="en-US" sz="2400" dirty="0" err="1" smtClean="0"/>
              <a:t>Toothfish</a:t>
            </a:r>
            <a:r>
              <a:rPr lang="en-US" sz="2400" dirty="0" smtClean="0"/>
              <a:t> == Antarctic Cod == Chilean Sea Bass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Sectarian Conflict == Civil War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Terrorists == Insurgents == Resistance == Freedom Fighters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err="1"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800" y="1219200"/>
            <a:ext cx="7772400" cy="5365115"/>
          </a:xfrm>
          <a:prstGeom prst="rect">
            <a:avLst/>
          </a:prstGeom>
        </p:spPr>
      </p:pic>
      <p:sp>
        <p:nvSpPr>
          <p:cNvPr id="10" name="Title 9"/>
          <p:cNvSpPr>
            <a:spLocks noGrp="1"/>
          </p:cNvSpPr>
          <p:nvPr>
            <p:ph type="title"/>
          </p:nvPr>
        </p:nvSpPr>
        <p:spPr/>
        <p:txBody>
          <a:bodyPr>
            <a:normAutofit/>
          </a:bodyPr>
          <a:lstStyle/>
          <a:p>
            <a:r>
              <a:rPr lang="en-US" b="1" dirty="0" smtClean="0"/>
              <a:t>Sorry, Pluto</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Defined by Single Properties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956485"/>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Simple category systems can be created using the values of any intrinsic static property, especially when the possible values are discrete and not very numerous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you can always define ranges for continuous value properties:  low, moderate, high cost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It is important to use properties that are psychologically or pragmatically relevant for the resource domain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Defined by Single Properties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556760"/>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Whenever a single property is used to define categories, the choice of property is critical  (Gates and </a:t>
            </a:r>
            <a:r>
              <a:rPr lang="en-US" sz="3200" dirty="0" err="1" smtClean="0"/>
              <a:t>Zuckerberg</a:t>
            </a:r>
            <a:r>
              <a:rPr lang="en-US" sz="3200" dirty="0" smtClean="0"/>
              <a:t> example)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single-property category with a large numbers of items in it will lack coherence because differences on other properties will be too apparent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Single Property Category</a:t>
            </a:r>
            <a:endParaRPr lang="en-US" dirty="0"/>
          </a:p>
        </p:txBody>
      </p:sp>
      <p:pic>
        <p:nvPicPr>
          <p:cNvPr id="1027" name="Picture 3" descr="C:\Users\glushko\Desktop\P0002497.JPG"/>
          <p:cNvPicPr>
            <a:picLocks noChangeAspect="1" noChangeArrowheads="1"/>
          </p:cNvPicPr>
          <p:nvPr/>
        </p:nvPicPr>
        <p:blipFill>
          <a:blip r:embed="rId3" cstate="print"/>
          <a:srcRect/>
          <a:stretch>
            <a:fillRect/>
          </a:stretch>
        </p:blipFill>
        <p:spPr bwMode="auto">
          <a:xfrm>
            <a:off x="4038600" y="1219200"/>
            <a:ext cx="3314698" cy="2209800"/>
          </a:xfrm>
          <a:prstGeom prst="rect">
            <a:avLst/>
          </a:prstGeom>
          <a:noFill/>
        </p:spPr>
      </p:pic>
      <p:pic>
        <p:nvPicPr>
          <p:cNvPr id="1028" name="Picture 4" descr="C:\Users\glushko\Desktop\reflection_manyglaciers.jpg"/>
          <p:cNvPicPr>
            <a:picLocks noChangeAspect="1" noChangeArrowheads="1"/>
          </p:cNvPicPr>
          <p:nvPr/>
        </p:nvPicPr>
        <p:blipFill>
          <a:blip r:embed="rId4" cstate="print"/>
          <a:srcRect/>
          <a:stretch>
            <a:fillRect/>
          </a:stretch>
        </p:blipFill>
        <p:spPr bwMode="auto">
          <a:xfrm>
            <a:off x="533400" y="1371600"/>
            <a:ext cx="2509837" cy="3764756"/>
          </a:xfrm>
          <a:prstGeom prst="rect">
            <a:avLst/>
          </a:prstGeom>
          <a:noFill/>
        </p:spPr>
      </p:pic>
      <p:pic>
        <p:nvPicPr>
          <p:cNvPr id="2" name="Picture 2"/>
          <p:cNvPicPr>
            <a:picLocks noChangeAspect="1" noChangeArrowheads="1"/>
          </p:cNvPicPr>
          <p:nvPr/>
        </p:nvPicPr>
        <p:blipFill>
          <a:blip r:embed="rId5" cstate="print"/>
          <a:srcRect/>
          <a:stretch>
            <a:fillRect/>
          </a:stretch>
        </p:blipFill>
        <p:spPr bwMode="auto">
          <a:xfrm>
            <a:off x="3505200" y="3581400"/>
            <a:ext cx="4519613" cy="25034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Single Property Category</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4476255" y="1447800"/>
            <a:ext cx="2553195" cy="22860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295400" y="1447800"/>
            <a:ext cx="2614613" cy="2242993"/>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4495800" y="3962400"/>
            <a:ext cx="2560874" cy="2403551"/>
          </a:xfrm>
          <a:prstGeom prst="rect">
            <a:avLst/>
          </a:prstGeom>
          <a:noFill/>
          <a:ln w="9525">
            <a:noFill/>
            <a:miter lim="800000"/>
            <a:headEnd/>
            <a:tailEnd/>
          </a:ln>
        </p:spPr>
      </p:pic>
      <p:pic>
        <p:nvPicPr>
          <p:cNvPr id="2058" name="Picture 10" descr="C:\Users\glushko\AppData\Local\Temp\photo-1.JPG"/>
          <p:cNvPicPr>
            <a:picLocks noChangeAspect="1" noChangeArrowheads="1"/>
          </p:cNvPicPr>
          <p:nvPr/>
        </p:nvPicPr>
        <p:blipFill>
          <a:blip r:embed="rId6" cstate="print"/>
          <a:srcRect/>
          <a:stretch>
            <a:fillRect/>
          </a:stretch>
        </p:blipFill>
        <p:spPr bwMode="auto">
          <a:xfrm>
            <a:off x="1143000" y="3810000"/>
            <a:ext cx="2859369" cy="24384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Defined by Multiple Properties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457200" y="1734803"/>
            <a:ext cx="8153400" cy="5123197"/>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Categories based on multiple properties form a hierarchy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Each successive property differentiates the items in a category to create sub-categories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No more properties are needed if every item is in its own category or if the remaining differences are not important to us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For information resources, easily perceived properties are much less useful than ABOUTNESS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“Equivalence Classes”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2667000"/>
            <a:ext cx="7772400" cy="41369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sets or groups of resources or abstract entities that are treated the same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almost never means that every instance of the category is identical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only means that for some purpose we treat them in the same way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800" y="1497865"/>
            <a:ext cx="7772400" cy="4807784"/>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Property Order Determines the</a:t>
            </a:r>
            <a:br>
              <a:rPr lang="en-US" sz="3600" b="1" dirty="0" smtClean="0"/>
            </a:br>
            <a:r>
              <a:rPr lang="en-US" sz="3600" b="1" dirty="0" smtClean="0"/>
              <a:t> Category Hierarchy</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Category Hierarchies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33400" y="1752600"/>
            <a:ext cx="7772400" cy="5578963"/>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Categories can be organized into a hierarchy from the most general to the most specific</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My cat can be described as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An animal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mammal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cat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An American Shorthair</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Boris</a:t>
            </a:r>
          </a:p>
          <a:p>
            <a:endParaRPr lang="en-US" sz="2800" dirty="0" smtClean="0"/>
          </a:p>
          <a:p>
            <a:endParaRPr lang="en-US" sz="2800" dirty="0"/>
          </a:p>
        </p:txBody>
      </p:sp>
      <p:pic>
        <p:nvPicPr>
          <p:cNvPr id="3074" name="Picture 2" descr="E:\Pictures\Before 2000\cats\boris on back.jpg"/>
          <p:cNvPicPr>
            <a:picLocks noChangeAspect="1" noChangeArrowheads="1"/>
          </p:cNvPicPr>
          <p:nvPr/>
        </p:nvPicPr>
        <p:blipFill>
          <a:blip r:embed="rId4" cstate="print"/>
          <a:srcRect/>
          <a:stretch>
            <a:fillRect/>
          </a:stretch>
        </p:blipFill>
        <p:spPr bwMode="auto">
          <a:xfrm>
            <a:off x="5181600" y="3581400"/>
            <a:ext cx="3733800" cy="2871655"/>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Basic-Level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33400" y="1752600"/>
            <a:ext cx="8153400" cy="538737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 the middle of category hierarchies are those that more "basic" because the within-category differences are smallest and the between-category differences are the largest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means that perceptual, cognitive, and motor functions are "sharpest" at this level at identifying and thinking about category membership</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These are the categories when Plato “carves nature at the joints”</a:t>
            </a:r>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Basic-Level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33400" y="1752600"/>
            <a:ext cx="8153400" cy="3477619"/>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Members tend to have the same shape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They tend to "share parts"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same motor movements are involved in interacting with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Classical View of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45904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Some categories have clear boundaries defined by a small number of ESSENTIAL or necessary and sufficient properties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smtClean="0"/>
              <a:t>Necessary</a:t>
            </a:r>
            <a:r>
              <a:rPr lang="en-US" sz="3200" dirty="0" smtClean="0"/>
              <a:t> means that every instance must have the property to be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smtClean="0"/>
              <a:t>Sufficient</a:t>
            </a:r>
            <a:r>
              <a:rPr lang="en-US" sz="3200" dirty="0" smtClean="0"/>
              <a:t> means that any instance that has the necessary properties is in the category</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Classical View of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293311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All members of the category have equal status in the equivalence class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Example: A prime number is an integer divisible only by itself and 1</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Wittgenstein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304800" y="1752600"/>
            <a:ext cx="8458200" cy="4987263"/>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Ludwig Wittgenstein (1889-1951) – "philosophy of ordinary language" - first to discuss problems with classical theory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Dismantles </a:t>
            </a:r>
            <a:r>
              <a:rPr lang="en-US" sz="2800" dirty="0" err="1" smtClean="0"/>
              <a:t>Frege</a:t>
            </a:r>
            <a:r>
              <a:rPr lang="en-US" sz="2800" dirty="0" smtClean="0"/>
              <a:t> in "</a:t>
            </a:r>
            <a:r>
              <a:rPr lang="en-US" sz="2800" dirty="0" err="1" smtClean="0"/>
              <a:t>Philosophische</a:t>
            </a:r>
            <a:r>
              <a:rPr lang="en-US" sz="2800" dirty="0" smtClean="0"/>
              <a:t> </a:t>
            </a:r>
            <a:r>
              <a:rPr lang="en-US" sz="2800" dirty="0" err="1" smtClean="0"/>
              <a:t>Untersuchungen</a:t>
            </a:r>
            <a:r>
              <a:rPr lang="en-US" sz="28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Agrees with </a:t>
            </a:r>
            <a:r>
              <a:rPr lang="en-US" sz="2800" dirty="0" err="1" smtClean="0"/>
              <a:t>Frege</a:t>
            </a:r>
            <a:r>
              <a:rPr lang="en-US" sz="2800" dirty="0" smtClean="0"/>
              <a:t> that where the extensions have fixed characteristics or can be enumerated you can understand words by following the association to their extensions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rebuts </a:t>
            </a:r>
            <a:r>
              <a:rPr lang="en-US" sz="2800" dirty="0" err="1" smtClean="0"/>
              <a:t>Frege</a:t>
            </a:r>
            <a:r>
              <a:rPr lang="en-US" sz="2800" dirty="0" smtClean="0"/>
              <a:t> with argument that there are no fixed extensions for most words</a:t>
            </a:r>
          </a:p>
          <a:p>
            <a:endParaRPr lang="en-US" sz="2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Wittgenstein's Rebuttal to </a:t>
            </a:r>
            <a:r>
              <a:rPr lang="en-US" sz="3600" b="1" dirty="0" err="1" smtClean="0"/>
              <a:t>Frege</a:t>
            </a:r>
            <a:r>
              <a:rPr lang="en-US" sz="3600" b="1" dirty="0" smtClean="0"/>
              <a:t>:</a:t>
            </a:r>
            <a:br>
              <a:rPr lang="en-US" sz="3600" b="1" dirty="0" smtClean="0"/>
            </a:br>
            <a:r>
              <a:rPr lang="en-US" sz="3600" b="1" dirty="0" smtClean="0"/>
              <a:t> Meaning is Use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75758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There may be defining features for typical instances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there are no features that are necessary and sufficient for all examples of the category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Even when features can be identified, they change in different contexts and over time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Different instances vary substantially in how typical or representative they are of the category even though they share all the required features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Necessary and Sufficient Properties - Not!</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457200" y="1828800"/>
            <a:ext cx="8305800" cy="505651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Wittgenstein's Counterexample is "Game"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 common properties are shared by all games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involve competition, others are cooperative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involve physical skill, others more mental skills, others luck</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require equipment, others don't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involve teams, others are solitary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 fixed category boundary - we can extend game category to include video games, networked games, word games, mind games, …</a:t>
            </a:r>
            <a:endParaRPr lang="en-US" sz="28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Family Resemblances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64353"/>
            <a:ext cx="8153400" cy="4893647"/>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Instances of a category often share many features, but some instances might have properties that are not widely shared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These widely shared though not universal properties produce FAMILY RESEMBLANCES among the members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hlinkClick r:id="rId4"/>
              </a:rPr>
              <a:t>Categories based on family resemblance in $20,000 Pyramid game</a:t>
            </a:r>
            <a:endParaRPr lang="en-US" sz="3200" dirty="0" smtClean="0"/>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Essential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828800"/>
            <a:ext cx="8458200" cy="66024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involved whenever we perceive, communicate, analyze, predict, classify – or otherwise attempt to make sense of our experiences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All human languages and cultures divide the physical and experiential “worlds” into categories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of this “sense-making” is discovering categories and some is creating them, but these aspects are often interconnected</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96216" y="1752600"/>
            <a:ext cx="7914008" cy="3197578"/>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Family Resemblance</a:t>
            </a:r>
          </a:p>
        </p:txBody>
      </p:sp>
      <p:sp>
        <p:nvSpPr>
          <p:cNvPr id="5" name="TextBox 4"/>
          <p:cNvSpPr txBox="1"/>
          <p:nvPr/>
        </p:nvSpPr>
        <p:spPr>
          <a:xfrm>
            <a:off x="762000" y="5410200"/>
            <a:ext cx="2514600" cy="584775"/>
          </a:xfrm>
          <a:prstGeom prst="rect">
            <a:avLst/>
          </a:prstGeom>
          <a:noFill/>
        </p:spPr>
        <p:txBody>
          <a:bodyPr wrap="square" rtlCol="0">
            <a:spAutoFit/>
          </a:bodyPr>
          <a:lstStyle/>
          <a:p>
            <a:r>
              <a:rPr lang="en-US" sz="3200" dirty="0" smtClean="0"/>
              <a:t>Chen Family</a:t>
            </a:r>
            <a:endParaRPr lang="en-US" sz="3200" dirty="0"/>
          </a:p>
        </p:txBody>
      </p:sp>
      <p:sp>
        <p:nvSpPr>
          <p:cNvPr id="6" name="TextBox 5"/>
          <p:cNvSpPr txBox="1"/>
          <p:nvPr/>
        </p:nvSpPr>
        <p:spPr>
          <a:xfrm>
            <a:off x="3733800" y="5288340"/>
            <a:ext cx="5105400" cy="1077218"/>
          </a:xfrm>
          <a:prstGeom prst="rect">
            <a:avLst/>
          </a:prstGeom>
          <a:noFill/>
        </p:spPr>
        <p:txBody>
          <a:bodyPr wrap="square" rtlCol="0">
            <a:spAutoFit/>
          </a:bodyPr>
          <a:lstStyle/>
          <a:p>
            <a:r>
              <a:rPr lang="en-US" sz="3200" dirty="0" smtClean="0"/>
              <a:t>Allan Bradley</a:t>
            </a:r>
            <a:br>
              <a:rPr lang="en-US" sz="3200" dirty="0" smtClean="0"/>
            </a:br>
            <a:r>
              <a:rPr lang="en-US" sz="3200" dirty="0" smtClean="0"/>
              <a:t>Power Supply Product Family</a:t>
            </a:r>
            <a:endParaRPr lang="en-US" sz="3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Characteristic Features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45904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Perceived degree of category membership has to do with which features help define the category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Members usually do not have ALL the necessary features, but have some subset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Those members that have more of the central features are seen as more central members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Gradience</a:t>
            </a:r>
            <a:r>
              <a:rPr lang="en-US" sz="3600" b="1" dirty="0" smtClean="0"/>
              <a:t> in Category Membership</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5818259"/>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Not all members of a category are equally good examples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perceived centrality or typicality of category membership depends on the extent to which the most characteristic properties are shared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"Someone says to me 'Show the children a game.' I teach them gaming with dice, and the other says 'I didn't mean that kind of game.' " (Wittgenstein)</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228600" y="1676400"/>
            <a:ext cx="8699154" cy="2438399"/>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Gradience</a:t>
            </a:r>
            <a:r>
              <a:rPr lang="en-US" sz="3600" b="1" dirty="0" smtClean="0"/>
              <a:t> in Category Membership</a:t>
            </a:r>
          </a:p>
        </p:txBody>
      </p:sp>
      <p:sp>
        <p:nvSpPr>
          <p:cNvPr id="6" name="TextBox 5"/>
          <p:cNvSpPr txBox="1"/>
          <p:nvPr/>
        </p:nvSpPr>
        <p:spPr>
          <a:xfrm>
            <a:off x="609600" y="4419600"/>
            <a:ext cx="7924800" cy="584775"/>
          </a:xfrm>
          <a:prstGeom prst="rect">
            <a:avLst/>
          </a:prstGeom>
          <a:noFill/>
        </p:spPr>
        <p:txBody>
          <a:bodyPr wrap="square" rtlCol="0">
            <a:spAutoFit/>
          </a:bodyPr>
          <a:lstStyle/>
          <a:p>
            <a:r>
              <a:rPr lang="en-US" sz="3200" dirty="0" smtClean="0"/>
              <a:t>Which bird is most typical of the category?</a:t>
            </a:r>
            <a:endParaRPr lang="en-US" sz="32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Similarity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09600" y="1676400"/>
            <a:ext cx="8153400" cy="474540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It is easy to say that we can create categories on the basis of resource similarity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some people say that similarity is a meaningless and "mostly vacuous" concept because there must always be some unstated set of properties, and if we identify the properties and how they are used, a "similarity" mechanism has nothing to do</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Theory-Based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85800" y="1905000"/>
            <a:ext cx="8153400" cy="445904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Sometimes a category is defined because of a theory of causation or capability that explains why some collection of things go together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good theory can "trump" similarity or family resemblance based on surface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Example: The category of "computer" is based on being able to compute, not on appearance</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Goal-Derived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381000" y="1752600"/>
            <a:ext cx="8153400" cy="4556376"/>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Imagine you are in a city about to be hit by a hurricane and you have 10 minutes to take any of your possessions and evacuate. How do you define the category of what to take?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might have a set of properties, but they are not likely to be ones that are easy to define: irreplaceable, priceless, sentimentally valuable, etc.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They have no </a:t>
            </a:r>
            <a:r>
              <a:rPr lang="en-US" sz="2800" dirty="0" err="1" smtClean="0"/>
              <a:t>discernable</a:t>
            </a:r>
            <a:r>
              <a:rPr lang="en-US" sz="2800" dirty="0" smtClean="0"/>
              <a:t> properties in common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Barsalou</a:t>
            </a:r>
            <a:r>
              <a:rPr lang="en-US" sz="2800" dirty="0" smtClean="0"/>
              <a:t>, Lawrence W. "Ad hoe categories." </a:t>
            </a:r>
            <a:r>
              <a:rPr lang="en-US" sz="2800" i="1" dirty="0" smtClean="0"/>
              <a:t>Memory &amp; cognition</a:t>
            </a:r>
            <a:r>
              <a:rPr lang="en-US" sz="2800" dirty="0" smtClean="0"/>
              <a:t> 11, no. 3 (1983): 211-227.</a:t>
            </a:r>
            <a:endParaRPr lang="en-US" sz="28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066800" y="1219200"/>
            <a:ext cx="6705600" cy="5143044"/>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Goal-Derived Retail Category?</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Summary: Why Study Categorization?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304800" y="1752600"/>
            <a:ext cx="8686800" cy="4952766"/>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Categorization is central to how we organize information and the world, and categories are involved whenever we communicate, analyze, predict, or classify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Whenever we design data structures, programming language class hierarchies, user or application interfaces,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Categorization is much messier than our computer systems and applications would like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understanding how people (and each of us) categorize can help us design better systems and interfaces</a:t>
            </a:r>
            <a:endParaRPr lang="en-US" sz="28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92500" lnSpcReduction="10000"/>
          </a:bodyPr>
          <a:lstStyle/>
          <a:p>
            <a:r>
              <a:rPr lang="en-US" sz="2800" dirty="0" smtClean="0"/>
              <a:t>TDO 7 through 7.2</a:t>
            </a:r>
          </a:p>
          <a:p>
            <a:r>
              <a:rPr lang="en-US" sz="2800" dirty="0" err="1" smtClean="0"/>
              <a:t>Tavris</a:t>
            </a:r>
            <a:r>
              <a:rPr lang="en-US" sz="2800" dirty="0" smtClean="0"/>
              <a:t>, Carol. How Psychiatry Went Crazy. Wall Street Journal, 17 May 2013</a:t>
            </a:r>
          </a:p>
          <a:p>
            <a:r>
              <a:rPr lang="en-US" sz="2800" dirty="0" smtClean="0"/>
              <a:t>Hoyt, Clark. Semantic minefields. New York Times, 15 May 2010. </a:t>
            </a:r>
          </a:p>
          <a:p>
            <a:r>
              <a:rPr lang="en-US" sz="2800" dirty="0" smtClean="0"/>
              <a:t>Prewitt, Kenneth. Fix the Census’ Archaic Racial Categories. New York Times, 21 August 2013. </a:t>
            </a:r>
          </a:p>
          <a:p>
            <a:r>
              <a:rPr lang="en-US" sz="2800" dirty="0" smtClean="0"/>
              <a:t>Rosenthal, </a:t>
            </a:r>
            <a:r>
              <a:rPr lang="en-US" sz="2800" dirty="0" err="1" smtClean="0"/>
              <a:t>Arnon</a:t>
            </a:r>
            <a:r>
              <a:rPr lang="en-US" sz="2800" dirty="0" smtClean="0"/>
              <a:t>, Len Seligman, and Scott Renner. “From semantic integration to semantics management: case studies and a way forward.” ACM SIGMOD Record 33, no. 4 (2004): 44-50.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Created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2667000"/>
            <a:ext cx="7772400" cy="557008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can be created in many different ways according to many different types of principles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equivalence classes that are created depend on which aspects or roles or meanings of the category members are treated as relevant</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Models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133600"/>
            <a:ext cx="77724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Defining categories as equivalence classes in this way should remind you of this definition:</a:t>
            </a:r>
          </a:p>
          <a:p>
            <a:pPr marL="800100" lvl="1" indent="-342900" eaLnBrk="0" fontAlgn="base" hangingPunct="0">
              <a:lnSpc>
                <a:spcPct val="93000"/>
              </a:lnSpc>
              <a:spcBef>
                <a:spcPts val="1800"/>
              </a:spcBef>
              <a:spcAft>
                <a:spcPct val="0"/>
              </a:spcAft>
            </a:pPr>
            <a:r>
              <a:rPr lang="en-US" sz="2800" i="1" dirty="0" smtClean="0"/>
              <a:t>Models are simplified descriptions of a subject that abstract from its complexity to emphasize some features or characteristics while intentionally de-emphasizing others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COGNITIVE and LINGUISTIC MODELS for applying prior knowledge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October 2013</a:t>
            </a:r>
            <a:br>
              <a:rPr lang="en-US" sz="3000" dirty="0" smtClean="0">
                <a:sym typeface="UC Berkeley OS Sign"/>
              </a:rPr>
            </a:br>
            <a:r>
              <a:rPr lang="en-US" sz="3000" dirty="0" smtClean="0">
                <a:sym typeface="UC Berkeley OS Sign"/>
              </a:rPr>
              <a:t>Lecture 15.2 – Category Categories,</a:t>
            </a:r>
            <a:br>
              <a:rPr lang="en-US" sz="3000" dirty="0" smtClean="0">
                <a:sym typeface="UC Berkeley OS Sign"/>
              </a:rPr>
            </a:br>
            <a:r>
              <a:rPr lang="en-US" sz="3000" dirty="0" smtClean="0">
                <a:sym typeface="UC Berkeley OS Sign"/>
              </a:rPr>
              <a:t> or Contexts for Categorization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Category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2667000"/>
            <a:ext cx="8763000" cy="293474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Cultural Categorization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Individual Categorization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Institutional Categorization</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4587</Words>
  <Application>Microsoft Office PowerPoint</Application>
  <PresentationFormat>On-screen Show (4:3)</PresentationFormat>
  <Paragraphs>522</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Plan for Today’s Lecture(s)</vt:lpstr>
      <vt:lpstr>INFO 202 “Information Organization &amp; Retrieval” Fall 2013 </vt:lpstr>
      <vt:lpstr>How Do We Understand Each Other?</vt:lpstr>
      <vt:lpstr>Categories are “Equivalence Classes”</vt:lpstr>
      <vt:lpstr>Categories are Essential</vt:lpstr>
      <vt:lpstr>Categories are Created</vt:lpstr>
      <vt:lpstr>Categories are Models</vt:lpstr>
      <vt:lpstr>INFO 202 “Information Organization &amp; Retrieval” Fall 2013 </vt:lpstr>
      <vt:lpstr>Category Categories</vt:lpstr>
      <vt:lpstr>Cultural Categories</vt:lpstr>
      <vt:lpstr>Cultural Categories</vt:lpstr>
      <vt:lpstr>Linguistic Relativity</vt:lpstr>
      <vt:lpstr>Linguistic Relativity in Reykjavík </vt:lpstr>
      <vt:lpstr>The Whorfian Hypothesis</vt:lpstr>
      <vt:lpstr>Cultural Categories Don’t Have Precise Boundaries</vt:lpstr>
      <vt:lpstr>Cultural Category Boundaries  Can Be Contentious</vt:lpstr>
      <vt:lpstr>Individual Categories</vt:lpstr>
      <vt:lpstr>Individual Categories</vt:lpstr>
      <vt:lpstr>Borges' Categorization of Animals</vt:lpstr>
      <vt:lpstr>Institutional Categorization</vt:lpstr>
      <vt:lpstr>Institutional Categorization</vt:lpstr>
      <vt:lpstr>Institutional Categorization of Animals (Sorry Borges)</vt:lpstr>
      <vt:lpstr>UN Standard Products and Services Codes for "Chicken" </vt:lpstr>
      <vt:lpstr>Institutional != Unbiased</vt:lpstr>
      <vt:lpstr>"Gross Income" Tax Code Categories</vt:lpstr>
      <vt:lpstr>Dimensions of Variation Across “Categorization Contexts” </vt:lpstr>
      <vt:lpstr>Dimensions of Variation Across “Categorization Contexts” </vt:lpstr>
      <vt:lpstr>INFO 202 “Information Organization &amp; Retrieval” Fall 2013 </vt:lpstr>
      <vt:lpstr>Principles for Creating Categories</vt:lpstr>
      <vt:lpstr>Defining Categories by Enumeration</vt:lpstr>
      <vt:lpstr>Defining Categories by Enumeration</vt:lpstr>
      <vt:lpstr>Frege's "Correspondence"  Philosophy of Language</vt:lpstr>
      <vt:lpstr>If Names Mean What They Refer To...</vt:lpstr>
      <vt:lpstr>Sorry, Pluto</vt:lpstr>
      <vt:lpstr>Categories Defined by Single Properties</vt:lpstr>
      <vt:lpstr>Categories Defined by Single Properties</vt:lpstr>
      <vt:lpstr>Single Property Category</vt:lpstr>
      <vt:lpstr>Single Property Category</vt:lpstr>
      <vt:lpstr>Categories Defined by Multiple Properties</vt:lpstr>
      <vt:lpstr>Property Order Determines the  Category Hierarchy</vt:lpstr>
      <vt:lpstr>Category Hierarchies</vt:lpstr>
      <vt:lpstr>Basic-Level Categories</vt:lpstr>
      <vt:lpstr>Basic-Level Categories</vt:lpstr>
      <vt:lpstr>The Classical View of Categories</vt:lpstr>
      <vt:lpstr>The Classical View of Categories</vt:lpstr>
      <vt:lpstr>Wittgenstein</vt:lpstr>
      <vt:lpstr>Wittgenstein's Rebuttal to Frege:  Meaning is Use</vt:lpstr>
      <vt:lpstr>Necessary and Sufficient Properties - Not!</vt:lpstr>
      <vt:lpstr>Family Resemblances</vt:lpstr>
      <vt:lpstr>Family Resemblance</vt:lpstr>
      <vt:lpstr>Characteristic Features</vt:lpstr>
      <vt:lpstr>Gradience in Category Membership</vt:lpstr>
      <vt:lpstr>Gradience in Category Membership</vt:lpstr>
      <vt:lpstr>Similarity</vt:lpstr>
      <vt:lpstr>Theory-Based Categories</vt:lpstr>
      <vt:lpstr>Goal-Derived Categories</vt:lpstr>
      <vt:lpstr>Goal-Derived Retail Category?</vt:lpstr>
      <vt:lpstr>Summary: Why Study Categorization?</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202 “Information Organization &amp; Retrieval” Fall 2013</dc:title>
  <dc:creator>glushko</dc:creator>
  <cp:lastModifiedBy>glushko</cp:lastModifiedBy>
  <cp:revision>66</cp:revision>
  <dcterms:created xsi:type="dcterms:W3CDTF">2013-09-06T18:10:06Z</dcterms:created>
  <dcterms:modified xsi:type="dcterms:W3CDTF">2013-10-16T17:27:50Z</dcterms:modified>
</cp:coreProperties>
</file>