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7"/>
  </p:notesMasterIdLst>
  <p:sldIdLst>
    <p:sldId id="256" r:id="rId2"/>
    <p:sldId id="436" r:id="rId3"/>
    <p:sldId id="437" r:id="rId4"/>
    <p:sldId id="453" r:id="rId5"/>
    <p:sldId id="438" r:id="rId6"/>
    <p:sldId id="439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49" r:id="rId15"/>
    <p:sldId id="450" r:id="rId16"/>
    <p:sldId id="451" r:id="rId17"/>
    <p:sldId id="457" r:id="rId18"/>
    <p:sldId id="458" r:id="rId19"/>
    <p:sldId id="452" r:id="rId20"/>
    <p:sldId id="455" r:id="rId21"/>
    <p:sldId id="456" r:id="rId22"/>
    <p:sldId id="463" r:id="rId23"/>
    <p:sldId id="489" r:id="rId24"/>
    <p:sldId id="465" r:id="rId25"/>
    <p:sldId id="466" r:id="rId26"/>
    <p:sldId id="467" r:id="rId27"/>
    <p:sldId id="464" r:id="rId28"/>
    <p:sldId id="351" r:id="rId29"/>
    <p:sldId id="460" r:id="rId30"/>
    <p:sldId id="468" r:id="rId31"/>
    <p:sldId id="339" r:id="rId32"/>
    <p:sldId id="434" r:id="rId33"/>
    <p:sldId id="396" r:id="rId34"/>
    <p:sldId id="475" r:id="rId35"/>
    <p:sldId id="473" r:id="rId36"/>
    <p:sldId id="469" r:id="rId37"/>
    <p:sldId id="479" r:id="rId38"/>
    <p:sldId id="472" r:id="rId39"/>
    <p:sldId id="397" r:id="rId40"/>
    <p:sldId id="481" r:id="rId41"/>
    <p:sldId id="478" r:id="rId42"/>
    <p:sldId id="480" r:id="rId43"/>
    <p:sldId id="476" r:id="rId44"/>
    <p:sldId id="487" r:id="rId45"/>
    <p:sldId id="484" r:id="rId46"/>
    <p:sldId id="483" r:id="rId47"/>
    <p:sldId id="485" r:id="rId48"/>
    <p:sldId id="482" r:id="rId49"/>
    <p:sldId id="342" r:id="rId50"/>
    <p:sldId id="488" r:id="rId51"/>
    <p:sldId id="340" r:id="rId52"/>
    <p:sldId id="341" r:id="rId53"/>
    <p:sldId id="486" r:id="rId54"/>
    <p:sldId id="435" r:id="rId55"/>
    <p:sldId id="311" r:id="rId5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182" autoAdjust="0"/>
  </p:normalViewPr>
  <p:slideViewPr>
    <p:cSldViewPr>
      <p:cViewPr>
        <p:scale>
          <a:sx n="66" d="100"/>
          <a:sy n="66" d="100"/>
        </p:scale>
        <p:origin x="-285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02"/>
    </p:cViewPr>
  </p:sorterViewPr>
  <p:notesViewPr>
    <p:cSldViewPr>
      <p:cViewPr>
        <p:scale>
          <a:sx n="71" d="100"/>
          <a:sy n="71" d="100"/>
        </p:scale>
        <p:origin x="-4098" y="-61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B4808-2445-4A8E-B4E1-ED80AB1FCF8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CA1B0-15C9-4F2D-85FD-131A188FA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marR="0" lvl="1" indent="-222239" algn="l" defTabSz="914400" rtl="0" eaLnBrk="1" fontAlgn="auto" latinLnBrk="0" hangingPunct="1">
              <a:lnSpc>
                <a:spcPct val="92000"/>
              </a:lnSpc>
              <a:spcBef>
                <a:spcPts val="1786"/>
              </a:spcBef>
              <a:spcAft>
                <a:spcPts val="0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97810-9C4B-4D7C-8CD6-35D8C20DC3A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7C68-48CA-4F7E-A595-FD5BDC7FD61F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even_Bridges_of_K%C3%B6nigsber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sunysb.edu/~skiena/combinatorica/animations/graphpower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oracleofbacon.or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rdos_number" TargetMode="External"/><Relationship Id="rId5" Type="http://schemas.openxmlformats.org/officeDocument/2006/relationships/hyperlink" Target="http://en.wikipedia.org/wiki/Dijkstra's_algorithm" TargetMode="External"/><Relationship Id="rId4" Type="http://schemas.openxmlformats.org/officeDocument/2006/relationships/hyperlink" Target="http://algs4.cs.princeton.edu/44sp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ursera.org/course/sna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yti.ms/1fxW2c6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ltmetrics.org/manifesto" TargetMode="External"/><Relationship Id="rId4" Type="http://schemas.openxmlformats.org/officeDocument/2006/relationships/hyperlink" Target="http://en.wikipedia.org/wiki/H-index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Plan for Today’s Lecture(s)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299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XPath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Architectural Perspective on Relationships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Structure between Resources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UC Berkeley OS Sign"/>
              </a:rPr>
              <a:t>Link Architecture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err="1" smtClean="0">
                <a:latin typeface="UC Berkeley OS Sign"/>
                <a:cs typeface="Arial" pitchFamily="34" charset="0"/>
                <a:sym typeface="UC Berkeley OS Sign"/>
              </a:rPr>
              <a:t>Bibliometrics</a:t>
            </a:r>
            <a:r>
              <a:rPr lang="en-US" sz="2800" dirty="0" smtClean="0">
                <a:latin typeface="UC Berkeley OS Sign"/>
                <a:cs typeface="Arial" pitchFamily="34" charset="0"/>
                <a:sym typeface="UC Berkeley OS Sign"/>
              </a:rPr>
              <a:t> and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UC Berkeley OS Sign"/>
              </a:rPr>
              <a:t>Altmetrics</a:t>
            </a:r>
            <a:endParaRPr lang="en-US" sz="2800" dirty="0" smtClean="0">
              <a:latin typeface="UC Berkeley OS Sign"/>
              <a:cs typeface="Arial" pitchFamily="34" charset="0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17526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The</a:t>
            </a:r>
            <a:br>
              <a:rPr lang="en-US" b="1" dirty="0" smtClean="0"/>
            </a:br>
            <a:r>
              <a:rPr lang="en-US" b="1" dirty="0" smtClean="0"/>
              <a:t> ATTRIBUTE</a:t>
            </a:r>
            <a:br>
              <a:rPr lang="en-US" b="1" dirty="0" smtClean="0"/>
            </a:br>
            <a:r>
              <a:rPr lang="en-US" b="1" dirty="0" smtClean="0"/>
              <a:t>Axis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3074" name="Picture 2" descr="E:\courses\F2012\202\figures\PlayDOM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" y="685800"/>
            <a:ext cx="6210118" cy="5912443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800600" y="4724400"/>
            <a:ext cx="388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algn="ctr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Identifies the attributes of the context node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17526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The</a:t>
            </a:r>
            <a:br>
              <a:rPr lang="en-US" b="1" dirty="0" smtClean="0"/>
            </a:br>
            <a:r>
              <a:rPr lang="en-US" b="1" dirty="0" smtClean="0"/>
              <a:t> PARENT</a:t>
            </a:r>
            <a:br>
              <a:rPr lang="en-US" b="1" dirty="0" smtClean="0"/>
            </a:br>
            <a:r>
              <a:rPr lang="en-US" b="1" dirty="0" smtClean="0"/>
              <a:t>Axis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3074" name="Picture 2" descr="E:\courses\F2012\202\figures\PlayDOM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" y="738590"/>
            <a:ext cx="6210118" cy="5806863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029200" y="4724400"/>
            <a:ext cx="358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Identifies the parent of the context node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17526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The</a:t>
            </a:r>
            <a:br>
              <a:rPr lang="en-US" b="1" dirty="0" smtClean="0"/>
            </a:br>
            <a:r>
              <a:rPr lang="en-US" b="1" dirty="0" smtClean="0"/>
              <a:t> FOLLOWING</a:t>
            </a:r>
            <a:br>
              <a:rPr lang="en-US" b="1" dirty="0" smtClean="0"/>
            </a:br>
            <a:r>
              <a:rPr lang="en-US" b="1" dirty="0" smtClean="0"/>
              <a:t>Axis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3074" name="Picture 2" descr="E:\courses\F2012\202\figures\PlayDOM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400" y="762000"/>
            <a:ext cx="6210118" cy="5695904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24400" y="47244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algn="ctr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Identifies the nodes that follow the context node in document order, excluding its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attributes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 and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descrendants</a:t>
            </a:r>
            <a:endParaRPr lang="en-US" sz="24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17526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The</a:t>
            </a:r>
            <a:br>
              <a:rPr lang="en-US" b="1" dirty="0" smtClean="0"/>
            </a:br>
            <a:r>
              <a:rPr lang="en-US" b="1" dirty="0" smtClean="0"/>
              <a:t> FOLLOWING</a:t>
            </a:r>
            <a:br>
              <a:rPr lang="en-US" b="1" dirty="0" smtClean="0"/>
            </a:br>
            <a:r>
              <a:rPr lang="en-US" b="1" dirty="0" smtClean="0"/>
              <a:t>SIBLING</a:t>
            </a:r>
            <a:br>
              <a:rPr lang="en-US" b="1" dirty="0" smtClean="0"/>
            </a:br>
            <a:r>
              <a:rPr lang="en-US" b="1" dirty="0" smtClean="0"/>
              <a:t>Axis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3074" name="Picture 2" descr="E:\courses\F2012\202\figures\PlayDOM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762000"/>
            <a:ext cx="5705792" cy="5695904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495800" y="4648200"/>
            <a:ext cx="434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Identifies the nodes that follow the context node in document order that have the same parent</a:t>
            </a:r>
            <a:endParaRPr lang="en-US" sz="24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17526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The</a:t>
            </a:r>
            <a:br>
              <a:rPr lang="en-US" b="1" dirty="0" smtClean="0"/>
            </a:br>
            <a:r>
              <a:rPr lang="en-US" b="1" dirty="0" smtClean="0"/>
              <a:t> PRECEDING</a:t>
            </a:r>
            <a:br>
              <a:rPr lang="en-US" b="1" dirty="0" smtClean="0"/>
            </a:br>
            <a:r>
              <a:rPr lang="en-US" b="1" dirty="0" smtClean="0"/>
              <a:t>Axis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3074" name="Picture 2" descr="E:\courses\F2012\202\figures\PlayDOM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0620" y="762000"/>
            <a:ext cx="5893678" cy="5695904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24400" y="47244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algn="ctr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Identifies the nodes that precede the context node in document order, excluding its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attributes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 and ancestors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17526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The</a:t>
            </a:r>
            <a:br>
              <a:rPr lang="en-US" b="1" dirty="0" smtClean="0"/>
            </a:br>
            <a:r>
              <a:rPr lang="en-US" b="1" dirty="0" smtClean="0"/>
              <a:t> PRECEDING</a:t>
            </a:r>
            <a:br>
              <a:rPr lang="en-US" b="1" dirty="0" smtClean="0"/>
            </a:br>
            <a:r>
              <a:rPr lang="en-US" b="1" dirty="0" smtClean="0"/>
              <a:t>SIBLING</a:t>
            </a:r>
            <a:br>
              <a:rPr lang="en-US" b="1" dirty="0" smtClean="0"/>
            </a:br>
            <a:r>
              <a:rPr lang="en-US" b="1" dirty="0" smtClean="0"/>
              <a:t>Axis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3074" name="Picture 2" descr="E:\courses\F2012\202\figures\PlayDOM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1066800"/>
            <a:ext cx="5705792" cy="5095404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48200" y="47244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Identifies the nodes that precede the context node in document order that have the same parent</a:t>
            </a:r>
            <a:endParaRPr lang="en-US" sz="24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562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All the Node Axes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3074" name="Picture 2" descr="E:\courses\F2012\202\figures\PlayDOM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1206558"/>
            <a:ext cx="8648775" cy="5041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Path Expressions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1676400"/>
            <a:ext cx="8534400" cy="44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Each Path Expression consists of Location Steps separated by "/" that specify: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... the direction taken by the step (the "Axes")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...the type and number of nodes selected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... additional filters for selecting specific nodes ("Predicates")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// means start at the root of the tree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Child access is the default</a:t>
            </a: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err="1" smtClean="0">
                <a:sym typeface="UC Berkeley OS Sign"/>
              </a:rPr>
              <a:t>XPath</a:t>
            </a:r>
            <a:r>
              <a:rPr lang="en-US" sz="3600" b="1" dirty="0" smtClean="0">
                <a:sym typeface="UC Berkeley OS Sign"/>
              </a:rPr>
              <a:t> Location Examples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057400"/>
            <a:ext cx="8305800" cy="17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Find the slides in the lecture: //slide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Find their titles: //slide/title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Find the title of the first slide: //slide[1]/title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Path Expressions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057400"/>
            <a:ext cx="8305800" cy="39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Each Path Expression consists of Location Steps separated by "/" that specify: 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... the direction in which each step moves (the "Axes")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...the type and number of nodes selected by the step 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... additional filters for selecting specific nodes ("Predicates</a:t>
            </a:r>
            <a:r>
              <a:rPr lang="en-US" sz="2800" dirty="0" smtClean="0">
                <a:solidFill>
                  <a:prstClr val="black"/>
                </a:solidFill>
                <a:latin typeface="UC Berkeley OS Sign"/>
                <a:cs typeface="Arial" pitchFamily="34" charset="0"/>
                <a:sym typeface="Arial" pitchFamily="34" charset="0"/>
              </a:rPr>
              <a:t>"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2013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8 October 2013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12.6 – </a:t>
            </a:r>
            <a:r>
              <a:rPr lang="en-US" sz="3000" dirty="0" err="1" smtClean="0">
                <a:sym typeface="UC Berkeley OS Sign"/>
              </a:rPr>
              <a:t>XPath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Location Path Processing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828800"/>
            <a:ext cx="8534400" cy="482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Start with a given context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For each location step: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Based on the axis, select the nodes on the axis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Reduce the set to the nodes that satisfy the node test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Apply the selection predicate(s) to further filter the node set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Take the remaining node set as the context for the next location step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Tree In, Selection Out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828800"/>
            <a:ext cx="8534400" cy="419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XPath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also has numerous arithmetic, logical, and string operators and many built-in functions</a:t>
            </a:r>
          </a:p>
          <a:p>
            <a:pPr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result of the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XPath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evaluation is a selection</a:t>
            </a:r>
          </a:p>
          <a:p>
            <a:pPr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//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img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[not(@alt)] → select all images which have no alt attribute</a:t>
            </a:r>
          </a:p>
          <a:p>
            <a:pPr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count(//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img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) → return the number of images</a:t>
            </a:r>
          </a:p>
          <a:p>
            <a:pPr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/descendant::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img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[3]/@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src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→ return the third image's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src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URI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2013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10 October 2013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13.1 – The Architectural Perspective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 on Relationships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Architectural Perspective:</a:t>
            </a:r>
            <a:br>
              <a:rPr lang="en-US" sz="3600" b="1" dirty="0" smtClean="0"/>
            </a:br>
            <a:r>
              <a:rPr lang="en-US" sz="3600" b="1" dirty="0" smtClean="0"/>
              <a:t>  Degree or </a:t>
            </a:r>
            <a:r>
              <a:rPr lang="en-US" sz="3600" b="1" dirty="0" err="1" smtClean="0"/>
              <a:t>Arity</a:t>
            </a:r>
            <a:r>
              <a:rPr lang="en-US" sz="3600" b="1" dirty="0" smtClean="0"/>
              <a:t> 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499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architectural perspective embodies Kent’s definition of “relation” as “A sequence of categories, that includes one thing from each category”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DEGREE or ARITY of a relationship is the number of different "entity types" or "resource categories" in the relationship</a:t>
            </a:r>
          </a:p>
          <a:p>
            <a:pPr marL="800100" lvl="3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Husband is-married-to Wife is BINARY</a:t>
            </a:r>
          </a:p>
          <a:p>
            <a:pPr marL="800100" lvl="3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Person is-married-to Person is UNARY</a:t>
            </a:r>
          </a:p>
          <a:p>
            <a:pPr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Architectural Perspective:</a:t>
            </a:r>
            <a:br>
              <a:rPr lang="en-US" sz="3600" b="1" dirty="0" smtClean="0"/>
            </a:br>
            <a:r>
              <a:rPr lang="en-US" sz="3600" b="1" dirty="0" smtClean="0"/>
              <a:t> Cardinality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39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CARDINALITY is the number of instances that can be associated with each entity type</a:t>
            </a:r>
          </a:p>
          <a:p>
            <a:pPr marL="800100" lvl="3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Husband is-married-to Wife is ONE-TO-ONE, because husbands have only one wife and vice versa (in monogamous societies)</a:t>
            </a:r>
          </a:p>
          <a:p>
            <a:pPr marL="800100" lvl="3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Father is-parent-of Child is ONE-TO-MANY</a:t>
            </a:r>
          </a:p>
          <a:p>
            <a:pPr marL="800100" lvl="3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Homer is-parent-of Bart AND Lisa AND Maggie is one-to-three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Modeling Relationships as Binary Ones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692325"/>
            <a:ext cx="8036719" cy="51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Relationships can always be modeled as binary ones, but this makes some relationships implicit that were explicit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Binary relationships are relationship "triples" with a "subject", "predicate," and "object"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With binary relationships the reason for the relationship can often be interpreted in both directions (one is the inverse of the other)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With triples we can combine relationships into a graph and "reason" over the set of relationships when they have common components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Architectural Perspective:</a:t>
            </a:r>
            <a:br>
              <a:rPr lang="en-US" sz="3600" b="1" dirty="0" smtClean="0"/>
            </a:br>
            <a:r>
              <a:rPr lang="en-US" sz="3600" b="1" dirty="0" smtClean="0"/>
              <a:t> Directionality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2093076"/>
            <a:ext cx="8036719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DIRECTIONALITY of a relationship defines the order in which the arguments of the relationship are connected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 ONE-WAY or UNI-DIRECTIONAL relationship can be followed in only one direction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 BI-DIRECTIONAL one can be followed in both directions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All symmetric relationships are bi-directional, but not all bi-directional relationships are symmetric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Architectural Perspective {</a:t>
            </a:r>
            <a:r>
              <a:rPr lang="en-US" sz="3600" b="1" dirty="0" err="1" smtClean="0"/>
              <a:t>and,or,vs</a:t>
            </a:r>
            <a:r>
              <a:rPr lang="en-US" sz="3600" b="1" dirty="0" smtClean="0"/>
              <a:t>.} the Structural Perspective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2286000"/>
            <a:ext cx="8610600" cy="499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architectural perspective is abstract and prescriptive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It defines what kinds of relationships can be created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structural perspective is concrete and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descriptive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It says "this is what exists" and describes the actual patterns of association, arrangements, proximity, or connection between resources"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2013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10 October 2013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13.2 – Introduction to 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Describing Structure Between Resources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Between-Resource Structure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Links between printed or digital documents – citations, cross refs, notes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Links between web pages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Links – communication and information flows - between people, organizations, any other kind of interacting “actors” or resources – social networks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We can analyze all of these with some common concepts and abstractions, which we will introduce in as gentle a way as possible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err="1" smtClean="0">
                <a:sym typeface="UC Berkeley OS Sign"/>
              </a:rPr>
              <a:t>XPath</a:t>
            </a:r>
            <a:r>
              <a:rPr lang="en-US" sz="3600" b="1" dirty="0" smtClean="0">
                <a:sym typeface="UC Berkeley OS Sign"/>
              </a:rPr>
              <a:t> (1)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057400"/>
            <a:ext cx="8305800" cy="436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 standard way of addressing parts of XML documents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Defines the structures and patterns used by XML transformations, queries, and forms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Similar in concept to addressing files on the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filesystem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, i.e. at a shell or command prompt, but much more general and powerful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XPath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lets you move in all sorts of different directions and multiple levels in a single step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Links Between Documents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379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We can distinguish: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starting point of the link (the ANCHOR)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end point of the link (the DESTINATION)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How the starting point of the link is presented (the LINK MARKER)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How (if at all) the reason for the link is indicated (the LINK TYPE)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Link Network – Graphical View</a:t>
            </a:r>
            <a:endParaRPr lang="en-US" b="1" dirty="0"/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5281" y="1624811"/>
            <a:ext cx="6373437" cy="4069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Link Network – Matrix View</a:t>
            </a:r>
            <a:endParaRPr lang="en-US" b="1" dirty="0"/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6851" y="1624811"/>
            <a:ext cx="4110297" cy="4069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Graph Theory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1676400"/>
            <a:ext cx="8686800" cy="5023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We can apply graph theory to understanding relationships from a structural perspective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A GRAPH treats resources as VERTICES or NODES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 err="1" smtClean="0"/>
              <a:t>pairwise</a:t>
            </a:r>
            <a:r>
              <a:rPr lang="en-US" sz="2800" dirty="0" smtClean="0"/>
              <a:t> relationships between resources are represented by the EDGES that connect them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If the edges have an associated direction, this is a DIRECTED graph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A WEIGHT can be assigned to each edge if the relationship has a numerical aspect (distance, cost, time, etc.)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The Origins of Graph Theory (Euler 1735)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1524000"/>
            <a:ext cx="3581400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2 islands, 7 bridges – can you visit all 4 land masses without crossing any bridge more than once? Euler (1735) proved you couldn’t and invented much of graph theory to explain it</a:t>
            </a:r>
          </a:p>
        </p:txBody>
      </p:sp>
      <p:pic>
        <p:nvPicPr>
          <p:cNvPr id="113666" name="Picture 2" descr="http://upload.wikimedia.org/wikipedia/commons/5/5d/Konigsberg_brid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5414680" cy="4267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6096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4"/>
              </a:rPr>
              <a:t>Euler’s Seven Bridges of </a:t>
            </a:r>
            <a:r>
              <a:rPr lang="en-US" sz="2400" dirty="0" err="1" smtClean="0">
                <a:hlinkClick r:id="rId4"/>
              </a:rPr>
              <a:t>Königsberg</a:t>
            </a:r>
            <a:r>
              <a:rPr lang="en-US" sz="2400" dirty="0" smtClean="0">
                <a:hlinkClick r:id="rId4"/>
              </a:rPr>
              <a:t>  Problem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Computing the Properties of Graphs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1828800"/>
            <a:ext cx="8305800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err="1" smtClean="0"/>
              <a:t>Reachability</a:t>
            </a:r>
            <a:r>
              <a:rPr lang="en-US" sz="2800" dirty="0" smtClean="0"/>
              <a:t> – is there a path between any two nodes in the graph?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Shortest path – if there are multiple paths between two nodes, which is the shortest?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Centrality – which nodes are the most connected or have the average shortest paths to the other nodes?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err="1" smtClean="0"/>
              <a:t>Subgraph</a:t>
            </a:r>
            <a:r>
              <a:rPr lang="en-US" sz="2800" dirty="0" smtClean="0"/>
              <a:t> discovery  – are there sub-graphs that are completely contained in a larger graph?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err="1" smtClean="0"/>
              <a:t>Reachability</a:t>
            </a:r>
            <a:r>
              <a:rPr lang="en-US" sz="3600" b="1" dirty="0" smtClean="0"/>
              <a:t> and Transitive Closure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2133600"/>
            <a:ext cx="8305800" cy="419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The REACHABILITY property of a graph is "can you get there from here”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We can determine whether a path exists between any two nodes in a graph by calculating the transitive closure of the graph; the most commonly used approach is </a:t>
            </a:r>
            <a:r>
              <a:rPr lang="en-US" sz="2800" dirty="0" err="1" smtClean="0"/>
              <a:t>Warshall's</a:t>
            </a:r>
            <a:r>
              <a:rPr lang="en-US" sz="2800" dirty="0" smtClean="0"/>
              <a:t> algorithm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/>
          </a:p>
          <a:p>
            <a:r>
              <a:rPr lang="en-US" sz="2800" dirty="0" smtClean="0">
                <a:hlinkClick r:id="rId4"/>
              </a:rPr>
              <a:t>http://www.cs.sunysb.edu/~skiena/combinatorica/animations/graphpower.html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Shortest Path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1066800"/>
            <a:ext cx="8305800" cy="545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endParaRPr lang="en-US" sz="2800" b="1" dirty="0" smtClean="0"/>
          </a:p>
          <a:p>
            <a:endParaRPr lang="en-US" sz="2800" b="1" dirty="0" smtClean="0"/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 smtClean="0">
                <a:hlinkClick r:id="rId4"/>
              </a:rPr>
              <a:t>shortest path </a:t>
            </a:r>
            <a:r>
              <a:rPr lang="en-US" sz="2800" dirty="0" smtClean="0"/>
              <a:t>between two nodes in a graph can be calculated using </a:t>
            </a:r>
            <a:r>
              <a:rPr lang="en-US" sz="2800" dirty="0" err="1" smtClean="0">
                <a:hlinkClick r:id="rId5"/>
              </a:rPr>
              <a:t>Dijkstra’s</a:t>
            </a:r>
            <a:r>
              <a:rPr lang="en-US" sz="2800" dirty="0" smtClean="0">
                <a:hlinkClick r:id="rId5"/>
              </a:rPr>
              <a:t> algorithm</a:t>
            </a:r>
            <a:endParaRPr lang="en-US" sz="2800" dirty="0" smtClean="0"/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 The shortest path problem is ubiquitous and its solution has obvious value – travel, transportation, financial arbitrage, grocery shopping…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If the graph edges aren’t weighted and we only care about connectivity, we have the familiar “degrees of separation” situation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For </a:t>
            </a:r>
            <a:r>
              <a:rPr lang="en-US" sz="2800" dirty="0" smtClean="0">
                <a:hlinkClick r:id="rId6"/>
              </a:rPr>
              <a:t>mathematicians</a:t>
            </a:r>
            <a:r>
              <a:rPr lang="en-US" sz="2800" dirty="0" smtClean="0"/>
              <a:t>; for </a:t>
            </a:r>
            <a:r>
              <a:rPr lang="en-US" sz="2800" dirty="0" smtClean="0">
                <a:hlinkClick r:id="rId7"/>
              </a:rPr>
              <a:t>actors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thumb/d/d2/Minimum_spanning_tree.svg/450px-Minimum_spanning_tre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6081830" cy="4906010"/>
          </a:xfrm>
          <a:prstGeom prst="rect">
            <a:avLst/>
          </a:prstGeom>
          <a:noFill/>
        </p:spPr>
      </p:pic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40080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Minimum Spanning Tree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2895600"/>
            <a:ext cx="3581400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A spanning tree of a graph is a </a:t>
            </a:r>
            <a:r>
              <a:rPr lang="en-US" sz="2800" dirty="0" err="1" smtClean="0"/>
              <a:t>subgraph</a:t>
            </a:r>
            <a:r>
              <a:rPr lang="en-US" sz="2800" dirty="0" smtClean="0"/>
              <a:t> that is a tree that connects all the vertices – what’s the shortest one, and why would we care?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Moving Beyond “</a:t>
            </a:r>
            <a:r>
              <a:rPr lang="en-US" sz="3600" b="1" dirty="0" err="1" smtClean="0"/>
              <a:t>Reachability</a:t>
            </a:r>
            <a:r>
              <a:rPr lang="en-US" sz="3600" b="1" dirty="0" smtClean="0"/>
              <a:t>”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229600" cy="45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We've been treating relationships in purely structural terms - is one thing connected to another - but we can refine that into two perspectives: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RELATIONAL analysis treats links as indicators of the amount of connectedness or the direction of flow between documents, people, groups, journals, disciplines, domains, organizations, or nations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EVALUATIVE analysis treats links as indicators of the level of quality, importance, influence or performance of documents, people, groups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err="1" smtClean="0">
                <a:sym typeface="UC Berkeley OS Sign"/>
              </a:rPr>
              <a:t>XPath</a:t>
            </a:r>
            <a:r>
              <a:rPr lang="en-US" sz="3600" b="1" dirty="0" smtClean="0">
                <a:sym typeface="UC Berkeley OS Sign"/>
              </a:rPr>
              <a:t> (2)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057400"/>
            <a:ext cx="8305800" cy="31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Key idea is to view an XML document as a tree of information items called "nodes" - this is more abstract than thinking of it as a stream of marked-up text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XPath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lets us select a set of matching candidate documents for retrieval that might be further analyzed for relevance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Analysis of Large-Scale Social &amp; Information Networks (Kleinberg)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" y="1895744"/>
            <a:ext cx="8305800" cy="496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“The Web lets us observe, measure and </a:t>
            </a:r>
            <a:r>
              <a:rPr lang="en-US" sz="2800" dirty="0" err="1" smtClean="0"/>
              <a:t>analyse</a:t>
            </a:r>
            <a:r>
              <a:rPr lang="en-US" sz="2800" dirty="0" smtClean="0"/>
              <a:t> social interaction at a level of scale and resolution that was previously unimaginable, observing social phenomena that had previously remained essentially unrecorded and invisible”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Social </a:t>
            </a:r>
            <a:r>
              <a:rPr lang="en-US" sz="2800" dirty="0" err="1" smtClean="0"/>
              <a:t>social</a:t>
            </a:r>
            <a:r>
              <a:rPr lang="en-US" sz="2800" dirty="0" smtClean="0"/>
              <a:t> network firms exploit “triadic closure” – the increased tendency for two people to form a relationship when they people in common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People who are the boundaries of one’s social networks – “weak ties” – can be crucial sources of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Analysis of Large-Scale Social &amp; Information Networks (Kleinberg) 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2063931"/>
            <a:ext cx="8305800" cy="5196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Many social networks are directed graphs because of asymmetries in status, power, or values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Identifying “influencers” and predicting their influence is the billion dollar question for web-based social networks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If you liked this paper, you’ll love 203 next semester. If you didn’t like this paper, never mind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See Coursera course on </a:t>
            </a:r>
            <a:r>
              <a:rPr lang="en-US" sz="2800" dirty="0" smtClean="0">
                <a:hlinkClick r:id="rId4"/>
              </a:rPr>
              <a:t>Social Network Analysis</a:t>
            </a:r>
            <a:endParaRPr lang="en-US" sz="2800" dirty="0" smtClean="0"/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400800" cy="119099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“Kite Network” Example from http://www.orgnet.com/sna.html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117762" name="Picture 2" descr="http://www.orgnet.com/kite_fl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Measures of Centrality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2063931"/>
            <a:ext cx="8305800" cy="215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Degree Centrality – number of direct connections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err="1" smtClean="0"/>
              <a:t>Betweenness</a:t>
            </a:r>
            <a:r>
              <a:rPr lang="en-US" sz="2800" dirty="0" smtClean="0"/>
              <a:t> – a location in the network that interconnects different clusters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Closeness – low average path length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40080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err="1" smtClean="0"/>
              <a:t>Subgraphs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774711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85800" y="50292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a social network setting, connection </a:t>
            </a:r>
            <a:r>
              <a:rPr lang="en-US" dirty="0" err="1" smtClean="0"/>
              <a:t>subgraphs</a:t>
            </a:r>
            <a:r>
              <a:rPr lang="en-US" dirty="0" smtClean="0"/>
              <a:t> can identify the few most likely paths of transmission for a disease (or rumor, or information-leak, or joke)  or spot whether an individual has unexpected ties to any members of a list of individuals.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6019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Faloutsos</a:t>
            </a:r>
            <a:r>
              <a:rPr lang="en-US" dirty="0" smtClean="0"/>
              <a:t>, Christos, Kevin S. </a:t>
            </a:r>
            <a:r>
              <a:rPr lang="en-US" dirty="0" err="1" smtClean="0"/>
              <a:t>McCurley</a:t>
            </a:r>
            <a:r>
              <a:rPr lang="en-US" dirty="0" smtClean="0"/>
              <a:t>, and Andrew Tomkins. "Connection </a:t>
            </a:r>
            <a:r>
              <a:rPr lang="en-US" dirty="0" err="1" smtClean="0"/>
              <a:t>subgraphs</a:t>
            </a:r>
            <a:r>
              <a:rPr lang="en-US" dirty="0" smtClean="0"/>
              <a:t> in social networks” 2004.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NSA’s Social Network Analysis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2063931"/>
            <a:ext cx="8305800" cy="3758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The agency was authorized to conduct “large-scale graph analysis on very large sets of communications metadata without having to check foreignness” of every e-mail address, phone number or other identifier, the document said.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The agency can augment the communications data with material from public, commercial and other sources, including bank codes, insurance information,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profiles, passenger manifests, voter registration rolls and GPS location information, as well as property records and unspecified tax data, according to the documents.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943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4"/>
              </a:rPr>
              <a:t>NSA Gathers Data on Social Connections of US Citizens.</a:t>
            </a:r>
          </a:p>
          <a:p>
            <a:r>
              <a:rPr lang="en-US" sz="2400" dirty="0" smtClean="0">
                <a:hlinkClick r:id="rId4"/>
              </a:rPr>
              <a:t>  NY Times 28 Sept 2013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http://graphics8.nytimes.com/images/2013/09/29/us/JP-NSA/JP-NSA-pop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7848600" cy="5880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38200" y="2057400"/>
            <a:ext cx="7239000" cy="329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/>
              <a:t>“The Web lets us observe, measure and </a:t>
            </a:r>
            <a:r>
              <a:rPr lang="en-US" sz="3200" dirty="0" err="1" smtClean="0"/>
              <a:t>analyse</a:t>
            </a:r>
            <a:r>
              <a:rPr lang="en-US" sz="3200" dirty="0" smtClean="0"/>
              <a:t> social interaction at a level of scale and resolution that was previously unimaginable, observing social phenomena that had previously remained essentially unrecorded and invisible”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2013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10 October 2013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13.3 – </a:t>
            </a:r>
            <a:r>
              <a:rPr lang="en-US" sz="3000" dirty="0" err="1" smtClean="0">
                <a:sym typeface="UC Berkeley OS Sign"/>
              </a:rPr>
              <a:t>Bibliometrics</a:t>
            </a:r>
            <a:r>
              <a:rPr lang="en-US" sz="3000" dirty="0" smtClean="0">
                <a:sym typeface="UC Berkeley OS Sign"/>
              </a:rPr>
              <a:t> and </a:t>
            </a:r>
            <a:r>
              <a:rPr lang="en-US" sz="3000" dirty="0" err="1" smtClean="0">
                <a:sym typeface="UC Berkeley OS Sign"/>
              </a:rPr>
              <a:t>Altmetrics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b="1" dirty="0" smtClean="0">
                <a:sym typeface="UC Berkeley OS Sign"/>
              </a:rPr>
              <a:t>Citation Signals and Polarity (1)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2057400"/>
            <a:ext cx="8458200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When one resource cites another there is often a lexical signal that indicates how a writer views the relationship of a citation to the text from which the citation is made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This concept comes from rhetoric and critical theory but is relevant to document engineering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Pedantic folks call this "genre of invocation" -- distinguishing things like "cite, mention, acknowledged”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The Node Tree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2057400"/>
            <a:ext cx="8686800" cy="45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XPath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describes the locations of addresses of parts of XML documents by navigating through the "node tree" along a "node axis"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There are seven types of nodes, corresponding to the different kinds of "stuff" in XML documents (most important : "element," "attribute," and "text")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There are thirteen different axes that specify different ways of following relationships among the nodes (the default is "child" -- look down the tree at the nodes directly linked as children)</a:t>
            </a: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b="1" dirty="0" smtClean="0">
                <a:sym typeface="UC Berkeley OS Sign"/>
              </a:rPr>
              <a:t>Citation Signals and Polarity (2)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2438400"/>
            <a:ext cx="8458200" cy="413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A citation or link without a signal suggests by default that the citation supports the current text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Explicit signals that indicate positive polarity include "See," "See also," "See generally," and "Cf."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Signals that indicate negative polarity include "But see" and "Contra"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endParaRPr lang="en-US" sz="2800" dirty="0" smtClean="0"/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err="1" smtClean="0"/>
              <a:t>Bibilometrics</a:t>
            </a:r>
            <a:r>
              <a:rPr lang="en-US" sz="3600" b="1" dirty="0" smtClean="0"/>
              <a:t> (or "</a:t>
            </a:r>
            <a:r>
              <a:rPr lang="en-US" sz="3600" b="1" dirty="0" err="1" smtClean="0"/>
              <a:t>Scientometrics</a:t>
            </a:r>
            <a:r>
              <a:rPr lang="en-US" sz="3600" b="1" dirty="0" smtClean="0"/>
              <a:t>"): Structure of Scientific Citation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2209800"/>
            <a:ext cx="8610600" cy="333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Analysis of scientific citation began in the 1920s as a way to quantify the influence of specific documents or authors in terms of their "impact factor"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It can also identify "invisible colleges" of scientists whose citations are largely self-referential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It can recognize the emergence of new scientific disciplines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b="1" dirty="0" smtClean="0">
                <a:sym typeface="UC Berkeley OS Sign"/>
              </a:rPr>
              <a:t>Some Problems for Citation Analysis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39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People lie, are lazy, stupid, biased...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Most papers cite only a small proportion of the sources that influenced them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Secondary sources are cited more than primary ones, because people don't know the literature, and informal ones aren't cited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People cite their friends and themselves more than is justified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b="1" dirty="0" err="1" smtClean="0">
                <a:sym typeface="UC Berkeley OS Sign"/>
              </a:rPr>
              <a:t>Altmetrics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219200"/>
            <a:ext cx="8839200" cy="600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r>
              <a:rPr lang="en-US" sz="2800" dirty="0" smtClean="0"/>
              <a:t>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Measures based on total output are biased against young scholars; one of them proposed the </a:t>
            </a:r>
            <a:r>
              <a:rPr lang="en-US" sz="2800" dirty="0" smtClean="0">
                <a:hlinkClick r:id="rId4"/>
              </a:rPr>
              <a:t>H-Index</a:t>
            </a:r>
            <a:r>
              <a:rPr lang="en-US" sz="2800" dirty="0" smtClean="0"/>
              <a:t> as a better predictor of scientific impact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The “</a:t>
            </a:r>
            <a:r>
              <a:rPr lang="en-US" sz="2800" dirty="0" err="1" smtClean="0">
                <a:hlinkClick r:id="rId5"/>
              </a:rPr>
              <a:t>Altmetrics</a:t>
            </a:r>
            <a:r>
              <a:rPr lang="en-US" sz="2800" dirty="0" smtClean="0"/>
              <a:t>” movement is trying to make non-traditional contributions count for academic evaluations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Publishing in “open publications” – measuring downloading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Sharing “raw science” like datasets, code, and experimental designs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/>
              <a:t>Blogging, </a:t>
            </a:r>
            <a:r>
              <a:rPr lang="en-US" sz="2400" dirty="0" err="1" smtClean="0"/>
              <a:t>microblogging</a:t>
            </a:r>
            <a:r>
              <a:rPr lang="en-US" sz="2400" dirty="0" smtClean="0"/>
              <a:t>, and comments or annotations on existing work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b="1" dirty="0" smtClean="0">
                <a:sym typeface="UC Berkeley OS Sign"/>
              </a:rPr>
              <a:t>Adapting Citation Analysis to the Web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914400" y="2286000"/>
            <a:ext cx="7543800" cy="333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The concepts and techniques of citation analysis seem applicable to the web since we can view it as a network of interlinked articles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But not everything applies because the web is different in numerous ways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We'll return to this issue with web search and structure-based retrieval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414" y="1995785"/>
            <a:ext cx="7867055" cy="449163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TDO 5.8, 8.4</a:t>
            </a:r>
          </a:p>
          <a:p>
            <a:r>
              <a:rPr lang="en-US" sz="2800" dirty="0" smtClean="0"/>
              <a:t>Berners-Lee, Tim, James </a:t>
            </a:r>
            <a:r>
              <a:rPr lang="en-US" sz="2800" dirty="0" err="1" smtClean="0"/>
              <a:t>Hendler</a:t>
            </a:r>
            <a:r>
              <a:rPr lang="en-US" sz="2800" dirty="0" smtClean="0"/>
              <a:t>, and </a:t>
            </a:r>
            <a:r>
              <a:rPr lang="en-US" sz="2800" dirty="0" err="1" smtClean="0"/>
              <a:t>Ora</a:t>
            </a:r>
            <a:r>
              <a:rPr lang="en-US" sz="2800" dirty="0" smtClean="0"/>
              <a:t> </a:t>
            </a:r>
            <a:r>
              <a:rPr lang="en-US" sz="2800" dirty="0" err="1" smtClean="0"/>
              <a:t>Lassila</a:t>
            </a:r>
            <a:r>
              <a:rPr lang="en-US" sz="2800" dirty="0" smtClean="0"/>
              <a:t>. “The semantic web.” Scientific American 284, no. 5 (2001): 28-37.</a:t>
            </a:r>
          </a:p>
          <a:p>
            <a:r>
              <a:rPr lang="en-US" sz="2800" dirty="0" smtClean="0"/>
              <a:t>Heath, Tom, and Christian </a:t>
            </a:r>
            <a:r>
              <a:rPr lang="en-US" sz="2800" dirty="0" err="1" smtClean="0"/>
              <a:t>Bizer</a:t>
            </a:r>
            <a:r>
              <a:rPr lang="en-US" sz="2800" dirty="0" smtClean="0"/>
              <a:t>. “Linked data: Evolving the web into a global data space.” Synthesis lectures on the semantic web: theory and technology 1, no. 1 (2011). Chapters 1 and 2, pages 1-29. </a:t>
            </a:r>
          </a:p>
          <a:p>
            <a:r>
              <a:rPr lang="en-US" sz="2800" dirty="0" smtClean="0"/>
              <a:t>Byrne, Gillian, and Lisa Goddard. “The Strongest Link: Libraries and Linked Data.” D-Lib Magazine 16, no. 11/12 (2010).</a:t>
            </a:r>
          </a:p>
          <a:p>
            <a:pPr marL="160729" indent="-160729">
              <a:lnSpc>
                <a:spcPct val="92000"/>
              </a:lnSpc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Readings for Next Lecture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5E6FFFD-38D9-4C0C-960C-8E08C295169A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7175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16002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A </a:t>
            </a:r>
            <a:br>
              <a:rPr lang="en-US" b="1" dirty="0" smtClean="0"/>
            </a:br>
            <a:r>
              <a:rPr lang="en-US" b="1" dirty="0" smtClean="0"/>
              <a:t>Tree</a:t>
            </a:r>
            <a:br>
              <a:rPr lang="en-US" b="1" dirty="0" smtClean="0"/>
            </a:br>
            <a:r>
              <a:rPr lang="en-US" b="1" dirty="0" smtClean="0"/>
              <a:t> For</a:t>
            </a:r>
            <a:br>
              <a:rPr lang="en-US" b="1" dirty="0" smtClean="0"/>
            </a:br>
            <a:r>
              <a:rPr lang="en-US" b="1" dirty="0" smtClean="0"/>
              <a:t>A Shakespeare</a:t>
            </a:r>
            <a:br>
              <a:rPr lang="en-US" b="1" dirty="0" smtClean="0"/>
            </a:br>
            <a:r>
              <a:rPr lang="en-US" b="1" dirty="0" smtClean="0"/>
              <a:t>Play</a:t>
            </a:r>
            <a:endParaRPr lang="en-US" b="1" dirty="0"/>
          </a:p>
        </p:txBody>
      </p:sp>
      <p:pic>
        <p:nvPicPr>
          <p:cNvPr id="3074" name="Picture 2" descr="E:\courses\F2012\202\figures\PlayDO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5358239" cy="60492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48400" y="5029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10.2 From Manning (2008)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The Node Axes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057400"/>
            <a:ext cx="8305800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There are thirteen different axes that define different directions of "walking the node tree" depth-first starting from the context node;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Depth-first means visiting all the children recursively throughout the entire document, shown using the numbering of the nodes in the following graphs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SELF Axis identifies the context node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Other nodes are defined relative to the context node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17526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The</a:t>
            </a:r>
            <a:br>
              <a:rPr lang="en-US" b="1" dirty="0" smtClean="0"/>
            </a:br>
            <a:r>
              <a:rPr lang="en-US" b="1" dirty="0" smtClean="0"/>
              <a:t> SELF</a:t>
            </a:r>
            <a:br>
              <a:rPr lang="en-US" b="1" dirty="0" smtClean="0"/>
            </a:br>
            <a:r>
              <a:rPr lang="en-US" b="1" dirty="0" smtClean="0"/>
              <a:t>Axis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3074" name="Picture 2" descr="E:\courses\F2012\202\figures\PlayDOM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668526"/>
            <a:ext cx="6477000" cy="5912443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638800" y="4724400"/>
            <a:ext cx="289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+mj-lt"/>
                <a:ea typeface="+mj-ea"/>
                <a:cs typeface="+mj-cs"/>
              </a:rPr>
              <a:t>Identifies the context node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17526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The</a:t>
            </a:r>
            <a:br>
              <a:rPr lang="en-US" b="1" dirty="0" smtClean="0"/>
            </a:br>
            <a:r>
              <a:rPr lang="en-US" b="1" dirty="0" smtClean="0"/>
              <a:t> CHILD</a:t>
            </a:r>
            <a:br>
              <a:rPr lang="en-US" b="1" dirty="0" smtClean="0"/>
            </a:br>
            <a:r>
              <a:rPr lang="en-US" b="1" dirty="0" smtClean="0"/>
              <a:t>Axis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3074" name="Picture 2" descr="E:\courses\F2012\202\figures\PlayDOM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4176" y="668526"/>
            <a:ext cx="6230647" cy="5912443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953000" y="4724400"/>
            <a:ext cx="373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Identifies the children of the context node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2908</Words>
  <Application>Microsoft Office PowerPoint</Application>
  <PresentationFormat>On-screen Show (4:3)</PresentationFormat>
  <Paragraphs>395</Paragraphs>
  <Slides>55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Plan for Today’s Lecture(s)</vt:lpstr>
      <vt:lpstr>INFO 202 “Information Organization &amp; Retrieval” Fall 2013 </vt:lpstr>
      <vt:lpstr>XPath (1)</vt:lpstr>
      <vt:lpstr>XPath (2)</vt:lpstr>
      <vt:lpstr>The Node Tree</vt:lpstr>
      <vt:lpstr> A  Tree  For A Shakespeare Play</vt:lpstr>
      <vt:lpstr>The Node Axes</vt:lpstr>
      <vt:lpstr> The  SELF Axis </vt:lpstr>
      <vt:lpstr> The  CHILD Axis </vt:lpstr>
      <vt:lpstr> The  ATTRIBUTE Axis </vt:lpstr>
      <vt:lpstr> The  PARENT Axis </vt:lpstr>
      <vt:lpstr> The  FOLLOWING Axis </vt:lpstr>
      <vt:lpstr> The  FOLLOWING SIBLING Axis </vt:lpstr>
      <vt:lpstr> The  PRECEDING Axis </vt:lpstr>
      <vt:lpstr> The  PRECEDING SIBLING Axis </vt:lpstr>
      <vt:lpstr> All the Node Axes </vt:lpstr>
      <vt:lpstr>Path Expressions</vt:lpstr>
      <vt:lpstr>XPath Location Examples</vt:lpstr>
      <vt:lpstr>Path Expressions</vt:lpstr>
      <vt:lpstr>Location Path Processing</vt:lpstr>
      <vt:lpstr>Tree In, Selection Out</vt:lpstr>
      <vt:lpstr>INFO 202 “Information Organization &amp; Retrieval” Fall 2013 </vt:lpstr>
      <vt:lpstr>The Architectural Perspective:   Degree or Arity </vt:lpstr>
      <vt:lpstr>The Architectural Perspective:  Cardinality</vt:lpstr>
      <vt:lpstr>Modeling Relationships as Binary Ones</vt:lpstr>
      <vt:lpstr>The Architectural Perspective:  Directionality</vt:lpstr>
      <vt:lpstr>The Architectural Perspective {and,or,vs.} the Structural Perspective</vt:lpstr>
      <vt:lpstr>INFO 202 “Information Organization &amp; Retrieval” Fall 2013 </vt:lpstr>
      <vt:lpstr>Between-Resource Structure</vt:lpstr>
      <vt:lpstr>Links Between Documents</vt:lpstr>
      <vt:lpstr>Link Network – Graphical View</vt:lpstr>
      <vt:lpstr>Link Network – Matrix View</vt:lpstr>
      <vt:lpstr>Graph Theory</vt:lpstr>
      <vt:lpstr>The Origins of Graph Theory (Euler 1735)</vt:lpstr>
      <vt:lpstr>Computing the Properties of Graphs</vt:lpstr>
      <vt:lpstr>Reachability and Transitive Closure</vt:lpstr>
      <vt:lpstr>Shortest Path</vt:lpstr>
      <vt:lpstr>Minimum Spanning Tree</vt:lpstr>
      <vt:lpstr>Moving Beyond “Reachability”</vt:lpstr>
      <vt:lpstr>Analysis of Large-Scale Social &amp; Information Networks (Kleinberg)</vt:lpstr>
      <vt:lpstr>Analysis of Large-Scale Social &amp; Information Networks (Kleinberg) </vt:lpstr>
      <vt:lpstr>“Kite Network” Example from http://www.orgnet.com/sna.html</vt:lpstr>
      <vt:lpstr>Measures of Centrality</vt:lpstr>
      <vt:lpstr>Subgraphs</vt:lpstr>
      <vt:lpstr>NSA’s Social Network Analysis</vt:lpstr>
      <vt:lpstr>Slide 46</vt:lpstr>
      <vt:lpstr>Slide 47</vt:lpstr>
      <vt:lpstr>INFO 202 “Information Organization &amp; Retrieval” Fall 2013 </vt:lpstr>
      <vt:lpstr>Citation Signals and Polarity (1)</vt:lpstr>
      <vt:lpstr>Citation Signals and Polarity (2)</vt:lpstr>
      <vt:lpstr>Bibilometrics (or "Scientometrics"): Structure of Scientific Citation</vt:lpstr>
      <vt:lpstr>Some Problems for Citation Analysis</vt:lpstr>
      <vt:lpstr>Altmetrics</vt:lpstr>
      <vt:lpstr>Adapting Citation Analysis to the Web</vt:lpstr>
      <vt:lpstr>Readings for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2013-10-10T15:09:09Z</dcterms:created>
  <dcterms:modified xsi:type="dcterms:W3CDTF">2013-10-10T15:11:49Z</dcterms:modified>
</cp:coreProperties>
</file>