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4"/>
  </p:notesMasterIdLst>
  <p:sldIdLst>
    <p:sldId id="256" r:id="rId2"/>
    <p:sldId id="351" r:id="rId3"/>
    <p:sldId id="336" r:id="rId4"/>
    <p:sldId id="396" r:id="rId5"/>
    <p:sldId id="397" r:id="rId6"/>
    <p:sldId id="339" r:id="rId7"/>
    <p:sldId id="340" r:id="rId8"/>
    <p:sldId id="341" r:id="rId9"/>
    <p:sldId id="342" r:id="rId10"/>
    <p:sldId id="398" r:id="rId11"/>
    <p:sldId id="399" r:id="rId12"/>
    <p:sldId id="400" r:id="rId13"/>
    <p:sldId id="343" r:id="rId14"/>
    <p:sldId id="344" r:id="rId15"/>
    <p:sldId id="345" r:id="rId16"/>
    <p:sldId id="401" r:id="rId17"/>
    <p:sldId id="402" r:id="rId18"/>
    <p:sldId id="403" r:id="rId19"/>
    <p:sldId id="404" r:id="rId20"/>
    <p:sldId id="408" r:id="rId21"/>
    <p:sldId id="407" r:id="rId22"/>
    <p:sldId id="406" r:id="rId23"/>
    <p:sldId id="405" r:id="rId24"/>
    <p:sldId id="441" r:id="rId25"/>
    <p:sldId id="410" r:id="rId26"/>
    <p:sldId id="434" r:id="rId27"/>
    <p:sldId id="437" r:id="rId28"/>
    <p:sldId id="438" r:id="rId29"/>
    <p:sldId id="442" r:id="rId30"/>
    <p:sldId id="435" r:id="rId31"/>
    <p:sldId id="413" r:id="rId32"/>
    <p:sldId id="431" r:id="rId33"/>
    <p:sldId id="432" r:id="rId34"/>
    <p:sldId id="433" r:id="rId35"/>
    <p:sldId id="415" r:id="rId36"/>
    <p:sldId id="414" r:id="rId37"/>
    <p:sldId id="417" r:id="rId38"/>
    <p:sldId id="420" r:id="rId39"/>
    <p:sldId id="419" r:id="rId40"/>
    <p:sldId id="418" r:id="rId41"/>
    <p:sldId id="427" r:id="rId42"/>
    <p:sldId id="430" r:id="rId43"/>
    <p:sldId id="421" r:id="rId44"/>
    <p:sldId id="439" r:id="rId45"/>
    <p:sldId id="422" r:id="rId46"/>
    <p:sldId id="423" r:id="rId47"/>
    <p:sldId id="424" r:id="rId48"/>
    <p:sldId id="425" r:id="rId49"/>
    <p:sldId id="426" r:id="rId50"/>
    <p:sldId id="428" r:id="rId51"/>
    <p:sldId id="352" r:id="rId52"/>
    <p:sldId id="311" r:id="rId5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7166" autoAdjust="0"/>
  </p:normalViewPr>
  <p:slideViewPr>
    <p:cSldViewPr>
      <p:cViewPr>
        <p:scale>
          <a:sx n="66" d="100"/>
          <a:sy n="66" d="100"/>
        </p:scale>
        <p:origin x="-1836"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22"/>
    </p:cViewPr>
  </p:sorterViewPr>
  <p:notesViewPr>
    <p:cSldViewPr>
      <p:cViewPr>
        <p:scale>
          <a:sx n="71" d="100"/>
          <a:sy n="71" d="100"/>
        </p:scale>
        <p:origin x="-3084" y="6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10/1/2013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000"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smtClean="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10/1/2013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10/1/2013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10/1/2013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10/1/2013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10/1/2013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10/1/2013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getty.edu/research/publications/electronic_publications/cdwa/cdwalite.pdf" TargetMode="External"/><Relationship Id="rId5" Type="http://schemas.openxmlformats.org/officeDocument/2006/relationships/hyperlink" Target="http://www.getty.edu/research/tools/vocabularies/aat/" TargetMode="External"/><Relationship Id="rId4" Type="http://schemas.openxmlformats.org/officeDocument/2006/relationships/hyperlink" Target="http://www.getty.edu/research/publications/electronic_publications/cdwa/index.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getty.edu/research/publications/electronic_publications/cdwa/1object.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wired.com/culture/lifestyle/magazine/15-10/ps_nfl" TargetMode="External"/><Relationship Id="rId4" Type="http://schemas.openxmlformats.org/officeDocument/2006/relationships/hyperlink" Target="http://www.celebstyle.com/Cougar-Town-Style-1116973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online.wsj.com/article/SB10001424127887324412604578514541384395664.htm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nytimes.com/2012/09/22/technology/facebook-backs-down-on-face-recognition-in-europe.html" TargetMode="External"/><Relationship Id="rId5" Type="http://schemas.openxmlformats.org/officeDocument/2006/relationships/hyperlink" Target="http://scenetap.com/" TargetMode="External"/><Relationship Id="rId4" Type="http://schemas.openxmlformats.org/officeDocument/2006/relationships/hyperlink" Target="http://www.retailcustomerexperience.com/video/2967/CETW-Age-and-gender-detectio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zdnet.com/blog/violetblue/san-francisco-hates-your-startup-scenetap/1326"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ilpubs.stanford.edu:8090/660/1/2004-43.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link.springer.com/chapter/10.1007/978-90-481-8847-5_10"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4194255"/>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Introduction to Multimedia Resource Description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“Professional” Metadata</a:t>
            </a:r>
            <a:br>
              <a:rPr lang="en-US" sz="2800" dirty="0" smtClean="0">
                <a:latin typeface="UC Berkeley OS Sign"/>
                <a:cs typeface="Arial" pitchFamily="34" charset="0"/>
                <a:sym typeface="UC Berkeley OS Sign"/>
              </a:rPr>
            </a:br>
            <a:r>
              <a:rPr lang="en-US" sz="2800" dirty="0" smtClean="0">
                <a:latin typeface="UC Berkeley OS Sign"/>
                <a:cs typeface="Arial" pitchFamily="34" charset="0"/>
                <a:sym typeface="UC Berkeley OS Sign"/>
              </a:rPr>
              <a:t> for Multimedia and Non-Text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“Computational” Metadata</a:t>
            </a:r>
            <a:br>
              <a:rPr lang="en-US" sz="2800" dirty="0" smtClean="0">
                <a:latin typeface="UC Berkeley OS Sign"/>
                <a:cs typeface="Arial" pitchFamily="34" charset="0"/>
                <a:sym typeface="UC Berkeley OS Sign"/>
              </a:rPr>
            </a:br>
            <a:r>
              <a:rPr lang="en-US" sz="2800" dirty="0" smtClean="0">
                <a:latin typeface="UC Berkeley OS Sign"/>
                <a:cs typeface="Arial" pitchFamily="34" charset="0"/>
                <a:sym typeface="UC Berkeley OS Sign"/>
              </a:rPr>
              <a:t> for Multimedia and Non-Text Resources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“Contextual” Metadata</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UC Berkeley OS Sign"/>
              </a:rPr>
              <a:t>Resource Description for Music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What’s this Picture About?</a:t>
            </a:r>
            <a:endParaRPr lang="en-US" b="1" dirty="0"/>
          </a:p>
        </p:txBody>
      </p:sp>
      <p:pic>
        <p:nvPicPr>
          <p:cNvPr id="3" name="Picture 2" descr="DublinCore.JPG"/>
          <p:cNvPicPr>
            <a:picLocks noChangeAspect="1"/>
          </p:cNvPicPr>
          <p:nvPr/>
        </p:nvPicPr>
        <p:blipFill>
          <a:blip r:embed="rId3" cstate="print"/>
          <a:stretch>
            <a:fillRect/>
          </a:stretch>
        </p:blipFill>
        <p:spPr>
          <a:xfrm>
            <a:off x="469947" y="1066800"/>
            <a:ext cx="8064453" cy="547812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Name That Tune</a:t>
            </a:r>
            <a:endParaRPr lang="en-US" b="1" dirty="0"/>
          </a:p>
        </p:txBody>
      </p:sp>
      <p:pic>
        <p:nvPicPr>
          <p:cNvPr id="3" name="Picture 2" descr="DublinCore.JPG"/>
          <p:cNvPicPr>
            <a:picLocks noChangeAspect="1"/>
          </p:cNvPicPr>
          <p:nvPr/>
        </p:nvPicPr>
        <p:blipFill>
          <a:blip r:embed="rId3" cstate="print"/>
          <a:stretch>
            <a:fillRect/>
          </a:stretch>
        </p:blipFill>
        <p:spPr>
          <a:xfrm>
            <a:off x="469947" y="1570828"/>
            <a:ext cx="8064453" cy="447006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Text has a Smaller Semantic Gap</a:t>
            </a:r>
            <a:endParaRPr lang="en-US" b="1" dirty="0"/>
          </a:p>
        </p:txBody>
      </p:sp>
      <p:sp>
        <p:nvSpPr>
          <p:cNvPr id="4" name="TextBox 3"/>
          <p:cNvSpPr txBox="1"/>
          <p:nvPr/>
        </p:nvSpPr>
        <p:spPr>
          <a:xfrm>
            <a:off x="228600" y="1143000"/>
            <a:ext cx="9296400" cy="5262979"/>
          </a:xfrm>
          <a:prstGeom prst="rect">
            <a:avLst/>
          </a:prstGeom>
          <a:noFill/>
        </p:spPr>
        <p:txBody>
          <a:bodyPr wrap="square" rtlCol="0">
            <a:spAutoFit/>
          </a:bodyPr>
          <a:lstStyle/>
          <a:p>
            <a:r>
              <a:rPr lang="en-US" sz="2800" dirty="0" smtClean="0"/>
              <a:t>&lt;title&gt;Concepts and Relationships for Multimedia "Documents"&lt;/title&gt;</a:t>
            </a:r>
          </a:p>
          <a:p>
            <a:r>
              <a:rPr lang="en-US" sz="2800" dirty="0" smtClean="0"/>
              <a:t> &lt;list&gt;</a:t>
            </a:r>
          </a:p>
          <a:p>
            <a:r>
              <a:rPr lang="en-US" sz="2800" dirty="0" smtClean="0"/>
              <a:t>   &lt;item&gt;&lt;p&gt;playlist, album, queue&lt;/p&gt;&lt;/item&gt;</a:t>
            </a:r>
          </a:p>
          <a:p>
            <a:r>
              <a:rPr lang="en-US" sz="2800" dirty="0" smtClean="0"/>
              <a:t>   &lt;item&gt;&lt;p&gt;composite, collage, mix, remix&lt;/p&gt;&lt;/item&gt;</a:t>
            </a:r>
          </a:p>
          <a:p>
            <a:r>
              <a:rPr lang="en-US" sz="2800" dirty="0" smtClean="0"/>
              <a:t>   &lt;item&gt;&lt;p&gt;clip, sample, bite&lt;/p&gt;&lt;/item&gt;    </a:t>
            </a:r>
          </a:p>
          <a:p>
            <a:r>
              <a:rPr lang="en-US" sz="2800" dirty="0" smtClean="0"/>
              <a:t>   &lt;item&gt;&lt;p&gt;remake, cover version&lt;/p&gt;&lt;/item&gt;</a:t>
            </a:r>
          </a:p>
          <a:p>
            <a:r>
              <a:rPr lang="en-US" sz="2800" dirty="0" smtClean="0"/>
              <a:t>   &lt;item&gt;&lt;p&gt;layout, presentation, performance&lt;/p&gt;&lt;/item&gt; </a:t>
            </a:r>
          </a:p>
          <a:p>
            <a:r>
              <a:rPr lang="en-US" sz="2800" dirty="0" smtClean="0"/>
              <a:t>   &lt;item&gt;&lt;p&gt;broad-/narrow-/</a:t>
            </a:r>
            <a:r>
              <a:rPr lang="en-US" sz="2800" dirty="0" err="1" smtClean="0"/>
              <a:t>simul</a:t>
            </a:r>
            <a:r>
              <a:rPr lang="en-US" sz="2800" dirty="0" smtClean="0"/>
              <a:t>-/</a:t>
            </a:r>
            <a:r>
              <a:rPr lang="en-US" sz="2800" dirty="0" err="1" smtClean="0"/>
              <a:t>tele</a:t>
            </a:r>
            <a:r>
              <a:rPr lang="en-US" sz="2800" dirty="0" smtClean="0"/>
              <a:t>-/web-/</a:t>
            </a:r>
          </a:p>
          <a:p>
            <a:r>
              <a:rPr lang="en-US" sz="2800" dirty="0" smtClean="0"/>
              <a:t>       pod- cast&lt;/p&gt;&lt;/item&gt;</a:t>
            </a:r>
          </a:p>
          <a:p>
            <a:r>
              <a:rPr lang="en-US" sz="2800" dirty="0" smtClean="0"/>
              <a:t>   &lt;item&gt;&lt;p&gt;installation, environment&lt;/p&gt;&lt;/item&gt; </a:t>
            </a:r>
          </a:p>
          <a:p>
            <a:r>
              <a:rPr lang="en-US" sz="2800" dirty="0" smtClean="0"/>
              <a:t>&lt;/list&gt; </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The Proliferation Problem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5225948"/>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Digital cameras, video recorders, and smart phones have increased resolution and greater storage capacity every year</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Non-professional consumers create very large collections of multimedia objects  (20 B / year)</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average object has less value and doesn't justify much effort to organize and describe it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“objects” include audio or video “snippets” that can stand alone </a:t>
            </a:r>
          </a:p>
          <a:p>
            <a:endParaRPr lang="en-US" sz="2800" dirty="0" smtClean="0"/>
          </a:p>
          <a:p>
            <a:endParaRPr lang="en-US" sz="2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The Proliferation Problem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413334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Without ways to manage collections of digital multimedia resources we lose the advantages of digital media</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Many current approaches are insufficient, perhaps misguided, and certainly ignore a lot of what we already know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Great opportunity for innovation and invention, especially interdisciplinary approaches that combine technology and social considerations</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Are these “Gaps” New Problems?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762000"/>
            <a:ext cx="8036719" cy="5857531"/>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Museums face some of the same or similar problems in describing art works and artifacts:</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may be many artifacts that represent the same "work" - this is like the "sensory" gap</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materials or medium in which the artifact is embodied don't convey semantics "on their surface" - this is the semantic gap</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may be so many artifacts of a particular type that some get only limited descriptions - this is like the proliferation problem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Just a Matter of Degree?</a:t>
            </a:r>
            <a:endParaRPr lang="en-US" b="1" dirty="0"/>
          </a:p>
        </p:txBody>
      </p:sp>
      <p:pic>
        <p:nvPicPr>
          <p:cNvPr id="3" name="Picture 2" descr="DublinCore.JPG"/>
          <p:cNvPicPr>
            <a:picLocks noChangeAspect="1"/>
          </p:cNvPicPr>
          <p:nvPr/>
        </p:nvPicPr>
        <p:blipFill>
          <a:blip r:embed="rId3" cstate="print"/>
          <a:stretch>
            <a:fillRect/>
          </a:stretch>
        </p:blipFill>
        <p:spPr>
          <a:xfrm>
            <a:off x="798936" y="1570828"/>
            <a:ext cx="7406474" cy="447006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Some Problems May Be New</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371600"/>
            <a:ext cx="8229600" cy="6087722"/>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temporal structure of multimedia, especially video, mandates new descriptive vocabulary and new ways to identify meaningful components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Video and music meet emotional/psychological needs that are more complex than those for "documents" - so the descriptions of the latter have to be able to address these needs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People don't usually access or retrieve music or video "to satisfy information requirements“ </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 October 2013</a:t>
            </a:r>
            <a:br>
              <a:rPr lang="en-US" sz="3000" dirty="0" smtClean="0">
                <a:sym typeface="UC Berkeley OS Sign"/>
              </a:rPr>
            </a:br>
            <a:r>
              <a:rPr lang="en-US" sz="3000" dirty="0" smtClean="0">
                <a:sym typeface="UC Berkeley OS Sign"/>
              </a:rPr>
              <a:t>Lecture 10.2 – “Professional” Metadata</a:t>
            </a:r>
            <a:br>
              <a:rPr lang="en-US" sz="3000" dirty="0" smtClean="0">
                <a:sym typeface="UC Berkeley OS Sign"/>
              </a:rPr>
            </a:br>
            <a:r>
              <a:rPr lang="en-US" sz="3000" dirty="0" smtClean="0">
                <a:sym typeface="UC Berkeley OS Sign"/>
              </a:rPr>
              <a:t> for Multimedia and Non-Text Resources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371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"Professional" Metadata for Multimedia and Non-textual Works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533400" y="1828800"/>
            <a:ext cx="8036719" cy="5456139"/>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Museum works and other non-text artifacts have long been described by professionals using structured metadata according to classification rules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descriptions are often "layered" beginning with accessible properties with more analytic descriptions added for those objects that warrant them </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 October 2013</a:t>
            </a:r>
            <a:br>
              <a:rPr lang="en-US" sz="3000" dirty="0" smtClean="0">
                <a:sym typeface="UC Berkeley OS Sign"/>
              </a:rPr>
            </a:br>
            <a:r>
              <a:rPr lang="en-US" sz="3000" dirty="0" smtClean="0">
                <a:sym typeface="UC Berkeley OS Sign"/>
              </a:rPr>
              <a:t>Lecture 10.1 – Introduction to </a:t>
            </a:r>
            <a:br>
              <a:rPr lang="en-US" sz="3000" dirty="0" smtClean="0">
                <a:sym typeface="UC Berkeley OS Sign"/>
              </a:rPr>
            </a:br>
            <a:r>
              <a:rPr lang="en-US" sz="3000" dirty="0" smtClean="0">
                <a:sym typeface="UC Berkeley OS Sign"/>
              </a:rPr>
              <a:t>Describing Multimedia Resources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295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"Panofsky's Three Levels of Meaning</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514600"/>
            <a:ext cx="8036719" cy="3683218"/>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Description ("</a:t>
            </a:r>
            <a:r>
              <a:rPr lang="en-US" sz="2800" dirty="0" err="1" smtClean="0">
                <a:latin typeface="UC Berkeley OS Sign"/>
                <a:cs typeface="Arial" pitchFamily="34" charset="0"/>
                <a:sym typeface="Arial" pitchFamily="34" charset="0"/>
              </a:rPr>
              <a:t>Preiconographic</a:t>
            </a:r>
            <a:r>
              <a:rPr lang="en-US" sz="2800" dirty="0" smtClean="0">
                <a:latin typeface="UC Berkeley OS Sign"/>
                <a:cs typeface="Arial" pitchFamily="34" charset="0"/>
                <a:sym typeface="Arial" pitchFamily="34" charset="0"/>
              </a:rPr>
              <a:t>“ or “Primary”)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Identification ("Iconographic“ or “Secondary”)</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Interpretation ("</a:t>
            </a:r>
            <a:r>
              <a:rPr lang="en-US" sz="2800" dirty="0" err="1" smtClean="0">
                <a:latin typeface="UC Berkeley OS Sign"/>
                <a:cs typeface="Arial" pitchFamily="34" charset="0"/>
                <a:sym typeface="Arial" pitchFamily="34" charset="0"/>
              </a:rPr>
              <a:t>Iconologic</a:t>
            </a:r>
            <a:r>
              <a:rPr lang="en-US" sz="2800" dirty="0" smtClean="0">
                <a:latin typeface="UC Berkeley OS Sign"/>
                <a:cs typeface="Arial" pitchFamily="34" charset="0"/>
                <a:sym typeface="Arial" pitchFamily="34" charset="0"/>
              </a:rPr>
              <a:t>“)</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219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Description / “</a:t>
            </a:r>
            <a:r>
              <a:rPr lang="en-US" sz="3600" b="1" dirty="0" err="1" smtClean="0"/>
              <a:t>Preicongraphic</a:t>
            </a:r>
            <a:r>
              <a:rPr lang="en-US" sz="3600" b="1" dirty="0" smtClean="0"/>
              <a:t>” / Primary Level</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676400"/>
            <a:ext cx="8458200" cy="4484720"/>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"primary" or "natural" subject matter of a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generic elements or things depicted in, on, or by an object / image / art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These would be recognizable by anyone, regardless of their expertise or training</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371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Identification / “</a:t>
            </a:r>
            <a:r>
              <a:rPr lang="en-US" sz="3600" b="1" dirty="0" err="1" smtClean="0"/>
              <a:t>Icongraphic</a:t>
            </a:r>
            <a:r>
              <a:rPr lang="en-US" sz="3600" b="1" dirty="0" smtClean="0"/>
              <a:t>” / Secondary Level</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228600" y="152400"/>
            <a:ext cx="892969" cy="892969"/>
          </a:xfrm>
          <a:prstGeom prst="rect">
            <a:avLst/>
          </a:prstGeom>
          <a:noFill/>
          <a:ln w="9525">
            <a:noFill/>
            <a:round/>
            <a:headEnd/>
            <a:tailEnd/>
          </a:ln>
        </p:spPr>
      </p:pic>
      <p:sp>
        <p:nvSpPr>
          <p:cNvPr id="29703" name="Rectangle 7"/>
          <p:cNvSpPr>
            <a:spLocks noChangeArrowheads="1"/>
          </p:cNvSpPr>
          <p:nvPr/>
        </p:nvSpPr>
        <p:spPr bwMode="auto">
          <a:xfrm>
            <a:off x="685800" y="2209800"/>
            <a:ext cx="7772400" cy="3853136"/>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name of the subject or thing depicted in the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Can require research or fact assembly from sources of social and cultural knowledge</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Interpretation / “</a:t>
            </a:r>
            <a:r>
              <a:rPr lang="en-US" sz="3600" b="1" dirty="0" err="1" smtClean="0"/>
              <a:t>Iconologic</a:t>
            </a:r>
            <a:r>
              <a:rPr lang="en-US" sz="3600" b="1" dirty="0" smtClean="0"/>
              <a:t>” Level</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752600"/>
            <a:ext cx="8036719" cy="4885470"/>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meaning or theme represented by the subject matter or iconography of the work</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meaning is often symbolic, and deeply grounded in the culture in which the work was created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Done by domain and methodology experts</a:t>
            </a: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0"/>
            <a:ext cx="5334000" cy="6428072"/>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PRIMARY: Marble statue of nude woman standing on a seashell</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SECONDARY: Statue made in 2005 by </a:t>
            </a:r>
            <a:r>
              <a:rPr lang="en-US" sz="2400" dirty="0" err="1" smtClean="0">
                <a:latin typeface="UC Berkeley OS Sign"/>
                <a:cs typeface="Arial" pitchFamily="34" charset="0"/>
                <a:sym typeface="Arial" pitchFamily="34" charset="0"/>
              </a:rPr>
              <a:t>Lucio</a:t>
            </a:r>
            <a:r>
              <a:rPr lang="en-US" sz="2400" dirty="0" smtClean="0">
                <a:latin typeface="UC Berkeley OS Sign"/>
                <a:cs typeface="Arial" pitchFamily="34" charset="0"/>
                <a:sym typeface="Arial" pitchFamily="34" charset="0"/>
              </a:rPr>
              <a:t> </a:t>
            </a:r>
            <a:r>
              <a:rPr lang="en-US" sz="2400" dirty="0" err="1" smtClean="0">
                <a:latin typeface="UC Berkeley OS Sign"/>
                <a:cs typeface="Arial" pitchFamily="34" charset="0"/>
                <a:sym typeface="Arial" pitchFamily="34" charset="0"/>
              </a:rPr>
              <a:t>Carusi</a:t>
            </a:r>
            <a:r>
              <a:rPr lang="en-US" sz="2400" dirty="0" smtClean="0">
                <a:latin typeface="UC Berkeley OS Sign"/>
                <a:cs typeface="Arial" pitchFamily="34" charset="0"/>
                <a:sym typeface="Arial" pitchFamily="34" charset="0"/>
              </a:rPr>
              <a:t> of </a:t>
            </a:r>
            <a:r>
              <a:rPr lang="en-US" sz="2400" dirty="0" err="1" smtClean="0">
                <a:latin typeface="UC Berkeley OS Sign"/>
                <a:cs typeface="Arial" pitchFamily="34" charset="0"/>
                <a:sym typeface="Arial" pitchFamily="34" charset="0"/>
              </a:rPr>
              <a:t>Carrara</a:t>
            </a:r>
            <a:r>
              <a:rPr lang="en-US" sz="2400" dirty="0" smtClean="0">
                <a:latin typeface="UC Berkeley OS Sign"/>
                <a:cs typeface="Arial" pitchFamily="34" charset="0"/>
                <a:sym typeface="Arial" pitchFamily="34" charset="0"/>
              </a:rPr>
              <a:t>, Italy, titled “Venus”, made of local marble</a:t>
            </a:r>
          </a:p>
          <a:p>
            <a:pPr marL="342900"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sym typeface="Arial" pitchFamily="34" charset="0"/>
              </a:rPr>
              <a:t>INTERPRETIVE: 3D transformation of 1486 painting by Italian painter </a:t>
            </a:r>
            <a:r>
              <a:rPr lang="en-US" sz="2400" dirty="0" err="1" smtClean="0">
                <a:latin typeface="UC Berkeley OS Sign"/>
                <a:cs typeface="Arial" pitchFamily="34" charset="0"/>
                <a:sym typeface="Arial" pitchFamily="34" charset="0"/>
              </a:rPr>
              <a:t>Sondro</a:t>
            </a:r>
            <a:r>
              <a:rPr lang="en-US" sz="2400" dirty="0" smtClean="0">
                <a:latin typeface="UC Berkeley OS Sign"/>
                <a:cs typeface="Arial" pitchFamily="34" charset="0"/>
                <a:sym typeface="Arial" pitchFamily="34" charset="0"/>
              </a:rPr>
              <a:t> Botticelli, titled “Birth of Venus,” now in the Uffizi Gallery in Florence.  </a:t>
            </a:r>
            <a:r>
              <a:rPr lang="en-US" sz="2400" dirty="0" err="1" smtClean="0">
                <a:latin typeface="UC Berkeley OS Sign"/>
                <a:cs typeface="Arial" pitchFamily="34" charset="0"/>
                <a:sym typeface="Arial" pitchFamily="34" charset="0"/>
              </a:rPr>
              <a:t>Carusi’s</a:t>
            </a:r>
            <a:r>
              <a:rPr lang="en-US" sz="2400" dirty="0" smtClean="0">
                <a:latin typeface="UC Berkeley OS Sign"/>
                <a:cs typeface="Arial" pitchFamily="34" charset="0"/>
                <a:sym typeface="Arial" pitchFamily="34" charset="0"/>
              </a:rPr>
              <a:t> Venus is substantially slimmer in proportions because of changing  notions of female beauty</a:t>
            </a:r>
          </a:p>
        </p:txBody>
      </p:sp>
      <p:pic>
        <p:nvPicPr>
          <p:cNvPr id="8" name="Picture 7" descr="Venus2.JPG"/>
          <p:cNvPicPr>
            <a:picLocks noChangeAspect="1"/>
          </p:cNvPicPr>
          <p:nvPr/>
        </p:nvPicPr>
        <p:blipFill>
          <a:blip r:embed="rId3" cstate="print"/>
          <a:stretch>
            <a:fillRect/>
          </a:stretch>
        </p:blipFill>
        <p:spPr>
          <a:xfrm>
            <a:off x="5638800" y="533400"/>
            <a:ext cx="2971800" cy="6019800"/>
          </a:xfrm>
          <a:prstGeom prst="rect">
            <a:avLst/>
          </a:prstGeom>
        </p:spPr>
      </p:pic>
      <p:sp>
        <p:nvSpPr>
          <p:cNvPr id="9" name="TextBox 8"/>
          <p:cNvSpPr txBox="1"/>
          <p:nvPr/>
        </p:nvSpPr>
        <p:spPr>
          <a:xfrm>
            <a:off x="304800" y="228600"/>
            <a:ext cx="5181600" cy="584775"/>
          </a:xfrm>
          <a:prstGeom prst="rect">
            <a:avLst/>
          </a:prstGeom>
          <a:noFill/>
        </p:spPr>
        <p:txBody>
          <a:bodyPr wrap="square" rtlCol="0">
            <a:spAutoFit/>
          </a:bodyPr>
          <a:lstStyle/>
          <a:p>
            <a:r>
              <a:rPr lang="en-US" sz="3200" b="1" dirty="0" err="1" smtClean="0"/>
              <a:t>Panovsky’s</a:t>
            </a:r>
            <a:r>
              <a:rPr lang="en-US" sz="3200" b="1" dirty="0" smtClean="0"/>
              <a:t> 3-Level Scheme</a:t>
            </a:r>
            <a:endParaRPr lang="en-US" sz="3200" b="1" dirty="0"/>
          </a:p>
        </p:txBody>
      </p:sp>
      <p:sp>
        <p:nvSpPr>
          <p:cNvPr id="10" name="TextBox 9"/>
          <p:cNvSpPr txBox="1"/>
          <p:nvPr/>
        </p:nvSpPr>
        <p:spPr>
          <a:xfrm>
            <a:off x="6172200" y="0"/>
            <a:ext cx="2286000" cy="400110"/>
          </a:xfrm>
          <a:prstGeom prst="rect">
            <a:avLst/>
          </a:prstGeom>
          <a:noFill/>
        </p:spPr>
        <p:txBody>
          <a:bodyPr wrap="square" rtlCol="0">
            <a:spAutoFit/>
          </a:bodyPr>
          <a:lstStyle/>
          <a:p>
            <a:r>
              <a:rPr lang="en-US" sz="2000" dirty="0" smtClean="0"/>
              <a:t>(TDO Figure 4.5)</a:t>
            </a:r>
            <a:endParaRPr lang="en-US" sz="20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pic>
        <p:nvPicPr>
          <p:cNvPr id="5" name="Picture 4" descr="AdorationMagi.gif"/>
          <p:cNvPicPr>
            <a:picLocks noChangeAspect="1"/>
          </p:cNvPicPr>
          <p:nvPr/>
        </p:nvPicPr>
        <p:blipFill>
          <a:blip r:embed="rId3" cstate="print"/>
          <a:stretch>
            <a:fillRect/>
          </a:stretch>
        </p:blipFill>
        <p:spPr>
          <a:xfrm>
            <a:off x="1524000" y="609600"/>
            <a:ext cx="2540415" cy="5891213"/>
          </a:xfrm>
          <a:prstGeom prst="rect">
            <a:avLst/>
          </a:prstGeom>
        </p:spPr>
      </p:pic>
      <p:pic>
        <p:nvPicPr>
          <p:cNvPr id="9" name="Picture 8" descr="Venus2.JPG"/>
          <p:cNvPicPr>
            <a:picLocks noChangeAspect="1"/>
          </p:cNvPicPr>
          <p:nvPr/>
        </p:nvPicPr>
        <p:blipFill>
          <a:blip r:embed="rId4" cstate="print"/>
          <a:stretch>
            <a:fillRect/>
          </a:stretch>
        </p:blipFill>
        <p:spPr>
          <a:xfrm>
            <a:off x="4724400" y="607646"/>
            <a:ext cx="2897529" cy="5869354"/>
          </a:xfrm>
          <a:prstGeom prst="rect">
            <a:avLst/>
          </a:prstGeom>
        </p:spPr>
      </p:pic>
      <p:sp>
        <p:nvSpPr>
          <p:cNvPr id="6" name="TextBox 5"/>
          <p:cNvSpPr txBox="1"/>
          <p:nvPr/>
        </p:nvSpPr>
        <p:spPr>
          <a:xfrm>
            <a:off x="1447800" y="152400"/>
            <a:ext cx="2667000" cy="523220"/>
          </a:xfrm>
          <a:prstGeom prst="rect">
            <a:avLst/>
          </a:prstGeom>
          <a:noFill/>
        </p:spPr>
        <p:txBody>
          <a:bodyPr wrap="square" rtlCol="0">
            <a:spAutoFit/>
          </a:bodyPr>
          <a:lstStyle/>
          <a:p>
            <a:r>
              <a:rPr lang="en-US" sz="2800" b="1" dirty="0" smtClean="0"/>
              <a:t>Botticelli  1486</a:t>
            </a:r>
            <a:endParaRPr lang="en-US" sz="2800" b="1" dirty="0"/>
          </a:p>
        </p:txBody>
      </p:sp>
      <p:sp>
        <p:nvSpPr>
          <p:cNvPr id="7" name="TextBox 6"/>
          <p:cNvSpPr txBox="1"/>
          <p:nvPr/>
        </p:nvSpPr>
        <p:spPr>
          <a:xfrm>
            <a:off x="5105400" y="152400"/>
            <a:ext cx="2438400" cy="523220"/>
          </a:xfrm>
          <a:prstGeom prst="rect">
            <a:avLst/>
          </a:prstGeom>
          <a:noFill/>
        </p:spPr>
        <p:txBody>
          <a:bodyPr wrap="square" rtlCol="0">
            <a:spAutoFit/>
          </a:bodyPr>
          <a:lstStyle/>
          <a:p>
            <a:r>
              <a:rPr lang="en-US" sz="2800" b="1" dirty="0" err="1" smtClean="0"/>
              <a:t>Carusi</a:t>
            </a:r>
            <a:r>
              <a:rPr lang="en-US" sz="2800" b="1" dirty="0" smtClean="0"/>
              <a:t> 2005</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990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Getty Categories for the Description of Works of Art (CDWA)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1371600"/>
            <a:ext cx="8036719" cy="6348691"/>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a:t>
            </a:r>
            <a:r>
              <a:rPr lang="en-US" sz="2800" dirty="0" smtClean="0">
                <a:latin typeface="UC Berkeley OS Sign"/>
                <a:cs typeface="Arial" pitchFamily="34" charset="0"/>
                <a:sym typeface="Arial" pitchFamily="34" charset="0"/>
                <a:hlinkClick r:id="rId4"/>
              </a:rPr>
              <a:t>CDWA</a:t>
            </a:r>
            <a:r>
              <a:rPr lang="en-US" sz="2800" dirty="0" smtClean="0">
                <a:latin typeface="UC Berkeley OS Sign"/>
                <a:cs typeface="Arial" pitchFamily="34" charset="0"/>
                <a:sym typeface="Arial" pitchFamily="34" charset="0"/>
              </a:rPr>
              <a:t> is a massive metadata schema with 532 elements and sub-elements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Each element typically has a controlled vocabulary or recommends one (</a:t>
            </a:r>
            <a:r>
              <a:rPr lang="en-US" sz="2800" dirty="0" err="1" smtClean="0">
                <a:latin typeface="UC Berkeley OS Sign"/>
                <a:cs typeface="Arial" pitchFamily="34" charset="0"/>
                <a:sym typeface="Arial" pitchFamily="34" charset="0"/>
              </a:rPr>
              <a:t>e.g</a:t>
            </a:r>
            <a:r>
              <a:rPr lang="en-US" sz="2800" dirty="0" smtClean="0">
                <a:latin typeface="UC Berkeley OS Sign"/>
                <a:cs typeface="Arial" pitchFamily="34" charset="0"/>
                <a:sym typeface="Arial" pitchFamily="34" charset="0"/>
              </a:rPr>
              <a:t>, </a:t>
            </a:r>
            <a:r>
              <a:rPr lang="en-US" sz="2800" dirty="0" smtClean="0">
                <a:latin typeface="UC Berkeley OS Sign"/>
                <a:cs typeface="Arial" pitchFamily="34" charset="0"/>
                <a:sym typeface="Arial" pitchFamily="34" charset="0"/>
                <a:hlinkClick r:id="rId5"/>
              </a:rPr>
              <a:t>Art and Architecture Thesaurus</a:t>
            </a:r>
            <a:r>
              <a:rPr lang="en-US" sz="2800" dirty="0" smtClean="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a core set of 36 elements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6"/>
              </a:rPr>
              <a:t>CDWA-</a:t>
            </a:r>
            <a:r>
              <a:rPr lang="en-US" sz="2800" dirty="0" err="1" smtClean="0">
                <a:latin typeface="UC Berkeley OS Sign"/>
                <a:cs typeface="Arial" pitchFamily="34" charset="0"/>
                <a:sym typeface="Arial" pitchFamily="34" charset="0"/>
                <a:hlinkClick r:id="rId6"/>
              </a:rPr>
              <a:t>Lite</a:t>
            </a:r>
            <a:r>
              <a:rPr lang="en-US" sz="2800" dirty="0" smtClean="0">
                <a:latin typeface="UC Berkeley OS Sign"/>
                <a:cs typeface="Arial" pitchFamily="34" charset="0"/>
                <a:sym typeface="Arial" pitchFamily="34" charset="0"/>
              </a:rPr>
              <a:t> is the XML specification for another simple subset of CDWA </a:t>
            </a:r>
          </a:p>
          <a:p>
            <a:endParaRPr lang="en-US" sz="2800" dirty="0" smtClean="0">
              <a:latin typeface="UC Berkeley OS Sign"/>
              <a:cs typeface="Arial" pitchFamily="34" charset="0"/>
              <a:sym typeface="Arial" pitchFamily="34" charset="0"/>
            </a:endParaRP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CDWA’s First Question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81000" y="0"/>
            <a:ext cx="8036719" cy="7520807"/>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You should have been able to guess </a:t>
            </a:r>
            <a:r>
              <a:rPr lang="en-US" sz="2800" dirty="0" smtClean="0">
                <a:latin typeface="UC Berkeley OS Sign"/>
                <a:cs typeface="Arial" pitchFamily="34" charset="0"/>
                <a:sym typeface="Arial" pitchFamily="34" charset="0"/>
                <a:hlinkClick r:id="rId4"/>
              </a:rPr>
              <a:t>the first question raised in the CDWA documentation</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Section 1.1 of the CDWA (the top level element) is “Object/Work”</a:t>
            </a:r>
          </a:p>
          <a:p>
            <a:pPr marL="800100" lvl="1" indent="-342900" eaLnBrk="0" fontAlgn="base" hangingPunct="0">
              <a:lnSpc>
                <a:spcPct val="93000"/>
              </a:lnSpc>
              <a:spcBef>
                <a:spcPts val="1800"/>
              </a:spcBef>
              <a:spcAft>
                <a:spcPct val="0"/>
              </a:spcAft>
            </a:pPr>
            <a:r>
              <a:rPr lang="en-US" sz="2800" i="1" dirty="0" smtClean="0"/>
              <a:t>    Works of art or architecture may be considered a single item, or they may be made up of many physical parts or arranged in separate physical groupings. It is necessary to define the particular work of art, architecture, or group of objects in question, whether it be a single painted canvas or an altarpiece made up of many panels…</a:t>
            </a:r>
            <a:endParaRPr lang="en-US" sz="2800" i="1" dirty="0" smtClean="0">
              <a:latin typeface="UC Berkeley OS Sign"/>
              <a:cs typeface="Arial" pitchFamily="34" charset="0"/>
              <a:sym typeface="Arial" pitchFamily="34" charset="0"/>
            </a:endParaRPr>
          </a:p>
          <a:p>
            <a:endParaRPr lang="en-US" sz="2800" dirty="0" smtClean="0"/>
          </a:p>
          <a:p>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sp>
        <p:nvSpPr>
          <p:cNvPr id="6" name="Rectangle 5"/>
          <p:cNvSpPr/>
          <p:nvPr/>
        </p:nvSpPr>
        <p:spPr>
          <a:xfrm>
            <a:off x="1143000" y="533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CDWA in XML - Examples</a:t>
            </a:r>
          </a:p>
        </p:txBody>
      </p:sp>
      <p:pic>
        <p:nvPicPr>
          <p:cNvPr id="1026" name="Picture 2"/>
          <p:cNvPicPr>
            <a:picLocks noChangeAspect="1" noChangeArrowheads="1"/>
          </p:cNvPicPr>
          <p:nvPr/>
        </p:nvPicPr>
        <p:blipFill>
          <a:blip r:embed="rId3" cstate="print"/>
          <a:srcRect/>
          <a:stretch>
            <a:fillRect/>
          </a:stretch>
        </p:blipFill>
        <p:spPr bwMode="auto">
          <a:xfrm>
            <a:off x="228600" y="2057400"/>
            <a:ext cx="8701088" cy="3590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228600" y="685800"/>
            <a:ext cx="7883473" cy="5980174"/>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Art and Architecture Thesaurus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What is Multimedia?</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4655920"/>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Media:</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Text</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Audio (speech, music, sound)</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Graphics and Images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Moving Images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Multimedia -- Composed of more than one form of media</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Time-based media -- Audio and video</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152400" y="1447800"/>
            <a:ext cx="8654180" cy="4042987"/>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Union List of Artist Names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228600" y="1265797"/>
            <a:ext cx="8458200" cy="5171584"/>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Thesaurus of Geographic Names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914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Metadata for Video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914400"/>
            <a:ext cx="8341519" cy="5687613"/>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Across types of video, the basics still apply</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Name, network/channel or person uploading, episode, time, date, etc.</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MPEG-7 standard defines the key elements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Digital broadcast TV is governed by an alphabet soup of standards (PSIP, PMCP, ATSC…)</a:t>
            </a:r>
          </a:p>
          <a:p>
            <a:pPr marL="3429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Standards define what information about a program or a station shows up on your DVR’s channel guide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990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Professional Metadata-Making for Video</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401219"/>
            <a:ext cx="8341519" cy="5225948"/>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When an ad pops up during a YouTube video, that’s not random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Advertisers want to be sure they (and we) can find people/characters drinking Pepsi, wearing Levi’s, etc.  </a:t>
            </a:r>
            <a:r>
              <a:rPr lang="en-US" sz="2800" dirty="0" smtClean="0">
                <a:latin typeface="UC Berkeley OS Sign"/>
                <a:cs typeface="Arial" pitchFamily="34" charset="0"/>
                <a:sym typeface="Arial" pitchFamily="34" charset="0"/>
                <a:hlinkClick r:id="rId4"/>
              </a:rPr>
              <a:t>buy clothes worn in TV shows</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NFL Films: </a:t>
            </a:r>
            <a:r>
              <a:rPr lang="en-US" sz="2800" dirty="0" smtClean="0">
                <a:latin typeface="UC Berkeley OS Sign"/>
                <a:cs typeface="Arial" pitchFamily="34" charset="0"/>
                <a:sym typeface="Arial" pitchFamily="34" charset="0"/>
                <a:hlinkClick r:id="rId5"/>
              </a:rPr>
              <a:t>Video loggers </a:t>
            </a:r>
            <a:r>
              <a:rPr lang="en-US" sz="2800" dirty="0" smtClean="0">
                <a:latin typeface="UC Berkeley OS Sign"/>
                <a:cs typeface="Arial" pitchFamily="34" charset="0"/>
                <a:sym typeface="Arial" pitchFamily="34" charset="0"/>
              </a:rPr>
              <a:t> tag game footage with details from drop-down menus (team, date, yardage) and with keyword phrases like ‘funky fans,’ ‘torn uniform,’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609600" y="914400"/>
            <a:ext cx="7718782" cy="5171584"/>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latin typeface="+mj-lt"/>
                <a:ea typeface="+mj-ea"/>
                <a:cs typeface="+mj-cs"/>
                <a:sym typeface="UC Berkeley OS Sign"/>
              </a:rPr>
              <a:t>Metadata in/on Video</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Comparing “Professional” Metadata with “Amateur" Metadata</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1401219"/>
            <a:ext cx="8341519" cy="5456781"/>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sym typeface="Arial" pitchFamily="34" charset="0"/>
              </a:rPr>
              <a:t>Flickr</a:t>
            </a:r>
            <a:r>
              <a:rPr lang="en-US" sz="2800" dirty="0" smtClean="0">
                <a:latin typeface="UC Berkeley OS Sign"/>
                <a:cs typeface="Arial" pitchFamily="34" charset="0"/>
                <a:sym typeface="Arial" pitchFamily="34" charset="0"/>
              </a:rPr>
              <a:t>, YouTube, and other collections of multimedia works are characterized by non-standard classification schemes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no "professional" metadata to start with and build upon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Result 1: Unstructured tagging with little use of controlled vocabularies within each collection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Result 2: No standardization or interoperability across collections </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 October 2013</a:t>
            </a:r>
            <a:br>
              <a:rPr lang="en-US" sz="3000" dirty="0" smtClean="0">
                <a:sym typeface="UC Berkeley OS Sign"/>
              </a:rPr>
            </a:br>
            <a:r>
              <a:rPr lang="en-US" sz="3000" dirty="0" smtClean="0">
                <a:sym typeface="UC Berkeley OS Sign"/>
              </a:rPr>
              <a:t>Lecture 10.3 – “Computational” Metadata</a:t>
            </a:r>
            <a:br>
              <a:rPr lang="en-US" sz="3000" dirty="0" smtClean="0">
                <a:sym typeface="UC Berkeley OS Sign"/>
              </a:rPr>
            </a:br>
            <a:r>
              <a:rPr lang="en-US" sz="3000" dirty="0" smtClean="0">
                <a:sym typeface="UC Berkeley OS Sign"/>
              </a:rPr>
              <a:t> for Multimedia and Non-Text Resources</a:t>
            </a:r>
            <a:br>
              <a:rPr lang="en-US" sz="3000" dirty="0" smtClean="0">
                <a:sym typeface="UC Berkeley OS Sign"/>
              </a:rPr>
            </a:b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Bridging the Semantic Gap in</a:t>
            </a:r>
            <a:br>
              <a:rPr lang="en-US" sz="3600" b="1" dirty="0" smtClean="0"/>
            </a:br>
            <a:r>
              <a:rPr lang="en-US" sz="3600" b="1" dirty="0" smtClean="0"/>
              <a:t> Describing Images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2438400"/>
            <a:ext cx="8534400" cy="31010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Bridging the gap means extracting features from multimedia content and finding ways to infer semantic-level descriptions from them</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Some key questions: What features best support semantic inference? What inference techniques work the best? Can we exploit multi-modal or cross-modal information?</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457200" y="990600"/>
            <a:ext cx="7772400" cy="5650372"/>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Creating an Image “Signature”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Computational Description of Images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752600"/>
            <a:ext cx="8534400" cy="16679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sym typeface="Arial" pitchFamily="34" charset="0"/>
              </a:rPr>
              <a:t>Shatford</a:t>
            </a:r>
            <a:r>
              <a:rPr lang="en-US" sz="2800" dirty="0" smtClean="0">
                <a:latin typeface="UC Berkeley OS Sign"/>
                <a:cs typeface="Arial" pitchFamily="34" charset="0"/>
                <a:sym typeface="Arial" pitchFamily="34" charset="0"/>
              </a:rPr>
              <a:t> (as described by </a:t>
            </a:r>
            <a:r>
              <a:rPr lang="en-US" sz="2800" dirty="0" err="1" smtClean="0">
                <a:latin typeface="UC Berkeley OS Sign"/>
                <a:cs typeface="Arial" pitchFamily="34" charset="0"/>
                <a:sym typeface="Arial" pitchFamily="34" charset="0"/>
              </a:rPr>
              <a:t>Christel</a:t>
            </a:r>
            <a:r>
              <a:rPr lang="en-US" sz="2800" dirty="0" smtClean="0">
                <a:latin typeface="UC Berkeley OS Sign"/>
                <a:cs typeface="Arial" pitchFamily="34" charset="0"/>
                <a:sym typeface="Arial" pitchFamily="34" charset="0"/>
              </a:rPr>
              <a:t>) expanded </a:t>
            </a:r>
            <a:r>
              <a:rPr lang="en-US" sz="2800" dirty="0" err="1" smtClean="0">
                <a:latin typeface="UC Berkeley OS Sign"/>
                <a:cs typeface="Arial" pitchFamily="34" charset="0"/>
                <a:sym typeface="Arial" pitchFamily="34" charset="0"/>
              </a:rPr>
              <a:t>Panovsky’s</a:t>
            </a:r>
            <a:r>
              <a:rPr lang="en-US" sz="2800" dirty="0" smtClean="0">
                <a:latin typeface="UC Berkeley OS Sign"/>
                <a:cs typeface="Arial" pitchFamily="34" charset="0"/>
                <a:sym typeface="Arial" pitchFamily="34" charset="0"/>
              </a:rPr>
              <a:t> 3 levels to 10 to make finer distinctions about the amount of semantic information required (or extracted by computational means)</a:t>
            </a:r>
          </a:p>
        </p:txBody>
      </p:sp>
      <p:sp>
        <p:nvSpPr>
          <p:cNvPr id="11" name="TextBox 10"/>
          <p:cNvSpPr txBox="1"/>
          <p:nvPr/>
        </p:nvSpPr>
        <p:spPr>
          <a:xfrm>
            <a:off x="533400" y="3505200"/>
            <a:ext cx="3733800" cy="3019416"/>
          </a:xfrm>
          <a:prstGeom prst="rect">
            <a:avLst/>
          </a:prstGeom>
          <a:noFill/>
        </p:spPr>
        <p:txBody>
          <a:bodyPr wrap="square" rtlCol="0">
            <a:spAutoFit/>
          </a:bodyPr>
          <a:lstStyle/>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1. Type/technique</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2. Global distribution</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3. Local structure</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4. Global composition</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5. Generic objects</a:t>
            </a:r>
          </a:p>
        </p:txBody>
      </p:sp>
      <p:sp>
        <p:nvSpPr>
          <p:cNvPr id="14" name="Rectangle 13"/>
          <p:cNvSpPr/>
          <p:nvPr/>
        </p:nvSpPr>
        <p:spPr>
          <a:xfrm>
            <a:off x="4572000" y="3581400"/>
            <a:ext cx="4572000" cy="4081887"/>
          </a:xfrm>
          <a:prstGeom prst="rect">
            <a:avLst/>
          </a:prstGeom>
        </p:spPr>
        <p:txBody>
          <a:bodyPr>
            <a:spAutoFit/>
          </a:bodyPr>
          <a:lstStyle/>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6. Generic scene</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7. Specific objects</a:t>
            </a:r>
          </a:p>
          <a:p>
            <a:pPr marL="514350"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8. Specific scene</a:t>
            </a:r>
          </a:p>
          <a:p>
            <a:pPr marL="514350" lvl="1"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9. Abstract objects</a:t>
            </a:r>
          </a:p>
          <a:p>
            <a:pPr marL="514350" lvl="1" indent="-514350" eaLnBrk="0" fontAlgn="base" hangingPunct="0">
              <a:lnSpc>
                <a:spcPct val="93000"/>
              </a:lnSpc>
              <a:spcBef>
                <a:spcPts val="1800"/>
              </a:spcBef>
              <a:spcAft>
                <a:spcPct val="0"/>
              </a:spcAft>
            </a:pPr>
            <a:r>
              <a:rPr lang="en-US" sz="2800" dirty="0" smtClean="0">
                <a:latin typeface="UC Berkeley OS Sign"/>
                <a:cs typeface="Arial" pitchFamily="34" charset="0"/>
                <a:sym typeface="Arial" pitchFamily="34" charset="0"/>
              </a:rPr>
              <a:t>10. Abstract scene</a:t>
            </a:r>
          </a:p>
          <a:p>
            <a:pPr marL="342900" lvl="1"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lvl="1"/>
            <a:endParaRPr lang="en-US" sz="28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Concepts and Relationships for Multimedia Resources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457200" y="2133600"/>
            <a:ext cx="8305800" cy="425517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playlist, album, queue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composite, collage, mix, remix</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clip, sample, bite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remake, cover version</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layout, presentation, performance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broad-/narrow-/</a:t>
            </a:r>
            <a:r>
              <a:rPr lang="en-US" sz="2800" dirty="0" err="1" smtClean="0">
                <a:latin typeface="UC Berkeley OS Sign"/>
                <a:cs typeface="Arial" pitchFamily="34" charset="0"/>
                <a:sym typeface="Arial" pitchFamily="34" charset="0"/>
              </a:rPr>
              <a:t>simul</a:t>
            </a:r>
            <a:r>
              <a:rPr lang="en-US" sz="2800" dirty="0" smtClean="0">
                <a:latin typeface="UC Berkeley OS Sign"/>
                <a:cs typeface="Arial" pitchFamily="34" charset="0"/>
                <a:sym typeface="Arial" pitchFamily="34" charset="0"/>
              </a:rPr>
              <a:t>-/</a:t>
            </a:r>
            <a:r>
              <a:rPr lang="en-US" sz="2800" dirty="0" err="1" smtClean="0">
                <a:latin typeface="UC Berkeley OS Sign"/>
                <a:cs typeface="Arial" pitchFamily="34" charset="0"/>
                <a:sym typeface="Arial" pitchFamily="34" charset="0"/>
              </a:rPr>
              <a:t>tele</a:t>
            </a:r>
            <a:r>
              <a:rPr lang="en-US" sz="2800" dirty="0" smtClean="0">
                <a:latin typeface="UC Berkeley OS Sign"/>
                <a:cs typeface="Arial" pitchFamily="34" charset="0"/>
                <a:sym typeface="Arial" pitchFamily="34" charset="0"/>
              </a:rPr>
              <a:t>-/web-/pod- cast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installation, environment</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0" y="1600200"/>
            <a:ext cx="8944336" cy="3590635"/>
          </a:xfrm>
          <a:prstGeom prst="rect">
            <a:avLst/>
          </a:prstGeom>
        </p:spPr>
      </p:pic>
      <p:sp>
        <p:nvSpPr>
          <p:cNvPr id="6" name="Rectangle 5"/>
          <p:cNvSpPr/>
          <p:nvPr/>
        </p:nvSpPr>
        <p:spPr>
          <a:xfrm>
            <a:off x="1143000" y="152400"/>
            <a:ext cx="6781800" cy="1055032"/>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latin typeface="+mj-lt"/>
                <a:ea typeface="+mj-ea"/>
                <a:cs typeface="+mj-cs"/>
                <a:sym typeface="UC Berkeley OS Sign"/>
              </a:rPr>
              <a:t>Query with Level 2 Description</a:t>
            </a:r>
            <a:br>
              <a:rPr lang="en-US" sz="3400" b="1" dirty="0" smtClean="0">
                <a:latin typeface="+mj-lt"/>
                <a:ea typeface="+mj-ea"/>
                <a:cs typeface="+mj-cs"/>
                <a:sym typeface="UC Berkeley OS Sign"/>
              </a:rPr>
            </a:br>
            <a:r>
              <a:rPr lang="en-US" sz="3400" b="1" dirty="0" smtClean="0">
                <a:latin typeface="+mj-lt"/>
                <a:ea typeface="+mj-ea"/>
                <a:cs typeface="+mj-cs"/>
                <a:sym typeface="UC Berkeley OS Sign"/>
              </a:rPr>
              <a:t>(low-level perceptual features)</a:t>
            </a:r>
          </a:p>
        </p:txBody>
      </p:sp>
      <p:sp>
        <p:nvSpPr>
          <p:cNvPr id="7" name="TextBox 6"/>
          <p:cNvSpPr txBox="1"/>
          <p:nvPr/>
        </p:nvSpPr>
        <p:spPr>
          <a:xfrm>
            <a:off x="685800" y="5334000"/>
            <a:ext cx="7543800" cy="1015663"/>
          </a:xfrm>
          <a:prstGeom prst="rect">
            <a:avLst/>
          </a:prstGeom>
          <a:noFill/>
        </p:spPr>
        <p:txBody>
          <a:bodyPr wrap="square" rtlCol="0">
            <a:spAutoFit/>
          </a:bodyPr>
          <a:lstStyle/>
          <a:p>
            <a:r>
              <a:rPr lang="en-US" sz="2000" b="1" dirty="0" err="1" smtClean="0"/>
              <a:t>Christel</a:t>
            </a:r>
            <a:r>
              <a:rPr lang="en-US" sz="2000" b="1" dirty="0" smtClean="0"/>
              <a:t> Figure 2.2: Example of syntactically correct matches of blue-green images to blue-green key, but with results spanning a variety of objects unlikely to be the true information targets for a user.</a:t>
            </a:r>
            <a:endParaRPr lang="en-US" sz="2000" b="1"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Video Analytics (1)</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401219"/>
            <a:ext cx="8610600" cy="3792863"/>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Millions of video surveillance cameras are deployed worldwide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Most of their video feeds are not monitored by people in real time, so the cameras can't prevent crime, accidents, terrorist acts, etc. - the recordings have to be analyzed after the fact</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Video Analytics (2)</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838200"/>
            <a:ext cx="8610600" cy="5687613"/>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Three main R &amp; D currents: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Detect, track, and classify events, especially "anomalous" ones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Exploit "camera networks" to combine multiple observations and perspectives to improve analysis</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Improve real-time analysis, especially by exploiting application specific knowledge</a:t>
            </a:r>
          </a:p>
          <a:p>
            <a:pPr marL="8001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4"/>
              </a:rPr>
              <a:t>“Lights, Camera, Data” story from WSJ</a:t>
            </a: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Dark Side of Image Analysis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401219"/>
            <a:ext cx="8610600" cy="3622945"/>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4"/>
              </a:rPr>
              <a:t>What is the age and gender of this person? </a:t>
            </a:r>
            <a:endParaRPr lang="en-US" sz="2800" dirty="0" smtClean="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hlinkClick r:id="rId5"/>
              </a:rPr>
              <a:t>Scene Tap</a:t>
            </a:r>
            <a:r>
              <a:rPr lang="en-US" sz="2800" dirty="0" smtClean="0">
                <a:latin typeface="UC Berkeley OS Sign"/>
                <a:cs typeface="Arial" pitchFamily="34" charset="0"/>
                <a:sym typeface="Arial" pitchFamily="34" charset="0"/>
              </a:rPr>
              <a:t> uses cameras with facial detection software to scout bar scenes (http://scenetap.com/")</a:t>
            </a:r>
          </a:p>
          <a:p>
            <a:pPr marL="342900" indent="-342900" eaLnBrk="0" fontAlgn="base" hangingPunct="0">
              <a:lnSpc>
                <a:spcPct val="93000"/>
              </a:lnSpc>
              <a:spcBef>
                <a:spcPts val="1800"/>
              </a:spcBef>
              <a:spcAft>
                <a:spcPct val="0"/>
              </a:spcAft>
              <a:buFont typeface="Arial" pitchFamily="34" charset="0"/>
              <a:buChar char="•"/>
            </a:pPr>
            <a:r>
              <a:rPr lang="en-US" sz="2800" dirty="0" err="1" smtClean="0">
                <a:latin typeface="UC Berkeley OS Sign"/>
                <a:cs typeface="Arial" pitchFamily="34" charset="0"/>
                <a:sym typeface="Arial" pitchFamily="34" charset="0"/>
                <a:hlinkClick r:id="rId6"/>
              </a:rPr>
              <a:t>Facebook</a:t>
            </a:r>
            <a:r>
              <a:rPr lang="en-US" sz="2800" dirty="0" smtClean="0">
                <a:latin typeface="UC Berkeley OS Sign"/>
                <a:cs typeface="Arial" pitchFamily="34" charset="0"/>
                <a:sym typeface="Arial" pitchFamily="34" charset="0"/>
                <a:hlinkClick r:id="rId6"/>
              </a:rPr>
              <a:t> whacked for using face recognition </a:t>
            </a:r>
            <a:r>
              <a:rPr lang="en-US" sz="2800" dirty="0" err="1" smtClean="0">
                <a:latin typeface="UC Berkeley OS Sign"/>
                <a:cs typeface="Arial" pitchFamily="34" charset="0"/>
                <a:sym typeface="Arial" pitchFamily="34" charset="0"/>
                <a:hlinkClick r:id="rId6"/>
              </a:rPr>
              <a:t>sw</a:t>
            </a:r>
            <a:endParaRPr lang="en-US" sz="2800" dirty="0" smtClean="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707518" y="914400"/>
            <a:ext cx="7401577" cy="5257800"/>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latin typeface="+mj-lt"/>
                <a:ea typeface="+mj-ea"/>
                <a:cs typeface="+mj-cs"/>
                <a:sym typeface="UC Berkeley OS Sign"/>
              </a:rPr>
              <a:t>Scene Tap</a:t>
            </a:r>
          </a:p>
        </p:txBody>
      </p:sp>
      <p:sp>
        <p:nvSpPr>
          <p:cNvPr id="7" name="TextBox 6"/>
          <p:cNvSpPr txBox="1"/>
          <p:nvPr/>
        </p:nvSpPr>
        <p:spPr>
          <a:xfrm>
            <a:off x="685800" y="6400800"/>
            <a:ext cx="7391400" cy="369332"/>
          </a:xfrm>
          <a:prstGeom prst="rect">
            <a:avLst/>
          </a:prstGeom>
          <a:noFill/>
        </p:spPr>
        <p:txBody>
          <a:bodyPr wrap="square" rtlCol="0">
            <a:spAutoFit/>
          </a:bodyPr>
          <a:lstStyle/>
          <a:p>
            <a:r>
              <a:rPr lang="en-US" dirty="0" smtClean="0">
                <a:hlinkClick r:id="rId4"/>
              </a:rPr>
              <a:t>See “San Francisco Hates Your Startup”</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 October 2013</a:t>
            </a:r>
            <a:br>
              <a:rPr lang="en-US" sz="3000" dirty="0" smtClean="0">
                <a:sym typeface="UC Berkeley OS Sign"/>
              </a:rPr>
            </a:br>
            <a:r>
              <a:rPr lang="en-US" sz="3000" dirty="0" smtClean="0">
                <a:sym typeface="UC Berkeley OS Sign"/>
              </a:rPr>
              <a:t>Lecture 10.4 – “Contextual” Metadata</a:t>
            </a:r>
            <a:br>
              <a:rPr lang="en-US" sz="3000" dirty="0" smtClean="0">
                <a:sym typeface="UC Berkeley OS Sign"/>
              </a:rPr>
            </a:b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Contextual Metadata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304800" y="1401219"/>
            <a:ext cx="8610600" cy="4424447"/>
          </a:xfrm>
          <a:prstGeom prst="rect">
            <a:avLst/>
          </a:prstGeom>
          <a:noFill/>
          <a:ln w="9525">
            <a:noFill/>
            <a:miter lim="800000"/>
            <a:headEnd/>
            <a:tailEnd/>
          </a:ln>
        </p:spPr>
        <p:txBody>
          <a:bodyPr wrap="square" lIns="64291" tIns="32146" rIns="64291" bIns="32146">
            <a:spAutoFit/>
          </a:bodyPr>
          <a:lstStyle/>
          <a:p>
            <a:endParaRPr lang="en-US" sz="2800" dirty="0" smtClean="0"/>
          </a:p>
          <a:p>
            <a:endParaRPr lang="en-US" sz="2800"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Metadata about the context in which some content was "captured"</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Location, time, other people or things present are basic elements, but there are many more</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kind of information has often been collected, but not usually analyzed and applied to description until afterwards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0" y="1622461"/>
            <a:ext cx="8944336" cy="3546113"/>
          </a:xfrm>
          <a:prstGeom prst="rect">
            <a:avLst/>
          </a:prstGeom>
        </p:spPr>
      </p:pic>
      <p:sp>
        <p:nvSpPr>
          <p:cNvPr id="6" name="Rectangle 5"/>
          <p:cNvSpPr/>
          <p:nvPr/>
        </p:nvSpPr>
        <p:spPr>
          <a:xfrm>
            <a:off x="1143000" y="152400"/>
            <a:ext cx="6781800" cy="111171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Non-Automated Contextual Metadata in Museum Catalog</a:t>
            </a:r>
            <a:endParaRPr lang="en-US" sz="3400" dirty="0" smtClean="0">
              <a:latin typeface="+mj-lt"/>
              <a:ea typeface="+mj-ea"/>
              <a:cs typeface="+mj-cs"/>
              <a:sym typeface="UC Berkeley OS Sign"/>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990599" y="1600200"/>
            <a:ext cx="7499855" cy="4876800"/>
          </a:xfrm>
          <a:prstGeom prst="rect">
            <a:avLst/>
          </a:prstGeom>
        </p:spPr>
      </p:pic>
      <p:sp>
        <p:nvSpPr>
          <p:cNvPr id="6" name="Rectangle 5"/>
          <p:cNvSpPr/>
          <p:nvPr/>
        </p:nvSpPr>
        <p:spPr>
          <a:xfrm>
            <a:off x="1143000" y="152400"/>
            <a:ext cx="6781800" cy="111171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Automated Contextual Metadata in EXIF (Digital Camera)</a:t>
            </a:r>
            <a:endParaRPr lang="en-US" sz="3400" dirty="0" smtClean="0">
              <a:latin typeface="+mj-lt"/>
              <a:ea typeface="+mj-ea"/>
              <a:cs typeface="+mj-cs"/>
              <a:sym typeface="UC Berkeley OS Sign"/>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838200" y="1676400"/>
            <a:ext cx="7499855" cy="3854092"/>
          </a:xfrm>
          <a:prstGeom prst="rect">
            <a:avLst/>
          </a:prstGeom>
        </p:spPr>
      </p:pic>
      <p:sp>
        <p:nvSpPr>
          <p:cNvPr id="6" name="Rectangle 5"/>
          <p:cNvSpPr/>
          <p:nvPr/>
        </p:nvSpPr>
        <p:spPr>
          <a:xfrm>
            <a:off x="1143000" y="152400"/>
            <a:ext cx="6781800" cy="159306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Augmenting EXIF (time) with Geo-Referenced Additional Resources</a:t>
            </a:r>
          </a:p>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400" dirty="0" smtClean="0">
              <a:latin typeface="+mj-lt"/>
              <a:ea typeface="+mj-ea"/>
              <a:cs typeface="+mj-cs"/>
              <a:sym typeface="UC Berkeley OS Sign"/>
            </a:endParaRPr>
          </a:p>
        </p:txBody>
      </p:sp>
      <p:sp>
        <p:nvSpPr>
          <p:cNvPr id="7" name="TextBox 6"/>
          <p:cNvSpPr txBox="1"/>
          <p:nvPr/>
        </p:nvSpPr>
        <p:spPr>
          <a:xfrm>
            <a:off x="914400" y="5715000"/>
            <a:ext cx="6858000" cy="830997"/>
          </a:xfrm>
          <a:prstGeom prst="rect">
            <a:avLst/>
          </a:prstGeom>
          <a:noFill/>
        </p:spPr>
        <p:txBody>
          <a:bodyPr wrap="square" rtlCol="0">
            <a:spAutoFit/>
          </a:bodyPr>
          <a:lstStyle/>
          <a:p>
            <a:r>
              <a:rPr lang="en-US" sz="2400" dirty="0" err="1" smtClean="0">
                <a:hlinkClick r:id="rId4"/>
              </a:rPr>
              <a:t>Naaman</a:t>
            </a:r>
            <a:r>
              <a:rPr lang="en-US" sz="2400" dirty="0" smtClean="0">
                <a:hlinkClick r:id="rId4"/>
              </a:rPr>
              <a:t>, </a:t>
            </a:r>
            <a:r>
              <a:rPr lang="en-US" sz="2400" dirty="0" err="1" smtClean="0">
                <a:hlinkClick r:id="rId4"/>
              </a:rPr>
              <a:t>Mor</a:t>
            </a:r>
            <a:r>
              <a:rPr lang="en-US" sz="2400" dirty="0" smtClean="0">
                <a:hlinkClick r:id="rId4"/>
              </a:rPr>
              <a:t>, et al. "Context data in geo-referenced digital photo collections.” 2004.</a:t>
            </a:r>
            <a:endParaRPr lang="en-US" sz="24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What's Different About Describing Multimedia?</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971800"/>
            <a:ext cx="8036719" cy="1728837"/>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Sensory Gap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Semantic Gap</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Proliferation Problem</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smtClean="0"/>
          </a:p>
          <a:p>
            <a:endParaRPr lang="en-US" sz="2800" dirty="0" smtClean="0"/>
          </a:p>
          <a:p>
            <a:endParaRPr lang="en-US" sz="2800" dirty="0" smtClean="0"/>
          </a:p>
          <a:p>
            <a:endParaRPr lang="en-US" sz="2800" dirty="0" smtClean="0"/>
          </a:p>
        </p:txBody>
      </p:sp>
      <p:pic>
        <p:nvPicPr>
          <p:cNvPr id="5" name="Picture 4" descr="AdorationMagi.gif"/>
          <p:cNvPicPr>
            <a:picLocks noChangeAspect="1"/>
          </p:cNvPicPr>
          <p:nvPr/>
        </p:nvPicPr>
        <p:blipFill>
          <a:blip r:embed="rId3" cstate="print"/>
          <a:stretch>
            <a:fillRect/>
          </a:stretch>
        </p:blipFill>
        <p:spPr>
          <a:xfrm>
            <a:off x="457199" y="1371600"/>
            <a:ext cx="8242383" cy="5334000"/>
          </a:xfrm>
          <a:prstGeom prst="rect">
            <a:avLst/>
          </a:prstGeom>
        </p:spPr>
      </p:pic>
      <p:sp>
        <p:nvSpPr>
          <p:cNvPr id="6" name="Rectangle 5"/>
          <p:cNvSpPr/>
          <p:nvPr/>
        </p:nvSpPr>
        <p:spPr>
          <a:xfrm>
            <a:off x="1143000" y="152400"/>
            <a:ext cx="6781800" cy="1593065"/>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3600" b="1" dirty="0" smtClean="0"/>
              <a:t>Using Contextual Metadata in Image Retrieval (Naaman et al)</a:t>
            </a:r>
          </a:p>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400" dirty="0" smtClean="0">
              <a:latin typeface="+mj-lt"/>
              <a:ea typeface="+mj-ea"/>
              <a:cs typeface="+mj-cs"/>
              <a:sym typeface="UC Berkeley OS Sign"/>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2013</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Ryan Baker</a:t>
            </a:r>
            <a:br>
              <a:rPr lang="en-US" sz="3000" dirty="0" smtClean="0">
                <a:sym typeface="UC Berkeley OS Sign"/>
              </a:rPr>
            </a:b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1 October 2013</a:t>
            </a:r>
            <a:br>
              <a:rPr lang="en-US" sz="3000" dirty="0" smtClean="0">
                <a:sym typeface="UC Berkeley OS Sign"/>
              </a:rPr>
            </a:br>
            <a:r>
              <a:rPr lang="en-US" sz="3000" dirty="0" smtClean="0">
                <a:sym typeface="UC Berkeley OS Sign"/>
              </a:rPr>
              <a:t>Lecture 10.5 – Metadata for Music</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TDO 5 through 5.4</a:t>
            </a:r>
          </a:p>
          <a:p>
            <a:r>
              <a:rPr lang="en-US" sz="2800" dirty="0" smtClean="0"/>
              <a:t>Kent 4</a:t>
            </a:r>
          </a:p>
          <a:p>
            <a:r>
              <a:rPr lang="en-US" sz="2800" dirty="0" err="1" smtClean="0"/>
              <a:t>Fellbaum</a:t>
            </a:r>
            <a:r>
              <a:rPr lang="en-US" sz="2800" dirty="0" smtClean="0"/>
              <a:t>, </a:t>
            </a:r>
            <a:r>
              <a:rPr lang="en-US" sz="2800" dirty="0" err="1" smtClean="0"/>
              <a:t>Chrisiane</a:t>
            </a:r>
            <a:r>
              <a:rPr lang="en-US" sz="2800" dirty="0" smtClean="0"/>
              <a:t>. </a:t>
            </a:r>
            <a:r>
              <a:rPr lang="en-US" sz="2800" dirty="0" err="1" smtClean="0"/>
              <a:t>Wordnet</a:t>
            </a:r>
            <a:r>
              <a:rPr lang="en-US" sz="2800" dirty="0" smtClean="0"/>
              <a:t> </a:t>
            </a:r>
            <a:r>
              <a:rPr lang="en-US" sz="2800" dirty="0" smtClean="0">
                <a:hlinkClick r:id="rId3" tooltip="http://link.springer.com/chapter/10.1007%2F978-90-481-8847-5_10"/>
              </a:rPr>
              <a:t>link.springer.com/chapter/10.1007%2F978-90-481-8847-5_10</a:t>
            </a:r>
            <a:r>
              <a:rPr lang="en-US" sz="2800" dirty="0" smtClean="0"/>
              <a:t> (skip sections 10.12-10.15)</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7175"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smtClean="0"/>
              <a:t>The Sensory Gap (1)</a:t>
            </a:r>
            <a:endParaRPr lang="en-US" b="1" dirty="0"/>
          </a:p>
        </p:txBody>
      </p:sp>
      <p:pic>
        <p:nvPicPr>
          <p:cNvPr id="3" name="Picture 2" descr="DublinCore.JPG"/>
          <p:cNvPicPr>
            <a:picLocks noChangeAspect="1"/>
          </p:cNvPicPr>
          <p:nvPr/>
        </p:nvPicPr>
        <p:blipFill>
          <a:blip r:embed="rId3" cstate="print"/>
          <a:stretch>
            <a:fillRect/>
          </a:stretch>
        </p:blipFill>
        <p:spPr>
          <a:xfrm>
            <a:off x="228600" y="1624811"/>
            <a:ext cx="8686800" cy="40691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The Sensory Gap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2209800"/>
            <a:ext cx="8610600" cy="45950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There is a gap between an object and a computer's ability to sense and describe the object</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 infinite number of different "signals“ can be produced by the same object </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…And different objects can produce similar signals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Human perceptual machinery excels at recognizing when different "signal patterns" are the same object or when similar patterns are different ones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But the problem is difficult for computers</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Don’t Blame the Computer</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609600" y="2057400"/>
            <a:ext cx="8036719" cy="3512017"/>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is asking a lot of the computer to reconstruct and recognize a 3D or 4D world from 2D (photos) or 3D (video) projections of it that lose massive amounts of information in the process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It is fairer to see the sensory gap as evidence of the incredible power of the human visual and cognitive systems to apply neural computation and knowledge to enable visual perception</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smtClean="0">
                <a:sym typeface="UC Berkeley OS Sign"/>
              </a:rPr>
              <a:t>The Semantic Gap</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1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13"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9702" name="Picture 5"/>
          <p:cNvPicPr>
            <a:picLocks noChangeArrowheads="1"/>
          </p:cNvPicPr>
          <p:nvPr/>
        </p:nvPicPr>
        <p:blipFill>
          <a:blip r:embed="rId3" cstate="print"/>
          <a:srcRect/>
          <a:stretch>
            <a:fillRect/>
          </a:stretch>
        </p:blipFill>
        <p:spPr bwMode="auto">
          <a:xfrm>
            <a:off x="194221" y="223242"/>
            <a:ext cx="892969" cy="892969"/>
          </a:xfrm>
          <a:prstGeom prst="rect">
            <a:avLst/>
          </a:prstGeom>
          <a:noFill/>
          <a:ln w="9525">
            <a:noFill/>
            <a:round/>
            <a:headEnd/>
            <a:tailEnd/>
          </a:ln>
        </p:spPr>
      </p:pic>
      <p:sp>
        <p:nvSpPr>
          <p:cNvPr id="29703" name="Rectangle 7"/>
          <p:cNvSpPr>
            <a:spLocks noChangeArrowheads="1"/>
          </p:cNvSpPr>
          <p:nvPr/>
        </p:nvSpPr>
        <p:spPr bwMode="auto">
          <a:xfrm>
            <a:off x="228600" y="1692325"/>
            <a:ext cx="84582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Instruments, devices, and sensors encode data in formats that are optimized for efficient capture, storage, decoding, or other processing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This data is often limited to characteristics that involve coarse categorization and syntactic processing</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representation of the object can't be (easily) processed to understand what the object "means"</a:t>
            </a:r>
          </a:p>
          <a:p>
            <a:pPr marL="34290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So there is a semantic gap between the descriptions that people assign and those that can be assigned by automated mechanisms</a:t>
            </a:r>
            <a:endParaRPr lang="en-US" sz="2800" dirty="0">
              <a:latin typeface="UC Berkeley OS Sign"/>
              <a:cs typeface="Arial" pitchFamily="34" charset="0"/>
              <a:sym typeface="Arial"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2300</Words>
  <Application>Microsoft Office PowerPoint</Application>
  <PresentationFormat>On-screen Show (4:3)</PresentationFormat>
  <Paragraphs>445</Paragraphs>
  <Slides>52</Slides>
  <Notes>52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Plan for Today’s Lecture(s)</vt:lpstr>
      <vt:lpstr>INFO 202 “Information Organization &amp; Retrieval” Fall 2013 </vt:lpstr>
      <vt:lpstr>What is Multimedia?</vt:lpstr>
      <vt:lpstr>Concepts and Relationships for Multimedia Resources</vt:lpstr>
      <vt:lpstr>What's Different About Describing Multimedia?</vt:lpstr>
      <vt:lpstr>The Sensory Gap (1)</vt:lpstr>
      <vt:lpstr>The Sensory Gap (2)</vt:lpstr>
      <vt:lpstr>Don’t Blame the Computer</vt:lpstr>
      <vt:lpstr>The Semantic Gap</vt:lpstr>
      <vt:lpstr>What’s this Picture About?</vt:lpstr>
      <vt:lpstr>Name That Tune</vt:lpstr>
      <vt:lpstr>Text has a Smaller Semantic Gap</vt:lpstr>
      <vt:lpstr>The Proliferation Problem (1)</vt:lpstr>
      <vt:lpstr>The Proliferation Problem (2)</vt:lpstr>
      <vt:lpstr>Are these “Gaps” New Problems?</vt:lpstr>
      <vt:lpstr>Just a Matter of Degree?</vt:lpstr>
      <vt:lpstr>Some Problems May Be New</vt:lpstr>
      <vt:lpstr>INFO 202 “Information Organization &amp; Retrieval” Fall 2013 </vt:lpstr>
      <vt:lpstr>"Professional" Metadata for Multimedia and Non-textual Works</vt:lpstr>
      <vt:lpstr>"Panofsky's Three Levels of Meaning</vt:lpstr>
      <vt:lpstr>  Description / “Preicongraphic” / Primary Level</vt:lpstr>
      <vt:lpstr>Identification / “Icongraphic” / Secondary Level</vt:lpstr>
      <vt:lpstr>Interpretation / “Iconologic” Level</vt:lpstr>
      <vt:lpstr>Slide 24</vt:lpstr>
      <vt:lpstr>Slide 25</vt:lpstr>
      <vt:lpstr>Getty Categories for the Description of Works of Art (CDWA)</vt:lpstr>
      <vt:lpstr>CDWA’s First Question</vt:lpstr>
      <vt:lpstr>Slide 28</vt:lpstr>
      <vt:lpstr>Slide 29</vt:lpstr>
      <vt:lpstr>Slide 30</vt:lpstr>
      <vt:lpstr>Slide 31</vt:lpstr>
      <vt:lpstr>Metadata for Video</vt:lpstr>
      <vt:lpstr>Professional Metadata-Making for Video</vt:lpstr>
      <vt:lpstr>Slide 34</vt:lpstr>
      <vt:lpstr>Comparing “Professional” Metadata with “Amateur" Metadata</vt:lpstr>
      <vt:lpstr>INFO 202 “Information Organization &amp; Retrieval” Fall 2013 </vt:lpstr>
      <vt:lpstr>Bridging the Semantic Gap in  Describing Images</vt:lpstr>
      <vt:lpstr>Slide 38</vt:lpstr>
      <vt:lpstr>Computational Description of Images</vt:lpstr>
      <vt:lpstr>Slide 40</vt:lpstr>
      <vt:lpstr>Video Analytics (1)</vt:lpstr>
      <vt:lpstr>Video Analytics (2)</vt:lpstr>
      <vt:lpstr>The Dark Side of Image Analysis</vt:lpstr>
      <vt:lpstr>Slide 44</vt:lpstr>
      <vt:lpstr>INFO 202 “Information Organization &amp; Retrieval” Fall 2013 </vt:lpstr>
      <vt:lpstr>Contextual Metadata</vt:lpstr>
      <vt:lpstr>Slide 47</vt:lpstr>
      <vt:lpstr>Slide 48</vt:lpstr>
      <vt:lpstr>Slide 49</vt:lpstr>
      <vt:lpstr>Slide 50</vt:lpstr>
      <vt:lpstr>INFO 202 “Information Organization &amp; Retrieval” Fall 2013 </vt:lpstr>
      <vt:lpstr>Readings for 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2013-10-01T18:09:18Z</dcterms:created>
  <dcterms:modified xsi:type="dcterms:W3CDTF">2013-10-01T18:09:21Z</dcterms:modified>
</cp:coreProperties>
</file>