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sldIdLst>
    <p:sldId id="256" r:id="rId2"/>
    <p:sldId id="351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11" r:id="rId6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94" autoAdjust="0"/>
  </p:normalViewPr>
  <p:slideViewPr>
    <p:cSldViewPr>
      <p:cViewPr>
        <p:scale>
          <a:sx n="66" d="100"/>
          <a:sy n="66" d="100"/>
        </p:scale>
        <p:origin x="-285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1" d="100"/>
          <a:sy n="71" d="100"/>
        </p:scale>
        <p:origin x="-732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4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url.org/dc/elements/1.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sts.w3.org/Archives/Public/www-html/1994Jun/004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uthorities.loc.gov/" TargetMode="External"/><Relationship Id="rId4" Type="http://schemas.openxmlformats.org/officeDocument/2006/relationships/hyperlink" Target="http://www.loc.gov/marc/uma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puparchive.org/" TargetMode="External"/><Relationship Id="rId5" Type="http://schemas.openxmlformats.org/officeDocument/2006/relationships/hyperlink" Target="http://pbcore.org" TargetMode="External"/><Relationship Id="rId4" Type="http://schemas.openxmlformats.org/officeDocument/2006/relationships/hyperlink" Target="http://dublincore.org/documents/profile-guidelines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ionsonline.org/oneworld/hist_country_names.htm" TargetMode="External"/><Relationship Id="rId4" Type="http://schemas.openxmlformats.org/officeDocument/2006/relationships/hyperlink" Target="http://www.famousnamechanges.net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amily_name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rchforancestors.com/soundex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92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Dublin Core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Metacrap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Tagging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Authority Control / Duplicate Detection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DESCRIPTION -- an account of the resource; abstract, TOC, etc.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-- a language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TYPE -- the nature or genre of the content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RIGHTS -- information about rights held in and over the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5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SOURCE – a related resource from which the described resource is derived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RELATION -- a related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COVERAGE -- the spatial or temporal topic of the resource, relevant jurisdiction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 “Content Model”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is Unrestrictive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451233"/>
            <a:ext cx="8036719" cy="54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elements are optional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elements are repeatable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Elements can be in any order</a:t>
            </a:r>
          </a:p>
          <a:p>
            <a:endParaRPr lang="en-US" sz="2800" dirty="0" smtClean="0"/>
          </a:p>
          <a:p>
            <a:r>
              <a:rPr lang="en-US" sz="2800" dirty="0" smtClean="0"/>
              <a:t>The model for each element has gotten more general over time… e.g., used to say “content of a resource”… where it now says “resource”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Hypothetical Metadata Description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for 202 Course Home Page</a:t>
            </a:r>
            <a:br>
              <a:rPr lang="en-US" sz="3400" dirty="0" smtClean="0">
                <a:sym typeface="UC Berkeley OS Sign"/>
              </a:rPr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95400"/>
            <a:ext cx="8036719" cy="65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&lt;meta name=“author” content=“Robert J. Glushko”&gt;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name=“title” content=“I202 Information Organization and Retrieval”&gt;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name=“webmaster” content=“Fred </a:t>
            </a:r>
            <a:r>
              <a:rPr lang="en-US" sz="2800" dirty="0" err="1" smtClean="0"/>
              <a:t>Chasen</a:t>
            </a:r>
            <a:r>
              <a:rPr lang="en-US" sz="2800" dirty="0" smtClean="0"/>
              <a:t>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name=“publisher” content=“UC Berkeley School of Information”&gt;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name=“date” content=“Fall 2013”&gt;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“</a:t>
            </a:r>
            <a:r>
              <a:rPr lang="en-US" sz="3400" dirty="0" err="1" smtClean="0">
                <a:sym typeface="UC Berkeley OS Sign"/>
              </a:rPr>
              <a:t>DublinCore-ized</a:t>
            </a:r>
            <a:r>
              <a:rPr lang="en-US" sz="3400" dirty="0" smtClean="0">
                <a:sym typeface="UC Berkeley OS Sign"/>
              </a:rPr>
              <a:t>” Hypothetical Example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for 202 Course Home Page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295400"/>
            <a:ext cx="8534400" cy="65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DC.creator</a:t>
            </a:r>
            <a:r>
              <a:rPr lang="en-US" sz="2800" dirty="0" smtClean="0"/>
              <a:t>” content=“Robert J. Glushko”&gt;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DC.title</a:t>
            </a:r>
            <a:r>
              <a:rPr lang="en-US" sz="2800" dirty="0" smtClean="0"/>
              <a:t>” content=“I202 Information Organization and Retrieval”&gt;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DC.contributor</a:t>
            </a:r>
            <a:r>
              <a:rPr lang="en-US" sz="2800" dirty="0" smtClean="0"/>
              <a:t>” content=“Fred </a:t>
            </a:r>
            <a:r>
              <a:rPr lang="en-US" sz="2800" dirty="0" err="1" smtClean="0"/>
              <a:t>Chasen</a:t>
            </a:r>
            <a:r>
              <a:rPr lang="en-US" sz="2800" dirty="0" smtClean="0"/>
              <a:t>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DC.publisher</a:t>
            </a:r>
            <a:r>
              <a:rPr lang="en-US" sz="2800" dirty="0" smtClean="0"/>
              <a:t>” content=“UC Berkeley School of Information”&gt;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name=“</a:t>
            </a:r>
            <a:r>
              <a:rPr lang="en-US" sz="2800" dirty="0" err="1" smtClean="0"/>
              <a:t>DC.date</a:t>
            </a:r>
            <a:r>
              <a:rPr lang="en-US" sz="2800" dirty="0" smtClean="0"/>
              <a:t>” content=“Fall 2013”&gt;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 in XML</a:t>
            </a:r>
            <a:br>
              <a:rPr lang="en-US" sz="3400" dirty="0" smtClean="0">
                <a:sym typeface="UC Berkeley OS Sign"/>
              </a:rPr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02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can define the DC as an XML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schema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This allows DC statements to be embedded in any XML document using a DC namespace</a:t>
            </a:r>
          </a:p>
          <a:p>
            <a:r>
              <a:rPr lang="en-US" sz="2800" dirty="0" smtClean="0"/>
              <a:t> 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 in XML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as Separate Record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990600"/>
            <a:ext cx="9753600" cy="62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400" dirty="0" smtClean="0"/>
              <a:t>&lt;?xml version=“1.0”?&gt;</a:t>
            </a:r>
          </a:p>
          <a:p>
            <a:r>
              <a:rPr lang="en-US" sz="2400" dirty="0" smtClean="0"/>
              <a:t>&lt;metadata </a:t>
            </a:r>
            <a:r>
              <a:rPr lang="en-US" sz="2400" dirty="0" err="1" smtClean="0"/>
              <a:t>xmlns:dc</a:t>
            </a:r>
            <a:r>
              <a:rPr lang="en-US" sz="2400" dirty="0" smtClean="0"/>
              <a:t>=</a:t>
            </a:r>
            <a:r>
              <a:rPr lang="en-US" sz="2400" dirty="0" smtClean="0">
                <a:hlinkClick r:id="rId3"/>
              </a:rPr>
              <a:t>http://purl.org/dc/elements/1.1</a:t>
            </a:r>
            <a:r>
              <a:rPr lang="en-US" sz="2400" dirty="0" smtClean="0"/>
              <a:t>/&gt;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dc:creator</a:t>
            </a:r>
            <a:r>
              <a:rPr lang="en-US" sz="2400" dirty="0" smtClean="0"/>
              <a:t>&gt;Robert J. Glushko&lt;/</a:t>
            </a:r>
            <a:r>
              <a:rPr lang="en-US" sz="2400" dirty="0" err="1" smtClean="0"/>
              <a:t>dc:creator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dc:title</a:t>
            </a:r>
            <a:r>
              <a:rPr lang="en-US" sz="2400" dirty="0" smtClean="0"/>
              <a:t>&gt;I202 Information Organization and Retrieval &lt;/</a:t>
            </a:r>
            <a:r>
              <a:rPr lang="en-US" sz="2400" dirty="0" err="1" smtClean="0"/>
              <a:t>dc:title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dc:contributor</a:t>
            </a:r>
            <a:r>
              <a:rPr lang="en-US" sz="2400" dirty="0" smtClean="0"/>
              <a:t>&gt;Fred </a:t>
            </a:r>
            <a:r>
              <a:rPr lang="en-US" sz="2400" dirty="0" err="1" smtClean="0"/>
              <a:t>Chasen</a:t>
            </a:r>
            <a:r>
              <a:rPr lang="en-US" sz="2400" dirty="0" smtClean="0"/>
              <a:t>&lt;/</a:t>
            </a:r>
            <a:r>
              <a:rPr lang="en-US" sz="2400" dirty="0" err="1" smtClean="0"/>
              <a:t>dc:contributor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dc:publisher</a:t>
            </a:r>
            <a:r>
              <a:rPr lang="en-US" sz="2400" dirty="0" smtClean="0"/>
              <a:t>&gt;UC Berkeley School of Information&lt;/</a:t>
            </a:r>
            <a:r>
              <a:rPr lang="en-US" sz="2400" dirty="0" err="1" smtClean="0"/>
              <a:t>dc:publisher</a:t>
            </a:r>
            <a:r>
              <a:rPr lang="en-US" sz="2400" dirty="0" smtClean="0"/>
              <a:t>&gt;</a:t>
            </a:r>
          </a:p>
          <a:p>
            <a:r>
              <a:rPr lang="en-US" sz="2400" dirty="0" smtClean="0"/>
              <a:t>&lt;</a:t>
            </a:r>
            <a:r>
              <a:rPr lang="en-US" sz="2400" dirty="0" err="1" smtClean="0"/>
              <a:t>dc:date</a:t>
            </a:r>
            <a:r>
              <a:rPr lang="en-US" sz="2400" dirty="0" smtClean="0"/>
              <a:t>&gt;Fall 2013&lt;/</a:t>
            </a:r>
            <a:r>
              <a:rPr lang="en-US" sz="2400" dirty="0" err="1" smtClean="0"/>
              <a:t>dc:date</a:t>
            </a:r>
            <a:r>
              <a:rPr lang="en-US" sz="2400" dirty="0" smtClean="0"/>
              <a:t>&gt;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&lt;/metadata&gt;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Using the Dublin Core – 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Pragmatics and Problems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44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 information may appear to belong in more than one metadata element“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is potential semantic overlap between some elements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will occasionally be some judgment required from the person assigning the metadata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9.2– </a:t>
            </a:r>
            <a:r>
              <a:rPr lang="en-US" sz="3000" dirty="0" err="1" smtClean="0">
                <a:sym typeface="UC Berkeley OS Sign"/>
              </a:rPr>
              <a:t>Metacrap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Cory Doctorow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562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Cory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Efram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Doctorow (born July 17, 1971) is a Canadian-British blogger, journalist, and science fiction author who serves as co-editor of the weblog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Boing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Boing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He is an activist in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favour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of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liberalising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copyright laws and a proponent of the Creative Commons organization, using some of their licenses for his books.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(from Wikipedia)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9.1 – The Dublin Core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err="1" smtClean="0">
                <a:sym typeface="UC Berkeley OS Sign"/>
              </a:rPr>
              <a:t>Metacrap</a:t>
            </a:r>
            <a:r>
              <a:rPr lang="en-US" sz="3400" dirty="0" smtClean="0">
                <a:sym typeface="UC Berkeley OS Sign"/>
              </a:rPr>
              <a:t/>
            </a:r>
            <a:br>
              <a:rPr lang="en-US" sz="3400" dirty="0" smtClean="0">
                <a:sym typeface="UC Berkeley OS Sign"/>
              </a:rPr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622434"/>
            <a:ext cx="8036719" cy="39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"A world of exhaustive, reliable metadata would be a utopia. It's also a pipe-dream, founded on self-delusion, nerd hubris and hysterically inflated market opportunities”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People lie, are lazy, stupid, deluded, biased…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vocabulary problem…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is Doctorow's recommendation? 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HTML META Tag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05000"/>
            <a:ext cx="8036719" cy="49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 1994 (very early in Web history) a Computer Science graduate student proposed that HTML be revised to include a META tag</a:t>
            </a:r>
            <a:endParaRPr lang="en-US" sz="2400" dirty="0" smtClean="0"/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"The META element can be used within the HEAD element to embed document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metainformation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not defined by other HTML elements. Such information can be extracted by servers/clients for use in identifying, indexing, and cataloging specialized document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metainformation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” 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(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http://lists.w3.org/Archives/Public/www-html/1994Jun/0041.html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What the W3C Imagined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905000"/>
            <a:ext cx="8036719" cy="39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800" dirty="0" smtClean="0"/>
              <a:t>&lt;META NAME="DESCRIPTION" CONTENT="accurate prose description"&gt; </a:t>
            </a:r>
          </a:p>
          <a:p>
            <a:endParaRPr lang="en-US" sz="2800" dirty="0" smtClean="0"/>
          </a:p>
          <a:p>
            <a:r>
              <a:rPr lang="en-US" sz="2800" dirty="0" smtClean="0"/>
              <a:t>&lt;META NAME="KEYWORDS" CONTENT="useful comma-separated keywords"&gt;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9.3 – Resource Tagging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Social Tagging - Overview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</a:t>
            </a:r>
            <a:r>
              <a:rPr lang="en-US" sz="2800" dirty="0" err="1" smtClean="0">
                <a:sym typeface="Arial" pitchFamily="34" charset="0"/>
              </a:rPr>
              <a:t>Trant’s</a:t>
            </a:r>
            <a:r>
              <a:rPr lang="en-US" sz="2800" dirty="0" smtClean="0">
                <a:sym typeface="Arial" pitchFamily="34" charset="0"/>
              </a:rPr>
              <a:t> definition:  “Publicly labeling or categorizing resources in a shared online environment”</a:t>
            </a:r>
          </a:p>
          <a:p>
            <a:pPr marL="160729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ym typeface="Arial" pitchFamily="34" charset="0"/>
              </a:rPr>
              <a:t>The aggregated results of individual tags have been described as: collaborative, cooperative, distributed, dynamic, community-based, </a:t>
            </a:r>
            <a:r>
              <a:rPr lang="en-US" sz="2800" dirty="0" err="1" smtClean="0">
                <a:sym typeface="Arial" pitchFamily="34" charset="0"/>
              </a:rPr>
              <a:t>folksonomic</a:t>
            </a:r>
            <a:r>
              <a:rPr lang="en-US" sz="2800" dirty="0" smtClean="0">
                <a:sym typeface="Arial" pitchFamily="34" charset="0"/>
              </a:rPr>
              <a:t>,  </a:t>
            </a:r>
            <a:r>
              <a:rPr lang="en-US" sz="2800" dirty="0" err="1" smtClean="0">
                <a:sym typeface="Arial" pitchFamily="34" charset="0"/>
              </a:rPr>
              <a:t>wikified</a:t>
            </a:r>
            <a:r>
              <a:rPr lang="en-US" sz="2800" dirty="0" smtClean="0">
                <a:sym typeface="Arial" pitchFamily="34" charset="0"/>
              </a:rPr>
              <a:t>, </a:t>
            </a:r>
            <a:r>
              <a:rPr lang="en-US" sz="2800" dirty="0" err="1" smtClean="0">
                <a:sym typeface="Arial" pitchFamily="34" charset="0"/>
              </a:rPr>
              <a:t>ethnoclassification</a:t>
            </a:r>
            <a:r>
              <a:rPr lang="en-US" sz="2800" dirty="0" smtClean="0">
                <a:sym typeface="Arial" pitchFamily="34" charset="0"/>
              </a:rPr>
              <a:t>, democratic, user-assigned, or user-generated</a:t>
            </a:r>
          </a:p>
          <a:p>
            <a:pPr marL="160729" lvl="1" indent="-160729" eaLnBrk="0" fontAlgn="base" hangingPunct="0">
              <a:lnSpc>
                <a:spcPct val="92000"/>
              </a:lnSpc>
              <a:spcBef>
                <a:spcPts val="1266"/>
              </a:spcBef>
              <a:spcAft>
                <a:spcPct val="0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>
                <a:sym typeface="Arial" pitchFamily="34" charset="0"/>
              </a:rPr>
              <a:t>Tag sharing (or visibility) creates additional value through network effects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Conceptual Model of Social Tagging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800" dirty="0" smtClean="0"/>
              <a:t>				</a:t>
            </a:r>
            <a:endParaRPr lang="en-US" sz="2800" dirty="0">
              <a:latin typeface="UC Berkeley OS Sign"/>
            </a:endParaRPr>
          </a:p>
        </p:txBody>
      </p:sp>
      <p:pic>
        <p:nvPicPr>
          <p:cNvPr id="8" name="Picture 7" descr="TagsUs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828800"/>
            <a:ext cx="5981700" cy="4486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Design Dimensions for Tagging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93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What can be tagged? (anything, photos, web resources, bibliographic resources…)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Tagging lexicography?  (whitespace delimited string, phrases, normalization)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Who can tag?  (self, permitted people, anyone)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Tagging support?  (none, suggested, previous tags visible)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Aggregation model?  (none, “bag”, labeled set)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Types of Tags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376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Subject /Taxonomic or Keyword Tags (most common, but rarely from a controlled vocabulary)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Property or Attribute Tags ("red," "expensive“)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"Purpose" Tags (</a:t>
            </a:r>
            <a:r>
              <a:rPr lang="en-US" sz="3200" dirty="0" err="1" smtClean="0"/>
              <a:t>e.g</a:t>
            </a:r>
            <a:r>
              <a:rPr lang="en-US" sz="3200" dirty="0" smtClean="0"/>
              <a:t>, "</a:t>
            </a:r>
            <a:r>
              <a:rPr lang="en-US" sz="3200" dirty="0" err="1" smtClean="0"/>
              <a:t>toread</a:t>
            </a:r>
            <a:r>
              <a:rPr lang="en-US" sz="3200" dirty="0" smtClean="0"/>
              <a:t>" or "</a:t>
            </a:r>
            <a:r>
              <a:rPr lang="en-US" sz="3200" dirty="0" err="1" smtClean="0"/>
              <a:t>buythis</a:t>
            </a:r>
            <a:r>
              <a:rPr lang="en-US" sz="3200" dirty="0" smtClean="0"/>
              <a:t>" or "</a:t>
            </a:r>
            <a:r>
              <a:rPr lang="en-US" sz="3200" dirty="0" err="1" smtClean="0"/>
              <a:t>tagthis</a:t>
            </a:r>
            <a:r>
              <a:rPr lang="en-US" sz="3200" dirty="0" smtClean="0"/>
              <a:t>“)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Evaluative Tags ("interesting," "good)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9530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ym typeface="UC Berkeley OS Sign"/>
              </a:rPr>
              <a:t>Delicious (2005)</a:t>
            </a:r>
            <a:endParaRPr lang="en-US" sz="4000" dirty="0"/>
          </a:p>
        </p:txBody>
      </p:sp>
      <p:pic>
        <p:nvPicPr>
          <p:cNvPr id="4" name="Content Placeholder 3" descr="TagsUser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91676" y="1295400"/>
            <a:ext cx="641430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Tagging Functionality / UIs for Tagging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498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Context is recorded automatically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Share/Don't Share (or Private/Public): enable both personal organization and group organization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Tag suggestion (tagging precedents)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Tag organization into groups or 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Batch uploading and tagging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Tag Visualization ("tag clouds")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Motivation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When the web was just a few years old, professional “metadata-makers” were already concerned that web resources would be difficult to discover and identify because they lacked good descriptions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An international, cross-disciplinary group of professionals from librarianship, computer science, text encoding, the museum community, and other related fields convened in 1995 to propose a standard set of metadata elements for web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 Quality / Correctness?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340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When I first signed up for the popular bookmarking/tagging site “delicious” the instructions said: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Tagging is intuitive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A tag can be anything you want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i="1" dirty="0" smtClean="0"/>
              <a:t>There are no wrong tags 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 Me “Stanford” “Hillary” “Obama”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800" dirty="0" smtClean="0"/>
              <a:t>				</a:t>
            </a:r>
            <a:endParaRPr lang="en-US" sz="2800" dirty="0">
              <a:latin typeface="UC Berkeley OS Sign"/>
            </a:endParaRPr>
          </a:p>
        </p:txBody>
      </p:sp>
      <p:pic>
        <p:nvPicPr>
          <p:cNvPr id="8" name="Picture 7" descr="TagsUs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828800"/>
            <a:ext cx="5981700" cy="4486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“Tag Soup”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355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Users are free to assign any number of labels or tags they choose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No vocabulary control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No text processing to handle derivational and morphological variants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Responses to Tag Soup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4217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 people consider the unstructured, uncontrolled nature of "tag soup" to be its great strength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Others adopt personal conventions to encode hierarchical and derivational relationships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Using multiple accounts for the same application for different purposes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“Tag bundles" to enable more hierarchy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err="1" smtClean="0">
                <a:sym typeface="UC Berkeley OS Sign"/>
              </a:rPr>
              <a:t>Geotagging</a:t>
            </a:r>
            <a:r>
              <a:rPr lang="en-US" sz="3400" dirty="0" smtClean="0">
                <a:sym typeface="UC Berkeley OS Sign"/>
              </a:rPr>
              <a:t> and Taxonomic Tagging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2057400"/>
            <a:ext cx="8153400" cy="475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Most tags don't come from controlled vocabularies, but </a:t>
            </a:r>
            <a:r>
              <a:rPr lang="en-US" sz="2800" dirty="0" err="1" smtClean="0"/>
              <a:t>geotagging</a:t>
            </a:r>
            <a:r>
              <a:rPr lang="en-US" sz="2800" dirty="0" smtClean="0"/>
              <a:t> and biological tagging are the exceptions that prove the rule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Map interfaces in </a:t>
            </a:r>
            <a:r>
              <a:rPr lang="en-US" sz="2800" dirty="0" err="1" smtClean="0"/>
              <a:t>flickr</a:t>
            </a:r>
            <a:r>
              <a:rPr lang="en-US" sz="2800" dirty="0" smtClean="0"/>
              <a:t> and </a:t>
            </a:r>
            <a:r>
              <a:rPr lang="en-US" sz="2800" dirty="0" err="1" smtClean="0"/>
              <a:t>google</a:t>
            </a:r>
            <a:r>
              <a:rPr lang="en-US" sz="2800" dirty="0" smtClean="0"/>
              <a:t> earth can be used for </a:t>
            </a:r>
            <a:r>
              <a:rPr lang="en-US" sz="2800" dirty="0" err="1" smtClean="0"/>
              <a:t>geotagging</a:t>
            </a:r>
            <a:r>
              <a:rPr lang="en-US" sz="2800" dirty="0" smtClean="0"/>
              <a:t> but any GPS will do - by convention 3 tags are used: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err="1" smtClean="0"/>
              <a:t>geotagged</a:t>
            </a:r>
            <a:endParaRPr lang="en-US" sz="2800" dirty="0" smtClean="0"/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err="1" smtClean="0"/>
              <a:t>geo:lat</a:t>
            </a:r>
            <a:r>
              <a:rPr lang="en-US" sz="2800" dirty="0" smtClean="0"/>
              <a:t>=latitude e.g. </a:t>
            </a:r>
            <a:r>
              <a:rPr lang="en-US" sz="2800" dirty="0" err="1" smtClean="0"/>
              <a:t>geo:lat</a:t>
            </a:r>
            <a:r>
              <a:rPr lang="en-US" sz="2800" dirty="0" smtClean="0"/>
              <a:t>=51.4989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err="1" smtClean="0"/>
              <a:t>geo:lon</a:t>
            </a:r>
            <a:r>
              <a:rPr lang="en-US" sz="2800" dirty="0" smtClean="0"/>
              <a:t>=longitude e.g. </a:t>
            </a:r>
            <a:r>
              <a:rPr lang="en-US" sz="2800" dirty="0" err="1" smtClean="0"/>
              <a:t>geo:lon</a:t>
            </a:r>
            <a:r>
              <a:rPr lang="en-US" sz="2800" dirty="0" smtClean="0"/>
              <a:t>=-0.1786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838200"/>
            <a:ext cx="2971800" cy="3048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ym typeface="UC Berkeley OS Sign"/>
              </a:rPr>
              <a:t>Combined Geo and </a:t>
            </a:r>
            <a:br>
              <a:rPr lang="en-US" sz="4000" dirty="0" smtClean="0">
                <a:sym typeface="UC Berkeley OS Sign"/>
              </a:rPr>
            </a:br>
            <a:r>
              <a:rPr lang="en-US" sz="4000" dirty="0" smtClean="0">
                <a:sym typeface="UC Berkeley OS Sign"/>
              </a:rPr>
              <a:t>Bio Tagging</a:t>
            </a:r>
            <a:endParaRPr lang="en-US" sz="4000" dirty="0"/>
          </a:p>
        </p:txBody>
      </p:sp>
      <p:pic>
        <p:nvPicPr>
          <p:cNvPr id="4" name="Content Placeholder 3" descr="TagsUser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4800"/>
            <a:ext cx="6404398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 Convergence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1905000"/>
            <a:ext cx="8153400" cy="492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systems (like del.icio.us) don't allow users to see the tags assigned by other users when they are tagging a resource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once a user tags a resource, most systems reveal the tags applied by other users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If your tag(s) don't match, do you?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Change your tag to adapt to the group norm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Keep your tag to influence the group norm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Add the group tag but keep yours as well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49530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ym typeface="UC Berkeley OS Sign"/>
              </a:rPr>
              <a:t>Tag Clouds </a:t>
            </a:r>
            <a:endParaRPr lang="en-US" sz="4000" dirty="0"/>
          </a:p>
        </p:txBody>
      </p:sp>
      <p:pic>
        <p:nvPicPr>
          <p:cNvPr id="4" name="Content Placeholder 3" descr="TagsUser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066800"/>
            <a:ext cx="7620000" cy="5416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26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9.4 – </a:t>
            </a:r>
            <a:r>
              <a:rPr lang="en-US" sz="3000" dirty="0" smtClean="0">
                <a:sym typeface="UC Berkeley OS Sign"/>
              </a:rPr>
              <a:t>Authority Control</a:t>
            </a:r>
            <a:r>
              <a:rPr lang="en-US" sz="3000" dirty="0" smtClean="0">
                <a:sym typeface="UC Berkeley OS Sign"/>
              </a:rPr>
              <a:t/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and </a:t>
            </a:r>
            <a:r>
              <a:rPr lang="en-US" sz="3000" dirty="0" smtClean="0">
                <a:sym typeface="UC Berkeley OS Sign"/>
              </a:rPr>
              <a:t>Duplicate Detection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Variant Forms of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327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A generic problem in resource description is dealing with variant name forms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Same person (or resource) uses or is given different names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Different people (or resources) use the same name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Goals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864476"/>
            <a:ext cx="83058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Simplicity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Must be usable by web page authors, because web scale defies description by professional metadata-makers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Broad semantics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Description elements must not require precise semantic distinctions that not everyone could or would want to make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Extensibility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Must be easy to extend when more precise semantic descriptions are needed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UC Berkeley OS Sign"/>
                <a:cs typeface="Arial" pitchFamily="34" charset="0"/>
                <a:sym typeface="Arial" pitchFamily="34" charset="0"/>
              </a:rPr>
              <a:t>International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:  Element names need equivalents in all the languages used in web pages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Different Forms of “Same” Author Name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799" y="1219200"/>
            <a:ext cx="8659549" cy="4953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“Dirty” Citations for the Same Book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452782"/>
            <a:ext cx="6512537" cy="540521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Different Forms of Institutional Name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6106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Same Name for Different Authors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990600"/>
            <a:ext cx="6942384" cy="5399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Questions about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43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How many names should be associated with a information object or resource?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Should one be designated as the preferred or authoritative form?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What references should be made from other possible forms of names that haven't been used?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Authority Control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828800"/>
            <a:ext cx="8036719" cy="53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Authority control is concerned with creation and maintenance of a set of terms that have been chosen as the standard representatives for some resource based on some set of rules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Library of Congress maintains an "authority file" (in MARC format) for the names of persons, corporate entities, geographic names of political entities, and titles of works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http://www.loc.gov/marc/uma/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 and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http://authorities.loc.gov/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Normative Forms of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01329"/>
            <a:ext cx="8036719" cy="50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names appear in multiple forms, one form needs to be chosen; criteria include: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Fullness (e.g., full names vs. initials only) 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of the name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Spelling (choose predominant form)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Entry element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"Smith, John" not "John Smith"</a:t>
            </a:r>
          </a:p>
          <a:p>
            <a:pPr marL="12573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"Mao Zedong" or "Zedong, Mao" or "Mao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Tse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Tung" or ?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Naming Problems for Places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542284"/>
            <a:ext cx="8590359" cy="531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Variant forms: St. Petersburg, </a:t>
            </a:r>
            <a:r>
              <a:rPr lang="az-Cyrl-AZ" sz="2400" dirty="0" smtClean="0">
                <a:latin typeface="UC Berkeley OS Sign"/>
                <a:cs typeface="Arial" pitchFamily="34" charset="0"/>
                <a:sym typeface="Arial" pitchFamily="34" charset="0"/>
              </a:rPr>
              <a:t>Санкт Пербургскйй,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Saint-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Pétersbourg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Multiple names: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Cluj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in Romania /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Roumania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/ Rumania, is also called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Klausenburg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 and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Kolozsvar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Name changes: Bombay -&gt; Mumbai.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Homographs:Vienna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, VA, and Vienna, Austria; 50 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Springfields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Anachronisms: No Germany before 1870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Vague, e.g. Midwest, Silicon Valley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Unstable boundaries: 19th century Poland; Balkans; USSR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Authoritative Place Names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77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Places have latitude and longitude coordinates, so we can link places and spaces with a GAZETTEER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 gazetteer is a place name authority file that: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Indicates what kinds of place: "Feature type"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Objectively specifies latitude and longitude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Disambiguates similar place names 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Brings variant names together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Allows places to be displayed on maps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Code Sets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73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Code sets are constrained sets of values that are often completely arbitrary but they are unambiguous and authoritative names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ISO code sets for countries (3166), currencies (4217), quantities and units of measure (31) are very commonly used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Most organizations have internal code sets or business rules that implicitly define them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600200"/>
            <a:ext cx="8036719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Named after the place where it was created (but not where you think)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Widely used as the basis for more specialized models (because it is the “core” of all of them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See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http://dublincore.org/documents/profile-guidelines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/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Example: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PBCORE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(used by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  <a:hlinkClick r:id="rId6"/>
              </a:rPr>
              <a:t>PopUpArchive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There are specifications of how to use it in numerous syntaxes (especially XML and RDF) and languages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Name Matching Problem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81200"/>
            <a:ext cx="8534400" cy="18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matching" is the task of determining when two different strings denote the same person, object, or other named entity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is ironic that this problem has many other names: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4038600"/>
            <a:ext cx="3733800" cy="215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Co-reference resolution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Duplicate detection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Record linkage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3886200"/>
            <a:ext cx="4572000" cy="38510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Object consolidation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Merge-purge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Householding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Fuzzy/approximate matching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lvl="1"/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Duplicate Detection vs. Exact Copies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Domains For The Name Matching Problem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981200"/>
            <a:ext cx="8534400" cy="46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Customer relationship management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Direct mail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Law enforcement / counter-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terrrorism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Demography / population statistics (e.g. census)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Computational biology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/>
              <a:t>Data mining, signal processing, and image compression tasks in numerous application areas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Causes of Duplicate Names /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Why Name Matching is Hard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828800"/>
            <a:ext cx="8036719" cy="48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Different data capture formats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Poor 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mis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-spellings (original, transcription, OCR, “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autocorrection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”)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Phonological -&gt; orthographic alternatives (multiple ways to spell the same sound… which might not have been heard correctly)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 transliteration ("Peking" or "Beijing")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Nicknames and variant forms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Naming the Same Song?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6573" y="990600"/>
            <a:ext cx="6567637" cy="539963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Causes of Duplicate Names /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Why Name Matching is Hard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changes for people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(http://www.famousnamechanges.net/)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changes for countries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5"/>
              </a:rPr>
              <a:t> (http://www.nationsonline.org/oneworld/hist_country_names.htm)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(effectivity of names)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Causes of Duplicate Names /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Why Name Matching is Hard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133600"/>
            <a:ext cx="8036719" cy="189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Name permutations and omissions (complex rules for language and culture apply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http://en.wikipedia.org/wiki/Family_name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Definite descriptions and metonymy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Generic Approach to Name Matching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Computing Similarity between Names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81200"/>
            <a:ext cx="8036719" cy="465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Measures of orthographic similarity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"Edit distance" - how many insertions, deletions, or substitutions to turn one string into another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Can be weighted using likelihood or word order considerations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Measuring pronunciation similarity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"Hash" the names into phonetic encodings with fewer characters than original</a:t>
            </a:r>
          </a:p>
          <a:p>
            <a:pPr marL="800100" lvl="2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</a:t>
            </a:r>
            <a:r>
              <a:rPr lang="en-US" sz="2400" dirty="0" err="1" smtClean="0">
                <a:latin typeface="UC Berkeley OS Sign"/>
                <a:cs typeface="Arial" pitchFamily="34" charset="0"/>
                <a:sym typeface="Arial" pitchFamily="34" charset="0"/>
              </a:rPr>
              <a:t>Soundex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</a:rPr>
              <a:t>" function is very commonly used </a:t>
            </a:r>
            <a:r>
              <a:rPr lang="en-US" sz="24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http://www.searchforancestors.com/soundex.html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Operation Clean Data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9812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were the symptoms or implications of "dirty" data in the British army's supply chains?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were the primary causes of this "dirty" data?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Which data items were the focus of the data cleanup effort? Why?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What technologies or tools were used in the data cleanup effort?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The Dublin Core</a:t>
            </a:r>
            <a:endParaRPr lang="en-US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8686800" cy="4880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Data Quality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90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Data quality problems can have any combination of technological causes, process causes, or managerial causes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Does data have to be perfectly clean? Can it ever be?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How can your own actions contribute to data quality problems or to their resolution?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Principles and Processes for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Quality Information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2667000"/>
            <a:ext cx="8036719" cy="37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Prioritize the data items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Involve the data owners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Find the data owners and the "headwaters“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Validate at the time of capture or creation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Set realistic goals for data quality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TDO 4.4</a:t>
            </a:r>
          </a:p>
          <a:p>
            <a:r>
              <a:rPr lang="en-US" sz="2800" dirty="0" err="1" smtClean="0"/>
              <a:t>Harpring</a:t>
            </a:r>
            <a:r>
              <a:rPr lang="en-US" sz="2800" dirty="0" smtClean="0"/>
              <a:t>, Patricia. “The language of images: enhancing access to images by applying metadata schemas and structured vocabularies.”</a:t>
            </a:r>
          </a:p>
          <a:p>
            <a:r>
              <a:rPr lang="en-US" sz="2800" dirty="0" smtClean="0"/>
              <a:t>Bailer, Werner et al., Multimedia Semantics: Use Case Scenarios. </a:t>
            </a:r>
          </a:p>
          <a:p>
            <a:r>
              <a:rPr lang="en-US" sz="2800" dirty="0" err="1" smtClean="0"/>
              <a:t>Christel</a:t>
            </a:r>
            <a:r>
              <a:rPr lang="en-US" sz="2800" dirty="0" smtClean="0"/>
              <a:t>, Michael. Automated Metadata in Multimedia Information Systems, Chapter 2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717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More than a Controlled Vocabulary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1828800"/>
            <a:ext cx="8036719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controlled vocabulary is a standardized set of terms (such as subject headings, names, classifications, etc.) assigned by organizers / cataloguers / indexers of resources 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 metadata schema like the Dublin Core controls the kinds of assertions about resources that you can make in the first place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Controlled vocabularies can be very useful requirements or recommendations about the values that are contained in the assertions (the information content of the assertion)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5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TITLE -- a name given to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IDENTIFIER -- an unambiguous reference to the resource within a given context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SUBJECT -- the topic of the resource; key words or classification phrases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CREATOR -- an entity primarily responsible for making the resource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Dublin Core: The Elements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CONTRIBUTOR -- An entity responsible for making contributions to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PUBLISHER -- the entity primarily responsible for making the resource available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DATE -- a point or period of time associated with an event in the life cycle of the resource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FORMAT -- the file format, physical medium, or dimensions of the resource.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3001</Words>
  <Application>Microsoft Office PowerPoint</Application>
  <PresentationFormat>On-screen Show (4:3)</PresentationFormat>
  <Paragraphs>528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Plan for Today’s Lecture(s)</vt:lpstr>
      <vt:lpstr>INFO 202 “Information Organization &amp; Retrieval” Fall 2013 </vt:lpstr>
      <vt:lpstr>Dublin Core: Motivation</vt:lpstr>
      <vt:lpstr>Dublin Core: Goals</vt:lpstr>
      <vt:lpstr>Dublin Core</vt:lpstr>
      <vt:lpstr>The Dublin Core</vt:lpstr>
      <vt:lpstr>More than a Controlled Vocabulary</vt:lpstr>
      <vt:lpstr>Dublin Core: The Elements</vt:lpstr>
      <vt:lpstr>Dublin Core: The Elements</vt:lpstr>
      <vt:lpstr>Dublin Core: The Elements</vt:lpstr>
      <vt:lpstr>Dublin Core: The Elements</vt:lpstr>
      <vt:lpstr>Dublin Core “Content Model”  is Unrestrictive</vt:lpstr>
      <vt:lpstr>Hypothetical Metadata Description for 202 Course Home Page </vt:lpstr>
      <vt:lpstr>“DublinCore-ized” Hypothetical Example for 202 Course Home Page</vt:lpstr>
      <vt:lpstr>Dublin Core in XML </vt:lpstr>
      <vt:lpstr>Dublin Core in XML as Separate Record</vt:lpstr>
      <vt:lpstr>Using the Dublin Core –  Pragmatics and Problems</vt:lpstr>
      <vt:lpstr>INFO 202 “Information Organization &amp; Retrieval” Fall 2013 </vt:lpstr>
      <vt:lpstr>Cory Doctorow</vt:lpstr>
      <vt:lpstr>Metacrap </vt:lpstr>
      <vt:lpstr>The HTML META Tag</vt:lpstr>
      <vt:lpstr>What the W3C Imagined</vt:lpstr>
      <vt:lpstr>INFO 202 “Information Organization &amp; Retrieval” Fall 2013 </vt:lpstr>
      <vt:lpstr>Social Tagging - Overview</vt:lpstr>
      <vt:lpstr>The Conceptual Model of Social Tagging</vt:lpstr>
      <vt:lpstr>Design Dimensions for Tagging Systems</vt:lpstr>
      <vt:lpstr>Types of Tags</vt:lpstr>
      <vt:lpstr>Delicious (2005)</vt:lpstr>
      <vt:lpstr>Tagging Functionality / UIs for Tagging</vt:lpstr>
      <vt:lpstr>Tag Quality / Correctness?</vt:lpstr>
      <vt:lpstr>Tag Me “Stanford” “Hillary” “Obama” </vt:lpstr>
      <vt:lpstr>“Tag Soup”</vt:lpstr>
      <vt:lpstr>Responses to Tag Soup</vt:lpstr>
      <vt:lpstr>Geotagging and Taxonomic Tagging</vt:lpstr>
      <vt:lpstr>Combined Geo and  Bio Tagging</vt:lpstr>
      <vt:lpstr>Tag Convergence</vt:lpstr>
      <vt:lpstr>Tag Clouds </vt:lpstr>
      <vt:lpstr>INFO 202 “Information Organization &amp; Retrieval” Fall 2013 </vt:lpstr>
      <vt:lpstr>Variant Forms of Names</vt:lpstr>
      <vt:lpstr>Different Forms of “Same” Author Name</vt:lpstr>
      <vt:lpstr>“Dirty” Citations for the Same Book</vt:lpstr>
      <vt:lpstr>Different Forms of Institutional Name</vt:lpstr>
      <vt:lpstr>Same Name for Different Authors</vt:lpstr>
      <vt:lpstr>Questions about Names</vt:lpstr>
      <vt:lpstr>Authority Control</vt:lpstr>
      <vt:lpstr>Normative Forms of Names</vt:lpstr>
      <vt:lpstr>Naming Problems for Places</vt:lpstr>
      <vt:lpstr>Authoritative Place Names </vt:lpstr>
      <vt:lpstr>Code Sets</vt:lpstr>
      <vt:lpstr>The Name Matching Problem</vt:lpstr>
      <vt:lpstr>Duplicate Detection vs. Exact Copies</vt:lpstr>
      <vt:lpstr>Domains For The Name Matching Problem</vt:lpstr>
      <vt:lpstr>Causes of Duplicate Names /  Why Name Matching is Hard</vt:lpstr>
      <vt:lpstr>Naming the Same Song?</vt:lpstr>
      <vt:lpstr>Causes of Duplicate Names /  Why Name Matching is Hard</vt:lpstr>
      <vt:lpstr>Causes of Duplicate Names /  Why Name Matching is Hard</vt:lpstr>
      <vt:lpstr>Generic Approach to Name Matching</vt:lpstr>
      <vt:lpstr>Computing Similarity between Names</vt:lpstr>
      <vt:lpstr>Operation Clean Data</vt:lpstr>
      <vt:lpstr>Data Quality</vt:lpstr>
      <vt:lpstr>Principles and Processes for  Quality Information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2013-09-26T14:56:48Z</dcterms:created>
  <dcterms:modified xsi:type="dcterms:W3CDTF">2013-09-26T14:57:08Z</dcterms:modified>
</cp:coreProperties>
</file>