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770" autoAdjust="0"/>
  </p:normalViewPr>
  <p:slideViewPr>
    <p:cSldViewPr>
      <p:cViewPr>
        <p:scale>
          <a:sx n="66" d="100"/>
          <a:sy n="66" d="100"/>
        </p:scale>
        <p:origin x="-2934" y="-4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220"/>
    </p:cViewPr>
  </p:sorterViewPr>
  <p:notesViewPr>
    <p:cSldViewPr>
      <p:cViewPr>
        <p:scale>
          <a:sx n="71" d="100"/>
          <a:sy n="71" d="100"/>
        </p:scale>
        <p:origin x="-1098" y="-56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0B4808-2445-4A8E-B4E1-ED80AB1FCF8F}" type="datetimeFigureOut">
              <a:rPr lang="en-US" smtClean="0"/>
              <a:pPr/>
              <a:t>9/17/2013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3CA1B0-15C9-4F2D-85FD-131A188FAB7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8480B0FC-BED5-4411-B828-5532959A5EC9}"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9ECC07D0-6148-4A09-ACDD-CFB21A5EDB09}"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2400" b="1" baseline="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9ECC07D0-6148-4A09-ACDD-CFB21A5EDB09}"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5FD76050-6F71-4E0A-8C35-EDFAB84E5542}"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8480B0FC-BED5-4411-B828-5532959A5EC9}"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8480B0FC-BED5-4411-B828-5532959A5EC9}" type="slidenum">
              <a:rPr lang="en-US" smtClean="0"/>
              <a:pPr>
                <a:def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dirty="0" smtClean="0"/>
          </a:p>
        </p:txBody>
      </p:sp>
      <p:sp>
        <p:nvSpPr>
          <p:cNvPr id="4" name="Slide Number Placeholder 3"/>
          <p:cNvSpPr>
            <a:spLocks noGrp="1"/>
          </p:cNvSpPr>
          <p:nvPr>
            <p:ph type="sldNum" sz="quarter" idx="10"/>
          </p:nvPr>
        </p:nvSpPr>
        <p:spPr/>
        <p:txBody>
          <a:bodyPr/>
          <a:lstStyle/>
          <a:p>
            <a:fld id="{5FD76050-6F71-4E0A-8C35-EDFAB84E5542}"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dirty="0" smtClean="0"/>
          </a:p>
        </p:txBody>
      </p:sp>
      <p:sp>
        <p:nvSpPr>
          <p:cNvPr id="4" name="Slide Number Placeholder 3"/>
          <p:cNvSpPr>
            <a:spLocks noGrp="1"/>
          </p:cNvSpPr>
          <p:nvPr>
            <p:ph type="sldNum" sz="quarter" idx="10"/>
          </p:nvPr>
        </p:nvSpPr>
        <p:spPr/>
        <p:txBody>
          <a:bodyPr/>
          <a:lstStyle/>
          <a:p>
            <a:fld id="{5FD76050-6F71-4E0A-8C35-EDFAB84E5542}"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5FD76050-6F71-4E0A-8C35-EDFAB84E5542}"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1C97810-9C4B-4D7C-8CD6-35D8C20DC3AE}" type="slidenum">
              <a:rPr lang="en-US" smtClean="0"/>
              <a:pPr>
                <a:defRPr/>
              </a:pPr>
              <a:t>56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8480B0FC-BED5-4411-B828-5532959A5EC9}"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9/17/2013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9/17/2013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9/17/2013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9/17/2013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9B7C68-48CA-4F7E-A595-FD5BDC7FD61F}" type="datetimeFigureOut">
              <a:rPr lang="en-US" smtClean="0"/>
              <a:pPr/>
              <a:t>9/17/2013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9B7C68-48CA-4F7E-A595-FD5BDC7FD61F}" type="datetimeFigureOut">
              <a:rPr lang="en-US" smtClean="0"/>
              <a:pPr/>
              <a:t>9/17/2013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9B7C68-48CA-4F7E-A595-FD5BDC7FD61F}" type="datetimeFigureOut">
              <a:rPr lang="en-US" smtClean="0"/>
              <a:pPr/>
              <a:t>9/17/2013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9B7C68-48CA-4F7E-A595-FD5BDC7FD61F}" type="datetimeFigureOut">
              <a:rPr lang="en-US" smtClean="0"/>
              <a:pPr/>
              <a:t>9/17/2013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9B7C68-48CA-4F7E-A595-FD5BDC7FD61F}" type="datetimeFigureOut">
              <a:rPr lang="en-US" smtClean="0"/>
              <a:pPr/>
              <a:t>9/17/2013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9/17/2013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9/17/2013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B7C68-48CA-4F7E-A595-FD5BDC7FD61F}" type="datetimeFigureOut">
              <a:rPr lang="en-US" smtClean="0"/>
              <a:pPr/>
              <a:t>9/17/2013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2767D-72EB-46BC-8160-C972ECC5DB3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t.co/X3PaBusE" TargetMode="External"/><Relationship Id="rId4" Type="http://schemas.openxmlformats.org/officeDocument/2006/relationships/hyperlink" Target="http://www.ifla.org/publications/functional-requirements-for-bibliographic-record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hyperlink" Target="http://www.openlettersmonthly.com/stevereads/2012/07/holbein-and-henry-viii"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mugshotcleaner.net/" TargetMode="External"/><Relationship Id="rId4" Type="http://schemas.openxmlformats.org/officeDocument/2006/relationships/hyperlink" Target="http://www.reputation.com/"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www.fineartstitle.com/" TargetMode="External"/><Relationship Id="rId4" Type="http://schemas.openxmlformats.org/officeDocument/2006/relationships/hyperlink" Target="http://ustar.net/"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hyperlink" Target="http://id.loc.gov/authorities/subjects.html"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fdic.gov/regulations/laws/rules/8000-2200.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Plan for Today’s Lecture(s)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609600" y="2057400"/>
            <a:ext cx="8036719" cy="2923523"/>
          </a:xfrm>
          <a:prstGeom prst="rect">
            <a:avLst/>
          </a:prstGeom>
          <a:noFill/>
          <a:ln w="9525">
            <a:noFill/>
            <a:miter lim="800000"/>
            <a:headEnd/>
            <a:tailEnd/>
          </a:ln>
        </p:spPr>
        <p:txBody>
          <a:bodyPr lIns="64291" tIns="32146" rIns="64291" bIns="32146">
            <a:spAutoFit/>
          </a:bodyPr>
          <a:lstStyle/>
          <a:p>
            <a:pPr marL="342900" lvl="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Resources and Resource Identity over time</a:t>
            </a:r>
          </a:p>
          <a:p>
            <a:pPr marL="342900" lvl="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Intro to Resource Description</a:t>
            </a:r>
          </a:p>
          <a:p>
            <a:pPr marL="342900" lvl="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Resource Properties and Description</a:t>
            </a:r>
          </a:p>
          <a:p>
            <a:pPr marL="342900" lvl="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Creating Resource Descriptions</a:t>
            </a:r>
          </a:p>
          <a:p>
            <a:pPr marL="482186"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2800" dirty="0">
              <a:latin typeface="UC Berkeley OS Sign"/>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553641" y="58936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Putting it all Together (TDO Figure 3.6)</a:t>
            </a:r>
          </a:p>
        </p:txBody>
      </p:sp>
      <p:sp>
        <p:nvSpPr>
          <p:cNvPr id="3072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517E3FE-7F1A-45FE-8ADC-A11D6EF3917C}" type="slidenum">
              <a:rPr lang="en-US" sz="1500">
                <a:solidFill>
                  <a:srgbClr val="002955"/>
                </a:solidFill>
                <a:latin typeface="UC Berkeley OS Sign"/>
                <a:ea typeface="MS PGothic" pitchFamily="34" charset="-128"/>
                <a:sym typeface="UC Berkeley OS Sign"/>
              </a:rPr>
              <a:pPr algn="ctr"/>
              <a:t>10</a:t>
            </a:fld>
            <a:endParaRPr lang="en-US" sz="1500" dirty="0">
              <a:solidFill>
                <a:srgbClr val="002955"/>
              </a:solidFill>
              <a:latin typeface="UC Berkeley OS Sign"/>
              <a:ea typeface="MS PGothic" pitchFamily="34" charset="-128"/>
              <a:sym typeface="UC Berkeley OS Sign"/>
            </a:endParaRPr>
          </a:p>
        </p:txBody>
      </p:sp>
      <p:pic>
        <p:nvPicPr>
          <p:cNvPr id="30727" name="Content Placeholder 8" descr="3766541080_2763a33f3a_o.jpg"/>
          <p:cNvPicPr>
            <a:picLocks noGrp="1" noChangeAspect="1"/>
          </p:cNvPicPr>
          <p:nvPr>
            <p:ph idx="1"/>
          </p:nvPr>
        </p:nvPicPr>
        <p:blipFill>
          <a:blip r:embed="rId3" cstate="print"/>
          <a:stretch>
            <a:fillRect/>
          </a:stretch>
        </p:blipFill>
        <p:spPr>
          <a:xfrm>
            <a:off x="457200" y="2209956"/>
            <a:ext cx="7748047" cy="3403153"/>
          </a:xfr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2013</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2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19 September 2013</a:t>
            </a:r>
            <a:br>
              <a:rPr lang="en-US" sz="3000" dirty="0" smtClean="0">
                <a:sym typeface="UC Berkeley OS Sign"/>
              </a:rPr>
            </a:br>
            <a:r>
              <a:rPr lang="en-US" sz="3000" dirty="0" smtClean="0">
                <a:sym typeface="UC Berkeley OS Sign"/>
              </a:rPr>
              <a:t>Lecture 7.1 – Introduction to</a:t>
            </a:r>
            <a:br>
              <a:rPr lang="en-US" sz="3000" dirty="0" smtClean="0">
                <a:sym typeface="UC Berkeley OS Sign"/>
              </a:rPr>
            </a:br>
            <a:r>
              <a:rPr lang="en-US" sz="3000" dirty="0" smtClean="0">
                <a:sym typeface="UC Berkeley OS Sign"/>
              </a:rPr>
              <a:t> Resource Description</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An Overview of Resource Description</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12</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8854"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78855" name="Rectangle 8"/>
          <p:cNvSpPr>
            <a:spLocks noChangeArrowheads="1"/>
          </p:cNvSpPr>
          <p:nvPr/>
        </p:nvSpPr>
        <p:spPr bwMode="auto">
          <a:xfrm>
            <a:off x="533400" y="2362200"/>
            <a:ext cx="8197453" cy="2997133"/>
          </a:xfrm>
          <a:prstGeom prst="rect">
            <a:avLst/>
          </a:prstGeom>
          <a:noFill/>
          <a:ln w="9525">
            <a:noFill/>
            <a:miter lim="800000"/>
            <a:headEnd/>
            <a:tailEnd/>
          </a:ln>
        </p:spPr>
        <p:txBody>
          <a:bodyPr lIns="64291" tIns="32146" rIns="64291" bIns="32146">
            <a:sp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sym typeface="Arial" pitchFamily="34" charset="0"/>
              </a:rPr>
              <a:t>What is a resource description?</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sym typeface="Arial" pitchFamily="34" charset="0"/>
              </a:rPr>
              <a:t>Why do we describe resources?</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sym typeface="Arial" pitchFamily="34" charset="0"/>
              </a:rPr>
              <a:t>What resource properties should be described?</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sym typeface="Arial" pitchFamily="34" charset="0"/>
              </a:rPr>
              <a:t>How are resource descriptions created?</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sym typeface="Arial" pitchFamily="34" charset="0"/>
              </a:rPr>
              <a:t>What makes a good resource description?</a:t>
            </a:r>
            <a:endParaRPr lang="en-US" sz="3200" dirty="0">
              <a:sym typeface="Arial"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What is a Resource Description?</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13</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8854"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78855" name="Rectangle 8"/>
          <p:cNvSpPr>
            <a:spLocks noChangeArrowheads="1"/>
          </p:cNvSpPr>
          <p:nvPr/>
        </p:nvSpPr>
        <p:spPr bwMode="auto">
          <a:xfrm>
            <a:off x="838200" y="2133600"/>
            <a:ext cx="7543800" cy="5040577"/>
          </a:xfrm>
          <a:prstGeom prst="rect">
            <a:avLst/>
          </a:prstGeom>
          <a:noFill/>
          <a:ln w="9525">
            <a:noFill/>
            <a:miter lim="800000"/>
            <a:headEnd/>
            <a:tailEnd/>
          </a:ln>
        </p:spPr>
        <p:txBody>
          <a:bodyPr wrap="square" lIns="64291" tIns="32146" rIns="64291" bIns="32146">
            <a:sp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ym typeface="Arial" pitchFamily="34" charset="0"/>
              </a:rPr>
              <a:t>Information that is created intentionally and associated with a resource to enable it to be organized and interacted with</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ym typeface="Arial" pitchFamily="34" charset="0"/>
              </a:rPr>
              <a:t>A resource description is also a resource from the perspective of any other resource that uses it, ad infinitum (which is why Resource Focus is an important issue)</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ym typeface="Arial" pitchFamily="34" charset="0"/>
              </a:rPr>
              <a:t>A resource description is often a functional substitute for the resource it describes when the latter can’t be accessed or used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400" dirty="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What is a Resource Description?</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14</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8854"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78855" name="Rectangle 8"/>
          <p:cNvSpPr>
            <a:spLocks noChangeArrowheads="1"/>
          </p:cNvSpPr>
          <p:nvPr/>
        </p:nvSpPr>
        <p:spPr bwMode="auto">
          <a:xfrm>
            <a:off x="609600" y="2362200"/>
            <a:ext cx="8197453" cy="3629357"/>
          </a:xfrm>
          <a:prstGeom prst="rect">
            <a:avLst/>
          </a:prstGeom>
          <a:noFill/>
          <a:ln w="9525">
            <a:noFill/>
            <a:miter lim="800000"/>
            <a:headEnd/>
            <a:tailEnd/>
          </a:ln>
        </p:spPr>
        <p:txBody>
          <a:bodyPr lIns="64291" tIns="32146" rIns="64291" bIns="32146">
            <a:sp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ym typeface="Arial" pitchFamily="34" charset="0"/>
              </a:rPr>
              <a:t>Coyle cautions us:</a:t>
            </a:r>
          </a:p>
          <a:p>
            <a:pPr marL="617929" lvl="2" indent="-160729" eaLnBrk="0" fontAlgn="base" hangingPunct="0">
              <a:lnSpc>
                <a:spcPct val="92000"/>
              </a:lnSpc>
              <a:spcBef>
                <a:spcPts val="1266"/>
              </a:spcBef>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ym typeface="Arial" pitchFamily="34" charset="0"/>
              </a:rPr>
              <a:t>	Resource descriptions developed on theoretical, religious, or philosophical principles may be intellectually pleasing, but are unlikely to get the job done</a:t>
            </a:r>
          </a:p>
          <a:p>
            <a:endParaRPr lang="en-US" sz="2000" dirty="0" smtClean="0">
              <a:latin typeface="UC Berkeley OS Sign"/>
            </a:endParaRPr>
          </a:p>
          <a:p>
            <a:endParaRPr lang="en-US" sz="2400" dirty="0" smtClean="0">
              <a:latin typeface="UC Berkeley OS Sign"/>
            </a:endParaRPr>
          </a:p>
          <a:p>
            <a:endParaRPr lang="en-US" sz="4800" dirty="0" smtClean="0">
              <a:latin typeface="UC Berkeley OS Sign"/>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Why We Describe Resources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15</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8854"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78855" name="Rectangle 8"/>
          <p:cNvSpPr>
            <a:spLocks noChangeArrowheads="1"/>
          </p:cNvSpPr>
          <p:nvPr/>
        </p:nvSpPr>
        <p:spPr bwMode="auto">
          <a:xfrm>
            <a:off x="446484" y="2040434"/>
            <a:ext cx="8197453" cy="3173078"/>
          </a:xfrm>
          <a:prstGeom prst="rect">
            <a:avLst/>
          </a:prstGeom>
          <a:noFill/>
          <a:ln w="9525">
            <a:noFill/>
            <a:miter lim="800000"/>
            <a:headEnd/>
            <a:tailEnd/>
          </a:ln>
        </p:spPr>
        <p:txBody>
          <a:bodyPr lIns="64291" tIns="32146" rIns="64291" bIns="32146">
            <a:sp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ym typeface="Arial" pitchFamily="34" charset="0"/>
              </a:rPr>
              <a:t>We describe resources so we can refer to them, organize them, and interact with them</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ym typeface="Arial" pitchFamily="34" charset="0"/>
              </a:rPr>
              <a:t>Each purpose might require different descriptions and different methods of using them</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ym typeface="Arial" pitchFamily="34" charset="0"/>
              </a:rPr>
              <a:t>Different resource domains can have characteristic or standard resource descriptions (or description categories)</a:t>
            </a:r>
            <a:endParaRPr lang="en-US" sz="2800" dirty="0">
              <a:sym typeface="Arial"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Why We Describe Resources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16</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8854"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78855" name="Rectangle 8"/>
          <p:cNvSpPr>
            <a:spLocks noChangeArrowheads="1"/>
          </p:cNvSpPr>
          <p:nvPr/>
        </p:nvSpPr>
        <p:spPr bwMode="auto">
          <a:xfrm>
            <a:off x="446484" y="2040434"/>
            <a:ext cx="8197453" cy="4132572"/>
          </a:xfrm>
          <a:prstGeom prst="rect">
            <a:avLst/>
          </a:prstGeom>
          <a:noFill/>
          <a:ln w="9525">
            <a:noFill/>
            <a:miter lim="800000"/>
            <a:headEnd/>
            <a:tailEnd/>
          </a:ln>
        </p:spPr>
        <p:txBody>
          <a:bodyPr lIns="64291" tIns="32146" rIns="64291" bIns="32146">
            <a:sp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ym typeface="Arial" pitchFamily="34" charset="0"/>
              </a:rPr>
              <a:t>But different types of resources must also have differentiating properties,  otherwise there would be no reason to distinguish them as different  types</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ym typeface="Arial" pitchFamily="34" charset="0"/>
              </a:rPr>
              <a:t>We often combine descriptions... and we often compare them</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ym typeface="Arial" pitchFamily="34" charset="0"/>
              </a:rPr>
              <a:t>But over time as a collection of resources grows and as requirements for interactions change, the reasons for describing resources will also change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Purposes and Description</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17</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8854"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78855" name="Rectangle 8"/>
          <p:cNvSpPr>
            <a:spLocks noChangeArrowheads="1"/>
          </p:cNvSpPr>
          <p:nvPr/>
        </p:nvSpPr>
        <p:spPr bwMode="auto">
          <a:xfrm>
            <a:off x="446484" y="2040434"/>
            <a:ext cx="8316516" cy="4528962"/>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Selection:  Descriptions enable discovery, assessment of fit to requirements, authentication, appraisal</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Organizing: Tangible or perceivable properties for physical resources, "</a:t>
            </a:r>
            <a:r>
              <a:rPr lang="en-US" sz="2800" dirty="0" err="1" smtClean="0"/>
              <a:t>aboutness</a:t>
            </a:r>
            <a:r>
              <a:rPr lang="en-US" sz="2800" dirty="0" smtClean="0"/>
              <a:t>" for digital ones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Interaction Design:  Organizing is the prerequisite for this purpose, which has been highlighted in LIS since 19th century</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Maintenance:  "Preservation Metadata" often emphasizes technological requirements to use resources</a:t>
            </a:r>
            <a:endParaRPr lang="en-US" sz="280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dirty="0" smtClean="0"/>
              <a:t>Objectives of Bibliographic Description</a:t>
            </a:r>
            <a:endParaRPr lang="en-US" sz="3400" dirty="0" smtClean="0">
              <a:sym typeface="UC Berkeley OS Sign"/>
            </a:endParaRP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18</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8854"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78855" name="Rectangle 8"/>
          <p:cNvSpPr>
            <a:spLocks noChangeArrowheads="1"/>
          </p:cNvSpPr>
          <p:nvPr/>
        </p:nvSpPr>
        <p:spPr bwMode="auto">
          <a:xfrm>
            <a:off x="446484" y="2040434"/>
            <a:ext cx="8197453" cy="3616790"/>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Finding a resource that you know exists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Identifying a resource to make sure you have the one you were looking for</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Selecting a resource from a set of candidates in a collection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Obtaining the resource if what you have at this point is just a resource description</a:t>
            </a:r>
          </a:p>
          <a:p>
            <a:endParaRPr lang="en-US" dirty="0"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dirty="0" smtClean="0"/>
              <a:t>Objectives of Bibliographic Description</a:t>
            </a:r>
            <a:endParaRPr lang="en-US" sz="3400" dirty="0" smtClean="0">
              <a:sym typeface="UC Berkeley OS Sign"/>
            </a:endParaRP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19</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8854"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78855" name="Rectangle 8"/>
          <p:cNvSpPr>
            <a:spLocks noChangeArrowheads="1"/>
          </p:cNvSpPr>
          <p:nvPr/>
        </p:nvSpPr>
        <p:spPr bwMode="auto">
          <a:xfrm>
            <a:off x="446484" y="2040434"/>
            <a:ext cx="8197453" cy="3450077"/>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These four purposes and the information components needed in resource descriptions for satisfying them are systematized in LIS as the Functional Requirements for Bibliographic Records (</a:t>
            </a:r>
            <a:r>
              <a:rPr lang="en-US" sz="2800" dirty="0" smtClean="0">
                <a:hlinkClick r:id="rId4"/>
              </a:rPr>
              <a:t>FRBR</a:t>
            </a:r>
            <a:r>
              <a:rPr lang="en-US" sz="2800" dirty="0" smtClean="0"/>
              <a: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…but the ideas apply more broadly to organizing systems:  </a:t>
            </a:r>
            <a:r>
              <a:rPr lang="en-US" sz="2800" dirty="0" smtClean="0">
                <a:hlinkClick r:id="rId5"/>
              </a:rPr>
              <a:t>Tesco </a:t>
            </a:r>
            <a:r>
              <a:rPr lang="en-US" sz="2800" dirty="0" err="1" smtClean="0">
                <a:hlinkClick r:id="rId5"/>
              </a:rPr>
              <a:t>smartphone</a:t>
            </a:r>
            <a:r>
              <a:rPr lang="en-US" sz="2800" dirty="0" smtClean="0">
                <a:hlinkClick r:id="rId5"/>
              </a:rPr>
              <a:t> subway shopping in Korea</a:t>
            </a:r>
            <a:endParaRPr lang="en-US" sz="2800" dirty="0" smtClean="0"/>
          </a:p>
          <a:p>
            <a:endParaRPr lang="en-US" dirty="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2013</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2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19 September 2013</a:t>
            </a:r>
            <a:br>
              <a:rPr lang="en-US" sz="3000" dirty="0" smtClean="0">
                <a:sym typeface="UC Berkeley OS Sign"/>
              </a:rPr>
            </a:br>
            <a:r>
              <a:rPr lang="en-US" sz="3000" dirty="0" smtClean="0">
                <a:sym typeface="UC Berkeley OS Sign"/>
              </a:rPr>
              <a:t>Lecture 6.4 – Resources and Resource Identity Over Time</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7200" y="6858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dirty="0" smtClean="0"/>
              <a:t>Complications</a:t>
            </a:r>
            <a:endParaRPr lang="en-US" sz="3400" dirty="0" smtClean="0">
              <a:sym typeface="UC Berkeley OS Sign"/>
            </a:endParaRP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20</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8854"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78855" name="Rectangle 8"/>
          <p:cNvSpPr>
            <a:spLocks noChangeArrowheads="1"/>
          </p:cNvSpPr>
          <p:nvPr/>
        </p:nvSpPr>
        <p:spPr bwMode="auto">
          <a:xfrm>
            <a:off x="609600" y="1676400"/>
            <a:ext cx="8197453" cy="4925353"/>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The properties of resources that are easiest to describe are not always the most useful ones, especially for information resources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For non-text information resources this  problem is magnified because the content is often in a semantically opaque format  that cannot usefully be analyzed by people.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Business strategy and economics strongly influence the extent of resource  description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But as bibliographic collections grow larger, we need more descriptions to </a:t>
            </a:r>
            <a:r>
              <a:rPr lang="en-US" sz="2800" dirty="0" err="1" smtClean="0"/>
              <a:t>satify</a:t>
            </a:r>
            <a:r>
              <a:rPr lang="en-US" sz="2800" dirty="0" smtClean="0"/>
              <a:t> the “</a:t>
            </a:r>
            <a:r>
              <a:rPr lang="en-US" sz="2800" dirty="0" err="1" smtClean="0"/>
              <a:t>frbr</a:t>
            </a:r>
            <a:r>
              <a:rPr lang="en-US" sz="2800" dirty="0" smtClean="0"/>
              <a:t>”</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Process of Describing Resources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21</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8854"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78855" name="Rectangle 8"/>
          <p:cNvSpPr>
            <a:spLocks noChangeArrowheads="1"/>
          </p:cNvSpPr>
          <p:nvPr/>
        </p:nvSpPr>
        <p:spPr bwMode="auto">
          <a:xfrm>
            <a:off x="457200" y="1828800"/>
            <a:ext cx="8197453" cy="4799421"/>
          </a:xfrm>
          <a:prstGeom prst="rect">
            <a:avLst/>
          </a:prstGeom>
          <a:noFill/>
          <a:ln w="9525">
            <a:noFill/>
            <a:miter lim="800000"/>
            <a:headEnd/>
            <a:tailEnd/>
          </a:ln>
        </p:spPr>
        <p:txBody>
          <a:bodyPr lIns="64291" tIns="32146" rIns="64291" bIns="32146">
            <a:sp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ym typeface="Arial" pitchFamily="34" charset="0"/>
              </a:rPr>
              <a:t>Identify / scope the resources to be described</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ym typeface="Arial" pitchFamily="34" charset="0"/>
              </a:rPr>
              <a:t>Determine the purposes or uses of the descriptions</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ym typeface="Arial" pitchFamily="34" charset="0"/>
              </a:rPr>
              <a:t>Study the resource(s) to identify descriptive properties </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ym typeface="Arial" pitchFamily="34" charset="0"/>
              </a:rPr>
              <a:t>Design the description vocabulary</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ym typeface="Arial" pitchFamily="34" charset="0"/>
              </a:rPr>
              <a:t>Design the description form and implementation</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ym typeface="Arial" pitchFamily="34" charset="0"/>
              </a:rPr>
              <a:t>Create the descriptions (either "by hand" or by some automated / computational process</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ym typeface="Arial" pitchFamily="34" charset="0"/>
              </a:rPr>
              <a:t>Evaluate the descriptions</a:t>
            </a:r>
          </a:p>
          <a:p>
            <a:pPr marL="160729" indent="-160729" eaLnBrk="0" hangingPunct="0">
              <a:lnSpc>
                <a:spcPct val="92000"/>
              </a:lnSpc>
              <a:spcBef>
                <a:spcPts val="1266"/>
              </a:spcBef>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					(TDO FIGURE 4-3)			</a:t>
            </a:r>
            <a:endParaRPr lang="en-US" sz="2800"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Scoping and Description</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22</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8854"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78855" name="Rectangle 8"/>
          <p:cNvSpPr>
            <a:spLocks noChangeArrowheads="1"/>
          </p:cNvSpPr>
          <p:nvPr/>
        </p:nvSpPr>
        <p:spPr bwMode="auto">
          <a:xfrm>
            <a:off x="446484" y="2040434"/>
            <a:ext cx="8197453" cy="2776688"/>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How explicit and thorough these 7 steps need to be depends on what we are calling "scope“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Do we know who the users are? Are the describers the users?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Do we have all the resources, a representative set, or just the first set ... do we know what else is coming?</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Scoping and Description</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23</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8854"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78855" name="Rectangle 8"/>
          <p:cNvSpPr>
            <a:spLocks noChangeArrowheads="1"/>
          </p:cNvSpPr>
          <p:nvPr/>
        </p:nvSpPr>
        <p:spPr bwMode="auto">
          <a:xfrm>
            <a:off x="446484" y="2040434"/>
            <a:ext cx="8197453" cy="3006366"/>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Sometimes we describe resource instances; sometimes we just describe the collection they are in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As a collection grows, the language for describing resources must become more rigorous, and descriptions created when the collection was small often require revision because they are no longer adequate for their intended purposes</a:t>
            </a:r>
            <a:endParaRPr lang="en-US" sz="2800"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Kimra</a:t>
            </a:r>
            <a:r>
              <a:rPr lang="en-US" dirty="0" smtClean="0"/>
              <a:t>’ Kitchen Chair</a:t>
            </a:r>
            <a:endParaRPr lang="en-US" dirty="0"/>
          </a:p>
        </p:txBody>
      </p:sp>
      <p:pic>
        <p:nvPicPr>
          <p:cNvPr id="3" name="Picture 2" descr="FoldingChair-Ch3Example.gif"/>
          <p:cNvPicPr>
            <a:picLocks noChangeAspect="1"/>
          </p:cNvPicPr>
          <p:nvPr/>
        </p:nvPicPr>
        <p:blipFill>
          <a:blip r:embed="rId3" cstate="print"/>
          <a:stretch>
            <a:fillRect/>
          </a:stretch>
        </p:blipFill>
        <p:spPr>
          <a:xfrm>
            <a:off x="685800" y="1143000"/>
            <a:ext cx="7620000" cy="53340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2013</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2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19 September 2013</a:t>
            </a:r>
            <a:br>
              <a:rPr lang="en-US" sz="3000" dirty="0" smtClean="0">
                <a:sym typeface="UC Berkeley OS Sign"/>
              </a:rPr>
            </a:br>
            <a:r>
              <a:rPr lang="en-US" sz="3000" dirty="0" smtClean="0">
                <a:sym typeface="UC Berkeley OS Sign"/>
              </a:rPr>
              <a:t>Lecture 7.2 – Resource Properties</a:t>
            </a:r>
            <a:br>
              <a:rPr lang="en-US" sz="3000" dirty="0" smtClean="0">
                <a:sym typeface="UC Berkeley OS Sign"/>
              </a:rPr>
            </a:br>
            <a:r>
              <a:rPr lang="en-US" sz="3000" dirty="0" smtClean="0">
                <a:sym typeface="UC Berkeley OS Sign"/>
              </a:rPr>
              <a:t>and Description</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6962520B-92AB-4422-8BEB-DF16B54B3586}" type="slidenum">
              <a:rPr lang="en-US" smtClean="0"/>
              <a:pPr>
                <a:defRPr/>
              </a:pPr>
              <a:t>26</a:t>
            </a:fld>
            <a:endParaRPr lang="en-US" dirty="0"/>
          </a:p>
        </p:txBody>
      </p:sp>
      <p:sp>
        <p:nvSpPr>
          <p:cNvPr id="3" name="Rectangle 1"/>
          <p:cNvSpPr txBox="1">
            <a:spLocks noChangeArrowheads="1"/>
          </p:cNvSpPr>
          <p:nvPr/>
        </p:nvSpPr>
        <p:spPr>
          <a:xfrm>
            <a:off x="607219" y="160735"/>
            <a:ext cx="8228707" cy="1190997"/>
          </a:xfrm>
          <a:prstGeom prst="rect">
            <a:avLst/>
          </a:prstGeom>
        </p:spPr>
        <p:txBody>
          <a:bodyPr lIns="64291" tIns="32146" rIns="64291" bIns="32146"/>
          <a:lstStyle/>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400" kern="0" dirty="0">
                <a:latin typeface="UC Berkeley OS Sign"/>
                <a:ea typeface="+mj-ea"/>
                <a:cs typeface="+mj-cs"/>
                <a:sym typeface="UC Berkeley OS Sign"/>
              </a:rPr>
              <a:t>Classifying Resource Properties</a:t>
            </a:r>
          </a:p>
        </p:txBody>
      </p:sp>
      <p:pic>
        <p:nvPicPr>
          <p:cNvPr id="76804" name="Picture 7" descr="DesignPatternsResourceProperties.gif"/>
          <p:cNvPicPr>
            <a:picLocks noChangeAspect="1"/>
          </p:cNvPicPr>
          <p:nvPr/>
        </p:nvPicPr>
        <p:blipFill>
          <a:blip r:embed="rId3" cstate="print"/>
          <a:srcRect/>
          <a:stretch>
            <a:fillRect/>
          </a:stretch>
        </p:blipFill>
        <p:spPr bwMode="auto">
          <a:xfrm>
            <a:off x="767953" y="783580"/>
            <a:ext cx="6911578" cy="552859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Intrinsic Properties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27</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8854"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78855" name="Rectangle 8"/>
          <p:cNvSpPr>
            <a:spLocks noChangeArrowheads="1"/>
          </p:cNvSpPr>
          <p:nvPr/>
        </p:nvSpPr>
        <p:spPr bwMode="auto">
          <a:xfrm>
            <a:off x="446484" y="2040434"/>
            <a:ext cx="8197453" cy="4132572"/>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Intrinsic properties are inherent in a resource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Some are static, never changing their values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Others are dynamic, but they change “from the inside of the resource” not “from the outside” by actions or efforts of outside agents (like “developmental” properties – age, skill, experience)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Intrinsic properties can sometimes be used as an identifier - like a computed "signature" for a document or media object</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Physical Properties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28</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8854"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78855" name="Rectangle 8"/>
          <p:cNvSpPr>
            <a:spLocks noChangeArrowheads="1"/>
          </p:cNvSpPr>
          <p:nvPr/>
        </p:nvSpPr>
        <p:spPr bwMode="auto">
          <a:xfrm>
            <a:off x="446484" y="2040434"/>
            <a:ext cx="8197453" cy="3965860"/>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Physical or perceptible properties are those "at the surface" that are immediately apparent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For "natural" things, these physical properties often make excellent descriptors because they intrinsic or inherent rather than assigned</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They occur in consistent, predictable, and correlated combinations, which makes them reliable aids to identifying instances or types of things (the “joints of nature”</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
          <p:cNvSpPr>
            <a:spLocks noGrp="1" noChangeArrowheads="1"/>
          </p:cNvSpPr>
          <p:nvPr>
            <p:ph type="title"/>
          </p:nvPr>
        </p:nvSpPr>
        <p:spPr>
          <a:xfrm>
            <a:off x="381000" y="7620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t>Distinctive Physical Properties </a:t>
            </a:r>
            <a:endParaRPr lang="en-US" sz="3400" dirty="0" smtClean="0">
              <a:sym typeface="UC Berkeley OS Sign"/>
            </a:endParaRPr>
          </a:p>
        </p:txBody>
      </p:sp>
      <p:sp>
        <p:nvSpPr>
          <p:cNvPr id="77827"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4D8EB706-9A1E-4850-8084-EE9F6B53032D}" type="slidenum">
              <a:rPr lang="en-US" sz="1500">
                <a:solidFill>
                  <a:srgbClr val="002955"/>
                </a:solidFill>
                <a:latin typeface="UC Berkeley OS Sign"/>
                <a:ea typeface="MS PGothic" pitchFamily="34" charset="-128"/>
                <a:sym typeface="UC Berkeley OS Sign"/>
              </a:rPr>
              <a:pPr algn="ctr"/>
              <a:t>29</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7830"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pic>
        <p:nvPicPr>
          <p:cNvPr id="77831" name="Picture 3" descr="KitchenOrgPrinciples.jpg"/>
          <p:cNvPicPr>
            <a:picLocks noGrp="1" noChangeAspect="1"/>
          </p:cNvPicPr>
          <p:nvPr>
            <p:ph idx="1"/>
          </p:nvPr>
        </p:nvPicPr>
        <p:blipFill>
          <a:blip r:embed="rId4" cstate="print"/>
          <a:stretch>
            <a:fillRect/>
          </a:stretch>
        </p:blipFill>
        <p:spPr>
          <a:xfrm>
            <a:off x="637097" y="1786466"/>
            <a:ext cx="7012073" cy="4842933"/>
          </a:xfr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Resources and Identity Over Time</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1828800"/>
            <a:ext cx="8036719" cy="5195812"/>
          </a:xfrm>
          <a:prstGeom prst="rect">
            <a:avLst/>
          </a:prstGeom>
          <a:noFill/>
          <a:ln w="9525">
            <a:noFill/>
            <a:miter lim="800000"/>
            <a:headEnd/>
            <a:tailEnd/>
          </a:ln>
        </p:spPr>
        <p:txBody>
          <a:bodyPr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Organizing systems continually need to adapt and evolve in response to changes in content and context</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Resources are created or added, and other ones are destroyed or culled</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Resources might change in controlled ways or in uncontrolled ways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organizing system might need automated or formal mechanisms for ensuring persistence and authenticity</a:t>
            </a:r>
          </a:p>
          <a:p>
            <a:endParaRPr lang="en-US" sz="2800" dirty="0" smtClean="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Physical Properties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30</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8854"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78855" name="Rectangle 8"/>
          <p:cNvSpPr>
            <a:spLocks noChangeArrowheads="1"/>
          </p:cNvSpPr>
          <p:nvPr/>
        </p:nvSpPr>
        <p:spPr bwMode="auto">
          <a:xfrm>
            <a:off x="381000" y="1600200"/>
            <a:ext cx="8197453" cy="4925353"/>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For "manmade" things surface properties are less predictable ("innovation" enables the separation of form and function)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For "information" things in physical form the correlation between appearance and content varies across the Document Type Spectrum</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For "born digital" resources the appearance is often extrinsic because it is assigned or associated (a style sheet, for example) instead of  being an inherent part of the resource when it was created</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
          <p:cNvSpPr>
            <a:spLocks noGrp="1" noChangeArrowheads="1"/>
          </p:cNvSpPr>
          <p:nvPr>
            <p:ph type="title"/>
          </p:nvPr>
        </p:nvSpPr>
        <p:spPr>
          <a:xfrm>
            <a:off x="381000" y="7620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t>Which Properties Best Identify a Thing?</a:t>
            </a:r>
            <a:br>
              <a:rPr lang="en-US" sz="3400" dirty="0" smtClean="0"/>
            </a:br>
            <a:r>
              <a:rPr lang="en-US" sz="3400" dirty="0" smtClean="0"/>
              <a:t> A Type of Thing?</a:t>
            </a:r>
            <a:endParaRPr lang="en-US" sz="3400" dirty="0" smtClean="0">
              <a:sym typeface="UC Berkeley OS Sign"/>
            </a:endParaRPr>
          </a:p>
        </p:txBody>
      </p:sp>
      <p:sp>
        <p:nvSpPr>
          <p:cNvPr id="77827"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4D8EB706-9A1E-4850-8084-EE9F6B53032D}" type="slidenum">
              <a:rPr lang="en-US" sz="1500">
                <a:solidFill>
                  <a:srgbClr val="002955"/>
                </a:solidFill>
                <a:latin typeface="UC Berkeley OS Sign"/>
                <a:ea typeface="MS PGothic" pitchFamily="34" charset="-128"/>
                <a:sym typeface="UC Berkeley OS Sign"/>
              </a:rPr>
              <a:pPr algn="ctr"/>
              <a:t>31</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7830"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pic>
        <p:nvPicPr>
          <p:cNvPr id="77831" name="Picture 3" descr="KitchenOrgPrinciples.jpg"/>
          <p:cNvPicPr>
            <a:picLocks noGrp="1" noChangeAspect="1"/>
          </p:cNvPicPr>
          <p:nvPr>
            <p:ph idx="1"/>
          </p:nvPr>
        </p:nvPicPr>
        <p:blipFill>
          <a:blip r:embed="rId4" cstate="print"/>
          <a:stretch>
            <a:fillRect/>
          </a:stretch>
        </p:blipFill>
        <p:spPr>
          <a:xfrm>
            <a:off x="267452" y="2209800"/>
            <a:ext cx="8876548" cy="2488122"/>
          </a:xfrm>
        </p:spPr>
      </p:pic>
      <p:sp>
        <p:nvSpPr>
          <p:cNvPr id="9" name="Rectangle 8"/>
          <p:cNvSpPr/>
          <p:nvPr/>
        </p:nvSpPr>
        <p:spPr>
          <a:xfrm>
            <a:off x="685800" y="5029200"/>
            <a:ext cx="7391400" cy="885114"/>
          </a:xfrm>
          <a:prstGeom prst="rect">
            <a:avLst/>
          </a:prstGeom>
        </p:spPr>
        <p:txBody>
          <a:bodyPr wrap="square">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The properties best for identifying an instance might be those that aren't typical of its class</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Extrinsic Properties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32</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8854"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78855" name="Rectangle 8"/>
          <p:cNvSpPr>
            <a:spLocks noChangeArrowheads="1"/>
          </p:cNvSpPr>
          <p:nvPr/>
        </p:nvSpPr>
        <p:spPr bwMode="auto">
          <a:xfrm>
            <a:off x="446484" y="2040434"/>
            <a:ext cx="8197453" cy="2776688"/>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Extrinsic properties are assigned to a resource rather than being inherent in it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Some extrinsic properties are static:  assigned names or identifiers don’t usually change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Other extrinsic properties change often: the current location, popularity, price, etc. of a resource)</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Cultural Properties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33</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8854"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78855" name="Rectangle 8"/>
          <p:cNvSpPr>
            <a:spLocks noChangeArrowheads="1"/>
          </p:cNvSpPr>
          <p:nvPr/>
        </p:nvSpPr>
        <p:spPr bwMode="auto">
          <a:xfrm>
            <a:off x="446484" y="2040434"/>
            <a:ext cx="8197453" cy="3173078"/>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Cultural properties are those that derive from conventional language use or culture and often involve analogy</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Because they derive from knowledge of culture or language, they might be unintelligible to people who don't have the same perspective and experience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 and they might lose their cultural salience </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“Holbein” Carpets</a:t>
            </a:r>
            <a:endParaRPr lang="en-US" dirty="0"/>
          </a:p>
        </p:txBody>
      </p:sp>
      <p:pic>
        <p:nvPicPr>
          <p:cNvPr id="3" name="Picture 3" descr="KitchenOrgPrinciples.jpg"/>
          <p:cNvPicPr>
            <a:picLocks noChangeAspect="1"/>
          </p:cNvPicPr>
          <p:nvPr/>
        </p:nvPicPr>
        <p:blipFill>
          <a:blip r:embed="rId3" cstate="print"/>
          <a:stretch>
            <a:fillRect/>
          </a:stretch>
        </p:blipFill>
        <p:spPr>
          <a:xfrm>
            <a:off x="685800" y="1143000"/>
            <a:ext cx="7516303" cy="5077300"/>
          </a:xfrm>
          <a:prstGeom prst="rect">
            <a:avLst/>
          </a:prstGeom>
        </p:spPr>
      </p:pic>
      <p:sp>
        <p:nvSpPr>
          <p:cNvPr id="4" name="TextBox 3"/>
          <p:cNvSpPr txBox="1"/>
          <p:nvPr/>
        </p:nvSpPr>
        <p:spPr>
          <a:xfrm>
            <a:off x="609600" y="6400800"/>
            <a:ext cx="7315200" cy="369332"/>
          </a:xfrm>
          <a:prstGeom prst="rect">
            <a:avLst/>
          </a:prstGeom>
          <a:noFill/>
        </p:spPr>
        <p:txBody>
          <a:bodyPr wrap="square" rtlCol="0">
            <a:spAutoFit/>
          </a:bodyPr>
          <a:lstStyle/>
          <a:p>
            <a:r>
              <a:rPr lang="en-US" dirty="0" smtClean="0">
                <a:hlinkClick r:id="rId4"/>
              </a:rPr>
              <a:t>More about Holbein and Henry VIII</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Contextual Properties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35</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8854"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78855" name="Rectangle 8"/>
          <p:cNvSpPr>
            <a:spLocks noChangeArrowheads="1"/>
          </p:cNvSpPr>
          <p:nvPr/>
        </p:nvSpPr>
        <p:spPr bwMode="auto">
          <a:xfrm>
            <a:off x="457200" y="1932647"/>
            <a:ext cx="8197453" cy="4925353"/>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Contextual properties relate to the situation or context in which the thing being described exists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err="1" smtClean="0"/>
              <a:t>Dey</a:t>
            </a:r>
            <a:r>
              <a:rPr lang="en-US" sz="2800" dirty="0" smtClean="0"/>
              <a:t> et al (2001) define context as “any information that characterizes a situation related to the interactions between users, applications, and the surrounding environment.”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This open-ended definition implies many contextual properties that might be used in a description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Since context changes, context-based descriptors might be appropriate when assigned but not later; see "persistence" and "effectivity"</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t>Contextual Description</a:t>
            </a:r>
            <a:br>
              <a:rPr lang="en-US" dirty="0" smtClean="0"/>
            </a:br>
            <a:r>
              <a:rPr lang="en-US" dirty="0" smtClean="0"/>
              <a:t> == Private Language?</a:t>
            </a:r>
            <a:endParaRPr lang="en-US" dirty="0"/>
          </a:p>
        </p:txBody>
      </p:sp>
      <p:pic>
        <p:nvPicPr>
          <p:cNvPr id="3" name="Picture 3" descr="KitchenOrgPrinciples.jpg"/>
          <p:cNvPicPr>
            <a:picLocks noChangeAspect="1"/>
          </p:cNvPicPr>
          <p:nvPr/>
        </p:nvPicPr>
        <p:blipFill>
          <a:blip r:embed="rId3" cstate="print"/>
          <a:stretch>
            <a:fillRect/>
          </a:stretch>
        </p:blipFill>
        <p:spPr>
          <a:xfrm>
            <a:off x="609600" y="1981200"/>
            <a:ext cx="7930207" cy="3864974"/>
          </a:xfrm>
          <a:prstGeom prst="rect">
            <a:avLst/>
          </a:prstGeom>
        </p:spPr>
      </p:pic>
      <p:sp>
        <p:nvSpPr>
          <p:cNvPr id="4" name="TextBox 3"/>
          <p:cNvSpPr txBox="1"/>
          <p:nvPr/>
        </p:nvSpPr>
        <p:spPr>
          <a:xfrm>
            <a:off x="609600" y="5791200"/>
            <a:ext cx="7315200" cy="707886"/>
          </a:xfrm>
          <a:prstGeom prst="rect">
            <a:avLst/>
          </a:prstGeom>
          <a:noFill/>
        </p:spPr>
        <p:txBody>
          <a:bodyPr wrap="square" rtlCol="0">
            <a:spAutoFit/>
          </a:bodyPr>
          <a:lstStyle/>
          <a:p>
            <a:r>
              <a:rPr lang="en-US" sz="2000" dirty="0" smtClean="0"/>
              <a:t>A "guest" tag makes sense to the photographer but no one else would use it to describe this photo if they don’t share the context</a:t>
            </a:r>
            <a:endParaRPr lang="en-US" sz="2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Structural Properties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37</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8854"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78855" name="Rectangle 8"/>
          <p:cNvSpPr>
            <a:spLocks noChangeArrowheads="1"/>
          </p:cNvSpPr>
          <p:nvPr/>
        </p:nvSpPr>
        <p:spPr bwMode="auto">
          <a:xfrm>
            <a:off x="446484" y="2040434"/>
            <a:ext cx="8197453" cy="3736181"/>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The internal and external structure of a thing can be a useful part of its description</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The number and arrangement of component parts (</a:t>
            </a:r>
            <a:r>
              <a:rPr lang="en-US" sz="2800" dirty="0" err="1" smtClean="0"/>
              <a:t>e.g</a:t>
            </a:r>
            <a:r>
              <a:rPr lang="en-US" sz="2800" dirty="0" smtClean="0"/>
              <a:t>, the number of chapters or pages in a book)</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The number and type of connections with other resources (e.g., the number of </a:t>
            </a:r>
            <a:r>
              <a:rPr lang="en-US" sz="2800" dirty="0" err="1" smtClean="0"/>
              <a:t>Facebook</a:t>
            </a:r>
            <a:r>
              <a:rPr lang="en-US" sz="2800" dirty="0" smtClean="0"/>
              <a:t> friends or Twitter followers)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Meaning is Structure</a:t>
            </a:r>
            <a:endParaRPr lang="en-US" dirty="0"/>
          </a:p>
        </p:txBody>
      </p:sp>
      <p:pic>
        <p:nvPicPr>
          <p:cNvPr id="3" name="Picture 3" descr="KitchenOrgPrinciples.jpg"/>
          <p:cNvPicPr>
            <a:picLocks noChangeAspect="1"/>
          </p:cNvPicPr>
          <p:nvPr/>
        </p:nvPicPr>
        <p:blipFill>
          <a:blip r:embed="rId3" cstate="print"/>
          <a:stretch>
            <a:fillRect/>
          </a:stretch>
        </p:blipFill>
        <p:spPr>
          <a:xfrm>
            <a:off x="1362561" y="1447800"/>
            <a:ext cx="5729461" cy="4398374"/>
          </a:xfrm>
          <a:prstGeom prst="rect">
            <a:avLst/>
          </a:prstGeom>
        </p:spPr>
      </p:pic>
      <p:sp>
        <p:nvSpPr>
          <p:cNvPr id="4" name="TextBox 3"/>
          <p:cNvSpPr txBox="1"/>
          <p:nvPr/>
        </p:nvSpPr>
        <p:spPr>
          <a:xfrm>
            <a:off x="762000" y="6019800"/>
            <a:ext cx="7315200" cy="400110"/>
          </a:xfrm>
          <a:prstGeom prst="rect">
            <a:avLst/>
          </a:prstGeom>
          <a:noFill/>
        </p:spPr>
        <p:txBody>
          <a:bodyPr wrap="square" rtlCol="0">
            <a:spAutoFit/>
          </a:bodyPr>
          <a:lstStyle/>
          <a:p>
            <a:r>
              <a:rPr lang="en-US" sz="2000" dirty="0" smtClean="0"/>
              <a:t>Could you describe this without using structural concepts?</a:t>
            </a:r>
            <a:endParaRPr lang="en-US" sz="20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The Social Network of Jesus</a:t>
            </a:r>
            <a:endParaRPr lang="en-US" dirty="0"/>
          </a:p>
        </p:txBody>
      </p:sp>
      <p:pic>
        <p:nvPicPr>
          <p:cNvPr id="3" name="Picture 3" descr="KitchenOrgPrinciples.jpg"/>
          <p:cNvPicPr>
            <a:picLocks noChangeAspect="1"/>
          </p:cNvPicPr>
          <p:nvPr/>
        </p:nvPicPr>
        <p:blipFill>
          <a:blip r:embed="rId3" cstate="print"/>
          <a:stretch>
            <a:fillRect/>
          </a:stretch>
        </p:blipFill>
        <p:spPr>
          <a:xfrm>
            <a:off x="1295400" y="1066800"/>
            <a:ext cx="6267368" cy="561828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553641" y="58936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Persistence</a:t>
            </a:r>
          </a:p>
        </p:txBody>
      </p:sp>
      <p:sp>
        <p:nvSpPr>
          <p:cNvPr id="3072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517E3FE-7F1A-45FE-8ADC-A11D6EF3917C}" type="slidenum">
              <a:rPr lang="en-US" sz="1500">
                <a:solidFill>
                  <a:srgbClr val="002955"/>
                </a:solidFill>
                <a:latin typeface="UC Berkeley OS Sign"/>
                <a:ea typeface="MS PGothic" pitchFamily="34" charset="-128"/>
                <a:sym typeface="UC Berkeley OS Sign"/>
              </a:rPr>
              <a:pPr algn="ctr"/>
              <a:t>4</a:t>
            </a:fld>
            <a:endParaRPr lang="en-US" sz="1500" dirty="0">
              <a:solidFill>
                <a:srgbClr val="002955"/>
              </a:solidFill>
              <a:latin typeface="UC Berkeley OS Sign"/>
              <a:ea typeface="MS PGothic" pitchFamily="34" charset="-128"/>
              <a:sym typeface="UC Berkeley OS Sign"/>
            </a:endParaRPr>
          </a:p>
        </p:txBody>
      </p:sp>
      <p:pic>
        <p:nvPicPr>
          <p:cNvPr id="30727" name="Content Placeholder 8" descr="3766541080_2763a33f3a_o.jpg"/>
          <p:cNvPicPr>
            <a:picLocks noGrp="1" noChangeAspect="1"/>
          </p:cNvPicPr>
          <p:nvPr>
            <p:ph idx="1"/>
          </p:nvPr>
        </p:nvPicPr>
        <p:blipFill>
          <a:blip r:embed="rId3" cstate="print"/>
          <a:stretch>
            <a:fillRect/>
          </a:stretch>
        </p:blipFill>
        <p:spPr>
          <a:xfrm>
            <a:off x="457200" y="2133600"/>
            <a:ext cx="7748047" cy="3555866"/>
          </a:xfrm>
        </p:spPr>
      </p:pic>
      <p:sp>
        <p:nvSpPr>
          <p:cNvPr id="5" name="TextBox 4"/>
          <p:cNvSpPr txBox="1"/>
          <p:nvPr/>
        </p:nvSpPr>
        <p:spPr>
          <a:xfrm>
            <a:off x="533400" y="5638800"/>
            <a:ext cx="8610600" cy="954107"/>
          </a:xfrm>
          <a:prstGeom prst="rect">
            <a:avLst/>
          </a:prstGeom>
          <a:noFill/>
        </p:spPr>
        <p:txBody>
          <a:bodyPr wrap="square" rtlCol="0">
            <a:spAutoFit/>
          </a:bodyPr>
          <a:lstStyle/>
          <a:p>
            <a:r>
              <a:rPr lang="en-US" sz="2800" dirty="0" smtClean="0"/>
              <a:t>When you don’t want persistence:</a:t>
            </a:r>
          </a:p>
          <a:p>
            <a:r>
              <a:rPr lang="en-US" sz="2800" dirty="0" smtClean="0"/>
              <a:t>  “</a:t>
            </a:r>
            <a:r>
              <a:rPr lang="en-US" sz="2800" dirty="0" smtClean="0">
                <a:hlinkClick r:id="rId4"/>
              </a:rPr>
              <a:t>Reputation Management</a:t>
            </a:r>
            <a:r>
              <a:rPr lang="en-US" sz="2800" dirty="0" smtClean="0"/>
              <a:t>” “</a:t>
            </a:r>
            <a:r>
              <a:rPr lang="en-US" sz="2800" dirty="0" err="1" smtClean="0">
                <a:hlinkClick r:id="rId5"/>
              </a:rPr>
              <a:t>Mugshot</a:t>
            </a:r>
            <a:r>
              <a:rPr lang="en-US" sz="2800" dirty="0" smtClean="0">
                <a:hlinkClick r:id="rId5"/>
              </a:rPr>
              <a:t> Cleaner</a:t>
            </a:r>
            <a:r>
              <a:rPr lang="en-US" sz="2800" dirty="0" smtClean="0"/>
              <a:t>”</a:t>
            </a:r>
            <a:endParaRPr lang="en-US" sz="2800"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Properties vs. Relationships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40</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8854"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78855" name="Rectangle 8"/>
          <p:cNvSpPr>
            <a:spLocks noChangeArrowheads="1"/>
          </p:cNvSpPr>
          <p:nvPr/>
        </p:nvSpPr>
        <p:spPr bwMode="auto">
          <a:xfrm>
            <a:off x="446484" y="2040434"/>
            <a:ext cx="8197453" cy="5195812"/>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But while we can express structure within and between resources as properties, there is “better language” for expressing this as RELATIONSHIPS</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Arrangement</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Proximity</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Connectivity</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Part-whole</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a:t>
            </a:r>
          </a:p>
          <a:p>
            <a:pPr marL="160729" indent="-160729" eaLnBrk="0" hangingPunct="0">
              <a:lnSpc>
                <a:spcPct val="92000"/>
              </a:lnSpc>
              <a:spcBef>
                <a:spcPts val="1266"/>
              </a:spcBef>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				(See TDO Chapter 5)</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6962520B-92AB-4422-8BEB-DF16B54B3586}" type="slidenum">
              <a:rPr lang="en-US" smtClean="0"/>
              <a:pPr>
                <a:defRPr/>
              </a:pPr>
              <a:t>41</a:t>
            </a:fld>
            <a:endParaRPr lang="en-US" dirty="0"/>
          </a:p>
        </p:txBody>
      </p:sp>
      <p:sp>
        <p:nvSpPr>
          <p:cNvPr id="3" name="Rectangle 1"/>
          <p:cNvSpPr txBox="1">
            <a:spLocks noChangeArrowheads="1"/>
          </p:cNvSpPr>
          <p:nvPr/>
        </p:nvSpPr>
        <p:spPr>
          <a:xfrm>
            <a:off x="607219" y="160735"/>
            <a:ext cx="8228707" cy="1190997"/>
          </a:xfrm>
          <a:prstGeom prst="rect">
            <a:avLst/>
          </a:prstGeom>
        </p:spPr>
        <p:txBody>
          <a:bodyPr lIns="64291" tIns="32146" rIns="64291" bIns="32146"/>
          <a:lstStyle/>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400" kern="0" dirty="0">
                <a:latin typeface="UC Berkeley OS Sign"/>
                <a:ea typeface="+mj-ea"/>
                <a:cs typeface="+mj-cs"/>
                <a:sym typeface="UC Berkeley OS Sign"/>
              </a:rPr>
              <a:t>Classifying Resource Properties</a:t>
            </a:r>
          </a:p>
        </p:txBody>
      </p:sp>
      <p:pic>
        <p:nvPicPr>
          <p:cNvPr id="76804" name="Picture 7" descr="DesignPatternsResourceProperties.gif"/>
          <p:cNvPicPr>
            <a:picLocks noChangeAspect="1"/>
          </p:cNvPicPr>
          <p:nvPr/>
        </p:nvPicPr>
        <p:blipFill>
          <a:blip r:embed="rId3" cstate="print"/>
          <a:srcRect/>
          <a:stretch>
            <a:fillRect/>
          </a:stretch>
        </p:blipFill>
        <p:spPr bwMode="auto">
          <a:xfrm>
            <a:off x="767953" y="783580"/>
            <a:ext cx="6911578" cy="552859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Principles of Kitchen Organization</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42</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8854"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78855" name="Rectangle 8"/>
          <p:cNvSpPr>
            <a:spLocks noChangeArrowheads="1"/>
          </p:cNvSpPr>
          <p:nvPr/>
        </p:nvSpPr>
        <p:spPr bwMode="auto">
          <a:xfrm>
            <a:off x="609600" y="1828800"/>
            <a:ext cx="8197453" cy="5240183"/>
          </a:xfrm>
          <a:prstGeom prst="rect">
            <a:avLst/>
          </a:prstGeom>
          <a:noFill/>
          <a:ln w="9525">
            <a:noFill/>
            <a:miter lim="800000"/>
            <a:headEnd/>
            <a:tailEnd/>
          </a:ln>
        </p:spPr>
        <p:txBody>
          <a:bodyPr lIns="64291" tIns="32146" rIns="64291" bIns="32146">
            <a:sp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b="1" dirty="0"/>
              <a:t>Intrinsic static properties</a:t>
            </a:r>
            <a:r>
              <a:rPr lang="en-US" sz="2800" dirty="0"/>
              <a:t>: If you store your pots, frying pans, and baking pans </a:t>
            </a:r>
            <a:r>
              <a:rPr lang="en-US" sz="2800" dirty="0" smtClean="0"/>
              <a:t>and </a:t>
            </a:r>
            <a:r>
              <a:rPr lang="en-US" sz="2800" dirty="0"/>
              <a:t>nest each set by </a:t>
            </a:r>
            <a:r>
              <a:rPr lang="en-US" sz="2800" dirty="0" smtClean="0"/>
              <a:t>size</a:t>
            </a:r>
            <a:endParaRPr lang="en-US" sz="2800" dirty="0"/>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 </a:t>
            </a:r>
            <a:r>
              <a:rPr lang="en-US" sz="2800" b="1" dirty="0"/>
              <a:t>Extrinsic static properties</a:t>
            </a:r>
            <a:r>
              <a:rPr lang="en-US" sz="2800" dirty="0"/>
              <a:t>:  A spice rack with the spices arranged in alphabetical </a:t>
            </a:r>
            <a:r>
              <a:rPr lang="en-US" sz="2800" dirty="0" smtClean="0"/>
              <a:t>order</a:t>
            </a:r>
            <a:endParaRPr lang="en-US" sz="2800" dirty="0"/>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 </a:t>
            </a:r>
            <a:r>
              <a:rPr lang="en-US" sz="2800" b="1" dirty="0"/>
              <a:t>Intrinsic dynamic properties </a:t>
            </a:r>
            <a:r>
              <a:rPr lang="en-US" sz="2800" dirty="0"/>
              <a:t>if you arrange your milk and other perishable goods by expiration date, a </a:t>
            </a:r>
            <a:r>
              <a:rPr lang="ja-JP" altLang="en-US" sz="2800"/>
              <a:t>“</a:t>
            </a:r>
            <a:r>
              <a:rPr lang="en-US" altLang="ja-JP" sz="2800" dirty="0"/>
              <a:t>useful life remaining</a:t>
            </a:r>
            <a:r>
              <a:rPr lang="ja-JP" altLang="en-US" sz="2800"/>
              <a:t>”</a:t>
            </a:r>
            <a:r>
              <a:rPr lang="en-US" altLang="ja-JP" sz="2800" dirty="0"/>
              <a:t> property that decreases to zero as the expiration date </a:t>
            </a:r>
            <a:r>
              <a:rPr lang="en-US" altLang="ja-JP" sz="2800" dirty="0" smtClean="0"/>
              <a:t>approaches</a:t>
            </a:r>
            <a:endParaRPr lang="en-US" altLang="ja-JP" sz="2800" dirty="0"/>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 </a:t>
            </a:r>
            <a:r>
              <a:rPr lang="en-US" sz="2800" b="1" dirty="0"/>
              <a:t>Extrinsic dynamic properties </a:t>
            </a:r>
            <a:r>
              <a:rPr lang="en-US" sz="2800" dirty="0"/>
              <a:t>if you put the most frequently used condiments or spices in the front of a refrigerator or pantry shelf.</a:t>
            </a:r>
          </a:p>
          <a:p>
            <a:pPr>
              <a:lnSpc>
                <a:spcPct val="93000"/>
              </a:lnSpc>
              <a:buFont typeface="Arial" pitchFamily="34" charset="0"/>
              <a:buChar char="•"/>
            </a:pPr>
            <a:endParaRPr lang="en-US" sz="2200" dirty="0">
              <a:latin typeface="UC Berkeley OS Sign"/>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Principles of Document Organization</a:t>
            </a:r>
          </a:p>
        </p:txBody>
      </p:sp>
      <p:sp>
        <p:nvSpPr>
          <p:cNvPr id="79875"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8254F673-3231-445E-9604-7B264E0D377F}" type="slidenum">
              <a:rPr lang="en-US" sz="1500">
                <a:solidFill>
                  <a:srgbClr val="002955"/>
                </a:solidFill>
                <a:latin typeface="UC Berkeley OS Sign"/>
                <a:ea typeface="MS PGothic" pitchFamily="34" charset="-128"/>
                <a:sym typeface="UC Berkeley OS Sign"/>
              </a:rPr>
              <a:pPr algn="ctr"/>
              <a:t>43</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9878"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79879" name="Rectangle 8"/>
          <p:cNvSpPr>
            <a:spLocks noChangeArrowheads="1"/>
          </p:cNvSpPr>
          <p:nvPr/>
        </p:nvSpPr>
        <p:spPr bwMode="auto">
          <a:xfrm>
            <a:off x="446484" y="2040434"/>
            <a:ext cx="8197453" cy="3902894"/>
          </a:xfrm>
          <a:prstGeom prst="rect">
            <a:avLst/>
          </a:prstGeom>
          <a:noFill/>
          <a:ln w="9525">
            <a:noFill/>
            <a:miter lim="800000"/>
            <a:headEnd/>
            <a:tailEnd/>
          </a:ln>
        </p:spPr>
        <p:txBody>
          <a:bodyPr lIns="64291" tIns="32146" rIns="64291" bIns="32146">
            <a:sp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b="1" dirty="0"/>
              <a:t>Intrinsic static properties: </a:t>
            </a:r>
            <a:r>
              <a:rPr lang="en-US" sz="2800" dirty="0"/>
              <a:t>Author, date published, words in the </a:t>
            </a:r>
            <a:r>
              <a:rPr lang="en-US" sz="2800" dirty="0" smtClean="0"/>
              <a:t>text</a:t>
            </a:r>
            <a:endParaRPr lang="en-US" sz="2800" dirty="0"/>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b="1" dirty="0"/>
              <a:t> Extrinsic static properties</a:t>
            </a:r>
            <a:r>
              <a:rPr lang="en-US" sz="2800" dirty="0"/>
              <a:t>:  ISBN, LOC </a:t>
            </a:r>
            <a:r>
              <a:rPr lang="en-US" sz="2800" dirty="0" smtClean="0"/>
              <a:t>Classifications</a:t>
            </a:r>
            <a:endParaRPr lang="en-US" sz="2800" dirty="0"/>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b="1" dirty="0"/>
              <a:t> Intrinsic </a:t>
            </a:r>
            <a:r>
              <a:rPr lang="en-US" sz="2800" b="1"/>
              <a:t>dynamic </a:t>
            </a:r>
            <a:r>
              <a:rPr lang="en-US" sz="2800" b="1" smtClean="0"/>
              <a:t>properties: </a:t>
            </a:r>
            <a:r>
              <a:rPr lang="en-US" sz="2800" dirty="0"/>
              <a:t>Effectivity (e.g., laws and regulations</a:t>
            </a:r>
            <a:r>
              <a:rPr lang="en-US" sz="2800" dirty="0" smtClean="0"/>
              <a:t>)</a:t>
            </a:r>
            <a:endParaRPr lang="en-US" altLang="ja-JP" sz="2800" dirty="0"/>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b="1" dirty="0"/>
              <a:t> Extrinsic dynamic </a:t>
            </a:r>
            <a:r>
              <a:rPr lang="en-US" sz="2800" b="1" dirty="0" smtClean="0"/>
              <a:t>properties: </a:t>
            </a:r>
            <a:r>
              <a:rPr lang="en-US" sz="2800" dirty="0"/>
              <a:t>Links/citations to and from other documents</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b="1"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2013</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2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19 September 2013</a:t>
            </a:r>
            <a:br>
              <a:rPr lang="en-US" sz="3000" dirty="0" smtClean="0">
                <a:sym typeface="UC Berkeley OS Sign"/>
              </a:rPr>
            </a:br>
            <a:r>
              <a:rPr lang="en-US" sz="3000" dirty="0" smtClean="0">
                <a:sym typeface="UC Berkeley OS Sign"/>
              </a:rPr>
              <a:t>Lecture 7.3 – Creating Description Vocabularies</a:t>
            </a:r>
            <a:br>
              <a:rPr lang="en-US" sz="3000" dirty="0" smtClean="0">
                <a:sym typeface="UC Berkeley OS Sign"/>
              </a:rPr>
            </a:br>
            <a:r>
              <a:rPr lang="en-US" sz="3000" dirty="0" smtClean="0">
                <a:sym typeface="UC Berkeley OS Sign"/>
              </a:rPr>
              <a:t> and Assigning Descriptions</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Designing the Description Vocabulary</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45</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8854"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78855" name="Rectangle 8"/>
          <p:cNvSpPr>
            <a:spLocks noChangeArrowheads="1"/>
          </p:cNvSpPr>
          <p:nvPr/>
        </p:nvSpPr>
        <p:spPr bwMode="auto">
          <a:xfrm>
            <a:off x="381000" y="1905000"/>
            <a:ext cx="8197453" cy="3569469"/>
          </a:xfrm>
          <a:prstGeom prst="rect">
            <a:avLst/>
          </a:prstGeom>
          <a:noFill/>
          <a:ln w="9525">
            <a:noFill/>
            <a:miter lim="800000"/>
            <a:headEnd/>
            <a:tailEnd/>
          </a:ln>
        </p:spPr>
        <p:txBody>
          <a:bodyPr lIns="64291" tIns="32146" rIns="64291" bIns="32146">
            <a:sp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t> </a:t>
            </a:r>
            <a:r>
              <a:rPr lang="en-US" sz="2800" dirty="0" smtClean="0"/>
              <a:t>Good descriptions use terms that their intended users might use </a:t>
            </a:r>
            <a:r>
              <a:rPr lang="en-US" sz="2800" dirty="0"/>
              <a:t/>
            </a:r>
            <a:br>
              <a:rPr lang="en-US" sz="2800" dirty="0"/>
            </a:br>
            <a:endParaRPr lang="en-US" sz="2800" dirty="0"/>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 </a:t>
            </a:r>
            <a:r>
              <a:rPr lang="en-US" sz="2800" dirty="0" smtClean="0"/>
              <a:t>Good descriptions don't contain details that aren't necessary </a:t>
            </a:r>
            <a:r>
              <a:rPr lang="en-US" sz="2800" dirty="0"/>
              <a:t/>
            </a:r>
            <a:br>
              <a:rPr lang="en-US" sz="2800" dirty="0"/>
            </a:br>
            <a:endParaRPr lang="en-US" sz="2800" dirty="0"/>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 Good descriptions are created systematically and follow standards  </a:t>
            </a:r>
            <a:endParaRPr lang="en-US" sz="2800"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6962520B-92AB-4422-8BEB-DF16B54B3586}" type="slidenum">
              <a:rPr lang="en-US" smtClean="0"/>
              <a:pPr>
                <a:defRPr/>
              </a:pPr>
              <a:t>46</a:t>
            </a:fld>
            <a:endParaRPr lang="en-US" dirty="0"/>
          </a:p>
        </p:txBody>
      </p:sp>
      <p:sp>
        <p:nvSpPr>
          <p:cNvPr id="3" name="Rectangle 1"/>
          <p:cNvSpPr txBox="1">
            <a:spLocks noChangeArrowheads="1"/>
          </p:cNvSpPr>
          <p:nvPr/>
        </p:nvSpPr>
        <p:spPr>
          <a:xfrm>
            <a:off x="607219" y="160735"/>
            <a:ext cx="8228707" cy="1190997"/>
          </a:xfrm>
          <a:prstGeom prst="rect">
            <a:avLst/>
          </a:prstGeom>
        </p:spPr>
        <p:txBody>
          <a:bodyPr lIns="64291" tIns="32146" rIns="64291" bIns="32146"/>
          <a:lstStyle/>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400" kern="0" dirty="0" smtClean="0">
                <a:latin typeface="UC Berkeley OS Sign"/>
                <a:ea typeface="+mj-ea"/>
                <a:cs typeface="+mj-cs"/>
                <a:sym typeface="UC Berkeley OS Sign"/>
              </a:rPr>
              <a:t>The Image Game: </a:t>
            </a:r>
          </a:p>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400" kern="0" dirty="0" smtClean="0">
                <a:latin typeface="UC Berkeley OS Sign"/>
                <a:ea typeface="+mj-ea"/>
                <a:cs typeface="+mj-cs"/>
                <a:sym typeface="UC Berkeley OS Sign"/>
              </a:rPr>
              <a:t>Finding Good Descriptions</a:t>
            </a:r>
            <a:endParaRPr lang="en-US" sz="3400" kern="0" dirty="0">
              <a:latin typeface="UC Berkeley OS Sign"/>
              <a:ea typeface="+mj-ea"/>
              <a:cs typeface="+mj-cs"/>
              <a:sym typeface="UC Berkeley OS Sign"/>
            </a:endParaRPr>
          </a:p>
        </p:txBody>
      </p:sp>
      <p:pic>
        <p:nvPicPr>
          <p:cNvPr id="76804" name="Picture 7" descr="DesignPatternsResourceProperties.gif"/>
          <p:cNvPicPr>
            <a:picLocks noChangeAspect="1"/>
          </p:cNvPicPr>
          <p:nvPr/>
        </p:nvPicPr>
        <p:blipFill>
          <a:blip r:embed="rId3" cstate="print"/>
          <a:stretch>
            <a:fillRect/>
          </a:stretch>
        </p:blipFill>
        <p:spPr bwMode="auto">
          <a:xfrm>
            <a:off x="838200" y="1752600"/>
            <a:ext cx="6911578" cy="372457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The Need for Controlled Vocabularies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47</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8854"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78855" name="Rectangle 8"/>
          <p:cNvSpPr>
            <a:spLocks noChangeArrowheads="1"/>
          </p:cNvSpPr>
          <p:nvPr/>
        </p:nvSpPr>
        <p:spPr bwMode="auto">
          <a:xfrm>
            <a:off x="381000" y="1905000"/>
            <a:ext cx="8197453" cy="3006366"/>
          </a:xfrm>
          <a:prstGeom prst="rect">
            <a:avLst/>
          </a:prstGeom>
          <a:noFill/>
          <a:ln w="9525">
            <a:noFill/>
            <a:miter lim="800000"/>
            <a:headEnd/>
            <a:tailEnd/>
          </a:ln>
        </p:spPr>
        <p:txBody>
          <a:bodyPr lIns="64291" tIns="32146" rIns="64291" bIns="32146">
            <a:sp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The words people use to describe things or concepts are "embodied" in their context and experiences... so they are often different or even "bad" with respect to the words used by others </a:t>
            </a:r>
            <a:endParaRPr lang="en-US" sz="2800" dirty="0"/>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 </a:t>
            </a:r>
            <a:r>
              <a:rPr lang="en-US" sz="2800" dirty="0" smtClean="0"/>
              <a:t>These naturally-occurring words are an "uncontrolled vocabulary" </a:t>
            </a:r>
            <a:r>
              <a:rPr lang="en-US" sz="2800" dirty="0"/>
              <a:t/>
            </a:r>
            <a:br>
              <a:rPr lang="en-US" sz="2800" dirty="0"/>
            </a:br>
            <a:endParaRPr lang="en-US" sz="2800"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The Need for Controlled Vocabularies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48</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8854"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78855" name="Rectangle 8"/>
          <p:cNvSpPr>
            <a:spLocks noChangeArrowheads="1"/>
          </p:cNvSpPr>
          <p:nvPr/>
        </p:nvSpPr>
        <p:spPr bwMode="auto">
          <a:xfrm>
            <a:off x="381000" y="1905000"/>
            <a:ext cx="8197453" cy="3321196"/>
          </a:xfrm>
          <a:prstGeom prst="rect">
            <a:avLst/>
          </a:prstGeom>
          <a:noFill/>
          <a:ln w="9525">
            <a:noFill/>
            <a:miter lim="800000"/>
            <a:headEnd/>
            <a:tailEnd/>
          </a:ln>
        </p:spPr>
        <p:txBody>
          <a:bodyPr lIns="64291" tIns="32146" rIns="64291" bIns="32146">
            <a:sp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Searches for resources using an uncontrolled vocabulary will not succeed when they fail to match resources described or indexed using a controlled vocabulary</a:t>
            </a:r>
            <a:endParaRPr lang="en-US" altLang="ja-JP" sz="2800" dirty="0"/>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 </a:t>
            </a:r>
            <a:r>
              <a:rPr lang="en-US" sz="2800" dirty="0" smtClean="0"/>
              <a:t>To agree on the words we use in descriptions will improve recall, but it means that we must use a subset of the words we would otherwise use</a:t>
            </a:r>
            <a:endParaRPr lang="en-US" sz="2800" dirty="0"/>
          </a:p>
          <a:p>
            <a:pPr>
              <a:lnSpc>
                <a:spcPct val="93000"/>
              </a:lnSpc>
              <a:buFont typeface="Arial" pitchFamily="34" charset="0"/>
              <a:buChar char="•"/>
            </a:pPr>
            <a:endParaRPr lang="en-US" sz="2200" dirty="0">
              <a:latin typeface="UC Berkeley OS Sign"/>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What is a Controlled Vocabulary?</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49</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8854"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78855" name="Rectangle 8"/>
          <p:cNvSpPr>
            <a:spLocks noChangeArrowheads="1"/>
          </p:cNvSpPr>
          <p:nvPr/>
        </p:nvSpPr>
        <p:spPr bwMode="auto">
          <a:xfrm>
            <a:off x="381000" y="1905000"/>
            <a:ext cx="8197453" cy="3965860"/>
          </a:xfrm>
          <a:prstGeom prst="rect">
            <a:avLst/>
          </a:prstGeom>
          <a:noFill/>
          <a:ln w="9525">
            <a:noFill/>
            <a:miter lim="800000"/>
            <a:headEnd/>
            <a:tailEnd/>
          </a:ln>
        </p:spPr>
        <p:txBody>
          <a:bodyPr lIns="64291" tIns="32146" rIns="64291" bIns="32146">
            <a:sp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A controlled vocabulary is a standardized set of terms (such as subject headings, names, classifications, etc.) assigned by organizers / cataloguers / indexers of resources </a:t>
            </a:r>
            <a:endParaRPr lang="en-US" sz="2800" dirty="0"/>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 </a:t>
            </a:r>
            <a:r>
              <a:rPr lang="en-US" sz="2800" dirty="0" smtClean="0"/>
              <a:t>A CV can be a content standard for the values used in (or as) descriptive elements </a:t>
            </a:r>
            <a:endParaRPr lang="en-US" sz="2800" dirty="0"/>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A CV can be thought of as a fixed or closed dictionary in which everything must be defined using the same set of terms</a:t>
            </a:r>
            <a:endParaRPr lang="en-US" sz="28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533400" y="3048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Authenticity</a:t>
            </a:r>
          </a:p>
        </p:txBody>
      </p:sp>
      <p:sp>
        <p:nvSpPr>
          <p:cNvPr id="3072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517E3FE-7F1A-45FE-8ADC-A11D6EF3917C}" type="slidenum">
              <a:rPr lang="en-US" sz="1500">
                <a:solidFill>
                  <a:srgbClr val="002955"/>
                </a:solidFill>
                <a:latin typeface="UC Berkeley OS Sign"/>
                <a:ea typeface="MS PGothic" pitchFamily="34" charset="-128"/>
                <a:sym typeface="UC Berkeley OS Sign"/>
              </a:rPr>
              <a:pPr algn="ctr"/>
              <a:t>5</a:t>
            </a:fld>
            <a:endParaRPr lang="en-US" sz="1500" dirty="0">
              <a:solidFill>
                <a:srgbClr val="002955"/>
              </a:solidFill>
              <a:latin typeface="UC Berkeley OS Sign"/>
              <a:ea typeface="MS PGothic" pitchFamily="34" charset="-128"/>
              <a:sym typeface="UC Berkeley OS Sign"/>
            </a:endParaRPr>
          </a:p>
        </p:txBody>
      </p:sp>
      <p:pic>
        <p:nvPicPr>
          <p:cNvPr id="30727" name="Content Placeholder 8" descr="3766541080_2763a33f3a_o.jpg"/>
          <p:cNvPicPr>
            <a:picLocks noGrp="1" noChangeAspect="1"/>
          </p:cNvPicPr>
          <p:nvPr>
            <p:ph idx="1"/>
          </p:nvPr>
        </p:nvPicPr>
        <p:blipFill>
          <a:blip r:embed="rId3" cstate="print"/>
          <a:stretch>
            <a:fillRect/>
          </a:stretch>
        </p:blipFill>
        <p:spPr>
          <a:xfrm>
            <a:off x="1524000" y="1219200"/>
            <a:ext cx="5943600" cy="4739032"/>
          </a:xfrm>
        </p:spPr>
      </p:pic>
      <p:sp>
        <p:nvSpPr>
          <p:cNvPr id="8" name="TextBox 7"/>
          <p:cNvSpPr txBox="1"/>
          <p:nvPr/>
        </p:nvSpPr>
        <p:spPr>
          <a:xfrm>
            <a:off x="838200" y="6180892"/>
            <a:ext cx="7543800" cy="677108"/>
          </a:xfrm>
          <a:prstGeom prst="rect">
            <a:avLst/>
          </a:prstGeom>
          <a:noFill/>
        </p:spPr>
        <p:txBody>
          <a:bodyPr wrap="square" rtlCol="0">
            <a:spAutoFit/>
          </a:bodyPr>
          <a:lstStyle/>
          <a:p>
            <a:r>
              <a:rPr lang="en-US" sz="2000" dirty="0" smtClean="0"/>
              <a:t>Buy the photo at </a:t>
            </a:r>
            <a:r>
              <a:rPr lang="en-US" sz="2000" dirty="0" smtClean="0">
                <a:hlinkClick r:id="rId4"/>
              </a:rPr>
              <a:t>Ustar.net</a:t>
            </a:r>
            <a:r>
              <a:rPr lang="en-US" sz="2000" dirty="0" smtClean="0"/>
              <a:t> , but consider </a:t>
            </a:r>
            <a:r>
              <a:rPr lang="en-US" sz="2000" dirty="0" smtClean="0">
                <a:hlinkClick r:id="rId5"/>
              </a:rPr>
              <a:t>http://www.fineartstitle.com</a:t>
            </a:r>
            <a:r>
              <a:rPr lang="en-US" dirty="0" smtClean="0"/>
              <a:t>			</a:t>
            </a:r>
            <a:endParaRPr lang="en-US"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Types of Controlled Vocabularies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50</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8854"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78855" name="Rectangle 8"/>
          <p:cNvSpPr>
            <a:spLocks noChangeArrowheads="1"/>
          </p:cNvSpPr>
          <p:nvPr/>
        </p:nvSpPr>
        <p:spPr bwMode="auto">
          <a:xfrm>
            <a:off x="381000" y="1905000"/>
            <a:ext cx="8197453" cy="4799421"/>
          </a:xfrm>
          <a:prstGeom prst="rect">
            <a:avLst/>
          </a:prstGeom>
          <a:noFill/>
          <a:ln w="9525">
            <a:noFill/>
            <a:miter lim="800000"/>
            <a:headEnd/>
            <a:tailEnd/>
          </a:ln>
        </p:spPr>
        <p:txBody>
          <a:bodyPr lIns="64291" tIns="32146" rIns="64291" bIns="32146">
            <a:sp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Dictionaries</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 Authoritative names</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Authority control for places and time periods</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Identifiers</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Code lists</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Subject heading lists (like the </a:t>
            </a:r>
            <a:r>
              <a:rPr lang="en-US" sz="2800" dirty="0" smtClean="0">
                <a:hlinkClick r:id="rId4"/>
              </a:rPr>
              <a:t>Library of Congress – LCSH</a:t>
            </a:r>
            <a:r>
              <a:rPr lang="en-US" sz="2800" dirty="0" smtClean="0"/>
              <a:t>)</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Thesauri</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Classification systems</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Horizontal and Vertical Vocabularies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51</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8854"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78855" name="Rectangle 8"/>
          <p:cNvSpPr>
            <a:spLocks noChangeArrowheads="1"/>
          </p:cNvSpPr>
          <p:nvPr/>
        </p:nvSpPr>
        <p:spPr bwMode="auto">
          <a:xfrm>
            <a:off x="381000" y="1905000"/>
            <a:ext cx="8458200" cy="3673215"/>
          </a:xfrm>
          <a:prstGeom prst="rect">
            <a:avLst/>
          </a:prstGeom>
          <a:noFill/>
          <a:ln w="9525">
            <a:noFill/>
            <a:miter lim="800000"/>
            <a:headEnd/>
            <a:tailEnd/>
          </a:ln>
        </p:spPr>
        <p:txBody>
          <a:bodyPr wrap="square" lIns="64291" tIns="32146" rIns="64291" bIns="32146">
            <a:sp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Horizontal</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Concepts that are common to all (or a large number) of domains</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 Vertical</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 Particular industry or vertical market</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 Specialized product or process semantics</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 Sometimes called “domain-specific languages”</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“Dimensionality Reduction” in Descriptions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52</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8854"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78855" name="Rectangle 8"/>
          <p:cNvSpPr>
            <a:spLocks noChangeArrowheads="1"/>
          </p:cNvSpPr>
          <p:nvPr/>
        </p:nvSpPr>
        <p:spPr bwMode="auto">
          <a:xfrm>
            <a:off x="381000" y="1905000"/>
            <a:ext cx="8458200" cy="4362250"/>
          </a:xfrm>
          <a:prstGeom prst="rect">
            <a:avLst/>
          </a:prstGeom>
          <a:noFill/>
          <a:ln w="9525">
            <a:noFill/>
            <a:miter lim="800000"/>
            <a:headEnd/>
            <a:tailEnd/>
          </a:ln>
        </p:spPr>
        <p:txBody>
          <a:bodyPr wrap="square" lIns="64291" tIns="32146" rIns="64291" bIns="32146">
            <a:sp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Creating a controlled vocabulary reduces the number of descriptive terms that are or can be assigned to something</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 When achieved by computational techniques, "dimensionality reduction“ goes by names like "principle components analysis," "orthogonal decomposition," "latent semantic analysis," "factor analysis," and others</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These techniques analyze the correlations between descriptors and transform a large set into a smaller set of uncorrelated ones</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6962520B-92AB-4422-8BEB-DF16B54B3586}" type="slidenum">
              <a:rPr lang="en-US" smtClean="0"/>
              <a:pPr>
                <a:defRPr/>
              </a:pPr>
              <a:t>53</a:t>
            </a:fld>
            <a:endParaRPr lang="en-US" dirty="0"/>
          </a:p>
        </p:txBody>
      </p:sp>
      <p:sp>
        <p:nvSpPr>
          <p:cNvPr id="3" name="Rectangle 1"/>
          <p:cNvSpPr txBox="1">
            <a:spLocks noChangeArrowheads="1"/>
          </p:cNvSpPr>
          <p:nvPr/>
        </p:nvSpPr>
        <p:spPr>
          <a:xfrm>
            <a:off x="607219" y="160735"/>
            <a:ext cx="8228707" cy="1190997"/>
          </a:xfrm>
          <a:prstGeom prst="rect">
            <a:avLst/>
          </a:prstGeom>
        </p:spPr>
        <p:txBody>
          <a:bodyPr lIns="64291" tIns="32146" rIns="64291" bIns="32146"/>
          <a:lstStyle/>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400" kern="0" dirty="0" smtClean="0">
                <a:latin typeface="UC Berkeley OS Sign"/>
                <a:ea typeface="+mj-ea"/>
                <a:cs typeface="+mj-cs"/>
                <a:sym typeface="UC Berkeley OS Sign"/>
              </a:rPr>
              <a:t>Description Form and Implementation: Format Matters!</a:t>
            </a:r>
            <a:endParaRPr lang="en-US" sz="3400" kern="0" dirty="0">
              <a:latin typeface="UC Berkeley OS Sign"/>
              <a:ea typeface="+mj-ea"/>
              <a:cs typeface="+mj-cs"/>
              <a:sym typeface="UC Berkeley OS Sign"/>
            </a:endParaRPr>
          </a:p>
        </p:txBody>
      </p:sp>
      <p:pic>
        <p:nvPicPr>
          <p:cNvPr id="76804" name="Picture 7" descr="DesignPatternsResourceProperties.gif"/>
          <p:cNvPicPr>
            <a:picLocks noChangeAspect="1"/>
          </p:cNvPicPr>
          <p:nvPr/>
        </p:nvPicPr>
        <p:blipFill>
          <a:blip r:embed="rId3" cstate="print"/>
          <a:stretch>
            <a:fillRect/>
          </a:stretch>
        </p:blipFill>
        <p:spPr bwMode="auto">
          <a:xfrm>
            <a:off x="1219200" y="1541978"/>
            <a:ext cx="6257590" cy="508742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Creating Resource Descriptions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54</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8854"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78855" name="Rectangle 8"/>
          <p:cNvSpPr>
            <a:spLocks noChangeArrowheads="1"/>
          </p:cNvSpPr>
          <p:nvPr/>
        </p:nvSpPr>
        <p:spPr bwMode="auto">
          <a:xfrm>
            <a:off x="381000" y="1905000"/>
            <a:ext cx="8458200" cy="3736181"/>
          </a:xfrm>
          <a:prstGeom prst="rect">
            <a:avLst/>
          </a:prstGeom>
          <a:noFill/>
          <a:ln w="9525">
            <a:noFill/>
            <a:miter lim="800000"/>
            <a:headEnd/>
            <a:tailEnd/>
          </a:ln>
        </p:spPr>
        <p:txBody>
          <a:bodyPr wrap="square" lIns="64291" tIns="32146" rIns="64291" bIns="32146">
            <a:sp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By professionals:  "Institutional" descriptions that follow standards</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By authors: Best knowledge of purpose and intended audience</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By users: Most variable, influenced by social purposes</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By automated processes:  Most reliable, primarily technical / objective properties but semantic description capability is emerging</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Evaluating Resource Descriptions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55</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8854"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78855" name="Rectangle 8"/>
          <p:cNvSpPr>
            <a:spLocks noChangeArrowheads="1"/>
          </p:cNvSpPr>
          <p:nvPr/>
        </p:nvSpPr>
        <p:spPr bwMode="auto">
          <a:xfrm>
            <a:off x="381000" y="1905000"/>
            <a:ext cx="8458200" cy="4132572"/>
          </a:xfrm>
          <a:prstGeom prst="rect">
            <a:avLst/>
          </a:prstGeom>
          <a:noFill/>
          <a:ln w="9525">
            <a:noFill/>
            <a:miter lim="800000"/>
            <a:headEnd/>
            <a:tailEnd/>
          </a:ln>
        </p:spPr>
        <p:txBody>
          <a:bodyPr wrap="square" lIns="64291" tIns="32146" rIns="64291" bIns="32146">
            <a:sp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Quality should be evaluated with respect to intended purposes... but what if different stakeholders have different purposes?</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Creating resource descriptions can be costly;  is it worth it? How and when measure the costs?</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Computational description is vastly less expensive, but is it good enough?</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How can we incent "community" or "</a:t>
            </a:r>
            <a:r>
              <a:rPr lang="en-US" sz="2800" dirty="0" err="1" smtClean="0"/>
              <a:t>crowdsourced</a:t>
            </a:r>
            <a:r>
              <a:rPr lang="en-US" sz="2800" dirty="0" smtClean="0"/>
              <a:t>" description to be of better quality?</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455414" y="1995785"/>
            <a:ext cx="7867055" cy="4491633"/>
          </a:xfrm>
        </p:spPr>
        <p:txBody>
          <a:bodyPr>
            <a:normAutofit/>
          </a:bodyPr>
          <a:lstStyle/>
          <a:p>
            <a:r>
              <a:rPr lang="en-US" sz="2800" dirty="0" smtClean="0"/>
              <a:t>Next lecture on XML (September 24) will be presented by Erik Wilde</a:t>
            </a:r>
          </a:p>
          <a:p>
            <a:endParaRPr lang="en-US" sz="2800" dirty="0" smtClean="0"/>
          </a:p>
          <a:p>
            <a:r>
              <a:rPr lang="en-US" sz="2800" dirty="0" smtClean="0"/>
              <a:t>Glushko and McGrath. Document Engineering. Chapter 2, XML Foundations</a:t>
            </a:r>
          </a:p>
          <a:p>
            <a:r>
              <a:rPr lang="en-US" sz="2800" dirty="0" smtClean="0"/>
              <a:t>XML In a Nutshell, Ch 2 (as a reference guide and for assignment)</a:t>
            </a: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p:txBody>
      </p:sp>
      <p:sp>
        <p:nvSpPr>
          <p:cNvPr id="7171"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Readings for Next Lecture</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5E6FFFD-38D9-4C0C-960C-8E08C295169A}" type="slidenum">
              <a:rPr lang="en-US" sz="1500">
                <a:solidFill>
                  <a:srgbClr val="002955"/>
                </a:solidFill>
                <a:latin typeface="UC Berkeley OS Sign"/>
                <a:ea typeface="MS PGothic" pitchFamily="34" charset="-128"/>
                <a:sym typeface="UC Berkeley OS Sign"/>
              </a:rPr>
              <a:pPr algn="ctr"/>
              <a:t>56</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175"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Authenticity in a Digital Environment – 1 </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6</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53641" y="2035969"/>
            <a:ext cx="8036719" cy="2700257"/>
          </a:xfrm>
          <a:prstGeom prst="rect">
            <a:avLst/>
          </a:prstGeom>
          <a:noFill/>
          <a:ln w="9525">
            <a:noFill/>
            <a:miter lim="800000"/>
            <a:headEnd/>
            <a:tailEnd/>
          </a:ln>
        </p:spPr>
        <p:txBody>
          <a:bodyPr lIns="64291" tIns="32146" rIns="64291" bIns="32146">
            <a:spAutoFit/>
          </a:bodyPr>
          <a:lstStyle/>
          <a:p>
            <a:pPr marL="342900" indent="-342900" eaLnBrk="0" fontAlgn="base" hangingPunct="0">
              <a:lnSpc>
                <a:spcPct val="93000"/>
              </a:lnSpc>
              <a:spcBef>
                <a:spcPts val="1800"/>
              </a:spcBef>
              <a:spcAft>
                <a:spcPct val="0"/>
              </a:spcAft>
              <a:buFontTx/>
              <a:buChar char="•"/>
            </a:pPr>
            <a:r>
              <a:rPr lang="en-US" sz="2800" dirty="0" smtClean="0">
                <a:latin typeface="UC Berkeley OS Sign"/>
                <a:cs typeface="Arial" pitchFamily="34" charset="0"/>
                <a:sym typeface="Arial" pitchFamily="34" charset="0"/>
              </a:rPr>
              <a:t>We often use judgments about the physical integrity of recorded information to stand in for a judgment about the integrity of the text</a:t>
            </a:r>
          </a:p>
          <a:p>
            <a:pPr marL="342900" indent="-342900" eaLnBrk="0" fontAlgn="base" hangingPunct="0">
              <a:lnSpc>
                <a:spcPct val="93000"/>
              </a:lnSpc>
              <a:spcBef>
                <a:spcPts val="1800"/>
              </a:spcBef>
              <a:spcAft>
                <a:spcPct val="0"/>
              </a:spcAft>
              <a:buFontTx/>
              <a:buChar char="•"/>
            </a:pPr>
            <a:r>
              <a:rPr lang="en-US" sz="2800" dirty="0" smtClean="0">
                <a:latin typeface="UC Berkeley OS Sign"/>
                <a:cs typeface="Arial" pitchFamily="34" charset="0"/>
                <a:sym typeface="Arial" pitchFamily="34" charset="0"/>
              </a:rPr>
              <a:t>Digital resources have no independent physical manifestations or indications of usage that can provide evidence "about their fate in the world”</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Authenticity in a Digital Environment – 2 </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7</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609600" y="2057400"/>
            <a:ext cx="8036719" cy="4306915"/>
          </a:xfrm>
          <a:prstGeom prst="rect">
            <a:avLst/>
          </a:prstGeom>
          <a:noFill/>
          <a:ln w="9525">
            <a:noFill/>
            <a:miter lim="800000"/>
            <a:headEnd/>
            <a:tailEnd/>
          </a:ln>
        </p:spPr>
        <p:txBody>
          <a:bodyPr lIns="64291" tIns="32146" rIns="64291" bIns="32146">
            <a:spAutoFit/>
          </a:bodyPr>
          <a:lstStyle/>
          <a:p>
            <a:pPr marL="342900" indent="-342900" eaLnBrk="0" fontAlgn="base" hangingPunct="0">
              <a:lnSpc>
                <a:spcPct val="93000"/>
              </a:lnSpc>
              <a:spcBef>
                <a:spcPts val="1800"/>
              </a:spcBef>
              <a:spcAft>
                <a:spcPct val="0"/>
              </a:spcAft>
              <a:buFontTx/>
              <a:buChar char="•"/>
            </a:pPr>
            <a:r>
              <a:rPr lang="en-US" sz="2800" dirty="0" smtClean="0">
                <a:latin typeface="UC Berkeley OS Sign"/>
                <a:cs typeface="Arial" pitchFamily="34" charset="0"/>
                <a:sym typeface="Arial" pitchFamily="34" charset="0"/>
              </a:rPr>
              <a:t>The "permeability" of digital environments makes it harder to ensure that resources have not been altered</a:t>
            </a:r>
          </a:p>
          <a:p>
            <a:pPr marL="342900" indent="-342900" eaLnBrk="0" fontAlgn="base" hangingPunct="0">
              <a:lnSpc>
                <a:spcPct val="93000"/>
              </a:lnSpc>
              <a:spcBef>
                <a:spcPts val="1800"/>
              </a:spcBef>
              <a:spcAft>
                <a:spcPct val="0"/>
              </a:spcAft>
              <a:buFontTx/>
              <a:buChar char="•"/>
            </a:pPr>
            <a:r>
              <a:rPr lang="en-US" sz="2800" dirty="0" smtClean="0">
                <a:latin typeface="UC Berkeley OS Sign"/>
                <a:cs typeface="Arial" pitchFamily="34" charset="0"/>
                <a:sym typeface="Arial" pitchFamily="34" charset="0"/>
              </a:rPr>
              <a:t>Scholars trust technological solutions like time stamps. encryption, watermarks, and digital signatures; technologists are skeptical of them</a:t>
            </a:r>
          </a:p>
          <a:p>
            <a:pPr marL="342900" indent="-342900" eaLnBrk="0" fontAlgn="base" hangingPunct="0">
              <a:lnSpc>
                <a:spcPct val="93000"/>
              </a:lnSpc>
              <a:spcBef>
                <a:spcPts val="1800"/>
              </a:spcBef>
              <a:spcAft>
                <a:spcPct val="0"/>
              </a:spcAft>
              <a:buFontTx/>
              <a:buChar char="•"/>
              <a:defRPr/>
            </a:pPr>
            <a:r>
              <a:rPr lang="en-US" sz="2800" dirty="0" smtClean="0">
                <a:latin typeface="UC Berkeley OS Sign"/>
                <a:cs typeface="Arial" pitchFamily="34" charset="0"/>
                <a:sym typeface="Arial" pitchFamily="34" charset="0"/>
              </a:rPr>
              <a:t>In the digital world selecting for preservation has become a process of constant re-selection</a:t>
            </a:r>
          </a:p>
          <a:p>
            <a:pPr marL="342900" indent="-342900" eaLnBrk="0" fontAlgn="base" hangingPunct="0">
              <a:lnSpc>
                <a:spcPct val="93000"/>
              </a:lnSpc>
              <a:spcBef>
                <a:spcPts val="1800"/>
              </a:spcBef>
              <a:spcAft>
                <a:spcPct val="0"/>
              </a:spcAft>
              <a:buFontTx/>
              <a:buChar char="•"/>
            </a:pPr>
            <a:endParaRPr lang="en-US" sz="2400" dirty="0" smtClean="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533400" y="3048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Provenance</a:t>
            </a:r>
          </a:p>
        </p:txBody>
      </p:sp>
      <p:sp>
        <p:nvSpPr>
          <p:cNvPr id="3072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517E3FE-7F1A-45FE-8ADC-A11D6EF3917C}" type="slidenum">
              <a:rPr lang="en-US" sz="1500">
                <a:solidFill>
                  <a:srgbClr val="002955"/>
                </a:solidFill>
                <a:latin typeface="UC Berkeley OS Sign"/>
                <a:ea typeface="MS PGothic" pitchFamily="34" charset="-128"/>
                <a:sym typeface="UC Berkeley OS Sign"/>
              </a:rPr>
              <a:pPr algn="ctr"/>
              <a:t>8</a:t>
            </a:fld>
            <a:endParaRPr lang="en-US" sz="1500" dirty="0">
              <a:solidFill>
                <a:srgbClr val="002955"/>
              </a:solidFill>
              <a:latin typeface="UC Berkeley OS Sign"/>
              <a:ea typeface="MS PGothic" pitchFamily="34" charset="-128"/>
              <a:sym typeface="UC Berkeley OS Sign"/>
            </a:endParaRPr>
          </a:p>
        </p:txBody>
      </p:sp>
      <p:pic>
        <p:nvPicPr>
          <p:cNvPr id="30727" name="Content Placeholder 8" descr="3766541080_2763a33f3a_o.jpg"/>
          <p:cNvPicPr>
            <a:picLocks noGrp="1" noChangeAspect="1"/>
          </p:cNvPicPr>
          <p:nvPr>
            <p:ph idx="1"/>
          </p:nvPr>
        </p:nvPicPr>
        <p:blipFill>
          <a:blip r:embed="rId3" cstate="print"/>
          <a:stretch>
            <a:fillRect/>
          </a:stretch>
        </p:blipFill>
        <p:spPr>
          <a:xfrm>
            <a:off x="762000" y="1447800"/>
            <a:ext cx="7651187" cy="4343400"/>
          </a:xfr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Effectivity</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9</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53641" y="2035969"/>
            <a:ext cx="8036719" cy="3942905"/>
          </a:xfrm>
          <a:prstGeom prst="rect">
            <a:avLst/>
          </a:prstGeom>
          <a:noFill/>
          <a:ln w="9525">
            <a:noFill/>
            <a:miter lim="800000"/>
            <a:headEnd/>
            <a:tailEnd/>
          </a:ln>
        </p:spPr>
        <p:txBody>
          <a:bodyPr lIns="64291" tIns="32146" rIns="64291" bIns="32146">
            <a:spAutoFit/>
          </a:bodyPr>
          <a:lstStyle/>
          <a:p>
            <a:r>
              <a:rPr lang="en-US" sz="2800" dirty="0" smtClean="0"/>
              <a:t>Sec. 108.  This title shall take effect on the first day of the sixth month which begins after the date of the enactment of this title, except that the amendments regarding sections 19(b)(7) and 19(b)(8)(D) of the Federal Reserve Act shall take effect on the date of enactment of this title. </a:t>
            </a:r>
          </a:p>
          <a:p>
            <a:endParaRPr lang="en-US" sz="2800" dirty="0" smtClean="0"/>
          </a:p>
          <a:p>
            <a:r>
              <a:rPr lang="en-US" sz="2800" dirty="0" smtClean="0">
                <a:hlinkClick r:id="rId4"/>
              </a:rPr>
              <a:t>http://www.fdic.gov/regulations/laws/rules/8000-2200.html</a:t>
            </a:r>
            <a:endParaRPr lang="en-US" sz="2800"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2699</Words>
  <Application>Microsoft Office PowerPoint</Application>
  <PresentationFormat>On-screen Show (4:3)</PresentationFormat>
  <Paragraphs>416</Paragraphs>
  <Slides>56</Slides>
  <Notes>56</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Plan for Today’s Lecture(s)</vt:lpstr>
      <vt:lpstr>INFO 202 “Information Organization &amp; Retrieval” Fall 2013 </vt:lpstr>
      <vt:lpstr>Resources and Identity Over Time</vt:lpstr>
      <vt:lpstr>Persistence</vt:lpstr>
      <vt:lpstr>Authenticity</vt:lpstr>
      <vt:lpstr>Authenticity in a Digital Environment – 1 </vt:lpstr>
      <vt:lpstr>Authenticity in a Digital Environment – 2 </vt:lpstr>
      <vt:lpstr>Provenance</vt:lpstr>
      <vt:lpstr>Effectivity</vt:lpstr>
      <vt:lpstr>Putting it all Together (TDO Figure 3.6)</vt:lpstr>
      <vt:lpstr>INFO 202 “Information Organization &amp; Retrieval” Fall 2013 </vt:lpstr>
      <vt:lpstr>An Overview of Resource Description</vt:lpstr>
      <vt:lpstr>What is a Resource Description?</vt:lpstr>
      <vt:lpstr>What is a Resource Description?</vt:lpstr>
      <vt:lpstr>Why We Describe Resources</vt:lpstr>
      <vt:lpstr>Why We Describe Resources</vt:lpstr>
      <vt:lpstr>Purposes and Description</vt:lpstr>
      <vt:lpstr>Objectives of Bibliographic Description</vt:lpstr>
      <vt:lpstr>Objectives of Bibliographic Description</vt:lpstr>
      <vt:lpstr>Complications</vt:lpstr>
      <vt:lpstr>Process of Describing Resources</vt:lpstr>
      <vt:lpstr>Scoping and Description</vt:lpstr>
      <vt:lpstr>Scoping and Description</vt:lpstr>
      <vt:lpstr>Kimra’ Kitchen Chair</vt:lpstr>
      <vt:lpstr>INFO 202 “Information Organization &amp; Retrieval” Fall 2013 </vt:lpstr>
      <vt:lpstr>Slide 26</vt:lpstr>
      <vt:lpstr>Intrinsic Properties</vt:lpstr>
      <vt:lpstr>Physical Properties</vt:lpstr>
      <vt:lpstr>Distinctive Physical Properties </vt:lpstr>
      <vt:lpstr>Physical Properties</vt:lpstr>
      <vt:lpstr>Which Properties Best Identify a Thing?  A Type of Thing?</vt:lpstr>
      <vt:lpstr>Extrinsic Properties</vt:lpstr>
      <vt:lpstr>Cultural Properties</vt:lpstr>
      <vt:lpstr>“Holbein” Carpets</vt:lpstr>
      <vt:lpstr>Contextual Properties</vt:lpstr>
      <vt:lpstr>Contextual Description  == Private Language?</vt:lpstr>
      <vt:lpstr>Structural Properties</vt:lpstr>
      <vt:lpstr>Meaning is Structure</vt:lpstr>
      <vt:lpstr>The Social Network of Jesus</vt:lpstr>
      <vt:lpstr>Properties vs. Relationships</vt:lpstr>
      <vt:lpstr>Slide 41</vt:lpstr>
      <vt:lpstr>Principles of Kitchen Organization</vt:lpstr>
      <vt:lpstr>Principles of Document Organization</vt:lpstr>
      <vt:lpstr>INFO 202 “Information Organization &amp; Retrieval” Fall 2013 </vt:lpstr>
      <vt:lpstr>Designing the Description Vocabulary</vt:lpstr>
      <vt:lpstr>Slide 46</vt:lpstr>
      <vt:lpstr>The Need for Controlled Vocabularies</vt:lpstr>
      <vt:lpstr>The Need for Controlled Vocabularies</vt:lpstr>
      <vt:lpstr>What is a Controlled Vocabulary?</vt:lpstr>
      <vt:lpstr>Types of Controlled Vocabularies</vt:lpstr>
      <vt:lpstr>Horizontal and Vertical Vocabularies</vt:lpstr>
      <vt:lpstr>“Dimensionality Reduction” in Descriptions</vt:lpstr>
      <vt:lpstr>Slide 53</vt:lpstr>
      <vt:lpstr>Creating Resource Descriptions</vt:lpstr>
      <vt:lpstr>Evaluating Resource Descriptions</vt:lpstr>
      <vt:lpstr>Readings for Next Lecture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2013-09-17T18:19:11Z</dcterms:created>
  <dcterms:modified xsi:type="dcterms:W3CDTF">2013-09-17T18:22:34Z</dcterms:modified>
</cp:coreProperties>
</file>