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3"/>
  </p:notesMasterIdLst>
  <p:sldIdLst>
    <p:sldId id="257" r:id="rId2"/>
    <p:sldId id="258" r:id="rId3"/>
    <p:sldId id="259" r:id="rId4"/>
    <p:sldId id="260" r:id="rId5"/>
    <p:sldId id="262" r:id="rId6"/>
    <p:sldId id="292" r:id="rId7"/>
    <p:sldId id="293" r:id="rId8"/>
    <p:sldId id="294" r:id="rId9"/>
    <p:sldId id="263" r:id="rId10"/>
    <p:sldId id="261" r:id="rId11"/>
    <p:sldId id="275" r:id="rId12"/>
    <p:sldId id="264" r:id="rId13"/>
    <p:sldId id="291" r:id="rId14"/>
    <p:sldId id="265" r:id="rId15"/>
    <p:sldId id="276" r:id="rId16"/>
    <p:sldId id="277" r:id="rId17"/>
    <p:sldId id="290" r:id="rId18"/>
    <p:sldId id="266" r:id="rId19"/>
    <p:sldId id="267" r:id="rId20"/>
    <p:sldId id="268" r:id="rId21"/>
    <p:sldId id="278" r:id="rId22"/>
    <p:sldId id="279" r:id="rId23"/>
    <p:sldId id="269" r:id="rId24"/>
    <p:sldId id="295" r:id="rId25"/>
    <p:sldId id="270" r:id="rId26"/>
    <p:sldId id="271" r:id="rId27"/>
    <p:sldId id="280" r:id="rId28"/>
    <p:sldId id="283" r:id="rId29"/>
    <p:sldId id="281" r:id="rId30"/>
    <p:sldId id="282" r:id="rId31"/>
    <p:sldId id="284" r:id="rId32"/>
    <p:sldId id="272" r:id="rId33"/>
    <p:sldId id="285" r:id="rId34"/>
    <p:sldId id="288" r:id="rId35"/>
    <p:sldId id="286" r:id="rId36"/>
    <p:sldId id="287" r:id="rId37"/>
    <p:sldId id="273" r:id="rId38"/>
    <p:sldId id="274" r:id="rId39"/>
    <p:sldId id="289"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2934" y="-10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71" d="100"/>
          <a:sy n="71" d="100"/>
        </p:scale>
        <p:origin x="-1098" y="-56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B4808-2445-4A8E-B4E1-ED80AB1FCF8F}" type="datetimeFigureOut">
              <a:rPr lang="en-US" smtClean="0"/>
              <a:pPr/>
              <a:t>9/10/2013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533400" y="4419600"/>
            <a:ext cx="5486400" cy="4114800"/>
          </a:xfrm>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457200" y="4343400"/>
            <a:ext cx="5486400" cy="4114800"/>
          </a:xfrm>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xfrm>
            <a:off x="685800" y="4343400"/>
            <a:ext cx="5715000" cy="4114800"/>
          </a:xfrm>
          <a:noFill/>
        </p:spPr>
        <p:txBody>
          <a:bodyPr wrap="square" numCol="1" anchor="t" anchorCtr="0" compatLnSpc="1">
            <a:prstTxWarp prst="textNoShape">
              <a:avLst/>
            </a:prstTxWarp>
            <a:no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D76050-6F71-4E0A-8C35-EDFAB84E554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D76050-6F71-4E0A-8C35-EDFAB84E5542}"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D76050-6F71-4E0A-8C35-EDFAB84E5542}"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D76050-6F71-4E0A-8C35-EDFAB84E5542}"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D76050-6F71-4E0A-8C35-EDFAB84E5542}"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D76050-6F71-4E0A-8C35-EDFAB84E5542}"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FD76050-6F71-4E0A-8C35-EDFAB84E5542}" type="slidenum">
              <a:rPr lang="en-US" smtClean="0"/>
              <a:pPr/>
              <a:t>53</a:t>
            </a:fld>
            <a:endParaRPr lang="en-US"/>
          </a:p>
        </p:txBody>
      </p:sp>
      <p:sp>
        <p:nvSpPr>
          <p:cNvPr id="6" name="Notes Placeholder 5"/>
          <p:cNvSpPr>
            <a:spLocks noGrp="1"/>
          </p:cNvSpPr>
          <p:nvPr>
            <p:ph type="body" idx="1"/>
          </p:nvPr>
        </p:nvSpPr>
        <p:spPr>
          <a:xfrm>
            <a:off x="685800" y="4343400"/>
            <a:ext cx="5486400" cy="276999"/>
          </a:xfrm>
          <a:prstGeom prst="rect">
            <a:avLst/>
          </a:prstGeom>
        </p:spPr>
        <p:txBody>
          <a:bodyPr wrap="square">
            <a:spAutoFit/>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D76050-6F71-4E0A-8C35-EDFAB84E5542}"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D76050-6F71-4E0A-8C35-EDFAB84E5542}"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61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9/10/2013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9/10/2013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9/10/2013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9/10/2013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getty.edu/vow/AATHierarchy?find=materials&amp;logic=AND&amp;note=&amp;subjectid=30001035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qrcode.kaywa.com/" TargetMode="External"/><Relationship Id="rId4" Type="http://schemas.openxmlformats.org/officeDocument/2006/relationships/image" Target="../media/image18.gif"/></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61.xml.rels><?xml version="1.0" encoding="UTF-8" standalone="yes"?>
<Relationships xmlns="http://schemas.openxmlformats.org/package/2006/relationships"><Relationship Id="rId3" Type="http://schemas.openxmlformats.org/officeDocument/2006/relationships/hyperlink" Target="http://www.wired.com/wiredscience/2013/05/sensors-listen-to-world/"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12 September 2013</a:t>
            </a:r>
            <a:br>
              <a:rPr lang="en-US" sz="3000" dirty="0" smtClean="0">
                <a:sym typeface="UC Berkeley OS Sign"/>
              </a:rPr>
            </a:br>
            <a:r>
              <a:rPr lang="en-US" sz="3000" dirty="0" smtClean="0">
                <a:sym typeface="UC Berkeley OS Sign"/>
              </a:rPr>
              <a:t>Lecture 5.1 – Resources and Resource Identity</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53641"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Red Car as 1 Resource</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072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30727" name="Content Placeholder 8" descr="3766541080_2763a33f3a_o.jpg"/>
          <p:cNvPicPr>
            <a:picLocks noGrp="1" noChangeAspect="1"/>
          </p:cNvPicPr>
          <p:nvPr>
            <p:ph idx="1"/>
          </p:nvPr>
        </p:nvPicPr>
        <p:blipFill>
          <a:blip r:embed="rId4" cstate="print"/>
          <a:stretch>
            <a:fillRect/>
          </a:stretch>
        </p:blipFill>
        <p:spPr>
          <a:xfrm>
            <a:off x="1842327" y="1752600"/>
            <a:ext cx="5367906" cy="3581400"/>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53641"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Red Car : Not 1 Resource</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072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30727" name="Content Placeholder 8" descr="3766541080_2763a33f3a_o.jpg"/>
          <p:cNvPicPr>
            <a:picLocks noGrp="1" noChangeAspect="1"/>
          </p:cNvPicPr>
          <p:nvPr>
            <p:ph idx="1"/>
          </p:nvPr>
        </p:nvPicPr>
        <p:blipFill>
          <a:blip r:embed="rId4" cstate="print"/>
          <a:stretch>
            <a:fillRect/>
          </a:stretch>
        </p:blipFill>
        <p:spPr>
          <a:xfrm>
            <a:off x="1842327" y="2013372"/>
            <a:ext cx="5367906" cy="3059856"/>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Abstraction - 1</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436225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We can identify a resource as a unique instance or as a member of a class of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size of this class - the number of resources that are treated as equivalent - is determined by the properties or characteristics we consider when we examine any instance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choice of these properties depends on context and intent, so the same resource can be identified abstractly in some situations and very concretely in </a:t>
            </a:r>
            <a:r>
              <a:rPr lang="en-US" sz="2800" dirty="0" smtClean="0"/>
              <a:t>others</a:t>
            </a:r>
            <a:endParaRPr lang="en-US" sz="28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Abstraction - 2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142080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For </a:t>
            </a:r>
            <a:r>
              <a:rPr lang="en-US" sz="2800" dirty="0"/>
              <a:t>tangible resources, there may be "natural" levels of abstraction </a:t>
            </a:r>
            <a:r>
              <a:rPr lang="en-US" sz="2800" dirty="0" smtClean="0"/>
              <a:t> (See Plato…)</a:t>
            </a:r>
            <a:endParaRPr lang="en-US" sz="28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For intangible resources, there aren't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“Abstraction Hierarchy” of the “Work”</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1932647"/>
            <a:ext cx="8458200" cy="4925353"/>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WORK - an abstract entity; the distinct intellectual or artistic creation; it has no single material manifestation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EXPRESSION - the multiple realizations of a work in some particular medium or notation, where it can actually be perceived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MANIFESTATION - each of the formats of an expression that have the same appearance; but not necessarily the same implementation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ITEM - a single exemplar of a manifestation; if we distinguish this level it is because otherwise identical manifestations have some differentiation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6553200" y="2895600"/>
            <a:ext cx="2286000" cy="16002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What is</a:t>
            </a:r>
            <a:br>
              <a:rPr lang="en-US" sz="3400" dirty="0" smtClean="0">
                <a:sym typeface="UC Berkeley OS Sign"/>
              </a:rPr>
            </a:br>
            <a:r>
              <a:rPr lang="en-US" sz="3400" dirty="0" smtClean="0">
                <a:sym typeface="UC Berkeley OS Sign"/>
              </a:rPr>
              <a:t> Macbeth?</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072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30727" name="Content Placeholder 8" descr="3766541080_2763a33f3a_o.jpg"/>
          <p:cNvPicPr>
            <a:picLocks noGrp="1" noChangeAspect="1"/>
          </p:cNvPicPr>
          <p:nvPr>
            <p:ph idx="1"/>
          </p:nvPr>
        </p:nvPicPr>
        <p:blipFill>
          <a:blip r:embed="rId4" cstate="print"/>
          <a:stretch>
            <a:fillRect/>
          </a:stretch>
        </p:blipFill>
        <p:spPr>
          <a:xfrm>
            <a:off x="1143000" y="1066800"/>
            <a:ext cx="5253566" cy="5562600"/>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53641"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Equivalence Continuum (</a:t>
            </a:r>
            <a:r>
              <a:rPr lang="en-US" sz="3400" dirty="0" err="1" smtClean="0">
                <a:sym typeface="UC Berkeley OS Sign"/>
              </a:rPr>
              <a:t>Tillett</a:t>
            </a:r>
            <a:r>
              <a:rPr lang="en-US" sz="3400" dirty="0" smtClean="0">
                <a:sym typeface="UC Berkeley OS Sign"/>
              </a:rPr>
              <a:t>)</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072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30727" name="Content Placeholder 8" descr="3766541080_2763a33f3a_o.jpg"/>
          <p:cNvPicPr>
            <a:picLocks noGrp="1" noChangeAspect="1"/>
          </p:cNvPicPr>
          <p:nvPr>
            <p:ph idx="1"/>
          </p:nvPr>
        </p:nvPicPr>
        <p:blipFill>
          <a:blip r:embed="rId4" cstate="print"/>
          <a:stretch>
            <a:fillRect/>
          </a:stretch>
        </p:blipFill>
        <p:spPr>
          <a:xfrm>
            <a:off x="762000" y="1600200"/>
            <a:ext cx="7571014" cy="4952999"/>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12 September 2013</a:t>
            </a:r>
            <a:br>
              <a:rPr lang="en-US" sz="3000" dirty="0" smtClean="0">
                <a:sym typeface="UC Berkeley OS Sign"/>
              </a:rPr>
            </a:br>
            <a:r>
              <a:rPr lang="en-US" sz="3000" dirty="0" smtClean="0">
                <a:sym typeface="UC Berkeley OS Sign"/>
              </a:rPr>
              <a:t>Lecture 5.2 – Four Distinctions About Resources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Four Distinctions About Resources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ch3.1-350dpi.png"/>
          <p:cNvPicPr>
            <a:picLocks noChangeAspect="1"/>
          </p:cNvPicPr>
          <p:nvPr/>
        </p:nvPicPr>
        <p:blipFill>
          <a:blip r:embed="rId4" cstate="print"/>
          <a:stretch>
            <a:fillRect/>
          </a:stretch>
        </p:blipFill>
        <p:spPr>
          <a:xfrm>
            <a:off x="1219200" y="1981200"/>
            <a:ext cx="6477000" cy="404386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Resource Domain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94290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Physical resources - often distinguished by </a:t>
            </a:r>
            <a:r>
              <a:rPr lang="en-US" sz="2800" dirty="0">
                <a:hlinkClick r:id="rId4"/>
              </a:rPr>
              <a:t>material of composition </a:t>
            </a:r>
            <a:r>
              <a:rPr lang="en-US" sz="2800" dirty="0"/>
              <a:t>and other visible properties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Bibliographic resources - traditional focus of library and information science; most commonly used cataloguing rules have 11 categories that don't cleanly distinguish semantics and formats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Information resources - the content of information-intensive artifacts and applications - "Document types"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053623"/>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Resources and resource identity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Four  distinctions about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An introduction to conceptual modeling</a:t>
            </a:r>
          </a:p>
          <a:p>
            <a:pPr marL="482186"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dirty="0"/>
          </a:p>
          <a:p>
            <a:pPr marL="482186"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dirty="0">
              <a:latin typeface="UC Berkeley OS Sign"/>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Resource Format</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209800"/>
            <a:ext cx="8036719" cy="158751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In Chapter 3 of TDO</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Bits </a:t>
            </a:r>
            <a:r>
              <a:rPr lang="en-US" sz="2800" dirty="0" err="1"/>
              <a:t>vs</a:t>
            </a:r>
            <a:r>
              <a:rPr lang="en-US" sz="2800" dirty="0"/>
              <a:t> Atoms (Negroponte)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Three orders of order (Weinberger)</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Resource Format in TDO</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ch3.1-350dpi.png"/>
          <p:cNvPicPr>
            <a:picLocks noChangeAspect="1"/>
          </p:cNvPicPr>
          <p:nvPr/>
        </p:nvPicPr>
        <p:blipFill>
          <a:blip r:embed="rId4" cstate="print"/>
          <a:stretch>
            <a:fillRect/>
          </a:stretch>
        </p:blipFill>
        <p:spPr>
          <a:xfrm>
            <a:off x="1219200" y="2201130"/>
            <a:ext cx="6477000" cy="360400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15293"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Format Matters!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ch3.1-350dpi.png"/>
          <p:cNvPicPr>
            <a:picLocks noChangeAspect="1"/>
          </p:cNvPicPr>
          <p:nvPr/>
        </p:nvPicPr>
        <p:blipFill>
          <a:blip r:embed="rId4" cstate="print"/>
          <a:stretch>
            <a:fillRect/>
          </a:stretch>
        </p:blipFill>
        <p:spPr>
          <a:xfrm>
            <a:off x="1524000" y="1618032"/>
            <a:ext cx="6070317" cy="4935168"/>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Bits </a:t>
            </a:r>
            <a:r>
              <a:rPr lang="en-US" sz="3400" dirty="0" err="1" smtClean="0">
                <a:sym typeface="UC Berkeley OS Sign"/>
              </a:rPr>
              <a:t>vs</a:t>
            </a:r>
            <a:r>
              <a:rPr lang="en-US" sz="3400" dirty="0" smtClean="0">
                <a:sym typeface="UC Berkeley OS Sign"/>
              </a:rPr>
              <a:t> Atoms (Negroponte)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4925353"/>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contrast between information as "bits" and information as "atoms" was first expressed by Nicholas Negroponte of the MIT Media Lab (see Being Digital (1995)</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Information encoded as bits can move several orders of magnitude faster than atoms can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It can be in many places at once (broadcasting, networking) unlike atoms that have to be in one place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...and there are many other ways in which bits and atoms </a:t>
            </a:r>
            <a:r>
              <a:rPr lang="en-US" sz="2800" dirty="0" smtClean="0"/>
              <a:t>differ</a:t>
            </a:r>
            <a:endParaRPr lang="en-US" sz="2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Movement of Bits != Movement of Atoms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ch3.1-350dpi.png"/>
          <p:cNvPicPr>
            <a:picLocks noChangeAspect="1"/>
          </p:cNvPicPr>
          <p:nvPr/>
        </p:nvPicPr>
        <p:blipFill>
          <a:blip r:embed="rId4" cstate="print"/>
          <a:stretch>
            <a:fillRect/>
          </a:stretch>
        </p:blipFill>
        <p:spPr>
          <a:xfrm>
            <a:off x="685800" y="2362200"/>
            <a:ext cx="7932162" cy="2764238"/>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Three Orders of Order (Weinberger)</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294340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An incremental extension of Negroponte's thinking is in Weinberger's Everything is Miscellaneous (2007)</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First order: Organize physical things themselves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Second order: Organize physical surrogates of things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Third order: Organize digital surrogates of things, or digital things themselves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Resource Focus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277668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Any resource can have other resources associated with it, usually to describe it in some way to facilitate finding it, interacting with it, or interpreting it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So we can designate a resource as a primary one or as a description resource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Description resources are often called METADATA</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Description Resources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ch3.1-350dpi.png"/>
          <p:cNvPicPr>
            <a:picLocks noChangeAspect="1"/>
          </p:cNvPicPr>
          <p:nvPr/>
        </p:nvPicPr>
        <p:blipFill>
          <a:blip r:embed="rId4" cstate="print"/>
          <a:stretch>
            <a:fillRect/>
          </a:stretch>
        </p:blipFill>
        <p:spPr>
          <a:xfrm>
            <a:off x="1939478" y="1981200"/>
            <a:ext cx="5036443" cy="4043860"/>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Aggregated Description Resources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ch3.1-350dpi.png"/>
          <p:cNvPicPr>
            <a:picLocks noChangeAspect="1"/>
          </p:cNvPicPr>
          <p:nvPr/>
        </p:nvPicPr>
        <p:blipFill>
          <a:blip r:embed="rId4" cstate="print"/>
          <a:stretch>
            <a:fillRect/>
          </a:stretch>
        </p:blipFill>
        <p:spPr>
          <a:xfrm>
            <a:off x="2538705" y="1981200"/>
            <a:ext cx="3837990" cy="4043860"/>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Bibliographic Description Resources - 1920</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ch3.1-350dpi.png"/>
          <p:cNvPicPr>
            <a:picLocks noChangeAspect="1"/>
          </p:cNvPicPr>
          <p:nvPr/>
        </p:nvPicPr>
        <p:blipFill>
          <a:blip r:embed="rId4" cstate="print"/>
          <a:stretch>
            <a:fillRect/>
          </a:stretch>
        </p:blipFill>
        <p:spPr>
          <a:xfrm>
            <a:off x="1219200" y="2383880"/>
            <a:ext cx="6477000" cy="323850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What is a Resource?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828800"/>
            <a:ext cx="8036719" cy="587689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When you look at, refer to, or pick up a natural physical object, it usually seems that it is "one thing"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Many things have highly visible parts or internal structures, and we must consider whether to treat them as assemblies or aggregations of these separate things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For digital and computational resources, it is much harder to know how many parts we can or should identify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Once you've decided what to treat as a resource, you can create a name or identifier so you can refer to it</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500" dirty="0" smtClean="0"/>
          </a:p>
          <a:p>
            <a:endParaRPr lang="en-US" sz="28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Bibliographic Description Resources - 1960</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ch3.1-350dpi.png"/>
          <p:cNvPicPr>
            <a:picLocks noChangeAspect="1"/>
          </p:cNvPicPr>
          <p:nvPr/>
        </p:nvPicPr>
        <p:blipFill>
          <a:blip r:embed="rId4" cstate="print"/>
          <a:stretch>
            <a:fillRect/>
          </a:stretch>
        </p:blipFill>
        <p:spPr>
          <a:xfrm>
            <a:off x="1219200" y="2404610"/>
            <a:ext cx="6477000" cy="3197039"/>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Resource Descriptions as “Triples”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ch3.1-350dpi.png"/>
          <p:cNvPicPr>
            <a:picLocks noChangeAspect="1"/>
          </p:cNvPicPr>
          <p:nvPr/>
        </p:nvPicPr>
        <p:blipFill>
          <a:blip r:embed="rId4" cstate="print"/>
          <a:stretch>
            <a:fillRect/>
          </a:stretch>
        </p:blipFill>
        <p:spPr>
          <a:xfrm>
            <a:off x="1798671" y="1981200"/>
            <a:ext cx="5318057" cy="404386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Resource Focus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277668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In the bibliographic domain the resource vs. description distinction is deeply embedded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It other domains it can be quite arbitrary and "focus" is an important decision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One person's data is another person's metadata -- and now substitute "process" for "person"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Format x Focus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ch3.1-350dpi.png"/>
          <p:cNvPicPr>
            <a:picLocks noChangeAspect="1"/>
          </p:cNvPicPr>
          <p:nvPr/>
        </p:nvPicPr>
        <p:blipFill>
          <a:blip r:embed="rId4" cstate="print"/>
          <a:stretch>
            <a:fillRect/>
          </a:stretch>
        </p:blipFill>
        <p:spPr>
          <a:xfrm>
            <a:off x="2019026" y="1981200"/>
            <a:ext cx="4877347" cy="4043860"/>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Format x Focus &amp; Weinberger</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ch3.1-350dpi.png"/>
          <p:cNvPicPr>
            <a:picLocks noChangeAspect="1"/>
          </p:cNvPicPr>
          <p:nvPr/>
        </p:nvPicPr>
        <p:blipFill>
          <a:blip r:embed="rId4" cstate="print"/>
          <a:stretch>
            <a:fillRect/>
          </a:stretch>
        </p:blipFill>
        <p:spPr>
          <a:xfrm>
            <a:off x="2019026" y="2076017"/>
            <a:ext cx="4877347" cy="3854225"/>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Augmented Reality – Overlay</a:t>
            </a:r>
            <a:br>
              <a:rPr lang="en-US" sz="3400" dirty="0" smtClean="0">
                <a:sym typeface="UC Berkeley OS Sign"/>
              </a:rPr>
            </a:br>
            <a:r>
              <a:rPr lang="en-US" sz="3400" dirty="0" smtClean="0">
                <a:sym typeface="UC Berkeley OS Sign"/>
              </a:rPr>
              <a:t> Digital on Physical</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ch3.1-350dpi.png"/>
          <p:cNvPicPr>
            <a:picLocks noChangeAspect="1"/>
          </p:cNvPicPr>
          <p:nvPr/>
        </p:nvPicPr>
        <p:blipFill>
          <a:blip r:embed="rId4" cstate="print"/>
          <a:stretch>
            <a:fillRect/>
          </a:stretch>
        </p:blipFill>
        <p:spPr>
          <a:xfrm>
            <a:off x="2019026" y="2518317"/>
            <a:ext cx="4877347" cy="2969625"/>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QR Code – Connect Physical to Digital</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ch3.1-350dpi.png"/>
          <p:cNvPicPr>
            <a:picLocks noChangeAspect="1"/>
          </p:cNvPicPr>
          <p:nvPr/>
        </p:nvPicPr>
        <p:blipFill>
          <a:blip r:embed="rId4" cstate="print"/>
          <a:stretch>
            <a:fillRect/>
          </a:stretch>
        </p:blipFill>
        <p:spPr>
          <a:xfrm>
            <a:off x="2514600" y="2209800"/>
            <a:ext cx="3796328" cy="3828776"/>
          </a:xfrm>
          <a:prstGeom prst="rect">
            <a:avLst/>
          </a:prstGeom>
        </p:spPr>
      </p:pic>
      <p:sp>
        <p:nvSpPr>
          <p:cNvPr id="9" name="TextBox 8"/>
          <p:cNvSpPr txBox="1"/>
          <p:nvPr/>
        </p:nvSpPr>
        <p:spPr>
          <a:xfrm>
            <a:off x="838200" y="6248400"/>
            <a:ext cx="6248400" cy="369332"/>
          </a:xfrm>
          <a:prstGeom prst="rect">
            <a:avLst/>
          </a:prstGeom>
          <a:noFill/>
        </p:spPr>
        <p:txBody>
          <a:bodyPr wrap="square" rtlCol="0">
            <a:spAutoFit/>
          </a:bodyPr>
          <a:lstStyle/>
          <a:p>
            <a:r>
              <a:rPr lang="en-US" dirty="0" smtClean="0">
                <a:hlinkClick r:id="rId5"/>
              </a:rPr>
              <a:t> http</a:t>
            </a:r>
            <a:r>
              <a:rPr lang="en-US" dirty="0">
                <a:hlinkClick r:id="rId5"/>
              </a:rPr>
              <a:t>://qrcode.kaywa.com/</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Resource Agency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452896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Passive or operand resources ("nouns") must be acted upon or interacted with to produce an effect</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Traditional organizing systems contain tangible and static resources that are "natural operands"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Active or operant resources ("verbs") create effects or value on their own, sometimes when then initiate interactions with operand resources.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Sensors, web-based services, information feeds are operant resources that often are combined to implement business processes or business models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Smart Things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94290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Sensors, RFID tags, GPS, other computation and communication built into physical objects (and phones) to identify them or their context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Technical challenges in sorting and identifying the objects in the "information torrent" especially when the objects exhibit some intentional or discretionary behavior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In an "Internet of Things" any object can have an IP address that uniquely identifies it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Tracking the Food Supply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ch3.1-350dpi.png"/>
          <p:cNvPicPr>
            <a:picLocks noChangeAspect="1"/>
          </p:cNvPicPr>
          <p:nvPr/>
        </p:nvPicPr>
        <p:blipFill>
          <a:blip r:embed="rId4" cstate="print"/>
          <a:stretch>
            <a:fillRect/>
          </a:stretch>
        </p:blipFill>
        <p:spPr>
          <a:xfrm>
            <a:off x="1100478" y="1981200"/>
            <a:ext cx="6290922" cy="407011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Unit of Analysis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40275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Identifying the unit of analysis is a central problem in every intellectual or scientific discipline - and in every organizing system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But if the basic unit of an organizing system isn't usually very clear or naturally given to us, we need systematic methods for determining which resources will have separate identities and how they are related to each other</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12 September 2013</a:t>
            </a:r>
            <a:br>
              <a:rPr lang="en-US" sz="3000" dirty="0" smtClean="0">
                <a:sym typeface="UC Berkeley OS Sign"/>
              </a:rPr>
            </a:br>
            <a:r>
              <a:rPr lang="en-US" sz="3000" dirty="0" smtClean="0">
                <a:sym typeface="UC Berkeley OS Sign"/>
              </a:rPr>
              <a:t>Lecture 5.3 – Introduction to Modeling</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An Introduction to Modeling - 1</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300636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Models are </a:t>
            </a:r>
            <a:r>
              <a:rPr lang="en-US" sz="2800" i="1" dirty="0" smtClean="0"/>
              <a:t>simplified descriptions </a:t>
            </a:r>
            <a:r>
              <a:rPr lang="en-US" sz="2800" dirty="0" smtClean="0"/>
              <a:t>of a subject that abstract from its complexity to emphasize some features or characteristics while intentionally de-emphasizing others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Models enable us to describe and communicate systems regardless of the specific domain or discipline that they represent</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An Introduction to Modeling - 2</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317307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model can represent a human activity, a natural system, or a designed system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We can model structures – objects, their characteristics, their static relationships with each other like hierarchy, and reference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We can model functions, processes, behaviors – dynamic activities that create and affect structures</a:t>
            </a:r>
            <a:endParaRPr lang="en-US" sz="28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Recipes as Everyday Models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474812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recipe describes both objects and structures (ingredients) and the processes (instructions) for creating a food dish</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You can FOLLOW the recipe to create the dish</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You can COMMUNICATE the recipe to someone else who can then create the same dish</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You can use the recipe as a GUIDE FOR EXPERIMENTATION with the objects or the processes in the recipe to create alternative dishes </a:t>
            </a:r>
          </a:p>
          <a:p>
            <a:r>
              <a:rPr lang="en-US" dirty="0" smtClean="0"/>
              <a:t/>
            </a:r>
            <a:br>
              <a:rPr lang="en-US" dirty="0" smtClean="0"/>
            </a:b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Not a Model of Wonton Soup</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WontonSoup2.gif"/>
          <p:cNvPicPr>
            <a:picLocks noChangeAspect="1"/>
          </p:cNvPicPr>
          <p:nvPr/>
        </p:nvPicPr>
        <p:blipFill>
          <a:blip r:embed="rId4" cstate="print"/>
          <a:stretch>
            <a:fillRect/>
          </a:stretch>
        </p:blipFill>
        <p:spPr>
          <a:xfrm>
            <a:off x="1295400" y="1752600"/>
            <a:ext cx="6324600" cy="4778587"/>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 Model of Wonton Soup</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WontonSoup2.gif"/>
          <p:cNvPicPr>
            <a:picLocks noChangeAspect="1"/>
          </p:cNvPicPr>
          <p:nvPr/>
        </p:nvPicPr>
        <p:blipFill>
          <a:blip r:embed="rId4" cstate="print"/>
          <a:stretch>
            <a:fillRect/>
          </a:stretch>
        </p:blipFill>
        <p:spPr>
          <a:xfrm>
            <a:off x="1000808" y="1828800"/>
            <a:ext cx="7000192" cy="4572000"/>
          </a:xfrm>
          <a:prstGeom prst="rect">
            <a:avLst/>
          </a:prstGeo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3810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Classical Modeling Approach</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WontonSoup2.gif"/>
          <p:cNvPicPr>
            <a:picLocks noChangeAspect="1"/>
          </p:cNvPicPr>
          <p:nvPr/>
        </p:nvPicPr>
        <p:blipFill>
          <a:blip r:embed="rId4" cstate="print"/>
          <a:stretch>
            <a:fillRect/>
          </a:stretch>
        </p:blipFill>
        <p:spPr>
          <a:xfrm>
            <a:off x="990600" y="1752600"/>
            <a:ext cx="7086600" cy="4937154"/>
          </a:xfrm>
          <a:prstGeom prst="rect">
            <a:avLst/>
          </a:prstGeo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Physical Modeling for Analysis - 1</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57200" y="1828800"/>
            <a:ext cx="8197453" cy="548845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primary purpose of modeling is to better understand some existing system or environment and its resources and to describe this understanding so it can be communicated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Models of things as they currently exist are Physical or As-Is models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This modeling activity is usually called "systems analysis" or simply "analysis"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basic task of modeling for analysis is capturing the languages and practices of the people who work with the resources in the "real world"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Physical Modeling for Analysis - 2</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396586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Any system (especially business and other institutionalized ones) has groups of stakeholders who do not fully understand the "big picture" – an analysis model can be used to prevent or repair misunderstandings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physical model synthesizes different views or observations into a more complete or generic perspective that accurately accounts for all of them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Physical View of Wonton Soup</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WontonSoup2.gif"/>
          <p:cNvPicPr>
            <a:picLocks noChangeAspect="1"/>
          </p:cNvPicPr>
          <p:nvPr/>
        </p:nvPicPr>
        <p:blipFill>
          <a:blip r:embed="rId4" cstate="print"/>
          <a:stretch>
            <a:fillRect/>
          </a:stretch>
        </p:blipFill>
        <p:spPr>
          <a:xfrm>
            <a:off x="1219200" y="1600200"/>
            <a:ext cx="6553200" cy="5122449"/>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“Carving Nature at its Joints”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79914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Over 2000 years ago Plato (in Phaedrus) has Socrates arguing that species are distinguished by "carving nature at its joints" - where the natural differences between things are the largest or most salient or where there are few connections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"Joints" and the boundaries they create between things exist to some extent with physical resources and are manifested in their surface or perceptible properties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Conceptual Modeling for (Re-)Design - 1</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469567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next purpose of modeling is to assist in the design or re-design of a system or set of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This modeling activity is usually called "systems design" or simply "design"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Models of resources as they could be are Conceptual or To-Be models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Design abstracts away or generalizes from the technology and implementation details in the physical model to create a conceptual model</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Conceptual Modeling for (Re-)Design - 2</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57200" y="2057400"/>
            <a:ext cx="8197453" cy="4280689"/>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conceptual model that is implementation-independent is often easier to talk about than one that is encoded in a specific technology context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When technologies change, the implementation model may change but the conceptual model won't.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When implementations in different technologies are based on the same conceptual models, they can more readily understood because of their common conceptual components.</a:t>
            </a:r>
          </a:p>
          <a:p>
            <a:pPr>
              <a:lnSpc>
                <a:spcPct val="93000"/>
              </a:lnSpc>
              <a:buFont typeface="Arial" pitchFamily="34" charset="0"/>
              <a:buChar char="•"/>
            </a:pP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334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Conceptual View of Wonton Soup</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WontonSoup2.gif"/>
          <p:cNvPicPr>
            <a:picLocks noChangeAspect="1"/>
          </p:cNvPicPr>
          <p:nvPr/>
        </p:nvPicPr>
        <p:blipFill>
          <a:blip r:embed="rId4" cstate="print"/>
          <a:stretch>
            <a:fillRect/>
          </a:stretch>
        </p:blipFill>
        <p:spPr>
          <a:xfrm>
            <a:off x="1066800" y="1981200"/>
            <a:ext cx="6437997" cy="4600891"/>
          </a:xfrm>
          <a:prstGeom prst="rect">
            <a:avLst/>
          </a:prstGeom>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Using Conceptual Models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57200" y="2057400"/>
            <a:ext cx="8197453" cy="3569469"/>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Resources can be manipulated as conceptual components without impacting the real world that they describe, or in ways that are impossible in the real world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This encourages the re-use of common components via standardization, patterns and libraries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It facilitates the rationalization of components and the removal of redundancies and inefficiencies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Modeling Gaps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381000" y="1981200"/>
            <a:ext cx="8197453" cy="537419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There is an essential difference or gap between the real world being modeled and any models of it, or else the models would serve no purpose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Likewise, there is always a gap between a physical model and a conceptual model, because an analysis model is often most useful when it isn't tied to specific or feasible implementations or technologies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this means we can sometimes see what the current world looks like and what we would like it to be without being able to see how to get from one to the other</a:t>
            </a:r>
          </a:p>
          <a:p>
            <a:r>
              <a:rPr lang="en-US" dirty="0" smtClean="0"/>
              <a:t/>
            </a:r>
            <a:br>
              <a:rPr lang="en-US" dirty="0" smtClean="0"/>
            </a:b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Implementing a Conceptual Model</a:t>
            </a:r>
            <a:br>
              <a:rPr lang="en-US" sz="3400" dirty="0" smtClean="0">
                <a:sym typeface="UC Berkeley OS Sign"/>
              </a:rPr>
            </a:br>
            <a:r>
              <a:rPr lang="en-US" sz="3400" dirty="0" smtClean="0">
                <a:sym typeface="UC Berkeley OS Sign"/>
              </a:rPr>
              <a:t> as a Physical One</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467708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model is purely theoretical until it is encoded in a technology that lets it operate in the real world again.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This is often a two-stage process: encoding conceptual models as physical ones, and then applying transformations to create resource instances with desired properties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When resources implemented in different technologies are generated or re-generated from models, they can more readily interoperate because of their common conceptual components</a:t>
            </a:r>
          </a:p>
          <a:p>
            <a:pPr>
              <a:lnSpc>
                <a:spcPct val="93000"/>
              </a:lnSpc>
              <a:buFont typeface="Arial" pitchFamily="34" charset="0"/>
              <a:buChar char="•"/>
            </a:pP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33400" y="762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Applying the Conceptual Model</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WontonSoup2.gif"/>
          <p:cNvPicPr>
            <a:picLocks noChangeAspect="1"/>
          </p:cNvPicPr>
          <p:nvPr/>
        </p:nvPicPr>
        <p:blipFill>
          <a:blip r:embed="rId4" cstate="print"/>
          <a:stretch>
            <a:fillRect/>
          </a:stretch>
        </p:blipFill>
        <p:spPr>
          <a:xfrm>
            <a:off x="1524000" y="2133600"/>
            <a:ext cx="5700068" cy="4524149"/>
          </a:xfrm>
          <a:prstGeom prst="rect">
            <a:avLst/>
          </a:prstGeom>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33400" y="762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Iteration is Inevitable</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WontonSoup2.gif"/>
          <p:cNvPicPr>
            <a:picLocks noChangeAspect="1"/>
          </p:cNvPicPr>
          <p:nvPr/>
        </p:nvPicPr>
        <p:blipFill>
          <a:blip r:embed="rId4" cstate="print"/>
          <a:stretch>
            <a:fillRect/>
          </a:stretch>
        </p:blipFill>
        <p:spPr>
          <a:xfrm>
            <a:off x="1524000" y="2133600"/>
            <a:ext cx="5852468" cy="4377520"/>
          </a:xfrm>
          <a:prstGeom prst="rect">
            <a:avLst/>
          </a:prstGeom>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Adapting the Classical Modeling Approach</a:t>
            </a:r>
            <a:br>
              <a:rPr lang="en-US" sz="3400" dirty="0" smtClean="0">
                <a:sym typeface="UC Berkeley OS Sign"/>
              </a:rPr>
            </a:br>
            <a:r>
              <a:rPr lang="en-US" sz="3400" dirty="0" smtClean="0">
                <a:sym typeface="UC Berkeley OS Sign"/>
              </a:rPr>
              <a:t> to TDO – 1 </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57200" y="1981200"/>
            <a:ext cx="8316516" cy="3965860"/>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In an Organizing System context we can analyze a domain and analyze its resources and their processes or behaviors as we normally would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taking an architectural perspective that distinguishes organizing principles from implementation means that we emphasize the information or intangible content of the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We only model those resources and their properties that are relevant to organizing them</a:t>
            </a: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Adapting the Classical Modeling Approach</a:t>
            </a:r>
            <a:br>
              <a:rPr lang="en-US" sz="3400" dirty="0" smtClean="0">
                <a:sym typeface="UC Berkeley OS Sign"/>
              </a:rPr>
            </a:br>
            <a:r>
              <a:rPr lang="en-US" sz="3400" dirty="0" smtClean="0">
                <a:sym typeface="UC Berkeley OS Sign"/>
              </a:rPr>
              <a:t> to TDO – 2 </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5240183"/>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In some Organizing System contexts we start with a collection of resources to organize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So we analyze the domain and the resources to determine appropriate properties to use in descriptions and organizing principles as we would in any other modeling activity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sometimes we concurrently design the Organizing System and the resources it will contain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Systematic modeling of information components and documents to enable efficient reuse and transformation is essential</a:t>
            </a:r>
          </a:p>
          <a:p>
            <a:pPr>
              <a:lnSpc>
                <a:spcPct val="93000"/>
              </a:lnSpc>
              <a:buFont typeface="Arial" pitchFamily="34" charset="0"/>
              <a:buChar char="•"/>
            </a:pP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Carving Information at its Joints?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40275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When we deal with resources that are made of information, any "joints" are man-made and arbitrary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There might be indications "on the surface" that suggest the "joints" between information resources, but these represent design decisions, might be more structure or presentation oriented than content oriented distinctions, and are subject to cognitive </a:t>
            </a:r>
            <a:r>
              <a:rPr lang="en-US" sz="2800" dirty="0" smtClean="0"/>
              <a:t>interpretation</a:t>
            </a:r>
            <a:endParaRPr lang="en-US" sz="280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33400" y="990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Model the Information, not the Things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60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WontonSoup2.gif"/>
          <p:cNvPicPr>
            <a:picLocks noChangeAspect="1"/>
          </p:cNvPicPr>
          <p:nvPr/>
        </p:nvPicPr>
        <p:blipFill>
          <a:blip r:embed="rId4" cstate="print"/>
          <a:stretch>
            <a:fillRect/>
          </a:stretch>
        </p:blipFill>
        <p:spPr>
          <a:xfrm>
            <a:off x="472965" y="1981200"/>
            <a:ext cx="8671035" cy="3810000"/>
          </a:xfrm>
          <a:prstGeom prst="rect">
            <a:avLst/>
          </a:prstGeom>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400" dirty="0" smtClean="0"/>
              <a:t>TDO 3.5, TDO 8.3.1 and 8.3.2</a:t>
            </a:r>
          </a:p>
          <a:p>
            <a:r>
              <a:rPr lang="en-US" sz="2400" dirty="0" smtClean="0"/>
              <a:t>Gardiner </a:t>
            </a:r>
            <a:r>
              <a:rPr lang="en-US" sz="2400" dirty="0" smtClean="0">
                <a:hlinkClick r:id="rId3" tooltip="http://www.wired.com/wiredscience/2013/05/sensors-listen-to-world/"/>
              </a:rPr>
              <a:t>www.wired.com/wiredscience/2013/05/sensors-listen-to-world/</a:t>
            </a:r>
            <a:endParaRPr lang="en-US" sz="2400" dirty="0" smtClean="0"/>
          </a:p>
          <a:p>
            <a:r>
              <a:rPr lang="en-US" sz="2400" dirty="0" smtClean="0"/>
              <a:t>Smith, Abby. “Authenticity in perspective”</a:t>
            </a:r>
          </a:p>
          <a:p>
            <a:r>
              <a:rPr lang="en-US" sz="2400" dirty="0" smtClean="0"/>
              <a:t>Barbara </a:t>
            </a:r>
            <a:r>
              <a:rPr lang="en-US" sz="2400" dirty="0" err="1" smtClean="0"/>
              <a:t>Bazzanella</a:t>
            </a:r>
            <a:r>
              <a:rPr lang="en-US" sz="2400" dirty="0" smtClean="0"/>
              <a:t>, Stefano </a:t>
            </a:r>
            <a:r>
              <a:rPr lang="en-US" sz="2400" dirty="0" err="1" smtClean="0"/>
              <a:t>Bortoli</a:t>
            </a:r>
            <a:r>
              <a:rPr lang="en-US" sz="2400" dirty="0" smtClean="0"/>
              <a:t>, Paolo Bouquet, “Can Persistent Identifiers Be Cool? “</a:t>
            </a: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61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“Thing” </a:t>
            </a:r>
            <a:r>
              <a:rPr lang="en-US" sz="3400" dirty="0" err="1" smtClean="0">
                <a:sym typeface="UC Berkeley OS Sign"/>
              </a:rPr>
              <a:t>vs</a:t>
            </a:r>
            <a:r>
              <a:rPr lang="en-US" sz="3400" dirty="0" smtClean="0">
                <a:sym typeface="UC Berkeley OS Sign"/>
              </a:rPr>
              <a:t> “Type of Thing”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94290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Oops... we have been blurring the distinction between individual things or instances of things and classes of things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We often say that that two objects are the "same thing" when we mean they are the same "type of thing"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Identifying a resource as an instance is not the same as identifying the category or "equivalence class" to which it belongs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Two Aspects of “Thingness”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198390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Two separate </a:t>
            </a:r>
            <a:r>
              <a:rPr lang="en-US" sz="2800" dirty="0" smtClean="0"/>
              <a:t>aspects </a:t>
            </a:r>
            <a:r>
              <a:rPr lang="en-US" sz="2800" dirty="0"/>
              <a:t>cut across the "thingness" distinctions: </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Granularity</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Abstraction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Granularity:  Whole </a:t>
            </a:r>
            <a:r>
              <a:rPr lang="en-US" sz="3400" dirty="0" err="1" smtClean="0">
                <a:sym typeface="UC Berkeley OS Sign"/>
              </a:rPr>
              <a:t>vs</a:t>
            </a:r>
            <a:r>
              <a:rPr lang="en-US" sz="3400" dirty="0" smtClean="0">
                <a:sym typeface="UC Berkeley OS Sign"/>
              </a:rPr>
              <a:t> Parts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452896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Resources that are aggregates or composites of other resources, or that have internal structure, pose questions about the granularity of their "thingness"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We might need to organize and manage the granular resources, the composite resources, and the relationships between them - all at the same time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"part things" can be identified at various levels of contexts/containers/collections in which they occur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granularity of physical resources is more easily determined that for information resources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2802</Words>
  <Application>Microsoft Office PowerPoint</Application>
  <PresentationFormat>On-screen Show (4:3)</PresentationFormat>
  <Paragraphs>424</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INFO 202 “Information Organization &amp; Retrieval” Fall 2013 </vt:lpstr>
      <vt:lpstr>Plan for Today’s Lecture(s)</vt:lpstr>
      <vt:lpstr>What is a Resource?</vt:lpstr>
      <vt:lpstr>The Unit of Analysis</vt:lpstr>
      <vt:lpstr>“Carving Nature at its Joints”</vt:lpstr>
      <vt:lpstr>Carving Information at its Joints?</vt:lpstr>
      <vt:lpstr>“Thing” vs “Type of Thing”</vt:lpstr>
      <vt:lpstr>Two Aspects of “Thingness”</vt:lpstr>
      <vt:lpstr>Granularity:  Whole vs Parts</vt:lpstr>
      <vt:lpstr>Red Car as 1 Resource</vt:lpstr>
      <vt:lpstr>Red Car : Not 1 Resource</vt:lpstr>
      <vt:lpstr>Abstraction - 1</vt:lpstr>
      <vt:lpstr>Abstraction - 2</vt:lpstr>
      <vt:lpstr>The “Abstraction Hierarchy” of the “Work”</vt:lpstr>
      <vt:lpstr>What is  Macbeth?</vt:lpstr>
      <vt:lpstr>The Equivalence Continuum (Tillett)</vt:lpstr>
      <vt:lpstr>INFO 202 “Information Organization &amp; Retrieval” Fall 2013 </vt:lpstr>
      <vt:lpstr>Four Distinctions About Resources</vt:lpstr>
      <vt:lpstr>Resource Domain</vt:lpstr>
      <vt:lpstr>Resource Format</vt:lpstr>
      <vt:lpstr>Resource Format in TDO</vt:lpstr>
      <vt:lpstr>Format Matters!</vt:lpstr>
      <vt:lpstr>Bits vs Atoms (Negroponte)</vt:lpstr>
      <vt:lpstr>Movement of Bits != Movement of Atoms</vt:lpstr>
      <vt:lpstr>Three Orders of Order (Weinberger)</vt:lpstr>
      <vt:lpstr>Resource Focus</vt:lpstr>
      <vt:lpstr>Description Resources</vt:lpstr>
      <vt:lpstr>Aggregated Description Resources</vt:lpstr>
      <vt:lpstr>Bibliographic Description Resources - 1920</vt:lpstr>
      <vt:lpstr>Bibliographic Description Resources - 1960</vt:lpstr>
      <vt:lpstr>Resource Descriptions as “Triples”</vt:lpstr>
      <vt:lpstr>Resource Focus</vt:lpstr>
      <vt:lpstr>Format x Focus</vt:lpstr>
      <vt:lpstr>Format x Focus &amp; Weinberger</vt:lpstr>
      <vt:lpstr>Augmented Reality – Overlay  Digital on Physical</vt:lpstr>
      <vt:lpstr>QR Code – Connect Physical to Digital</vt:lpstr>
      <vt:lpstr>Resource Agency</vt:lpstr>
      <vt:lpstr>Smart Things</vt:lpstr>
      <vt:lpstr>Tracking the Food Supply</vt:lpstr>
      <vt:lpstr>INFO 202 “Information Organization &amp; Retrieval” Fall 2013 </vt:lpstr>
      <vt:lpstr>An Introduction to Modeling - 1</vt:lpstr>
      <vt:lpstr>An Introduction to Modeling - 2</vt:lpstr>
      <vt:lpstr>Recipes as Everyday Models</vt:lpstr>
      <vt:lpstr>Not a Model of Wonton Soup</vt:lpstr>
      <vt:lpstr>A Model of Wonton Soup</vt:lpstr>
      <vt:lpstr>The Classical Modeling Approach</vt:lpstr>
      <vt:lpstr>Physical Modeling for Analysis - 1</vt:lpstr>
      <vt:lpstr>Physical Modeling for Analysis - 2</vt:lpstr>
      <vt:lpstr>Physical View of Wonton Soup</vt:lpstr>
      <vt:lpstr>Conceptual Modeling for (Re-)Design - 1</vt:lpstr>
      <vt:lpstr>Conceptual Modeling for (Re-)Design - 2</vt:lpstr>
      <vt:lpstr>Conceptual View of Wonton Soup</vt:lpstr>
      <vt:lpstr>Using Conceptual Models</vt:lpstr>
      <vt:lpstr>The Modeling Gaps</vt:lpstr>
      <vt:lpstr>Implementing a Conceptual Model  as a Physical One</vt:lpstr>
      <vt:lpstr>Applying the Conceptual Model</vt:lpstr>
      <vt:lpstr>Iteration is Inevitable</vt:lpstr>
      <vt:lpstr>Adapting the Classical Modeling Approach  to TDO – 1 </vt:lpstr>
      <vt:lpstr>Adapting the Classical Modeling Approach  to TDO – 2 </vt:lpstr>
      <vt:lpstr>Model the Information, not the Things</vt:lpstr>
      <vt:lpstr>Readings for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2013-09-10T18:14:07Z</dcterms:created>
  <dcterms:modified xsi:type="dcterms:W3CDTF">2013-09-10T18:14:15Z</dcterms:modified>
</cp:coreProperties>
</file>