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6"/>
  </p:notesMasterIdLst>
  <p:sldIdLst>
    <p:sldId id="258" r:id="rId2"/>
    <p:sldId id="257" r:id="rId3"/>
    <p:sldId id="318" r:id="rId4"/>
    <p:sldId id="259" r:id="rId5"/>
    <p:sldId id="260" r:id="rId6"/>
    <p:sldId id="319" r:id="rId7"/>
    <p:sldId id="320" r:id="rId8"/>
    <p:sldId id="358" r:id="rId9"/>
    <p:sldId id="321" r:id="rId10"/>
    <p:sldId id="322" r:id="rId11"/>
    <p:sldId id="323" r:id="rId12"/>
    <p:sldId id="328" r:id="rId13"/>
    <p:sldId id="329" r:id="rId14"/>
    <p:sldId id="333" r:id="rId15"/>
    <p:sldId id="334" r:id="rId16"/>
    <p:sldId id="336" r:id="rId17"/>
    <p:sldId id="335" r:id="rId18"/>
    <p:sldId id="337" r:id="rId19"/>
    <p:sldId id="351" r:id="rId20"/>
    <p:sldId id="352" r:id="rId21"/>
    <p:sldId id="338" r:id="rId22"/>
    <p:sldId id="341" r:id="rId23"/>
    <p:sldId id="342" r:id="rId24"/>
    <p:sldId id="339" r:id="rId25"/>
    <p:sldId id="340" r:id="rId26"/>
    <p:sldId id="343" r:id="rId27"/>
    <p:sldId id="344" r:id="rId28"/>
    <p:sldId id="349" r:id="rId29"/>
    <p:sldId id="353" r:id="rId30"/>
    <p:sldId id="350" r:id="rId31"/>
    <p:sldId id="354" r:id="rId32"/>
    <p:sldId id="355" r:id="rId33"/>
    <p:sldId id="357" r:id="rId34"/>
    <p:sldId id="390" r:id="rId35"/>
    <p:sldId id="359" r:id="rId36"/>
    <p:sldId id="360" r:id="rId37"/>
    <p:sldId id="361" r:id="rId38"/>
    <p:sldId id="362" r:id="rId39"/>
    <p:sldId id="363" r:id="rId40"/>
    <p:sldId id="364" r:id="rId41"/>
    <p:sldId id="365" r:id="rId42"/>
    <p:sldId id="366" r:id="rId43"/>
    <p:sldId id="367" r:id="rId44"/>
    <p:sldId id="368" r:id="rId45"/>
    <p:sldId id="369" r:id="rId46"/>
    <p:sldId id="370" r:id="rId47"/>
    <p:sldId id="371" r:id="rId48"/>
    <p:sldId id="372" r:id="rId49"/>
    <p:sldId id="373" r:id="rId50"/>
    <p:sldId id="374" r:id="rId51"/>
    <p:sldId id="375" r:id="rId52"/>
    <p:sldId id="376" r:id="rId53"/>
    <p:sldId id="377" r:id="rId54"/>
    <p:sldId id="378" r:id="rId55"/>
    <p:sldId id="379" r:id="rId56"/>
    <p:sldId id="380" r:id="rId57"/>
    <p:sldId id="381" r:id="rId58"/>
    <p:sldId id="382" r:id="rId59"/>
    <p:sldId id="383" r:id="rId60"/>
    <p:sldId id="384" r:id="rId61"/>
    <p:sldId id="385" r:id="rId62"/>
    <p:sldId id="386" r:id="rId63"/>
    <p:sldId id="388" r:id="rId64"/>
    <p:sldId id="389"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05" autoAdjust="0"/>
  </p:normalViewPr>
  <p:slideViewPr>
    <p:cSldViewPr>
      <p:cViewPr>
        <p:scale>
          <a:sx n="66" d="100"/>
          <a:sy n="66" d="100"/>
        </p:scale>
        <p:origin x="-2088" y="-2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71" d="100"/>
          <a:sy n="71" d="100"/>
        </p:scale>
        <p:origin x="-1098" y="-56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B4808-2445-4A8E-B4E1-ED80AB1FCF8F}" type="datetimeFigureOut">
              <a:rPr lang="en-US" smtClean="0"/>
              <a:pPr/>
              <a:t>9/13/2013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33CA1B0-15C9-4F2D-85FD-131A188FAB7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33CA1B0-15C9-4F2D-85FD-131A188FAB7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33CA1B0-15C9-4F2D-85FD-131A188FAB7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33CA1B0-15C9-4F2D-85FD-131A188FAB7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33CA1B0-15C9-4F2D-85FD-131A188FAB7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33CA1B0-15C9-4F2D-85FD-131A188FAB7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33CA1B0-15C9-4F2D-85FD-131A188FAB7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33CA1B0-15C9-4F2D-85FD-131A188FAB7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33CA1B0-15C9-4F2D-85FD-131A188FAB7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endParaRPr lang="en-US" sz="24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buFontTx/>
              <a:buChar char="-"/>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buFontTx/>
              <a:buChar char="-"/>
            </a:pPr>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33CA1B0-15C9-4F2D-85FD-131A188FAB7D}"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64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9/13/2013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9/13/2013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9/13/2013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9/13/2013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babynamewizard.com/voyag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47.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ubiq.com/hypertext/weiser/SciAmDraft3.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hyperlink" Target="http://www.ibm.com/smarterplanet"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www.wired.com/wiredscience/2013/05/sensors-listen-to-world/"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www.xbow.com/"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www.lojack.com/car/pages/car-works.aspx" TargetMode="External"/><Relationship Id="rId4" Type="http://schemas.openxmlformats.org/officeDocument/2006/relationships/hyperlink" Target="http://www.pettracker.com/pet-gp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www.youtube.com/watch?v=bQlpDiXPZH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nyti.ms/15jP0kP"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www.whistle.com/" TargetMode="External"/><Relationship Id="rId5" Type="http://schemas.openxmlformats.org/officeDocument/2006/relationships/hyperlink" Target="http://www.fitbit.com/" TargetMode="External"/><Relationship Id="rId4" Type="http://schemas.openxmlformats.org/officeDocument/2006/relationships/image" Target="../media/image32.gif"/></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www.youtube.com/watch?v=bQlpDiXPZHQ"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hyperlink" Target="http://www.digitaltrends.com/cars/bmw-teams-with-continental-for-fully-autonomous-cars-by-2025/"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249052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Identifying information components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Resource identifiers and names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Smart resources</a:t>
            </a:r>
          </a:p>
          <a:p>
            <a:pPr marL="482186"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dirty="0">
              <a:latin typeface="UC Berkeley OS Sig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Structural Information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339791"/>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Physical piece of a document or user interface (e.g. table, section, header, footer, panel, window)</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Embodies the rules on how content components fit together, often hierarchical</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Often driven by context of document use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Most applications and web sites are organized with a small set of structures</a:t>
            </a:r>
            <a:endParaRPr lang="en-US" sz="2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Applying Structure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79914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structural components provide the hierarchical "skeleton" or "scaffold" into which the content components are arranged; the structure remains fixed when the content changes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Frequently a close relationship between structural and presentation items, especially in a paper document.  This goes some way to explaining why document designers emphasize structural components</a:t>
            </a:r>
            <a:endParaRPr lang="en-US" sz="2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1752600"/>
            <a:ext cx="3657600" cy="1143000"/>
          </a:xfrm>
        </p:spPr>
        <p:txBody>
          <a:bodyPr>
            <a:normAutofit fontScale="90000"/>
          </a:bodyPr>
          <a:lstStyle/>
          <a:p>
            <a:r>
              <a:rPr lang="en-US" dirty="0" smtClean="0">
                <a:sym typeface="UC Berkeley OS Sign"/>
              </a:rPr>
              <a:t>The Independence</a:t>
            </a:r>
            <a:br>
              <a:rPr lang="en-US" dirty="0" smtClean="0">
                <a:sym typeface="UC Berkeley OS Sign"/>
              </a:rPr>
            </a:br>
            <a:r>
              <a:rPr lang="en-US" dirty="0" smtClean="0">
                <a:sym typeface="UC Berkeley OS Sign"/>
              </a:rPr>
              <a:t>of Structure</a:t>
            </a:r>
            <a:br>
              <a:rPr lang="en-US" dirty="0" smtClean="0">
                <a:sym typeface="UC Berkeley OS Sign"/>
              </a:rPr>
            </a:br>
            <a:r>
              <a:rPr lang="en-US" dirty="0" smtClean="0">
                <a:sym typeface="UC Berkeley OS Sign"/>
              </a:rPr>
              <a:t> and Content</a:t>
            </a:r>
            <a:endParaRPr lang="en-US" dirty="0"/>
          </a:p>
        </p:txBody>
      </p:sp>
      <p:pic>
        <p:nvPicPr>
          <p:cNvPr id="3" name="Picture 2" descr="IA-BlurredRegions.gif"/>
          <p:cNvPicPr>
            <a:picLocks noChangeAspect="1"/>
          </p:cNvPicPr>
          <p:nvPr/>
        </p:nvPicPr>
        <p:blipFill>
          <a:blip r:embed="rId3" cstate="print"/>
          <a:stretch>
            <a:fillRect/>
          </a:stretch>
        </p:blipFill>
        <p:spPr>
          <a:xfrm>
            <a:off x="228600" y="609600"/>
            <a:ext cx="5289718" cy="5562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858000" cy="1143000"/>
          </a:xfrm>
        </p:spPr>
        <p:txBody>
          <a:bodyPr>
            <a:normAutofit fontScale="90000"/>
          </a:bodyPr>
          <a:lstStyle/>
          <a:p>
            <a:r>
              <a:rPr lang="en-US" dirty="0" smtClean="0">
                <a:sym typeface="UC Berkeley OS Sign"/>
              </a:rPr>
              <a:t>Different Physical Structures</a:t>
            </a:r>
            <a:br>
              <a:rPr lang="en-US" dirty="0" smtClean="0">
                <a:sym typeface="UC Berkeley OS Sign"/>
              </a:rPr>
            </a:br>
            <a:r>
              <a:rPr lang="en-US" dirty="0" smtClean="0">
                <a:sym typeface="UC Berkeley OS Sign"/>
              </a:rPr>
              <a:t>for Same Content Model</a:t>
            </a:r>
            <a:endParaRPr lang="en-US" dirty="0"/>
          </a:p>
        </p:txBody>
      </p:sp>
      <p:pic>
        <p:nvPicPr>
          <p:cNvPr id="3" name="Picture 2" descr="IA-BlurredRegions.gif"/>
          <p:cNvPicPr>
            <a:picLocks noChangeAspect="1"/>
          </p:cNvPicPr>
          <p:nvPr/>
        </p:nvPicPr>
        <p:blipFill>
          <a:blip r:embed="rId3" cstate="print"/>
          <a:stretch>
            <a:fillRect/>
          </a:stretch>
        </p:blipFill>
        <p:spPr>
          <a:xfrm>
            <a:off x="914400" y="1676400"/>
            <a:ext cx="7390791" cy="473162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Structural Relationships Among Components Expressed as a Hierarchy</a:t>
            </a:r>
            <a:endParaRPr lang="en-US" dirty="0"/>
          </a:p>
        </p:txBody>
      </p:sp>
      <p:pic>
        <p:nvPicPr>
          <p:cNvPr id="3" name="Picture 2" descr="IA-BlurredRegions.gif"/>
          <p:cNvPicPr>
            <a:picLocks noChangeAspect="1"/>
          </p:cNvPicPr>
          <p:nvPr/>
        </p:nvPicPr>
        <p:blipFill>
          <a:blip r:embed="rId3" cstate="print"/>
          <a:stretch>
            <a:fillRect/>
          </a:stretch>
        </p:blipFill>
        <p:spPr>
          <a:xfrm>
            <a:off x="914400" y="1859695"/>
            <a:ext cx="7390791" cy="436503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Structural Relationships Among Components Expressed as a Network</a:t>
            </a:r>
            <a:endParaRPr lang="en-US" dirty="0"/>
          </a:p>
        </p:txBody>
      </p:sp>
      <p:pic>
        <p:nvPicPr>
          <p:cNvPr id="3" name="Picture 2" descr="IA-BlurredRegions.gif"/>
          <p:cNvPicPr>
            <a:picLocks noChangeAspect="1"/>
          </p:cNvPicPr>
          <p:nvPr/>
        </p:nvPicPr>
        <p:blipFill>
          <a:blip r:embed="rId3" cstate="print"/>
          <a:stretch>
            <a:fillRect/>
          </a:stretch>
        </p:blipFill>
        <p:spPr>
          <a:xfrm>
            <a:off x="1169189" y="1859695"/>
            <a:ext cx="6881212" cy="436503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143000"/>
          </a:xfrm>
        </p:spPr>
        <p:txBody>
          <a:bodyPr>
            <a:normAutofit fontScale="90000"/>
          </a:bodyPr>
          <a:lstStyle/>
          <a:p>
            <a:r>
              <a:rPr lang="en-US" dirty="0" smtClean="0"/>
              <a:t>Component Architecture in Documents</a:t>
            </a:r>
            <a:endParaRPr lang="en-US" dirty="0"/>
          </a:p>
        </p:txBody>
      </p:sp>
      <p:pic>
        <p:nvPicPr>
          <p:cNvPr id="3" name="Picture 2" descr="IA-BlurredRegions.gif"/>
          <p:cNvPicPr>
            <a:picLocks noChangeAspect="1"/>
          </p:cNvPicPr>
          <p:nvPr/>
        </p:nvPicPr>
        <p:blipFill>
          <a:blip r:embed="rId3" cstate="print"/>
          <a:stretch>
            <a:fillRect/>
          </a:stretch>
        </p:blipFill>
        <p:spPr>
          <a:xfrm>
            <a:off x="1877862" y="1859695"/>
            <a:ext cx="5463865" cy="436503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143000"/>
          </a:xfrm>
        </p:spPr>
        <p:txBody>
          <a:bodyPr>
            <a:normAutofit fontScale="90000"/>
          </a:bodyPr>
          <a:lstStyle/>
          <a:p>
            <a:r>
              <a:rPr lang="en-US" dirty="0" smtClean="0"/>
              <a:t>Overlapping Components as </a:t>
            </a:r>
            <a:br>
              <a:rPr lang="en-US" dirty="0" smtClean="0"/>
            </a:br>
            <a:r>
              <a:rPr lang="en-US" dirty="0" smtClean="0"/>
              <a:t>“Process Glue”</a:t>
            </a:r>
            <a:endParaRPr lang="en-US" dirty="0"/>
          </a:p>
        </p:txBody>
      </p:sp>
      <p:pic>
        <p:nvPicPr>
          <p:cNvPr id="3" name="Picture 2" descr="IA-BlurredRegions.gif"/>
          <p:cNvPicPr>
            <a:picLocks noChangeAspect="1"/>
          </p:cNvPicPr>
          <p:nvPr/>
        </p:nvPicPr>
        <p:blipFill>
          <a:blip r:embed="rId3" cstate="print"/>
          <a:stretch>
            <a:fillRect/>
          </a:stretch>
        </p:blipFill>
        <p:spPr>
          <a:xfrm>
            <a:off x="685800" y="2209800"/>
            <a:ext cx="7840123" cy="272226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143000"/>
          </a:xfrm>
        </p:spPr>
        <p:txBody>
          <a:bodyPr>
            <a:normAutofit fontScale="90000"/>
          </a:bodyPr>
          <a:lstStyle/>
          <a:p>
            <a:r>
              <a:rPr lang="en-US" dirty="0" smtClean="0"/>
              <a:t>Component / Model-Driven</a:t>
            </a:r>
            <a:br>
              <a:rPr lang="en-US" dirty="0" smtClean="0"/>
            </a:br>
            <a:r>
              <a:rPr lang="en-US" dirty="0" smtClean="0"/>
              <a:t> Application Architecture</a:t>
            </a:r>
            <a:endParaRPr lang="en-US" dirty="0"/>
          </a:p>
        </p:txBody>
      </p:sp>
      <p:pic>
        <p:nvPicPr>
          <p:cNvPr id="3" name="Picture 2" descr="IA-BlurredRegions.gif"/>
          <p:cNvPicPr>
            <a:picLocks noChangeAspect="1"/>
          </p:cNvPicPr>
          <p:nvPr/>
        </p:nvPicPr>
        <p:blipFill>
          <a:blip r:embed="rId3" cstate="print"/>
          <a:stretch>
            <a:fillRect/>
          </a:stretch>
        </p:blipFill>
        <p:spPr>
          <a:xfrm>
            <a:off x="685800" y="1752600"/>
            <a:ext cx="7753799" cy="4572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143000"/>
          </a:xfrm>
        </p:spPr>
        <p:txBody>
          <a:bodyPr>
            <a:normAutofit fontScale="90000"/>
          </a:bodyPr>
          <a:lstStyle/>
          <a:p>
            <a:r>
              <a:rPr lang="en-US" dirty="0" smtClean="0"/>
              <a:t>Document Analysis to</a:t>
            </a:r>
            <a:br>
              <a:rPr lang="en-US" dirty="0" smtClean="0"/>
            </a:br>
            <a:r>
              <a:rPr lang="en-US" dirty="0" smtClean="0"/>
              <a:t>Find Information Components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914400" y="1600200"/>
            <a:ext cx="7110673" cy="4438650"/>
          </a:xfrm>
          <a:prstGeom prst="rect">
            <a:avLst/>
          </a:prstGeom>
          <a:noFill/>
          <a:ln w="9525">
            <a:noFill/>
            <a:miter lim="800000"/>
            <a:headEnd/>
            <a:tailEnd/>
          </a:ln>
        </p:spPr>
      </p:pic>
      <p:sp>
        <p:nvSpPr>
          <p:cNvPr id="5" name="TextBox 4"/>
          <p:cNvSpPr txBox="1"/>
          <p:nvPr/>
        </p:nvSpPr>
        <p:spPr>
          <a:xfrm>
            <a:off x="838200" y="6248400"/>
            <a:ext cx="7010400" cy="369332"/>
          </a:xfrm>
          <a:prstGeom prst="rect">
            <a:avLst/>
          </a:prstGeom>
          <a:noFill/>
        </p:spPr>
        <p:txBody>
          <a:bodyPr wrap="square" rtlCol="0">
            <a:spAutoFit/>
          </a:bodyPr>
          <a:lstStyle/>
          <a:p>
            <a:r>
              <a:rPr lang="en-US" dirty="0" smtClean="0"/>
              <a:t>Figure 13.1 from Glushko &amp; McGrath, Document Engineering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17 </a:t>
            </a:r>
            <a:r>
              <a:rPr lang="en-US" sz="3000" dirty="0" smtClean="0">
                <a:sym typeface="UC Berkeley OS Sign"/>
              </a:rPr>
              <a:t>September 2013</a:t>
            </a:r>
            <a:br>
              <a:rPr lang="en-US" sz="3000" dirty="0" smtClean="0">
                <a:sym typeface="UC Berkeley OS Sign"/>
              </a:rPr>
            </a:br>
            <a:r>
              <a:rPr lang="en-US" sz="3000" dirty="0" smtClean="0">
                <a:sym typeface="UC Berkeley OS Sign"/>
              </a:rPr>
              <a:t>Lecture 6.1 – Identifying Information Components; Document Analysis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6248400"/>
            <a:ext cx="7010400" cy="369332"/>
          </a:xfrm>
          <a:prstGeom prst="rect">
            <a:avLst/>
          </a:prstGeom>
          <a:noFill/>
        </p:spPr>
        <p:txBody>
          <a:bodyPr wrap="square" rtlCol="0">
            <a:spAutoFit/>
          </a:bodyPr>
          <a:lstStyle/>
          <a:p>
            <a:r>
              <a:rPr lang="en-US" dirty="0" smtClean="0"/>
              <a:t>Figure 13.2 from Glushko &amp; McGrath, Document Engineering </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81000" y="457200"/>
            <a:ext cx="854515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1143000"/>
          </a:xfrm>
        </p:spPr>
        <p:txBody>
          <a:bodyPr>
            <a:normAutofit fontScale="90000"/>
          </a:bodyPr>
          <a:lstStyle/>
          <a:p>
            <a:r>
              <a:rPr lang="en-US" dirty="0" smtClean="0"/>
              <a:t>Webster’s Dictionary: What are the</a:t>
            </a:r>
            <a:br>
              <a:rPr lang="en-US" dirty="0" smtClean="0"/>
            </a:br>
            <a:r>
              <a:rPr lang="en-US" dirty="0" smtClean="0"/>
              <a:t> Information Components?</a:t>
            </a:r>
            <a:endParaRPr lang="en-US" dirty="0"/>
          </a:p>
        </p:txBody>
      </p:sp>
      <p:pic>
        <p:nvPicPr>
          <p:cNvPr id="3" name="Picture 2" descr="IA-BlurredRegions.gif"/>
          <p:cNvPicPr>
            <a:picLocks noChangeAspect="1"/>
          </p:cNvPicPr>
          <p:nvPr/>
        </p:nvPicPr>
        <p:blipFill>
          <a:blip r:embed="rId3" cstate="print"/>
          <a:stretch>
            <a:fillRect/>
          </a:stretch>
        </p:blipFill>
        <p:spPr>
          <a:xfrm>
            <a:off x="1066800" y="1371600"/>
            <a:ext cx="7245456" cy="5181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43000"/>
          </a:xfrm>
        </p:spPr>
        <p:txBody>
          <a:bodyPr>
            <a:normAutofit fontScale="90000"/>
          </a:bodyPr>
          <a:lstStyle/>
          <a:p>
            <a:r>
              <a:rPr lang="en-US" dirty="0" smtClean="0"/>
              <a:t>Oxford English Dictionary: What are the</a:t>
            </a:r>
            <a:br>
              <a:rPr lang="en-US" dirty="0" smtClean="0"/>
            </a:br>
            <a:r>
              <a:rPr lang="en-US" dirty="0" smtClean="0"/>
              <a:t> Information Components?</a:t>
            </a:r>
            <a:endParaRPr lang="en-US" dirty="0"/>
          </a:p>
        </p:txBody>
      </p:sp>
      <p:pic>
        <p:nvPicPr>
          <p:cNvPr id="3" name="Picture 2" descr="IA-BlurredRegions.gif"/>
          <p:cNvPicPr>
            <a:picLocks noChangeAspect="1"/>
          </p:cNvPicPr>
          <p:nvPr/>
        </p:nvPicPr>
        <p:blipFill>
          <a:blip r:embed="rId3" cstate="print"/>
          <a:stretch>
            <a:fillRect/>
          </a:stretch>
        </p:blipFill>
        <p:spPr>
          <a:xfrm>
            <a:off x="2149133" y="1371600"/>
            <a:ext cx="5080790" cy="5181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1752600"/>
            <a:ext cx="3657600" cy="1143000"/>
          </a:xfrm>
        </p:spPr>
        <p:txBody>
          <a:bodyPr>
            <a:normAutofit fontScale="90000"/>
          </a:bodyPr>
          <a:lstStyle/>
          <a:p>
            <a:r>
              <a:rPr lang="en-US" dirty="0" smtClean="0">
                <a:sym typeface="UC Berkeley OS Sign"/>
              </a:rPr>
              <a:t>Regulation: What are the Information Components?</a:t>
            </a:r>
            <a:endParaRPr lang="en-US" dirty="0"/>
          </a:p>
        </p:txBody>
      </p:sp>
      <p:pic>
        <p:nvPicPr>
          <p:cNvPr id="3" name="Picture 2" descr="IA-BlurredRegions.gif"/>
          <p:cNvPicPr>
            <a:picLocks noChangeAspect="1"/>
          </p:cNvPicPr>
          <p:nvPr/>
        </p:nvPicPr>
        <p:blipFill>
          <a:blip r:embed="rId3" cstate="print"/>
          <a:stretch>
            <a:fillRect/>
          </a:stretch>
        </p:blipFill>
        <p:spPr>
          <a:xfrm>
            <a:off x="381000" y="283418"/>
            <a:ext cx="5028886" cy="626978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143000"/>
          </a:xfrm>
        </p:spPr>
        <p:txBody>
          <a:bodyPr>
            <a:normAutofit fontScale="90000"/>
          </a:bodyPr>
          <a:lstStyle/>
          <a:p>
            <a:r>
              <a:rPr lang="en-US" dirty="0" smtClean="0"/>
              <a:t>Utility Bill: What are the</a:t>
            </a:r>
            <a:br>
              <a:rPr lang="en-US" dirty="0" smtClean="0"/>
            </a:br>
            <a:r>
              <a:rPr lang="en-US" dirty="0" smtClean="0"/>
              <a:t> Information Components?</a:t>
            </a:r>
            <a:endParaRPr lang="en-US" dirty="0"/>
          </a:p>
        </p:txBody>
      </p:sp>
      <p:pic>
        <p:nvPicPr>
          <p:cNvPr id="3" name="Picture 2" descr="IA-BlurredRegions.gif"/>
          <p:cNvPicPr>
            <a:picLocks noChangeAspect="1"/>
          </p:cNvPicPr>
          <p:nvPr/>
        </p:nvPicPr>
        <p:blipFill>
          <a:blip r:embed="rId3" cstate="print"/>
          <a:stretch>
            <a:fillRect/>
          </a:stretch>
        </p:blipFill>
        <p:spPr>
          <a:xfrm>
            <a:off x="1371601" y="1752599"/>
            <a:ext cx="5943474" cy="493638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143000"/>
          </a:xfrm>
        </p:spPr>
        <p:txBody>
          <a:bodyPr>
            <a:normAutofit fontScale="90000"/>
          </a:bodyPr>
          <a:lstStyle/>
          <a:p>
            <a:r>
              <a:rPr lang="en-US" dirty="0" smtClean="0"/>
              <a:t>Moby Dick: How Many</a:t>
            </a:r>
            <a:br>
              <a:rPr lang="en-US" dirty="0" smtClean="0"/>
            </a:br>
            <a:r>
              <a:rPr lang="en-US" dirty="0" smtClean="0"/>
              <a:t> Information Components?</a:t>
            </a:r>
            <a:endParaRPr lang="en-US" dirty="0"/>
          </a:p>
        </p:txBody>
      </p:sp>
      <p:pic>
        <p:nvPicPr>
          <p:cNvPr id="3" name="Picture 2" descr="IA-BlurredRegions.gif"/>
          <p:cNvPicPr>
            <a:picLocks noChangeAspect="1"/>
          </p:cNvPicPr>
          <p:nvPr/>
        </p:nvPicPr>
        <p:blipFill>
          <a:blip r:embed="rId3" cstate="print"/>
          <a:stretch>
            <a:fillRect/>
          </a:stretch>
        </p:blipFill>
        <p:spPr>
          <a:xfrm>
            <a:off x="236508" y="1600200"/>
            <a:ext cx="8526492" cy="480584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143000"/>
          </a:xfrm>
        </p:spPr>
        <p:txBody>
          <a:bodyPr>
            <a:normAutofit/>
          </a:bodyPr>
          <a:lstStyle/>
          <a:p>
            <a:r>
              <a:rPr lang="en-US" dirty="0" smtClean="0"/>
              <a:t>Marked-Up “Mixed Content” Moby</a:t>
            </a:r>
            <a:endParaRPr lang="en-US" dirty="0"/>
          </a:p>
        </p:txBody>
      </p:sp>
      <p:pic>
        <p:nvPicPr>
          <p:cNvPr id="3" name="Picture 2" descr="IA-BlurredRegions.gif"/>
          <p:cNvPicPr>
            <a:picLocks noChangeAspect="1"/>
          </p:cNvPicPr>
          <p:nvPr/>
        </p:nvPicPr>
        <p:blipFill>
          <a:blip r:embed="rId3" cstate="print"/>
          <a:stretch>
            <a:fillRect/>
          </a:stretch>
        </p:blipFill>
        <p:spPr>
          <a:xfrm>
            <a:off x="236508" y="2054516"/>
            <a:ext cx="8526492" cy="389720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143000"/>
          </a:xfrm>
        </p:spPr>
        <p:txBody>
          <a:bodyPr>
            <a:normAutofit/>
          </a:bodyPr>
          <a:lstStyle/>
          <a:p>
            <a:r>
              <a:rPr lang="en-US" dirty="0" smtClean="0"/>
              <a:t>Marked-Up “Mixed Content” Moby</a:t>
            </a:r>
            <a:endParaRPr lang="en-US" dirty="0"/>
          </a:p>
        </p:txBody>
      </p:sp>
      <p:pic>
        <p:nvPicPr>
          <p:cNvPr id="3" name="Picture 2" descr="IA-BlurredRegions.gif"/>
          <p:cNvPicPr>
            <a:picLocks noChangeAspect="1"/>
          </p:cNvPicPr>
          <p:nvPr/>
        </p:nvPicPr>
        <p:blipFill>
          <a:blip r:embed="rId3" cstate="print"/>
          <a:stretch>
            <a:fillRect/>
          </a:stretch>
        </p:blipFill>
        <p:spPr>
          <a:xfrm>
            <a:off x="236508" y="2054516"/>
            <a:ext cx="8526492" cy="389720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143000"/>
          </a:xfrm>
        </p:spPr>
        <p:txBody>
          <a:bodyPr>
            <a:normAutofit/>
          </a:bodyPr>
          <a:lstStyle/>
          <a:p>
            <a:r>
              <a:rPr lang="en-US" dirty="0" smtClean="0">
                <a:sym typeface="UC Berkeley OS Sign"/>
              </a:rPr>
              <a:t>Document Component Model</a:t>
            </a:r>
            <a:endParaRPr lang="en-US" dirty="0"/>
          </a:p>
        </p:txBody>
      </p:sp>
      <p:pic>
        <p:nvPicPr>
          <p:cNvPr id="4" name="Content Placeholder 8" descr="3766541080_2763a33f3a_o.jpg"/>
          <p:cNvPicPr>
            <a:picLocks noChangeAspect="1"/>
          </p:cNvPicPr>
          <p:nvPr/>
        </p:nvPicPr>
        <p:blipFill>
          <a:blip r:embed="rId3" cstate="print"/>
          <a:stretch>
            <a:fillRect/>
          </a:stretch>
        </p:blipFill>
        <p:spPr>
          <a:xfrm>
            <a:off x="1295400" y="1600200"/>
            <a:ext cx="6189384" cy="483852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143000"/>
          </a:xfrm>
        </p:spPr>
        <p:txBody>
          <a:bodyPr>
            <a:normAutofit fontScale="90000"/>
          </a:bodyPr>
          <a:lstStyle/>
          <a:p>
            <a:r>
              <a:rPr lang="en-US" dirty="0" smtClean="0">
                <a:sym typeface="UC Berkeley OS Sign"/>
              </a:rPr>
              <a:t>Example: Document Component Model</a:t>
            </a:r>
            <a:endParaRPr lang="en-US" dirty="0"/>
          </a:p>
        </p:txBody>
      </p:sp>
      <p:pic>
        <p:nvPicPr>
          <p:cNvPr id="3074" name="Picture 2"/>
          <p:cNvPicPr>
            <a:picLocks noChangeAspect="1" noChangeArrowheads="1"/>
          </p:cNvPicPr>
          <p:nvPr/>
        </p:nvPicPr>
        <p:blipFill>
          <a:blip r:embed="rId3" cstate="print"/>
          <a:stretch>
            <a:fillRect/>
          </a:stretch>
        </p:blipFill>
        <p:spPr bwMode="auto">
          <a:xfrm>
            <a:off x="762000" y="1632367"/>
            <a:ext cx="7410450" cy="4781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Adapting the Classical Modeling Approach</a:t>
            </a:r>
            <a:br>
              <a:rPr lang="en-US" sz="3400" dirty="0" smtClean="0">
                <a:sym typeface="UC Berkeley OS Sign"/>
              </a:rPr>
            </a:br>
            <a:r>
              <a:rPr lang="en-US" sz="3400" dirty="0" smtClean="0">
                <a:sym typeface="UC Berkeley OS Sign"/>
              </a:rPr>
              <a:t> to TDO – 2 </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5240183"/>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In some Organizing System contexts we start with a collection of resources to organize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So we analyze the domain and the resources to determine appropriate properties to use in descriptions and organizing principles as we would in any other modeling activity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sometimes we concurrently design the Organizing System and the resources it will contain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Systematic modeling of information components and documents to enable efficient reuse and transformation is essential</a:t>
            </a:r>
          </a:p>
          <a:p>
            <a:pPr>
              <a:lnSpc>
                <a:spcPct val="93000"/>
              </a:lnSpc>
              <a:buFont typeface="Arial" pitchFamily="34" charset="0"/>
              <a:buChar char="•"/>
            </a:pP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143000"/>
          </a:xfrm>
        </p:spPr>
        <p:txBody>
          <a:bodyPr>
            <a:normAutofit fontScale="90000"/>
          </a:bodyPr>
          <a:lstStyle/>
          <a:p>
            <a:r>
              <a:rPr lang="en-US" dirty="0" smtClean="0">
                <a:sym typeface="UC Berkeley OS Sign"/>
              </a:rPr>
              <a:t>Different Document Assembly Models from Same Component Model</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762000" y="1707629"/>
            <a:ext cx="7410450" cy="51503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143000"/>
          </a:xfrm>
        </p:spPr>
        <p:txBody>
          <a:bodyPr>
            <a:normAutofit fontScale="90000"/>
          </a:bodyPr>
          <a:lstStyle/>
          <a:p>
            <a:r>
              <a:rPr lang="en-US" dirty="0" smtClean="0">
                <a:sym typeface="UC Berkeley OS Sign"/>
              </a:rPr>
              <a:t>Assembly Model </a:t>
            </a:r>
            <a:br>
              <a:rPr lang="en-US" dirty="0" smtClean="0">
                <a:sym typeface="UC Berkeley OS Sign"/>
              </a:rPr>
            </a:br>
            <a:r>
              <a:rPr lang="en-US" dirty="0" smtClean="0">
                <a:sym typeface="UC Berkeley OS Sign"/>
              </a:rPr>
              <a:t>for “Library Catalog”</a:t>
            </a:r>
            <a:endParaRPr lang="en-US" dirty="0"/>
          </a:p>
        </p:txBody>
      </p:sp>
      <p:pic>
        <p:nvPicPr>
          <p:cNvPr id="3074" name="Picture 2"/>
          <p:cNvPicPr>
            <a:picLocks noChangeAspect="1" noChangeArrowheads="1"/>
          </p:cNvPicPr>
          <p:nvPr/>
        </p:nvPicPr>
        <p:blipFill>
          <a:blip r:embed="rId3" cstate="print"/>
          <a:stretch>
            <a:fillRect/>
          </a:stretch>
        </p:blipFill>
        <p:spPr bwMode="auto">
          <a:xfrm>
            <a:off x="1392980" y="1632367"/>
            <a:ext cx="6148488" cy="4781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143000"/>
          </a:xfrm>
        </p:spPr>
        <p:txBody>
          <a:bodyPr>
            <a:normAutofit fontScale="90000"/>
          </a:bodyPr>
          <a:lstStyle/>
          <a:p>
            <a:r>
              <a:rPr lang="en-US" dirty="0" smtClean="0">
                <a:sym typeface="UC Berkeley OS Sign"/>
              </a:rPr>
              <a:t>Assembly Model </a:t>
            </a:r>
            <a:br>
              <a:rPr lang="en-US" dirty="0" smtClean="0">
                <a:sym typeface="UC Berkeley OS Sign"/>
              </a:rPr>
            </a:br>
            <a:r>
              <a:rPr lang="en-US" dirty="0" smtClean="0">
                <a:sym typeface="UC Berkeley OS Sign"/>
              </a:rPr>
              <a:t>for “Author Catalog”</a:t>
            </a:r>
            <a:endParaRPr lang="en-US" dirty="0"/>
          </a:p>
        </p:txBody>
      </p:sp>
      <p:pic>
        <p:nvPicPr>
          <p:cNvPr id="3074" name="Picture 2"/>
          <p:cNvPicPr>
            <a:picLocks noChangeAspect="1" noChangeArrowheads="1"/>
          </p:cNvPicPr>
          <p:nvPr/>
        </p:nvPicPr>
        <p:blipFill>
          <a:blip r:embed="rId3" cstate="print"/>
          <a:stretch>
            <a:fillRect/>
          </a:stretch>
        </p:blipFill>
        <p:spPr bwMode="auto">
          <a:xfrm>
            <a:off x="1649710" y="1632367"/>
            <a:ext cx="5635029" cy="4781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143000"/>
          </a:xfrm>
        </p:spPr>
        <p:txBody>
          <a:bodyPr>
            <a:normAutofit fontScale="90000"/>
          </a:bodyPr>
          <a:lstStyle/>
          <a:p>
            <a:r>
              <a:rPr lang="en-US" dirty="0" smtClean="0">
                <a:sym typeface="UC Berkeley OS Sign"/>
              </a:rPr>
              <a:t>Assembly Model </a:t>
            </a:r>
            <a:br>
              <a:rPr lang="en-US" dirty="0" smtClean="0">
                <a:sym typeface="UC Berkeley OS Sign"/>
              </a:rPr>
            </a:br>
            <a:r>
              <a:rPr lang="en-US" dirty="0" smtClean="0">
                <a:sym typeface="UC Berkeley OS Sign"/>
              </a:rPr>
              <a:t>for “Publisher Catalog”</a:t>
            </a:r>
            <a:endParaRPr lang="en-US" dirty="0"/>
          </a:p>
        </p:txBody>
      </p:sp>
      <p:pic>
        <p:nvPicPr>
          <p:cNvPr id="3074" name="Picture 2"/>
          <p:cNvPicPr>
            <a:picLocks noChangeAspect="1" noChangeArrowheads="1"/>
          </p:cNvPicPr>
          <p:nvPr/>
        </p:nvPicPr>
        <p:blipFill>
          <a:blip r:embed="rId3" cstate="print"/>
          <a:stretch>
            <a:fillRect/>
          </a:stretch>
        </p:blipFill>
        <p:spPr bwMode="auto">
          <a:xfrm>
            <a:off x="1768291" y="1632367"/>
            <a:ext cx="5555463" cy="49208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143000"/>
          </a:xfrm>
        </p:spPr>
        <p:txBody>
          <a:bodyPr>
            <a:normAutofit fontScale="90000"/>
          </a:bodyPr>
          <a:lstStyle/>
          <a:p>
            <a:r>
              <a:rPr lang="en-US" dirty="0" smtClean="0">
                <a:sym typeface="UC Berkeley OS Sign"/>
              </a:rPr>
              <a:t>To Learn More about “Document Analysis” Read this Book</a:t>
            </a:r>
            <a:endParaRPr lang="en-US" dirty="0"/>
          </a:p>
        </p:txBody>
      </p:sp>
      <p:pic>
        <p:nvPicPr>
          <p:cNvPr id="3074" name="Picture 2"/>
          <p:cNvPicPr>
            <a:picLocks noChangeAspect="1" noChangeArrowheads="1"/>
          </p:cNvPicPr>
          <p:nvPr/>
        </p:nvPicPr>
        <p:blipFill>
          <a:blip r:embed="rId3" cstate="print"/>
          <a:stretch>
            <a:fillRect/>
          </a:stretch>
        </p:blipFill>
        <p:spPr bwMode="auto">
          <a:xfrm>
            <a:off x="2633331" y="1632367"/>
            <a:ext cx="3825382" cy="49208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17 September 2013</a:t>
            </a:r>
            <a:br>
              <a:rPr lang="en-US" sz="3000" dirty="0" smtClean="0">
                <a:sym typeface="UC Berkeley OS Sign"/>
              </a:rPr>
            </a:br>
            <a:r>
              <a:rPr lang="en-US" sz="3000" dirty="0" smtClean="0">
                <a:sym typeface="UC Berkeley OS Sign"/>
              </a:rPr>
              <a:t>Lecture 6.2 – Names and Identifiers</a:t>
            </a: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What is a Name?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339791"/>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NAME is a label for some thing or some category that is used to distinguish one from another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Many surnames are literally resource descriptions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most resource names do not convey properties of the resource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If a name is used to refer to some thing and is unique in some context it is an IDENTIFIER</a:t>
            </a:r>
            <a:endParaRPr lang="en-US" sz="28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Issues with Names and Naming – 1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828800"/>
            <a:ext cx="8036719" cy="277668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specific resource or type or resource can often have multiple names; these are SYNONYMS or ALIASES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Different things can sometimes have the same names --  these are HOMOGRAPHS or POLYSEMES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What's a worse problem - synonymy or </a:t>
            </a:r>
            <a:r>
              <a:rPr lang="en-US" sz="2800" dirty="0" err="1" smtClean="0"/>
              <a:t>homography</a:t>
            </a:r>
            <a:r>
              <a:rPr lang="en-US" sz="2800" dirty="0" smtClean="0"/>
              <a: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Both are “Shipping Containers”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ShippingContainers.gif"/>
          <p:cNvPicPr>
            <a:picLocks noChangeAspect="1"/>
          </p:cNvPicPr>
          <p:nvPr/>
        </p:nvPicPr>
        <p:blipFill>
          <a:blip r:embed="rId4" cstate="print"/>
          <a:stretch>
            <a:fillRect/>
          </a:stretch>
        </p:blipFill>
        <p:spPr>
          <a:xfrm>
            <a:off x="838200" y="2667000"/>
            <a:ext cx="7543800" cy="2790825"/>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Issues with Names and Naming – 2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97188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False cognates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name can have undesirable associations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name can have assume impermanent attributes or associations  (</a:t>
            </a:r>
            <a:r>
              <a:rPr lang="en-US" sz="2800" dirty="0" smtClean="0">
                <a:hlinkClick r:id="rId4"/>
              </a:rPr>
              <a:t>baby names over time</a:t>
            </a:r>
            <a:r>
              <a:rPr lang="en-US" sz="2800" dirty="0" smtClean="0"/>
              <a: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Alphabetic ordering bias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err="1" smtClean="0"/>
              <a:t>Autogenerated</a:t>
            </a:r>
            <a:r>
              <a:rPr lang="en-US" sz="2800" dirty="0" smtClean="0"/>
              <a:t> names can't cross the "semantic gap” </a:t>
            </a:r>
          </a:p>
          <a:p>
            <a:endParaRPr lang="en-US" sz="2800" dirty="0" smtClean="0"/>
          </a:p>
          <a:p>
            <a:endParaRPr lang="en-US" sz="28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Information Components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905000"/>
            <a:ext cx="8036719" cy="260997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Information components - especially standardized ones - are semantic building blocks that can be assembled into different document types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component architecture for information is essential to enable efficient reuse, integration and operation of information-intensive organizing systems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Vocabulary Problem</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569469"/>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People use a large variety of words for the same thing or concept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Most people - especially system designers - are surprised by this because they think their own word choices are “intuitive” or "natural“</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extreme variability of word selection is an inescapable fact that has its roots in the nature of language and categorization</a:t>
            </a:r>
            <a:endParaRPr lang="en-US" sz="28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Everyday Example of the Vocabulary Problem</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ShippingContainers.gif"/>
          <p:cNvPicPr>
            <a:picLocks noChangeAspect="1"/>
          </p:cNvPicPr>
          <p:nvPr/>
        </p:nvPicPr>
        <p:blipFill>
          <a:blip r:embed="rId4" cstate="print"/>
          <a:stretch>
            <a:fillRect/>
          </a:stretch>
        </p:blipFill>
        <p:spPr>
          <a:xfrm>
            <a:off x="381000" y="1828800"/>
            <a:ext cx="8451865" cy="4620780"/>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Measuring the Vocabulary Problem</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828800"/>
            <a:ext cx="8285559" cy="4925353"/>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Furnas et al. (1987) – classic paper in "statistical semantics” -  6 different experiments at assigning words to text editing functions, common objects, and categorization of household goods and recipes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Armchair " Method  -  Probability of two people coming up with the same term:  7, 8, 11, 12, 14, 18%</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"Naming by Voting" -- Probability of someone using most popular word:  15, 21, 22, 28, 34, 36%</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Select What I Intend" -- Probability that two people using the same term intend the same referent:  13, 15, 41, 52, 62, 73%</a:t>
            </a:r>
            <a:endParaRPr lang="en-US" sz="28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cabProbAliases.gif"/>
          <p:cNvPicPr>
            <a:picLocks noChangeAspect="1"/>
          </p:cNvPicPr>
          <p:nvPr/>
        </p:nvPicPr>
        <p:blipFill>
          <a:blip r:embed="rId3" cstate="print"/>
          <a:stretch>
            <a:fillRect/>
          </a:stretch>
        </p:blipFill>
        <p:spPr>
          <a:xfrm>
            <a:off x="212558" y="0"/>
            <a:ext cx="5197642" cy="6858000"/>
          </a:xfrm>
          <a:prstGeom prst="rect">
            <a:avLst/>
          </a:prstGeom>
        </p:spPr>
      </p:pic>
      <p:sp>
        <p:nvSpPr>
          <p:cNvPr id="3" name="Rectangle 1"/>
          <p:cNvSpPr txBox="1">
            <a:spLocks noChangeArrowheads="1"/>
          </p:cNvSpPr>
          <p:nvPr/>
        </p:nvSpPr>
        <p:spPr>
          <a:xfrm>
            <a:off x="5638800" y="1676400"/>
            <a:ext cx="3197721" cy="2971800"/>
          </a:xfrm>
          <a:prstGeom prst="rect">
            <a:avLst/>
          </a:prstGeom>
        </p:spPr>
        <p:txBody>
          <a:bodyPr/>
          <a:lstStyle/>
          <a:p>
            <a:pPr marL="0" marR="0" lvl="0" indent="0" algn="ctr" defTabSz="914400" rtl="0" eaLnBrk="1" fontAlgn="auto" latinLnBrk="0" hangingPunct="1">
              <a:lnSpc>
                <a:spcPct val="92000"/>
              </a:lnSpc>
              <a:spcBef>
                <a:spcPct val="0"/>
              </a:spcBef>
              <a:spcAft>
                <a:spcPts val="0"/>
              </a:spcAft>
              <a:buClrTx/>
              <a:buSzTx/>
              <a:buFontTx/>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dirty="0" smtClean="0">
                <a:latin typeface="+mj-lt"/>
                <a:ea typeface="+mj-ea"/>
                <a:cs typeface="+mj-cs"/>
                <a:sym typeface="UC Berkeley OS Sign"/>
              </a:rPr>
              <a:t>Does “Aliasing” Solve</a:t>
            </a:r>
            <a:r>
              <a:rPr kumimoji="0" lang="en-US" sz="3400" b="0" i="0" u="none" strike="noStrike" kern="1200" cap="none" spc="0" normalizeH="0" baseline="0" noProof="0" dirty="0" smtClean="0">
                <a:ln>
                  <a:noFill/>
                </a:ln>
                <a:solidFill>
                  <a:schemeClr val="tx1"/>
                </a:solidFill>
                <a:effectLst/>
                <a:uLnTx/>
                <a:uFillTx/>
                <a:latin typeface="+mj-lt"/>
                <a:ea typeface="+mj-ea"/>
                <a:cs typeface="+mj-cs"/>
                <a:sym typeface="UC Berkeley OS Sign"/>
              </a:rPr>
              <a:t> the Vocabulary Problem?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Identifiers - 1</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828800"/>
            <a:ext cx="8285559" cy="413257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An identifier is a special type of name assigned in a controlled way and governed by rules that define possible values and naming conventions; "some person or organization asserts the relationship between the string and the thing” (Coyle, 2006, p. 428)</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the same resource can have more than one identifier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How many different identifiers can a person have?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What if the answer is “none”?  </a:t>
            </a:r>
            <a:endParaRPr lang="en-US" sz="28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Identifiers - 2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1752600"/>
            <a:ext cx="8285559" cy="4925353"/>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Identifiers are UNIQUE if they refer to one and only resource within some defined context or scope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Identifiers are PERSISTENT if they resolve to the same referent indefinitely, or as long as needed; but "persistence is a functions of organizations, not technology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Identifiers are UNSTRUCTURED or DUMB (as opposed to STRUCTURED or INTELLIGENT ) if they have no inherent meaning based on their values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Identifier schemes are designed to be STRUCTURED or INTELLIGENT but over time they often become less so</a:t>
            </a:r>
            <a:endParaRPr lang="en-US" sz="28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ISBN on Bar Code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ShippingContainers.gif"/>
          <p:cNvPicPr>
            <a:picLocks noChangeAspect="1"/>
          </p:cNvPicPr>
          <p:nvPr/>
        </p:nvPicPr>
        <p:blipFill>
          <a:blip r:embed="rId4" cstate="print"/>
          <a:stretch>
            <a:fillRect/>
          </a:stretch>
        </p:blipFill>
        <p:spPr>
          <a:xfrm>
            <a:off x="489406" y="1828800"/>
            <a:ext cx="8235053" cy="4620780"/>
          </a:xfrm>
          <a:prstGeom prst="rect">
            <a:avLst/>
          </a:prstGeo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17 September 2013</a:t>
            </a:r>
            <a:br>
              <a:rPr lang="en-US" sz="3000" dirty="0" smtClean="0">
                <a:sym typeface="UC Berkeley OS Sign"/>
              </a:rPr>
            </a:br>
            <a:r>
              <a:rPr lang="en-US" sz="3000" dirty="0" smtClean="0">
                <a:sym typeface="UC Berkeley OS Sign"/>
              </a:rPr>
              <a:t>Lecture 6.3 – Smart Resources</a:t>
            </a: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Computer for the 21</a:t>
            </a:r>
            <a:r>
              <a:rPr lang="en-US" sz="3400" baseline="30000" dirty="0" smtClean="0">
                <a:sym typeface="UC Berkeley OS Sign"/>
              </a:rPr>
              <a:t>st</a:t>
            </a:r>
            <a:r>
              <a:rPr lang="en-US" sz="3400" dirty="0" smtClean="0">
                <a:sym typeface="UC Berkeley OS Sign"/>
              </a:rPr>
              <a:t> Century”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981200"/>
            <a:ext cx="8036719" cy="4133341"/>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2800" dirty="0" smtClean="0">
                <a:latin typeface="UC Berkeley OS Sign"/>
                <a:cs typeface="Arial" pitchFamily="34" charset="0"/>
                <a:sym typeface="Arial" pitchFamily="34" charset="0"/>
              </a:rPr>
              <a:t>“The most profound technologies are those that disappear”</a:t>
            </a:r>
          </a:p>
          <a:p>
            <a:pPr marL="342900" indent="-342900" eaLnBrk="0" fontAlgn="base" hangingPunct="0">
              <a:lnSpc>
                <a:spcPct val="93000"/>
              </a:lnSpc>
              <a:spcBef>
                <a:spcPts val="1800"/>
              </a:spcBef>
              <a:spcAft>
                <a:spcPct val="0"/>
              </a:spcAft>
              <a:buFontTx/>
              <a:buChar char="•"/>
            </a:pPr>
            <a:r>
              <a:rPr lang="en-US" sz="2800" dirty="0" smtClean="0">
                <a:latin typeface="UC Berkeley OS Sign"/>
                <a:cs typeface="Arial" pitchFamily="34" charset="0"/>
                <a:sym typeface="Arial" pitchFamily="34" charset="0"/>
              </a:rPr>
              <a:t>“Computers in light switches, thermostats, stereos and ovens help to activate the world”</a:t>
            </a:r>
          </a:p>
          <a:p>
            <a:pPr marL="342900" indent="-342900" eaLnBrk="0" fontAlgn="base" hangingPunct="0">
              <a:lnSpc>
                <a:spcPct val="93000"/>
              </a:lnSpc>
              <a:spcBef>
                <a:spcPts val="1800"/>
              </a:spcBef>
              <a:spcAft>
                <a:spcPct val="0"/>
              </a:spcAft>
              <a:buFontTx/>
              <a:buChar char="•"/>
            </a:pPr>
            <a:r>
              <a:rPr lang="en-US" sz="2800" dirty="0" smtClean="0">
                <a:latin typeface="UC Berkeley OS Sign"/>
                <a:cs typeface="Arial" pitchFamily="34" charset="0"/>
                <a:sym typeface="Arial" pitchFamily="34" charset="0"/>
              </a:rPr>
              <a:t>“Doors open only to the right badge wearer, rooms greet people by name, telephone calls can be automatically forwarded to wherever the recipient may be, receptionists actually know where people are…”</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Computer for the 21</a:t>
            </a:r>
            <a:r>
              <a:rPr lang="en-US" sz="3400" baseline="30000" dirty="0" smtClean="0">
                <a:sym typeface="UC Berkeley OS Sign"/>
              </a:rPr>
              <a:t>st</a:t>
            </a:r>
            <a:r>
              <a:rPr lang="en-US" sz="3400" dirty="0" smtClean="0">
                <a:sym typeface="UC Berkeley OS Sign"/>
              </a:rPr>
              <a:t> Century”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4469331"/>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When almost every object either contains a computer or can have a tab attached to it, obtaining information will be trivial: "Who made that dress? Are there any more in the store? What was the name of the designer of that suit I liked last week?“ </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The computing environment knows the suit you looked at for a long time last week because it knows both of your locations, and, it can retroactively find the designer's name even if it did not interest you at the time.”</a:t>
            </a:r>
          </a:p>
          <a:p>
            <a:endParaRPr lang="en-US" sz="2400" dirty="0" smtClean="0">
              <a:latin typeface="UC Berkeley OS Sign"/>
            </a:endParaRPr>
          </a:p>
          <a:p>
            <a:r>
              <a:rPr lang="en-US" sz="2400" dirty="0" smtClean="0"/>
              <a:t>Mark Weiser, "</a:t>
            </a:r>
            <a:r>
              <a:rPr lang="en-US" sz="2400" dirty="0" smtClean="0">
                <a:hlinkClick r:id="rId4"/>
              </a:rPr>
              <a:t>The Computer for the 21st Century</a:t>
            </a:r>
            <a:r>
              <a:rPr lang="en-US" sz="2400" dirty="0" smtClean="0"/>
              <a:t>”</a:t>
            </a:r>
            <a:endParaRPr lang="en-US" sz="2400" dirty="0">
              <a:latin typeface="UC Berkeley OS Sign"/>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Identifying Information Components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17307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Any piece of information that can be addressed and manipulated by a person or process as a discrete entity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Any piece of information with a unique name or identifier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Any piece of information that is self-contained and comprehensible on its own</a:t>
            </a:r>
            <a:endParaRPr lang="en-US" sz="28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Active / Operant / Smart Resources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905000"/>
            <a:ext cx="8036719" cy="3961499"/>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“Smart” is a commonly used description of resources that can exploit sensing,  computing, and communication capabilities</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Virtually any product that uses electricity  - toys, coffeemakers, cars, medical diagnostic machines - possesses inherent data processing capabilities. Each has a wealth of information about its current status, usage history, and performance</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A “smart” resource with an IP address is said to be part of the “Internet of Things”</a:t>
            </a: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UC Berkeley OS Sign"/>
              </a:rPr>
              <a:t>IBM Smarter Planet Initiative</a:t>
            </a:r>
            <a:endParaRPr lang="en-US" dirty="0"/>
          </a:p>
        </p:txBody>
      </p:sp>
      <p:pic>
        <p:nvPicPr>
          <p:cNvPr id="3" name="Picture 2" descr="SmartPlanet.gif"/>
          <p:cNvPicPr>
            <a:picLocks noChangeAspect="1"/>
          </p:cNvPicPr>
          <p:nvPr/>
        </p:nvPicPr>
        <p:blipFill>
          <a:blip r:embed="rId3" cstate="print"/>
          <a:stretch>
            <a:fillRect/>
          </a:stretch>
        </p:blipFill>
        <p:spPr>
          <a:xfrm>
            <a:off x="1143000" y="1219200"/>
            <a:ext cx="6866752" cy="4378421"/>
          </a:xfrm>
          <a:prstGeom prst="rect">
            <a:avLst/>
          </a:prstGeom>
        </p:spPr>
      </p:pic>
      <p:sp>
        <p:nvSpPr>
          <p:cNvPr id="6" name="TextBox 5"/>
          <p:cNvSpPr txBox="1"/>
          <p:nvPr/>
        </p:nvSpPr>
        <p:spPr>
          <a:xfrm>
            <a:off x="914400" y="5867400"/>
            <a:ext cx="8991600" cy="369332"/>
          </a:xfrm>
          <a:prstGeom prst="rect">
            <a:avLst/>
          </a:prstGeom>
          <a:noFill/>
        </p:spPr>
        <p:txBody>
          <a:bodyPr wrap="square" rtlCol="0">
            <a:spAutoFit/>
          </a:bodyPr>
          <a:lstStyle/>
          <a:p>
            <a:r>
              <a:rPr lang="en-US" dirty="0" smtClean="0">
                <a:hlinkClick r:id="rId4"/>
              </a:rPr>
              <a:t>http://www.ibm.com/smarterplanet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Classes of Smart Resource Applications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4050755"/>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Remote monitoring (of environments or products or people) via </a:t>
            </a:r>
            <a:r>
              <a:rPr lang="en-US" sz="2400" dirty="0" smtClean="0">
                <a:latin typeface="UC Berkeley OS Sign"/>
                <a:cs typeface="Arial" pitchFamily="34" charset="0"/>
                <a:sym typeface="Arial" pitchFamily="34" charset="0"/>
                <a:hlinkClick r:id="rId4"/>
              </a:rPr>
              <a:t>sensors that transmit data about their environment </a:t>
            </a:r>
            <a:r>
              <a:rPr lang="en-US" sz="2400" dirty="0" smtClean="0">
                <a:latin typeface="UC Berkeley OS Sign"/>
                <a:cs typeface="Arial" pitchFamily="34" charset="0"/>
                <a:sym typeface="Arial" pitchFamily="34" charset="0"/>
              </a:rPr>
              <a:t>	</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Vendor-managed inventory ("remote monitoring" of retail shelf space)</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Monitoring + capability upgrading</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Remote monitoring + Interactive control	</a:t>
            </a:r>
            <a:r>
              <a:rPr lang="en-US" sz="2800" dirty="0" smtClean="0"/>
              <a:t>		</a:t>
            </a:r>
          </a:p>
          <a:p>
            <a:r>
              <a:rPr lang="en-US" sz="2800" dirty="0" smtClean="0"/>
              <a:t>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sym typeface="UC Berkeley OS Sign"/>
              </a:rPr>
              <a:t>What Can a Sensor Sense?</a:t>
            </a:r>
            <a:endParaRPr lang="en-US" dirty="0"/>
          </a:p>
        </p:txBody>
      </p:sp>
      <p:pic>
        <p:nvPicPr>
          <p:cNvPr id="3" name="Picture 2" descr="SmartPlanet.gif"/>
          <p:cNvPicPr>
            <a:picLocks noChangeAspect="1"/>
          </p:cNvPicPr>
          <p:nvPr/>
        </p:nvPicPr>
        <p:blipFill>
          <a:blip r:embed="rId3" cstate="print"/>
          <a:stretch>
            <a:fillRect/>
          </a:stretch>
        </p:blipFill>
        <p:spPr>
          <a:xfrm>
            <a:off x="685800" y="1752600"/>
            <a:ext cx="7641827" cy="2527978"/>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Some Design Issues for Smart Sensing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219117"/>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How is the information obtained from the environment?</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Are the sensors in known locations, or is locating and arranging them a task in its own right?</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How "smart" is the information communicated by the sensor? 	</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What initiates the sending of context information to the recipient?</a:t>
            </a:r>
            <a:r>
              <a:rPr lang="en-US" sz="2800" dirty="0" smtClean="0"/>
              <a:t>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Dealing with the Data Torrent</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274516"/>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If low-level sensor information is being captured there can easily be too much of it, but making resources smarter so they can do local processing makes them vastly more expensive</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How can sensors decide what are "significant' events in the torrent of data? </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How does the information recipient process the sensor information?</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Ad hoc Sensor Networks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133159" cy="350534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Dozens, hundreds, or even thousands of tiny, battery-powered computers, often called motes, can be scattered throughout the environment to collect sensor data</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The Motes form an ad hoc network that relays the sensor data, to a specified destination for processing. </a:t>
            </a:r>
          </a:p>
          <a:p>
            <a:pPr marL="342900" indent="-342900" eaLnBrk="0" fontAlgn="base" hangingPunct="0">
              <a:lnSpc>
                <a:spcPct val="93000"/>
              </a:lnSpc>
              <a:spcBef>
                <a:spcPts val="1800"/>
              </a:spcBef>
              <a:spcAft>
                <a:spcPct val="0"/>
              </a:spcAft>
              <a:buFontTx/>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See </a:t>
            </a:r>
            <a:r>
              <a:rPr lang="en-US" sz="2400" dirty="0" smtClean="0">
                <a:latin typeface="UC Berkeley OS Sign"/>
                <a:cs typeface="Arial" pitchFamily="34" charset="0"/>
                <a:sym typeface="Arial" pitchFamily="34" charset="0"/>
                <a:hlinkClick r:id="rId4"/>
              </a:rPr>
              <a:t>http://www.xbow.com</a:t>
            </a:r>
            <a:r>
              <a:rPr lang="en-US" sz="2400" dirty="0" smtClean="0">
                <a:latin typeface="UC Berkeley OS Sign"/>
                <a:cs typeface="Arial" pitchFamily="34" charset="0"/>
                <a:sym typeface="Arial" pitchFamily="34" charset="0"/>
              </a:rPr>
              <a:t> for some obvious applications </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Context Awareness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2131383"/>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Where are you?</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What are you doing, looking at, looking for?</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Who are you with?</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What’s it like there?</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Location and Activity Tracking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4535824"/>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Objects are identified and "</a:t>
            </a:r>
            <a:r>
              <a:rPr lang="en-US" sz="2400" dirty="0" err="1" smtClean="0">
                <a:latin typeface="UC Berkeley OS Sign"/>
                <a:cs typeface="Arial" pitchFamily="34" charset="0"/>
                <a:sym typeface="Arial" pitchFamily="34" charset="0"/>
              </a:rPr>
              <a:t>timestamped</a:t>
            </a:r>
            <a:r>
              <a:rPr lang="en-US" sz="2400" dirty="0" smtClean="0">
                <a:latin typeface="UC Berkeley OS Sign"/>
                <a:cs typeface="Arial" pitchFamily="34" charset="0"/>
                <a:sym typeface="Arial" pitchFamily="34" charset="0"/>
              </a:rPr>
              <a:t>" in known locations  - e.g., package / pallet tracking, </a:t>
            </a:r>
            <a:r>
              <a:rPr lang="en-US" sz="2400" dirty="0" err="1" smtClean="0">
                <a:latin typeface="UC Berkeley OS Sign"/>
                <a:cs typeface="Arial" pitchFamily="34" charset="0"/>
                <a:sym typeface="Arial" pitchFamily="34" charset="0"/>
              </a:rPr>
              <a:t>Fastrak</a:t>
            </a:r>
            <a:r>
              <a:rPr lang="en-US" sz="2400" dirty="0" smtClean="0">
                <a:latin typeface="UC Berkeley OS Sign"/>
                <a:cs typeface="Arial" pitchFamily="34" charset="0"/>
                <a:sym typeface="Arial" pitchFamily="34" charset="0"/>
              </a:rPr>
              <a:t> transponders to pay bridge tolls</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Objects identify their location 	</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Supply chain and Demand chain (information about demand for, use of products that moves in the opposite direction from the supply chain) - what potential customers want, when and where they become customers by buying something, how they use the products	</a:t>
            </a:r>
          </a:p>
          <a:p>
            <a:pPr marL="342900" indent="-342900" eaLnBrk="0" fontAlgn="base" hangingPunct="0">
              <a:lnSpc>
                <a:spcPct val="93000"/>
              </a:lnSpc>
              <a:spcBef>
                <a:spcPts val="1800"/>
              </a:spcBef>
              <a:spcAft>
                <a:spcPct val="0"/>
              </a:spcAft>
              <a:buFontTx/>
              <a:buChar char="•"/>
            </a:pPr>
            <a:r>
              <a:rPr lang="en-US" sz="2400" dirty="0" err="1" smtClean="0">
                <a:latin typeface="UC Berkeley OS Sign"/>
                <a:cs typeface="Arial" pitchFamily="34" charset="0"/>
                <a:sym typeface="Arial" pitchFamily="34" charset="0"/>
                <a:hlinkClick r:id="rId4"/>
              </a:rPr>
              <a:t>Tagg</a:t>
            </a:r>
            <a:r>
              <a:rPr lang="en-US" sz="2400" dirty="0" smtClean="0">
                <a:latin typeface="UC Berkeley OS Sign"/>
                <a:cs typeface="Arial" pitchFamily="34" charset="0"/>
                <a:sym typeface="Arial" pitchFamily="34" charset="0"/>
                <a:hlinkClick r:id="rId4"/>
              </a:rPr>
              <a:t> - the Pet Tracker</a:t>
            </a:r>
            <a:r>
              <a:rPr lang="en-US" sz="2400" dirty="0" smtClean="0">
                <a:latin typeface="UC Berkeley OS Sign"/>
                <a:cs typeface="Arial" pitchFamily="34" charset="0"/>
                <a:sym typeface="Arial" pitchFamily="34" charset="0"/>
              </a:rPr>
              <a:t>  &amp; </a:t>
            </a:r>
            <a:r>
              <a:rPr lang="en-US" sz="2400" dirty="0" err="1" smtClean="0">
                <a:latin typeface="UC Berkeley OS Sign"/>
                <a:cs typeface="Arial" pitchFamily="34" charset="0"/>
                <a:sym typeface="Arial" pitchFamily="34" charset="0"/>
                <a:hlinkClick r:id="rId5"/>
              </a:rPr>
              <a:t>LoJack</a:t>
            </a: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Remote Patient Monitoring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2956865"/>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hlinkClick r:id="rId4"/>
              </a:rPr>
              <a:t>Classic Commercial for "</a:t>
            </a:r>
            <a:r>
              <a:rPr lang="en-US" sz="2400" dirty="0" err="1" smtClean="0">
                <a:latin typeface="UC Berkeley OS Sign"/>
                <a:cs typeface="Arial" pitchFamily="34" charset="0"/>
                <a:sym typeface="Arial" pitchFamily="34" charset="0"/>
                <a:hlinkClick r:id="rId4"/>
              </a:rPr>
              <a:t>Lifecall</a:t>
            </a:r>
            <a:r>
              <a:rPr lang="en-US" sz="2400" dirty="0" smtClean="0">
                <a:latin typeface="UC Berkeley OS Sign"/>
                <a:cs typeface="Arial" pitchFamily="34" charset="0"/>
                <a:sym typeface="Arial" pitchFamily="34" charset="0"/>
                <a:hlinkClick r:id="rId4"/>
              </a:rPr>
              <a:t>”</a:t>
            </a: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Enabling "aging in place" with "assistive technology" can vastly improve the quality of life for old folks</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Three kinds of services: assurance, support (compensation for impairment), and assessment (determining physical or cognitive status</a:t>
            </a:r>
          </a:p>
          <a:p>
            <a:r>
              <a:rPr lang="en-US" sz="2400" dirty="0" smtClean="0"/>
              <a:t>			</a:t>
            </a:r>
            <a:endParaRPr lang="en-US" sz="2400" dirty="0">
              <a:latin typeface="UC Berkeley OS Sign"/>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Separating Content from </a:t>
            </a:r>
            <a:br>
              <a:rPr lang="en-US" sz="3400" dirty="0" smtClean="0">
                <a:sym typeface="UC Berkeley OS Sign"/>
              </a:rPr>
            </a:br>
            <a:r>
              <a:rPr lang="en-US" sz="3400" dirty="0" smtClean="0">
                <a:sym typeface="UC Berkeley OS Sign"/>
              </a:rPr>
              <a:t>Structure and Presentation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2057400"/>
            <a:ext cx="8610600" cy="3569469"/>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An essential goal of modeling is to separate what something means from its structure and presentation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We're expressing a distinction between information as conceptual or as content: and the physical container or medium, format, or technology in which the information is conveyed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Separating content from its structure and presentation is the most important principle of Information Architecture</a:t>
            </a:r>
            <a:endParaRPr lang="en-US" sz="280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Remote Patient Monitoring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ShippingContainers.gif"/>
          <p:cNvPicPr>
            <a:picLocks noChangeAspect="1"/>
          </p:cNvPicPr>
          <p:nvPr/>
        </p:nvPicPr>
        <p:blipFill>
          <a:blip r:embed="rId4" cstate="print"/>
          <a:stretch>
            <a:fillRect/>
          </a:stretch>
        </p:blipFill>
        <p:spPr>
          <a:xfrm>
            <a:off x="609600" y="1905000"/>
            <a:ext cx="7805835" cy="3962400"/>
          </a:xfrm>
          <a:prstGeom prst="rect">
            <a:avLst/>
          </a:prstGeom>
        </p:spPr>
      </p:pic>
      <p:sp>
        <p:nvSpPr>
          <p:cNvPr id="9" name="TextBox 8"/>
          <p:cNvSpPr txBox="1"/>
          <p:nvPr/>
        </p:nvSpPr>
        <p:spPr>
          <a:xfrm>
            <a:off x="533400" y="6019800"/>
            <a:ext cx="8458200" cy="461665"/>
          </a:xfrm>
          <a:prstGeom prst="rect">
            <a:avLst/>
          </a:prstGeom>
          <a:noFill/>
        </p:spPr>
        <p:txBody>
          <a:bodyPr wrap="square" rtlCol="0">
            <a:spAutoFit/>
          </a:bodyPr>
          <a:lstStyle/>
          <a:p>
            <a:r>
              <a:rPr lang="en-US" sz="2400" dirty="0" smtClean="0"/>
              <a:t>See </a:t>
            </a:r>
            <a:r>
              <a:rPr lang="en-US" sz="2400" dirty="0" err="1" smtClean="0">
                <a:hlinkClick r:id="rId5"/>
              </a:rPr>
              <a:t>fitbit</a:t>
            </a:r>
            <a:r>
              <a:rPr lang="en-US" sz="2400" dirty="0" smtClean="0"/>
              <a:t> and </a:t>
            </a:r>
            <a:r>
              <a:rPr lang="en-US" sz="2400" dirty="0" smtClean="0">
                <a:hlinkClick r:id="rId6"/>
              </a:rPr>
              <a:t>whistle</a:t>
            </a:r>
            <a:r>
              <a:rPr lang="en-US" sz="2400" dirty="0" smtClean="0"/>
              <a:t>  and </a:t>
            </a:r>
            <a:r>
              <a:rPr lang="en-US" sz="2400" dirty="0" smtClean="0">
                <a:hlinkClick r:id="rId7"/>
              </a:rPr>
              <a:t>NY Times 12 September 2013</a:t>
            </a:r>
            <a:endParaRPr lang="en-US" sz="2400"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Smart Transportation Systems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331776"/>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Goal is to build a transportation system that will be more efficient, less polluting, and safer for better-informed drivers</a:t>
            </a:r>
          </a:p>
          <a:p>
            <a:pPr marL="342900" indent="-342900" eaLnBrk="0" fontAlgn="base" hangingPunct="0">
              <a:lnSpc>
                <a:spcPct val="93000"/>
              </a:lnSpc>
              <a:spcBef>
                <a:spcPts val="1800"/>
              </a:spcBef>
              <a:spcAft>
                <a:spcPct val="0"/>
              </a:spcAft>
              <a:buFontTx/>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"Personal navigation devices" (PNDs) have until recently been dedicated devices, often built into vehicles, but we're starting to see them as smart phone applications</a:t>
            </a:r>
            <a:endParaRPr lang="en-US" sz="2400" dirty="0" smtClean="0">
              <a:latin typeface="UC Berkeley OS Sign"/>
              <a:cs typeface="Arial" pitchFamily="34" charset="0"/>
              <a:sym typeface="Arial" pitchFamily="34" charset="0"/>
              <a:hlinkClick r:id="rId4"/>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BMW’s Vision of Smart Cars</a:t>
            </a:r>
            <a:endParaRPr lang="en-US" dirty="0"/>
          </a:p>
        </p:txBody>
      </p:sp>
      <p:pic>
        <p:nvPicPr>
          <p:cNvPr id="1026" name="Picture 2" descr="autonomous vehicles on roadway"/>
          <p:cNvPicPr>
            <a:picLocks noChangeAspect="1" noChangeArrowheads="1"/>
          </p:cNvPicPr>
          <p:nvPr/>
        </p:nvPicPr>
        <p:blipFill>
          <a:blip r:embed="rId3" cstate="print"/>
          <a:srcRect/>
          <a:stretch>
            <a:fillRect/>
          </a:stretch>
        </p:blipFill>
        <p:spPr bwMode="auto">
          <a:xfrm>
            <a:off x="1828800" y="1447800"/>
            <a:ext cx="5953125" cy="4295775"/>
          </a:xfrm>
          <a:prstGeom prst="rect">
            <a:avLst/>
          </a:prstGeom>
          <a:noFill/>
        </p:spPr>
      </p:pic>
      <p:sp>
        <p:nvSpPr>
          <p:cNvPr id="4" name="TextBox 3"/>
          <p:cNvSpPr txBox="1"/>
          <p:nvPr/>
        </p:nvSpPr>
        <p:spPr>
          <a:xfrm>
            <a:off x="838200" y="5791200"/>
            <a:ext cx="6629400" cy="646331"/>
          </a:xfrm>
          <a:prstGeom prst="rect">
            <a:avLst/>
          </a:prstGeom>
          <a:noFill/>
        </p:spPr>
        <p:txBody>
          <a:bodyPr wrap="square" rtlCol="0">
            <a:spAutoFit/>
          </a:bodyPr>
          <a:lstStyle/>
          <a:p>
            <a:r>
              <a:rPr lang="en-US" dirty="0" smtClean="0">
                <a:hlinkClick r:id="rId4"/>
              </a:rPr>
              <a:t>http://www.digitaltrends.com/cars/bmw-teams-with-continental-for-fully-autonomous-cars-by-2025/</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Privacy as a Limiting Factor</a:t>
            </a:r>
            <a:br>
              <a:rPr lang="en-US" sz="3400" dirty="0" smtClean="0">
                <a:sym typeface="UC Berkeley OS Sign"/>
              </a:rPr>
            </a:br>
            <a:r>
              <a:rPr lang="en-US" sz="3400" dirty="0" smtClean="0">
                <a:sym typeface="UC Berkeley OS Sign"/>
              </a:rPr>
              <a:t> in Smart Resources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362200"/>
            <a:ext cx="8285559" cy="270019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A limiting factor on context-aware smart services might well be the willingness of people to allow service providers to use information about their current or previous contexts</a:t>
            </a:r>
          </a:p>
          <a:p>
            <a:pPr marL="342900" indent="-342900" eaLnBrk="0" fontAlgn="base" hangingPunct="0">
              <a:lnSpc>
                <a:spcPct val="93000"/>
              </a:lnSpc>
              <a:spcBef>
                <a:spcPts val="1800"/>
              </a:spcBef>
              <a:spcAft>
                <a:spcPct val="0"/>
              </a:spcAft>
              <a:buFontTx/>
              <a:buChar char="•"/>
            </a:pPr>
            <a:r>
              <a:rPr lang="en-US" sz="2400" dirty="0" smtClean="0">
                <a:latin typeface="UC Berkeley OS Sign"/>
                <a:cs typeface="Arial" pitchFamily="34" charset="0"/>
                <a:sym typeface="Arial" pitchFamily="34" charset="0"/>
              </a:rPr>
              <a:t> Nevertheless, privacy or spam concerns or other worries about annoyances from commercial firms seem minor compared to potential abuses by governments. </a:t>
            </a: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800" dirty="0" smtClean="0"/>
              <a:t>TDO 4 up until 4.4; 4.5 Key Points</a:t>
            </a:r>
          </a:p>
          <a:p>
            <a:r>
              <a:rPr lang="en-US" sz="2800" dirty="0" smtClean="0"/>
              <a:t>Coyle, Karen. </a:t>
            </a:r>
            <a:r>
              <a:rPr lang="en-US" sz="2800" dirty="0" smtClean="0"/>
              <a:t>Library Data in a Modern Context.</a:t>
            </a:r>
            <a:r>
              <a:rPr lang="en-US" sz="2800" dirty="0"/>
              <a:t> </a:t>
            </a:r>
            <a:r>
              <a:rPr lang="en-US" sz="2800" dirty="0" smtClean="0"/>
              <a:t> </a:t>
            </a:r>
            <a:endParaRPr lang="en-US" sz="2800" dirty="0" smtClean="0"/>
          </a:p>
          <a:p>
            <a:pPr lvl="1"/>
            <a:r>
              <a:rPr lang="en-US" sz="2400" dirty="0" smtClean="0"/>
              <a:t>At </a:t>
            </a:r>
            <a:r>
              <a:rPr lang="en-US" sz="2400" dirty="0" err="1" smtClean="0"/>
              <a:t>kcoyle,net</a:t>
            </a:r>
            <a:r>
              <a:rPr lang="en-US" sz="2400" dirty="0" smtClean="0"/>
              <a:t>, </a:t>
            </a:r>
            <a:r>
              <a:rPr lang="en-US" sz="2400" dirty="0" smtClean="0"/>
              <a:t>follow the </a:t>
            </a:r>
            <a:r>
              <a:rPr lang="en-US" sz="2400" dirty="0" smtClean="0"/>
              <a:t>link that </a:t>
            </a:r>
            <a:r>
              <a:rPr lang="en-US" sz="2400" dirty="0" smtClean="0"/>
              <a:t>says ”Excerpt </a:t>
            </a:r>
            <a:r>
              <a:rPr lang="en-US" sz="2400" dirty="0" smtClean="0"/>
              <a:t>from </a:t>
            </a:r>
            <a:r>
              <a:rPr lang="en-US" sz="2400" i="1" dirty="0" smtClean="0"/>
              <a:t>Understanding the Semantic </a:t>
            </a:r>
            <a:r>
              <a:rPr lang="en-US" sz="2400" i="1" dirty="0" smtClean="0"/>
              <a:t>Web”</a:t>
            </a:r>
            <a:endParaRPr lang="en-US" sz="24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64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t>Three Types of "Stuff“</a:t>
            </a:r>
            <a:br>
              <a:rPr lang="en-US" sz="3600" dirty="0" smtClean="0"/>
            </a:br>
            <a:r>
              <a:rPr lang="en-US" sz="3600" dirty="0" smtClean="0"/>
              <a:t> or Kinds of Information</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438400"/>
            <a:ext cx="8036719" cy="238029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Content  -  "what does it mean" information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Structure -  "where is it" or "how it is organized or assembled" information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Presentation - "how does it look" or "how is it displayed" information</a:t>
            </a:r>
            <a:endParaRPr lang="en-US" sz="28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53641"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Document Type Spectrum</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072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30727" name="Content Placeholder 8" descr="3766541080_2763a33f3a_o.jpg"/>
          <p:cNvPicPr>
            <a:picLocks noGrp="1" noChangeAspect="1"/>
          </p:cNvPicPr>
          <p:nvPr>
            <p:ph idx="1"/>
          </p:nvPr>
        </p:nvPicPr>
        <p:blipFill>
          <a:blip r:embed="rId4" cstate="print"/>
          <a:stretch>
            <a:fillRect/>
          </a:stretch>
        </p:blipFill>
        <p:spPr>
          <a:xfrm>
            <a:off x="457200" y="2031870"/>
            <a:ext cx="8075056" cy="2489460"/>
          </a:xfrm>
        </p:spPr>
      </p:pic>
      <p:sp>
        <p:nvSpPr>
          <p:cNvPr id="8" name="TextBox 7"/>
          <p:cNvSpPr txBox="1"/>
          <p:nvPr/>
        </p:nvSpPr>
        <p:spPr>
          <a:xfrm>
            <a:off x="381000" y="5562600"/>
            <a:ext cx="7010400" cy="369332"/>
          </a:xfrm>
          <a:prstGeom prst="rect">
            <a:avLst/>
          </a:prstGeom>
          <a:noFill/>
        </p:spPr>
        <p:txBody>
          <a:bodyPr wrap="square" rtlCol="0">
            <a:spAutoFit/>
          </a:bodyPr>
          <a:lstStyle/>
          <a:p>
            <a:r>
              <a:rPr lang="en-US" dirty="0" smtClean="0"/>
              <a:t>Figure 3.2 in TDO</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Content Components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components-alone.gif"/>
          <p:cNvPicPr>
            <a:picLocks noChangeAspect="1"/>
          </p:cNvPicPr>
          <p:nvPr/>
        </p:nvPicPr>
        <p:blipFill>
          <a:blip r:embed="rId4" cstate="print"/>
          <a:stretch>
            <a:fillRect/>
          </a:stretch>
        </p:blipFill>
        <p:spPr>
          <a:xfrm>
            <a:off x="1066800" y="1828800"/>
            <a:ext cx="6816244" cy="4405313"/>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2197</Words>
  <Application>Microsoft Office PowerPoint</Application>
  <PresentationFormat>On-screen Show (4:3)</PresentationFormat>
  <Paragraphs>356</Paragraphs>
  <Slides>64</Slides>
  <Notes>64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Plan for Today’s Lecture(s)</vt:lpstr>
      <vt:lpstr>INFO 202 “Information Organization &amp; Retrieval” Fall 2013 </vt:lpstr>
      <vt:lpstr>Adapting the Classical Modeling Approach  to TDO – 2 </vt:lpstr>
      <vt:lpstr>Information Components</vt:lpstr>
      <vt:lpstr>Identifying Information Components</vt:lpstr>
      <vt:lpstr>Separating Content from  Structure and Presentation</vt:lpstr>
      <vt:lpstr>Three Types of "Stuff“  or Kinds of Information</vt:lpstr>
      <vt:lpstr>The Document Type Spectrum</vt:lpstr>
      <vt:lpstr>Content Components</vt:lpstr>
      <vt:lpstr>Structural Information</vt:lpstr>
      <vt:lpstr>Applying Structure</vt:lpstr>
      <vt:lpstr>The Independence of Structure  and Content</vt:lpstr>
      <vt:lpstr>Different Physical Structures for Same Content Model</vt:lpstr>
      <vt:lpstr>Structural Relationships Among Components Expressed as a Hierarchy</vt:lpstr>
      <vt:lpstr>Structural Relationships Among Components Expressed as a Network</vt:lpstr>
      <vt:lpstr>Component Architecture in Documents</vt:lpstr>
      <vt:lpstr>Overlapping Components as  “Process Glue”</vt:lpstr>
      <vt:lpstr>Component / Model-Driven  Application Architecture</vt:lpstr>
      <vt:lpstr>Document Analysis to Find Information Components</vt:lpstr>
      <vt:lpstr>Slide 20</vt:lpstr>
      <vt:lpstr>Webster’s Dictionary: What are the  Information Components?</vt:lpstr>
      <vt:lpstr>Oxford English Dictionary: What are the  Information Components?</vt:lpstr>
      <vt:lpstr>Regulation: What are the Information Components?</vt:lpstr>
      <vt:lpstr>Utility Bill: What are the  Information Components?</vt:lpstr>
      <vt:lpstr>Moby Dick: How Many  Information Components?</vt:lpstr>
      <vt:lpstr>Marked-Up “Mixed Content” Moby</vt:lpstr>
      <vt:lpstr>Marked-Up “Mixed Content” Moby</vt:lpstr>
      <vt:lpstr>Document Component Model</vt:lpstr>
      <vt:lpstr>Example: Document Component Model</vt:lpstr>
      <vt:lpstr>Different Document Assembly Models from Same Component Model</vt:lpstr>
      <vt:lpstr>Assembly Model  for “Library Catalog”</vt:lpstr>
      <vt:lpstr>Assembly Model  for “Author Catalog”</vt:lpstr>
      <vt:lpstr>Assembly Model  for “Publisher Catalog”</vt:lpstr>
      <vt:lpstr>To Learn More about “Document Analysis” Read this Book</vt:lpstr>
      <vt:lpstr>INFO 202 “Information Organization &amp; Retrieval” Fall 2013 </vt:lpstr>
      <vt:lpstr>What is a Name?</vt:lpstr>
      <vt:lpstr>Issues with Names and Naming – 1 </vt:lpstr>
      <vt:lpstr>Both are “Shipping Containers”</vt:lpstr>
      <vt:lpstr>Issues with Names and Naming – 2 </vt:lpstr>
      <vt:lpstr>The Vocabulary Problem</vt:lpstr>
      <vt:lpstr>Everyday Example of the Vocabulary Problem</vt:lpstr>
      <vt:lpstr>Measuring the Vocabulary Problem</vt:lpstr>
      <vt:lpstr>Slide 43</vt:lpstr>
      <vt:lpstr>Identifiers - 1</vt:lpstr>
      <vt:lpstr>Identifiers - 2</vt:lpstr>
      <vt:lpstr>ISBN on Bar Code</vt:lpstr>
      <vt:lpstr>INFO 202 “Information Organization &amp; Retrieval” Fall 2013 </vt:lpstr>
      <vt:lpstr>“The Computer for the 21st Century”</vt:lpstr>
      <vt:lpstr>“The Computer for the 21st Century”</vt:lpstr>
      <vt:lpstr>Active / Operant / Smart Resources</vt:lpstr>
      <vt:lpstr>IBM Smarter Planet Initiative</vt:lpstr>
      <vt:lpstr>Classes of Smart Resource Applications</vt:lpstr>
      <vt:lpstr>What Can a Sensor Sense?</vt:lpstr>
      <vt:lpstr>Some Design Issues for Smart Sensing</vt:lpstr>
      <vt:lpstr>Dealing with the Data Torrent</vt:lpstr>
      <vt:lpstr>Ad hoc Sensor Networks</vt:lpstr>
      <vt:lpstr>Context Awareness</vt:lpstr>
      <vt:lpstr>Location and Activity Tracking</vt:lpstr>
      <vt:lpstr>Remote Patient Monitoring</vt:lpstr>
      <vt:lpstr>Remote Patient Monitoring</vt:lpstr>
      <vt:lpstr>Smart Transportation Systems</vt:lpstr>
      <vt:lpstr>BMW’s Vision of Smart Cars</vt:lpstr>
      <vt:lpstr>Privacy as a Limiting Factor  in Smart Resources</vt:lpstr>
      <vt:lpstr>Readings for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2013-09-13T17:15:43Z</dcterms:created>
  <dcterms:modified xsi:type="dcterms:W3CDTF">2013-09-13T17:16:08Z</dcterms:modified>
</cp:coreProperties>
</file>