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0" r:id="rId3"/>
    <p:sldId id="323" r:id="rId4"/>
    <p:sldId id="298" r:id="rId5"/>
    <p:sldId id="317" r:id="rId6"/>
    <p:sldId id="366" r:id="rId7"/>
    <p:sldId id="365" r:id="rId8"/>
    <p:sldId id="352" r:id="rId9"/>
    <p:sldId id="353" r:id="rId10"/>
    <p:sldId id="354" r:id="rId11"/>
    <p:sldId id="355" r:id="rId12"/>
    <p:sldId id="367" r:id="rId13"/>
    <p:sldId id="356" r:id="rId14"/>
    <p:sldId id="357" r:id="rId15"/>
    <p:sldId id="370" r:id="rId16"/>
    <p:sldId id="358" r:id="rId17"/>
    <p:sldId id="359" r:id="rId18"/>
    <p:sldId id="360" r:id="rId19"/>
    <p:sldId id="361" r:id="rId20"/>
    <p:sldId id="362" r:id="rId21"/>
    <p:sldId id="369" r:id="rId22"/>
    <p:sldId id="364" r:id="rId23"/>
    <p:sldId id="371" r:id="rId24"/>
    <p:sldId id="372" r:id="rId25"/>
    <p:sldId id="373" r:id="rId26"/>
    <p:sldId id="272" r:id="rId27"/>
    <p:sldId id="374" r:id="rId28"/>
    <p:sldId id="35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65" autoAdjust="0"/>
  </p:normalViewPr>
  <p:slideViewPr>
    <p:cSldViewPr snapToGrid="0" snapToObjects="1">
      <p:cViewPr varScale="1">
        <p:scale>
          <a:sx n="54" d="100"/>
          <a:sy n="54" d="100"/>
        </p:scale>
        <p:origin x="-2608" y="-104"/>
      </p:cViewPr>
      <p:guideLst>
        <p:guide orient="horz" pos="4142"/>
        <p:guide pos="575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89287C-96FC-434A-A1F9-D4B7BE1ADD14}" type="datetimeFigureOut">
              <a:rPr lang="en-US" smtClean="0"/>
              <a:t>5/30/12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77C5C-1D40-0A42-9DBB-145D9A5F9428}" type="slidenum">
              <a:rPr lang="en-US" smtClean="0"/>
              <a:t>‹#›</a:t>
            </a:fld>
            <a:endParaRPr lang="en-US"/>
          </a:p>
        </p:txBody>
      </p:sp>
    </p:spTree>
    <p:extLst>
      <p:ext uri="{BB962C8B-B14F-4D97-AF65-F5344CB8AC3E}">
        <p14:creationId xmlns:p14="http://schemas.microsoft.com/office/powerpoint/2010/main" val="4036554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2</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endParaRPr lang="en-US" dirty="0">
              <a:latin typeface="Calibri" charset="0"/>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0AF5BE0-C2FC-0D41-B9C2-B01C3C15BA15}"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endParaRPr lang="en-US" dirty="0">
              <a:latin typeface="Calibri" charset="0"/>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0AF5BE0-C2FC-0D41-B9C2-B01C3C15BA15}"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Source: http://media-2.web.britannica.com/</a:t>
            </a:r>
            <a:r>
              <a:rPr lang="en-US" dirty="0" err="1">
                <a:latin typeface="Calibri" charset="0"/>
              </a:rPr>
              <a:t>eb</a:t>
            </a:r>
            <a:r>
              <a:rPr lang="en-US" dirty="0">
                <a:latin typeface="Calibri" charset="0"/>
              </a:rPr>
              <a:t>-media/87/13587-004-BB82FE25.jpg</a:t>
            </a:r>
          </a:p>
          <a:p>
            <a:pPr eaLnBrk="1" hangingPunct="1">
              <a:spcBef>
                <a:spcPct val="0"/>
              </a:spcBef>
            </a:pPr>
            <a:r>
              <a:rPr lang="en-US" dirty="0">
                <a:latin typeface="Calibri" charset="0"/>
              </a:rPr>
              <a:t>http://</a:t>
            </a:r>
            <a:r>
              <a:rPr lang="en-US" dirty="0" err="1">
                <a:latin typeface="Calibri" charset="0"/>
              </a:rPr>
              <a:t>images.encarta.msn.com</a:t>
            </a:r>
            <a:r>
              <a:rPr lang="en-US" dirty="0">
                <a:latin typeface="Calibri" charset="0"/>
              </a:rPr>
              <a:t>/</a:t>
            </a:r>
            <a:r>
              <a:rPr lang="en-US" dirty="0" err="1">
                <a:latin typeface="Calibri" charset="0"/>
              </a:rPr>
              <a:t>xrefmedia</a:t>
            </a:r>
            <a:r>
              <a:rPr lang="en-US" dirty="0">
                <a:latin typeface="Calibri" charset="0"/>
              </a:rPr>
              <a:t>/</a:t>
            </a:r>
            <a:r>
              <a:rPr lang="en-US" dirty="0" err="1">
                <a:latin typeface="Calibri" charset="0"/>
              </a:rPr>
              <a:t>sharemed</a:t>
            </a:r>
            <a:r>
              <a:rPr lang="en-US" dirty="0">
                <a:latin typeface="Calibri" charset="0"/>
              </a:rPr>
              <a:t>/targets/images/pho/t038/T038172A.jpg</a:t>
            </a: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B92919E-886B-8F4E-904D-97A6A13D09F0}"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solidFill>
                <a:srgbClr val="FF0000"/>
              </a:solidFill>
              <a:latin typeface="Calibri" charset="0"/>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26CDFF7-10B4-B242-8AD4-075086756078}"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Source: http://media-2.web.britannica.com/eb-media/87/13587-004-BB82FE25.jpg</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B65A37B-1976-F54D-8BE2-5D0B07DACCBF}"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F21E71-BF71-0F44-AB63-EADE17B6A223}"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8CAB86-091B-794D-96F5-9E731B6A7275}"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36CCFF-E23F-964E-A3B2-602C416C272F}"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solidFill>
                  <a:srgbClr val="FF0000"/>
                </a:solidFill>
                <a:ea typeface="+mn-ea"/>
              </a:rPr>
              <a:t>http://newsimg.bbc.co.uk/media/images/41318000/jpg/_41318252_pipes_ap_300.jpg</a:t>
            </a:r>
          </a:p>
          <a:p>
            <a:pPr eaLnBrk="1" fontAlgn="auto" hangingPunct="1">
              <a:spcBef>
                <a:spcPts val="0"/>
              </a:spcBef>
              <a:spcAft>
                <a:spcPts val="0"/>
              </a:spcAft>
              <a:buFontTx/>
              <a:buChar char="-"/>
              <a:defRPr/>
            </a:pPr>
            <a:endParaRPr lang="en-US" dirty="0" smtClean="0">
              <a:solidFill>
                <a:srgbClr val="FF0000"/>
              </a:solidFill>
              <a:ea typeface="+mn-ea"/>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2353F94-14C3-E945-8C10-E6DB0D819DC0}"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92BC802-5045-5449-B2EE-271169A4F325}" type="slidenum">
              <a:rPr lang="en-US">
                <a:latin typeface="Calibri" charset="0"/>
              </a:rPr>
              <a:pPr eaLnBrk="1" hangingPunct="1"/>
              <a:t>21</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3</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12CDE9-C54B-6345-A401-D273880F54FF}"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12CDE9-C54B-6345-A401-D273880F54FF}" type="slidenum">
              <a:rPr lang="en-US">
                <a:latin typeface="Calibri" charset="0"/>
              </a:rPr>
              <a:pPr eaLnBrk="1" hangingPunct="1"/>
              <a:t>23</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053E61E-BA83-EA4B-9E60-45B59270C303}"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12CDE9-C54B-6345-A401-D273880F54FF}" type="slidenum">
              <a:rPr lang="en-US">
                <a:latin typeface="Calibri" charset="0"/>
              </a:rPr>
              <a:pPr eaLnBrk="1" hangingPunct="1"/>
              <a:t>25</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D77C5C-1D40-0A42-9DBB-145D9A5F9428}" type="slidenum">
              <a:rPr lang="en-US" smtClean="0"/>
              <a:t>27</a:t>
            </a:fld>
            <a:endParaRPr lang="en-US"/>
          </a:p>
        </p:txBody>
      </p:sp>
    </p:spTree>
    <p:extLst>
      <p:ext uri="{BB962C8B-B14F-4D97-AF65-F5344CB8AC3E}">
        <p14:creationId xmlns:p14="http://schemas.microsoft.com/office/powerpoint/2010/main" val="2521442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28</a:t>
            </a:fld>
            <a:endParaRPr lang="en-US"/>
          </a:p>
        </p:txBody>
      </p:sp>
    </p:spTree>
    <p:extLst>
      <p:ext uri="{BB962C8B-B14F-4D97-AF65-F5344CB8AC3E}">
        <p14:creationId xmlns:p14="http://schemas.microsoft.com/office/powerpoint/2010/main" val="101646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4</a:t>
            </a:fld>
            <a:endParaRPr lang="en-US"/>
          </a:p>
        </p:txBody>
      </p:sp>
    </p:spTree>
    <p:extLst>
      <p:ext uri="{BB962C8B-B14F-4D97-AF65-F5344CB8AC3E}">
        <p14:creationId xmlns:p14="http://schemas.microsoft.com/office/powerpoint/2010/main" val="270341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0D1DCA-2D1F-FC4F-88AB-0F337B05EBC5}" type="slidenum">
              <a:rPr lang="en-US">
                <a:latin typeface="Calibri" charset="0"/>
              </a:rPr>
              <a:pPr eaLnBrk="1" hangingPunct="1"/>
              <a:t>5</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ABBF2D-EBE4-A64D-81D3-3E1AE7FF9632}"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E585A02-6186-7B47-8210-90F2B8AC0D76}"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BCC7F39-42EE-9447-A137-900140A118BC}"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A219EF-28E5-944A-8F56-983A40DFD8B9}" type="slidenum">
              <a:rPr lang="en-US">
                <a:latin typeface="Calibri" charset="0"/>
              </a:rPr>
              <a:pPr eaLnBrk="1" hangingPunct="1"/>
              <a:t>9</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dirty="0" smtClean="0">
                <a:ea typeface="+mn-ea"/>
              </a:rPr>
              <a:t>Books that address this and related issues:</a:t>
            </a:r>
          </a:p>
          <a:p>
            <a:pPr eaLnBrk="1" fontAlgn="auto" hangingPunct="1">
              <a:spcBef>
                <a:spcPts val="0"/>
              </a:spcBef>
              <a:spcAft>
                <a:spcPts val="0"/>
              </a:spcAft>
              <a:defRPr/>
            </a:pPr>
            <a:r>
              <a:rPr lang="en-US" dirty="0" err="1" smtClean="0">
                <a:ea typeface="+mn-ea"/>
              </a:rPr>
              <a:t>Adas</a:t>
            </a:r>
            <a:r>
              <a:rPr lang="en-US" dirty="0" smtClean="0">
                <a:ea typeface="+mn-ea"/>
              </a:rPr>
              <a:t>, Machines as the Measure of Men</a:t>
            </a:r>
          </a:p>
          <a:p>
            <a:pPr eaLnBrk="1" fontAlgn="auto" hangingPunct="1">
              <a:spcBef>
                <a:spcPts val="0"/>
              </a:spcBef>
              <a:spcAft>
                <a:spcPts val="0"/>
              </a:spcAft>
              <a:defRPr/>
            </a:pPr>
            <a:r>
              <a:rPr lang="en-US" dirty="0" smtClean="0">
                <a:ea typeface="+mn-ea"/>
              </a:rPr>
              <a:t>Nye, American Technology Sublime</a:t>
            </a:r>
          </a:p>
          <a:p>
            <a:pPr eaLnBrk="1" fontAlgn="auto" hangingPunct="1">
              <a:spcBef>
                <a:spcPts val="0"/>
              </a:spcBef>
              <a:spcAft>
                <a:spcPts val="0"/>
              </a:spcAft>
              <a:defRPr/>
            </a:pPr>
            <a:r>
              <a:rPr lang="en-US" dirty="0" smtClean="0">
                <a:ea typeface="+mn-ea"/>
              </a:rPr>
              <a:t>Marvin, When Old Technologies Were New</a:t>
            </a:r>
          </a:p>
          <a:p>
            <a:pPr eaLnBrk="1" fontAlgn="auto" hangingPunct="1">
              <a:spcBef>
                <a:spcPts val="0"/>
              </a:spcBef>
              <a:spcAft>
                <a:spcPts val="0"/>
              </a:spcAft>
              <a:defRPr/>
            </a:pPr>
            <a:r>
              <a:rPr lang="en-US" dirty="0" smtClean="0">
                <a:ea typeface="+mn-ea"/>
              </a:rPr>
              <a:t>Scott, Seeing Like a State</a:t>
            </a:r>
          </a:p>
          <a:p>
            <a:pPr eaLnBrk="1" fontAlgn="auto" hangingPunct="1">
              <a:spcBef>
                <a:spcPts val="0"/>
              </a:spcBef>
              <a:spcAft>
                <a:spcPts val="0"/>
              </a:spcAft>
              <a:buFontTx/>
              <a:buChar char="-"/>
              <a:defRPr/>
            </a:pPr>
            <a:endParaRPr lang="en-US" dirty="0" smtClean="0">
              <a:ea typeface="+mn-ea"/>
            </a:endParaRPr>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8F98AF0-00E5-3E49-95FC-EEBF2F9D63F8}" type="slidenum">
              <a:rPr lang="en-US">
                <a:latin typeface="Calibri" charset="0"/>
              </a:rPr>
              <a:pPr eaLnBrk="1" hangingPunct="1"/>
              <a:t>10</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160922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9919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3244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47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795F6-1DCB-464F-8785-29B07AB6DC18}" type="datetimeFigureOut">
              <a:rPr lang="en-US" smtClean="0"/>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7674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3795F6-1DCB-464F-8785-29B07AB6DC18}" type="datetimeFigureOut">
              <a:rPr lang="en-US" smtClean="0"/>
              <a:t>5/30/12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2488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3795F6-1DCB-464F-8785-29B07AB6DC18}" type="datetimeFigureOut">
              <a:rPr lang="en-US" smtClean="0"/>
              <a:t>5/30/12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4997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3795F6-1DCB-464F-8785-29B07AB6DC18}" type="datetimeFigureOut">
              <a:rPr lang="en-US" smtClean="0"/>
              <a:t>5/30/12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24623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795F6-1DCB-464F-8785-29B07AB6DC18}" type="datetimeFigureOut">
              <a:rPr lang="en-US" smtClean="0"/>
              <a:t>5/30/12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3767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5/30/12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9008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5/30/12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823711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Bold Condensed"/>
                <a:cs typeface="Helvetica Neue Bold Condensed"/>
              </a:defRPr>
            </a:lvl1pPr>
          </a:lstStyle>
          <a:p>
            <a:fld id="{993795F6-1DCB-464F-8785-29B07AB6DC18}" type="datetimeFigureOut">
              <a:rPr lang="en-US" smtClean="0"/>
              <a:pPr/>
              <a:t>5/30/12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Bold Condensed"/>
                <a:cs typeface="Helvetica Neue Bold Condensed"/>
              </a:defRPr>
            </a:lvl1pPr>
          </a:lstStyle>
          <a:p>
            <a:r>
              <a:rPr lang="en-US" smtClean="0"/>
              <a:t>Info 181, Technology and Poverty, Summer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Bold Condensed"/>
                <a:cs typeface="Helvetica Neue Bold Condensed"/>
              </a:defRPr>
            </a:lvl1pPr>
          </a:lstStyle>
          <a:p>
            <a:fld id="{7222D0E6-A383-D642-8C47-5E0FDBAA5A92}" type="slidenum">
              <a:rPr lang="en-US" smtClean="0"/>
              <a:pPr/>
              <a:t>‹#›</a:t>
            </a:fld>
            <a:endParaRPr lang="en-US"/>
          </a:p>
        </p:txBody>
      </p:sp>
    </p:spTree>
    <p:extLst>
      <p:ext uri="{BB962C8B-B14F-4D97-AF65-F5344CB8AC3E}">
        <p14:creationId xmlns:p14="http://schemas.microsoft.com/office/powerpoint/2010/main" val="418375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Adobe Caslon Pro"/>
          <a:ea typeface="+mn-ea"/>
          <a:cs typeface="Adobe Caslon Pro"/>
        </a:defRPr>
      </a:lvl1pPr>
      <a:lvl2pPr marL="742950" indent="-285750" algn="l" defTabSz="457200" rtl="0" eaLnBrk="1" latinLnBrk="0" hangingPunct="1">
        <a:spcBef>
          <a:spcPct val="20000"/>
        </a:spcBef>
        <a:buFont typeface="Arial"/>
        <a:buChar char="–"/>
        <a:defRPr sz="2600" b="0" i="0" kern="1200">
          <a:solidFill>
            <a:schemeClr val="tx1"/>
          </a:solidFill>
          <a:latin typeface="Adobe Caslon Pro"/>
          <a:ea typeface="+mn-ea"/>
          <a:cs typeface="Adobe Caslon Pro"/>
        </a:defRPr>
      </a:lvl2pPr>
      <a:lvl3pPr marL="1143000" indent="-228600" algn="l" defTabSz="457200" rtl="0" eaLnBrk="1" latinLnBrk="0" hangingPunct="1">
        <a:spcBef>
          <a:spcPct val="20000"/>
        </a:spcBef>
        <a:buFont typeface="Arial"/>
        <a:buChar char="•"/>
        <a:defRPr sz="2400" b="0" i="0" kern="1200">
          <a:solidFill>
            <a:schemeClr val="tx1"/>
          </a:solidFill>
          <a:latin typeface="Adobe Caslon Pro"/>
          <a:ea typeface="+mn-ea"/>
          <a:cs typeface="Adobe Caslon Pro"/>
        </a:defRPr>
      </a:lvl3pPr>
      <a:lvl4pPr marL="1600200" indent="-228600" algn="l" defTabSz="457200" rtl="0" eaLnBrk="1" latinLnBrk="0" hangingPunct="1">
        <a:spcBef>
          <a:spcPct val="20000"/>
        </a:spcBef>
        <a:buFont typeface="Arial"/>
        <a:buChar char="–"/>
        <a:defRPr sz="2000" b="0" i="0" kern="1200">
          <a:solidFill>
            <a:schemeClr val="tx1"/>
          </a:solidFill>
          <a:latin typeface="Adobe Caslon Pro"/>
          <a:ea typeface="+mn-ea"/>
          <a:cs typeface="Adobe Caslon Pro"/>
        </a:defRPr>
      </a:lvl4pPr>
      <a:lvl5pPr marL="2057400" indent="-228600" algn="l" defTabSz="457200" rtl="0" eaLnBrk="1" latinLnBrk="0" hangingPunct="1">
        <a:spcBef>
          <a:spcPct val="20000"/>
        </a:spcBef>
        <a:buFont typeface="Arial"/>
        <a:buChar char="»"/>
        <a:defRPr sz="2000" b="0" i="0" kern="1200">
          <a:solidFill>
            <a:schemeClr val="tx1"/>
          </a:solidFill>
          <a:latin typeface="Adobe Caslon Pro"/>
          <a:ea typeface="+mn-ea"/>
          <a:cs typeface="Adobe Caslon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9480" y="1083324"/>
            <a:ext cx="4524519" cy="3549185"/>
          </a:xfrm>
        </p:spPr>
        <p:txBody>
          <a:bodyPr>
            <a:noAutofit/>
          </a:bodyPr>
          <a:lstStyle/>
          <a:p>
            <a:pPr algn="l"/>
            <a:r>
              <a:rPr lang="en-US" sz="5000" dirty="0" smtClean="0">
                <a:latin typeface="Adobe Caslon Pro"/>
                <a:ea typeface="+mn-ea"/>
                <a:cs typeface="Adobe Caslon Pro"/>
              </a:rPr>
              <a:t>Thinking Big: </a:t>
            </a:r>
            <a:r>
              <a:rPr lang="en-US" sz="4800" dirty="0" smtClean="0">
                <a:latin typeface="Adobe Caslon Pro"/>
                <a:ea typeface="+mn-ea"/>
                <a:cs typeface="Adobe Caslon Pro"/>
              </a:rPr>
              <a:t>Model, Projects, Critiques</a:t>
            </a:r>
            <a:endParaRPr lang="en-US" sz="4800" dirty="0">
              <a:latin typeface="Adobe Caslon Pro"/>
              <a:ea typeface="+mn-ea"/>
              <a:cs typeface="Adobe Caslon Pro"/>
            </a:endParaRPr>
          </a:p>
        </p:txBody>
      </p:sp>
      <p:sp>
        <p:nvSpPr>
          <p:cNvPr id="3" name="Subtitle 2"/>
          <p:cNvSpPr>
            <a:spLocks noGrp="1"/>
          </p:cNvSpPr>
          <p:nvPr>
            <p:ph type="subTitle" idx="1"/>
          </p:nvPr>
        </p:nvSpPr>
        <p:spPr>
          <a:xfrm>
            <a:off x="2558554" y="5154078"/>
            <a:ext cx="6400800" cy="1448430"/>
          </a:xfrm>
        </p:spPr>
        <p:txBody>
          <a:bodyPr/>
          <a:lstStyle/>
          <a:p>
            <a:pPr algn="r"/>
            <a:r>
              <a:rPr lang="en-US" dirty="0" smtClean="0">
                <a:solidFill>
                  <a:schemeClr val="tx1"/>
                </a:solidFill>
                <a:latin typeface="Adobe Caslon Pro"/>
                <a:cs typeface="Adobe Caslon Pro"/>
              </a:rPr>
              <a:t>Janaki Srinivasan</a:t>
            </a:r>
          </a:p>
          <a:p>
            <a:pPr algn="r"/>
            <a:r>
              <a:rPr lang="en-US" dirty="0" err="1" smtClean="0">
                <a:solidFill>
                  <a:schemeClr val="tx1"/>
                </a:solidFill>
                <a:latin typeface="Adobe Caslon Pro"/>
                <a:cs typeface="Adobe Caslon Pro"/>
              </a:rPr>
              <a:t>Neha</a:t>
            </a:r>
            <a:r>
              <a:rPr lang="en-US" dirty="0" smtClean="0">
                <a:solidFill>
                  <a:schemeClr val="tx1"/>
                </a:solidFill>
                <a:latin typeface="Adobe Caslon Pro"/>
                <a:cs typeface="Adobe Caslon Pro"/>
              </a:rPr>
              <a:t> Kumar</a:t>
            </a:r>
            <a:endParaRPr lang="en-US" dirty="0">
              <a:solidFill>
                <a:schemeClr val="tx1"/>
              </a:solidFill>
              <a:latin typeface="Adobe Caslon Pro"/>
              <a:cs typeface="Adobe Caslon Pro"/>
            </a:endParaRPr>
          </a:p>
        </p:txBody>
      </p:sp>
      <p:sp>
        <p:nvSpPr>
          <p:cNvPr id="5" name="TextBox 4"/>
          <p:cNvSpPr txBox="1"/>
          <p:nvPr/>
        </p:nvSpPr>
        <p:spPr>
          <a:xfrm>
            <a:off x="4666961" y="498548"/>
            <a:ext cx="1624239" cy="584776"/>
          </a:xfrm>
          <a:prstGeom prst="rect">
            <a:avLst/>
          </a:prstGeom>
          <a:noFill/>
        </p:spPr>
        <p:txBody>
          <a:bodyPr wrap="none" rtlCol="0">
            <a:spAutoFit/>
          </a:bodyPr>
          <a:lstStyle/>
          <a:p>
            <a:r>
              <a:rPr lang="en-US" sz="3200" dirty="0" smtClean="0">
                <a:latin typeface="Adobe Caslon Pro"/>
                <a:cs typeface="Adobe Caslon Pro"/>
              </a:rPr>
              <a:t>05.29.12</a:t>
            </a:r>
            <a:endParaRPr lang="en-US" sz="3200" dirty="0">
              <a:latin typeface="Adobe Caslon Pro"/>
              <a:cs typeface="Adobe Caslon Pro"/>
            </a:endParaRPr>
          </a:p>
        </p:txBody>
      </p:sp>
      <p:pic>
        <p:nvPicPr>
          <p:cNvPr id="6" name="Picture 5" descr="kareku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79913" cy="6869870"/>
          </a:xfrm>
          <a:prstGeom prst="rect">
            <a:avLst/>
          </a:prstGeom>
        </p:spPr>
      </p:pic>
    </p:spTree>
    <p:extLst>
      <p:ext uri="{BB962C8B-B14F-4D97-AF65-F5344CB8AC3E}">
        <p14:creationId xmlns:p14="http://schemas.microsoft.com/office/powerpoint/2010/main" val="2772908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usbr.gov/lc/hooverdam/images/C45-20485-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486400"/>
            <a:ext cx="9144000" cy="1371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09600" y="5867400"/>
            <a:ext cx="8001000" cy="715963"/>
          </a:xfrm>
        </p:spPr>
        <p:txBody>
          <a:bodyPr>
            <a:normAutofit fontScale="90000"/>
          </a:bodyPr>
          <a:lstStyle/>
          <a:p>
            <a:pPr eaLnBrk="1" fontAlgn="auto" hangingPunct="1">
              <a:spcAft>
                <a:spcPts val="0"/>
              </a:spcAft>
              <a:defRPr/>
            </a:pPr>
            <a:r>
              <a:rPr lang="en-US" dirty="0" smtClean="0">
                <a:solidFill>
                  <a:schemeClr val="bg1"/>
                </a:solidFill>
                <a:ea typeface="+mj-ea"/>
              </a:rPr>
              <a:t>Dams As Monuments, Displays of Power</a:t>
            </a:r>
            <a:endParaRPr lang="en-US" dirty="0">
              <a:solidFill>
                <a:schemeClr val="bg1"/>
              </a:solidFill>
              <a:ea typeface="+mj-ea"/>
            </a:endParaRPr>
          </a:p>
        </p:txBody>
      </p:sp>
    </p:spTree>
    <p:extLst>
      <p:ext uri="{BB962C8B-B14F-4D97-AF65-F5344CB8AC3E}">
        <p14:creationId xmlns:p14="http://schemas.microsoft.com/office/powerpoint/2010/main" val="29001421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457200"/>
            <a:ext cx="7924800" cy="715963"/>
          </a:xfrm>
        </p:spPr>
        <p:txBody>
          <a:bodyPr/>
          <a:lstStyle/>
          <a:p>
            <a:r>
              <a:rPr lang="en-US" sz="3200" dirty="0" smtClean="0"/>
              <a:t>Odes to the Dam</a:t>
            </a:r>
            <a:endParaRPr lang="en-US" sz="3200" dirty="0">
              <a:solidFill>
                <a:schemeClr val="tx1"/>
              </a:solidFill>
              <a:latin typeface="Franklin Gothic Book" charset="0"/>
            </a:endParaRPr>
          </a:p>
        </p:txBody>
      </p:sp>
      <p:sp>
        <p:nvSpPr>
          <p:cNvPr id="13315" name="Content Placeholder 2"/>
          <p:cNvSpPr>
            <a:spLocks noGrp="1"/>
          </p:cNvSpPr>
          <p:nvPr>
            <p:ph sz="quarter" idx="1"/>
          </p:nvPr>
        </p:nvSpPr>
        <p:spPr>
          <a:xfrm>
            <a:off x="685800" y="1325563"/>
            <a:ext cx="8102600" cy="5227637"/>
          </a:xfrm>
        </p:spPr>
        <p:txBody>
          <a:bodyPr>
            <a:normAutofit/>
          </a:bodyPr>
          <a:lstStyle/>
          <a:p>
            <a:pPr eaLnBrk="1" hangingPunct="1"/>
            <a:r>
              <a:rPr lang="ja-JP" altLang="en-US" sz="2800" dirty="0"/>
              <a:t>“</a:t>
            </a:r>
            <a:r>
              <a:rPr lang="en-US" sz="2800" dirty="0"/>
              <a:t>It is certainly one of the world</a:t>
            </a:r>
            <a:r>
              <a:rPr lang="ja-JP" altLang="en-US" sz="2800" dirty="0"/>
              <a:t>’</a:t>
            </a:r>
            <a:r>
              <a:rPr lang="en-US" sz="2800" dirty="0"/>
              <a:t>s wonders, that sweeping cliff of concrete, those impetuous elevators, the labyrinth of tunnels, the huge power stations.  Everything about the dam is marked by the immense smooth efficient beauty that seems peculiarly American.</a:t>
            </a:r>
            <a:r>
              <a:rPr lang="ja-JP" altLang="en-US" sz="2800" dirty="0"/>
              <a:t>”</a:t>
            </a:r>
            <a:r>
              <a:rPr lang="en-US" sz="2800" dirty="0"/>
              <a:t> </a:t>
            </a:r>
            <a:endParaRPr lang="en-US" sz="2800" dirty="0" smtClean="0"/>
          </a:p>
          <a:p>
            <a:pPr marL="457200" lvl="1" indent="0" algn="r">
              <a:buNone/>
            </a:pPr>
            <a:r>
              <a:rPr lang="en-US" sz="2600" dirty="0"/>
              <a:t> </a:t>
            </a:r>
            <a:r>
              <a:rPr lang="en-US" sz="2600" dirty="0" smtClean="0"/>
              <a:t>                        </a:t>
            </a:r>
            <a:r>
              <a:rPr lang="en-US" sz="2600" dirty="0"/>
              <a:t>- </a:t>
            </a:r>
            <a:r>
              <a:rPr lang="en-US" sz="2200" dirty="0"/>
              <a:t>novelist Wallace </a:t>
            </a:r>
            <a:r>
              <a:rPr lang="en-US" sz="2200" dirty="0" err="1"/>
              <a:t>Stenger</a:t>
            </a:r>
            <a:r>
              <a:rPr lang="en-US" sz="2200" dirty="0"/>
              <a:t> </a:t>
            </a:r>
            <a:endParaRPr lang="en-US" sz="2200" dirty="0" smtClean="0"/>
          </a:p>
          <a:p>
            <a:pPr marL="457200" lvl="1" indent="0" algn="r">
              <a:buNone/>
            </a:pPr>
            <a:r>
              <a:rPr lang="en-US" sz="2200" dirty="0" smtClean="0"/>
              <a:t>on </a:t>
            </a:r>
            <a:r>
              <a:rPr lang="en-US" sz="2200" dirty="0"/>
              <a:t>the Hoover </a:t>
            </a:r>
            <a:r>
              <a:rPr lang="en-US" sz="2200" dirty="0" smtClean="0"/>
              <a:t>Dam</a:t>
            </a:r>
            <a:endParaRPr lang="en-US" sz="2600" dirty="0"/>
          </a:p>
        </p:txBody>
      </p:sp>
    </p:spTree>
    <p:extLst>
      <p:ext uri="{BB962C8B-B14F-4D97-AF65-F5344CB8AC3E}">
        <p14:creationId xmlns:p14="http://schemas.microsoft.com/office/powerpoint/2010/main" val="23899994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457200"/>
            <a:ext cx="7924800" cy="715963"/>
          </a:xfrm>
        </p:spPr>
        <p:txBody>
          <a:bodyPr/>
          <a:lstStyle/>
          <a:p>
            <a:r>
              <a:rPr lang="en-US" sz="3200" smtClean="0"/>
              <a:t>Odes </a:t>
            </a:r>
            <a:r>
              <a:rPr lang="en-US" sz="3200" dirty="0" smtClean="0"/>
              <a:t>to the Dam</a:t>
            </a:r>
            <a:endParaRPr lang="en-US" sz="3200" dirty="0">
              <a:solidFill>
                <a:schemeClr val="tx1"/>
              </a:solidFill>
              <a:latin typeface="Franklin Gothic Book" charset="0"/>
            </a:endParaRPr>
          </a:p>
        </p:txBody>
      </p:sp>
      <p:sp>
        <p:nvSpPr>
          <p:cNvPr id="13315" name="Content Placeholder 2"/>
          <p:cNvSpPr>
            <a:spLocks noGrp="1"/>
          </p:cNvSpPr>
          <p:nvPr>
            <p:ph sz="quarter" idx="1"/>
          </p:nvPr>
        </p:nvSpPr>
        <p:spPr>
          <a:xfrm>
            <a:off x="685800" y="1325563"/>
            <a:ext cx="8102600" cy="5227637"/>
          </a:xfrm>
        </p:spPr>
        <p:txBody>
          <a:bodyPr>
            <a:normAutofit/>
          </a:bodyPr>
          <a:lstStyle/>
          <a:p>
            <a:r>
              <a:rPr lang="ja-JP" altLang="en-US" dirty="0"/>
              <a:t>“</a:t>
            </a:r>
            <a:r>
              <a:rPr lang="en-US" dirty="0"/>
              <a:t>What a stupendous magnificent work – a work which only that nation can take up which has faith and boldness!... where thousands…of men have worked, have shed their blood and sweat and laid down their lives as well?  Where can be a greater and holier place than this?...</a:t>
            </a:r>
            <a:r>
              <a:rPr lang="ja-JP" altLang="en-US" dirty="0" smtClean="0"/>
              <a:t>”</a:t>
            </a:r>
            <a:endParaRPr lang="en-US" altLang="ja-JP" dirty="0" smtClean="0"/>
          </a:p>
          <a:p>
            <a:pPr marL="0" indent="0" algn="r">
              <a:buNone/>
            </a:pPr>
            <a:r>
              <a:rPr lang="en-US" dirty="0"/>
              <a:t> </a:t>
            </a:r>
            <a:r>
              <a:rPr lang="en-US" dirty="0" smtClean="0"/>
              <a:t>                                                       </a:t>
            </a:r>
            <a:r>
              <a:rPr lang="en-US" sz="2400" dirty="0"/>
              <a:t>– Jawaharlal </a:t>
            </a:r>
            <a:r>
              <a:rPr lang="en-US" sz="2400" dirty="0" smtClean="0"/>
              <a:t>Nehru</a:t>
            </a:r>
            <a:endParaRPr lang="en-US" sz="2400" dirty="0"/>
          </a:p>
          <a:p>
            <a:pPr marL="0" indent="0" algn="r">
              <a:buNone/>
            </a:pPr>
            <a:r>
              <a:rPr lang="en-US" sz="2400" dirty="0" smtClean="0"/>
              <a:t>first </a:t>
            </a:r>
            <a:r>
              <a:rPr lang="en-US" sz="2400" dirty="0"/>
              <a:t>prime minister of India on the </a:t>
            </a:r>
            <a:r>
              <a:rPr lang="en-US" sz="2400" dirty="0" err="1" smtClean="0"/>
              <a:t>Bhakra</a:t>
            </a:r>
            <a:r>
              <a:rPr lang="en-US" sz="2400" dirty="0" smtClean="0"/>
              <a:t> </a:t>
            </a:r>
            <a:r>
              <a:rPr lang="en-US" sz="2400" dirty="0"/>
              <a:t>Dam in Punjab</a:t>
            </a:r>
            <a:endParaRPr lang="en-US" dirty="0"/>
          </a:p>
        </p:txBody>
      </p:sp>
    </p:spTree>
    <p:extLst>
      <p:ext uri="{BB962C8B-B14F-4D97-AF65-F5344CB8AC3E}">
        <p14:creationId xmlns:p14="http://schemas.microsoft.com/office/powerpoint/2010/main" val="26519381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err="1"/>
              <a:t>Akosombo</a:t>
            </a:r>
            <a:r>
              <a:rPr lang="en-US" dirty="0"/>
              <a:t> Dam</a:t>
            </a:r>
          </a:p>
        </p:txBody>
      </p:sp>
      <p:pic>
        <p:nvPicPr>
          <p:cNvPr id="14339" name="Picture 8" descr="http://www.worldpoliticsreview.com/images/CommentaryNews/ghana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3548063" cy="38814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6" descr="http://www.nndb.com/people/924/000092648/kwame-nkruma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1600200"/>
            <a:ext cx="3206750" cy="391001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Box 9"/>
          <p:cNvSpPr txBox="1">
            <a:spLocks noChangeArrowheads="1"/>
          </p:cNvSpPr>
          <p:nvPr/>
        </p:nvSpPr>
        <p:spPr bwMode="auto">
          <a:xfrm>
            <a:off x="4876800" y="5586413"/>
            <a:ext cx="3581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smtClean="0">
                <a:latin typeface="Perpetua" charset="0"/>
              </a:rPr>
              <a:t>Kwame </a:t>
            </a:r>
            <a:r>
              <a:rPr lang="en-US" b="1" dirty="0">
                <a:latin typeface="Perpetua" charset="0"/>
              </a:rPr>
              <a:t>Nkrumah, </a:t>
            </a:r>
          </a:p>
          <a:p>
            <a:pPr eaLnBrk="1" hangingPunct="1"/>
            <a:r>
              <a:rPr lang="en-US" b="1" dirty="0">
                <a:latin typeface="Perpetua" charset="0"/>
              </a:rPr>
              <a:t> </a:t>
            </a:r>
            <a:r>
              <a:rPr lang="en-US" b="1" dirty="0" smtClean="0">
                <a:latin typeface="Perpetua" charset="0"/>
              </a:rPr>
              <a:t>first </a:t>
            </a:r>
            <a:r>
              <a:rPr lang="en-US" b="1" dirty="0">
                <a:latin typeface="Perpetua" charset="0"/>
              </a:rPr>
              <a:t>president of </a:t>
            </a:r>
            <a:r>
              <a:rPr lang="en-US" b="1" dirty="0" smtClean="0">
                <a:latin typeface="Perpetua" charset="0"/>
              </a:rPr>
              <a:t>Ghana</a:t>
            </a:r>
            <a:endParaRPr lang="en-US" b="1" dirty="0">
              <a:latin typeface="Perpetua" charset="0"/>
            </a:endParaRPr>
          </a:p>
        </p:txBody>
      </p:sp>
    </p:spTree>
    <p:extLst>
      <p:ext uri="{BB962C8B-B14F-4D97-AF65-F5344CB8AC3E}">
        <p14:creationId xmlns:p14="http://schemas.microsoft.com/office/powerpoint/2010/main" val="1896135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ght Arrow 27"/>
          <p:cNvSpPr/>
          <p:nvPr/>
        </p:nvSpPr>
        <p:spPr>
          <a:xfrm>
            <a:off x="1600200" y="4691063"/>
            <a:ext cx="6324600" cy="1447800"/>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3" name="Title 1"/>
          <p:cNvSpPr>
            <a:spLocks noGrp="1"/>
          </p:cNvSpPr>
          <p:nvPr>
            <p:ph type="title"/>
          </p:nvPr>
        </p:nvSpPr>
        <p:spPr>
          <a:xfrm>
            <a:off x="914400" y="274638"/>
            <a:ext cx="7772400" cy="1020762"/>
          </a:xfrm>
        </p:spPr>
        <p:txBody>
          <a:bodyPr/>
          <a:lstStyle/>
          <a:p>
            <a:pPr eaLnBrk="1" hangingPunct="1"/>
            <a:r>
              <a:rPr lang="en-US" dirty="0" smtClean="0"/>
              <a:t>Nkrumah’s </a:t>
            </a:r>
            <a:r>
              <a:rPr lang="en-US" dirty="0"/>
              <a:t>original vision</a:t>
            </a:r>
          </a:p>
        </p:txBody>
      </p:sp>
      <p:pic>
        <p:nvPicPr>
          <p:cNvPr id="15364" name="Picture 6" descr="http://www.alcoa.com/ghana/en/images/ghana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919663"/>
            <a:ext cx="1333500" cy="1000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4" descr="http://images.encarta.msn.com/xrefmedia/sharemed/targets/images/pho/t038/T03817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362200"/>
            <a:ext cx="1295400" cy="881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8" descr="http://www.world-aluminium.org/UserFiles/Image/photos/mine-rehab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919663"/>
            <a:ext cx="14605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10"/>
          <p:cNvSpPr txBox="1">
            <a:spLocks noChangeArrowheads="1"/>
          </p:cNvSpPr>
          <p:nvPr/>
        </p:nvSpPr>
        <p:spPr bwMode="auto">
          <a:xfrm>
            <a:off x="2133600" y="3852863"/>
            <a:ext cx="160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a:latin typeface="Perpetua" charset="0"/>
              </a:rPr>
              <a:t>Awaso:</a:t>
            </a:r>
          </a:p>
          <a:p>
            <a:pPr eaLnBrk="1" hangingPunct="1"/>
            <a:r>
              <a:rPr lang="en-US" sz="2000">
                <a:latin typeface="Perpetua" charset="0"/>
              </a:rPr>
              <a:t>Bauxite Mine and Refinery</a:t>
            </a:r>
          </a:p>
        </p:txBody>
      </p:sp>
      <p:sp>
        <p:nvSpPr>
          <p:cNvPr id="15368" name="TextBox 11"/>
          <p:cNvSpPr txBox="1">
            <a:spLocks noChangeArrowheads="1"/>
          </p:cNvSpPr>
          <p:nvPr/>
        </p:nvSpPr>
        <p:spPr bwMode="auto">
          <a:xfrm>
            <a:off x="3733800" y="1371600"/>
            <a:ext cx="160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a:latin typeface="Perpetua" charset="0"/>
              </a:rPr>
              <a:t>Akosombo:</a:t>
            </a:r>
          </a:p>
          <a:p>
            <a:pPr eaLnBrk="1" hangingPunct="1"/>
            <a:r>
              <a:rPr lang="en-US" sz="2000">
                <a:latin typeface="Perpetua" charset="0"/>
              </a:rPr>
              <a:t>Hydroelectric Dam</a:t>
            </a:r>
          </a:p>
        </p:txBody>
      </p:sp>
      <p:sp>
        <p:nvSpPr>
          <p:cNvPr id="15369" name="TextBox 12"/>
          <p:cNvSpPr txBox="1">
            <a:spLocks noChangeArrowheads="1"/>
          </p:cNvSpPr>
          <p:nvPr/>
        </p:nvSpPr>
        <p:spPr bwMode="auto">
          <a:xfrm>
            <a:off x="5562600" y="3852863"/>
            <a:ext cx="175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a:latin typeface="Perpetua" charset="0"/>
              </a:rPr>
              <a:t>Tema:</a:t>
            </a:r>
          </a:p>
          <a:p>
            <a:pPr eaLnBrk="1" hangingPunct="1"/>
            <a:r>
              <a:rPr lang="en-US" sz="2000">
                <a:latin typeface="Perpetua" charset="0"/>
              </a:rPr>
              <a:t>Valco Aluminum Smelter</a:t>
            </a:r>
          </a:p>
        </p:txBody>
      </p:sp>
      <p:sp>
        <p:nvSpPr>
          <p:cNvPr id="15370" name="TextBox 13"/>
          <p:cNvSpPr txBox="1">
            <a:spLocks noChangeArrowheads="1"/>
          </p:cNvSpPr>
          <p:nvPr/>
        </p:nvSpPr>
        <p:spPr bwMode="auto">
          <a:xfrm>
            <a:off x="914400" y="5235575"/>
            <a:ext cx="914400"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Perpetua" charset="0"/>
              </a:rPr>
              <a:t>Bauxite</a:t>
            </a:r>
          </a:p>
        </p:txBody>
      </p:sp>
      <p:sp>
        <p:nvSpPr>
          <p:cNvPr id="15371" name="TextBox 17"/>
          <p:cNvSpPr txBox="1">
            <a:spLocks noChangeArrowheads="1"/>
          </p:cNvSpPr>
          <p:nvPr/>
        </p:nvSpPr>
        <p:spPr bwMode="auto">
          <a:xfrm>
            <a:off x="4191000" y="5235575"/>
            <a:ext cx="914400"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Perpetua" charset="0"/>
              </a:rPr>
              <a:t>Alumina</a:t>
            </a:r>
          </a:p>
        </p:txBody>
      </p:sp>
      <p:sp>
        <p:nvSpPr>
          <p:cNvPr id="15372" name="TextBox 19"/>
          <p:cNvSpPr txBox="1">
            <a:spLocks noChangeArrowheads="1"/>
          </p:cNvSpPr>
          <p:nvPr/>
        </p:nvSpPr>
        <p:spPr bwMode="auto">
          <a:xfrm>
            <a:off x="5562600" y="2590800"/>
            <a:ext cx="1143000"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Perpetua" charset="0"/>
              </a:rPr>
              <a:t>Electricity</a:t>
            </a:r>
          </a:p>
        </p:txBody>
      </p:sp>
      <p:sp>
        <p:nvSpPr>
          <p:cNvPr id="15373" name="TextBox 20"/>
          <p:cNvSpPr txBox="1">
            <a:spLocks noChangeArrowheads="1"/>
          </p:cNvSpPr>
          <p:nvPr/>
        </p:nvSpPr>
        <p:spPr bwMode="auto">
          <a:xfrm>
            <a:off x="2209800" y="2590800"/>
            <a:ext cx="1143000"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Perpetua" charset="0"/>
              </a:rPr>
              <a:t>Water</a:t>
            </a:r>
          </a:p>
        </p:txBody>
      </p:sp>
      <p:sp>
        <p:nvSpPr>
          <p:cNvPr id="15374" name="TextBox 21"/>
          <p:cNvSpPr txBox="1">
            <a:spLocks noChangeArrowheads="1"/>
          </p:cNvSpPr>
          <p:nvPr/>
        </p:nvSpPr>
        <p:spPr bwMode="auto">
          <a:xfrm>
            <a:off x="7315200" y="5235575"/>
            <a:ext cx="1143000"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Perpetua" charset="0"/>
              </a:rPr>
              <a:t>Aluminum</a:t>
            </a:r>
          </a:p>
        </p:txBody>
      </p:sp>
      <p:cxnSp>
        <p:nvCxnSpPr>
          <p:cNvPr id="30" name="Curved Connector 29"/>
          <p:cNvCxnSpPr>
            <a:stCxn id="15372" idx="2"/>
          </p:cNvCxnSpPr>
          <p:nvPr/>
        </p:nvCxnSpPr>
        <p:spPr>
          <a:xfrm rot="5400000">
            <a:off x="3709987" y="2495551"/>
            <a:ext cx="1958975" cy="2889250"/>
          </a:xfrm>
          <a:prstGeom prst="curvedConnector3">
            <a:avLst>
              <a:gd name="adj1" fmla="val 50000"/>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15372" idx="2"/>
          </p:cNvCxnSpPr>
          <p:nvPr/>
        </p:nvCxnSpPr>
        <p:spPr>
          <a:xfrm rot="16200000" flipH="1">
            <a:off x="5402262" y="3692526"/>
            <a:ext cx="1958975" cy="495300"/>
          </a:xfrm>
          <a:prstGeom prst="curvedConnector3">
            <a:avLst>
              <a:gd name="adj1" fmla="val 50000"/>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5373" idx="3"/>
          </p:cNvCxnSpPr>
          <p:nvPr/>
        </p:nvCxnSpPr>
        <p:spPr>
          <a:xfrm>
            <a:off x="3352800" y="2774950"/>
            <a:ext cx="457200" cy="269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5372" idx="1"/>
          </p:cNvCxnSpPr>
          <p:nvPr/>
        </p:nvCxnSpPr>
        <p:spPr>
          <a:xfrm flipV="1">
            <a:off x="5105400" y="2774950"/>
            <a:ext cx="457200" cy="269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quot;No&quot; Symbol 47"/>
          <p:cNvSpPr/>
          <p:nvPr/>
        </p:nvSpPr>
        <p:spPr>
          <a:xfrm>
            <a:off x="1219200" y="3429000"/>
            <a:ext cx="3200400" cy="3048000"/>
          </a:xfrm>
          <a:prstGeom prst="noSmoking">
            <a:avLst>
              <a:gd name="adj" fmla="val 62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1765382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Bank Funding</a:t>
            </a:r>
            <a:endParaRPr lang="en-US" dirty="0"/>
          </a:p>
        </p:txBody>
      </p:sp>
      <p:pic>
        <p:nvPicPr>
          <p:cNvPr id="4" name="Content Placeholder 3" descr="WB-ArchivesAkosombo-1.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2269" b="2269"/>
          <a:stretch/>
        </p:blipFill>
        <p:spPr>
          <a:xfrm>
            <a:off x="203200" y="1316038"/>
            <a:ext cx="8763000" cy="4881562"/>
          </a:xfrm>
        </p:spPr>
      </p:pic>
    </p:spTree>
    <p:extLst>
      <p:ext uri="{BB962C8B-B14F-4D97-AF65-F5344CB8AC3E}">
        <p14:creationId xmlns:p14="http://schemas.microsoft.com/office/powerpoint/2010/main" val="249542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dirty="0" smtClean="0"/>
              <a:t>Other actors and </a:t>
            </a:r>
            <a:br>
              <a:rPr lang="en-US" dirty="0" smtClean="0"/>
            </a:br>
            <a:r>
              <a:rPr lang="en-US" dirty="0" smtClean="0"/>
              <a:t>the deal </a:t>
            </a:r>
            <a:r>
              <a:rPr lang="en-US" dirty="0"/>
              <a:t>that was struck</a:t>
            </a:r>
          </a:p>
        </p:txBody>
      </p:sp>
      <p:sp>
        <p:nvSpPr>
          <p:cNvPr id="16387" name="Content Placeholder 2"/>
          <p:cNvSpPr>
            <a:spLocks noGrp="1"/>
          </p:cNvSpPr>
          <p:nvPr>
            <p:ph sz="quarter" idx="1"/>
          </p:nvPr>
        </p:nvSpPr>
        <p:spPr>
          <a:xfrm>
            <a:off x="838200" y="1524000"/>
            <a:ext cx="4089400" cy="4572000"/>
          </a:xfrm>
        </p:spPr>
        <p:txBody>
          <a:bodyPr>
            <a:normAutofit lnSpcReduction="10000"/>
          </a:bodyPr>
          <a:lstStyle/>
          <a:p>
            <a:pPr eaLnBrk="1" hangingPunct="1"/>
            <a:r>
              <a:rPr lang="en-US" dirty="0" smtClean="0"/>
              <a:t>Kaiser Corporation</a:t>
            </a:r>
          </a:p>
          <a:p>
            <a:pPr lvl="1"/>
            <a:r>
              <a:rPr lang="en-US" dirty="0" smtClean="0"/>
              <a:t>finances </a:t>
            </a:r>
            <a:r>
              <a:rPr lang="en-US" dirty="0"/>
              <a:t>the aluminum </a:t>
            </a:r>
            <a:r>
              <a:rPr lang="en-US" dirty="0" smtClean="0"/>
              <a:t>smelter</a:t>
            </a:r>
          </a:p>
          <a:p>
            <a:pPr lvl="1"/>
            <a:r>
              <a:rPr lang="en-US" dirty="0" smtClean="0"/>
              <a:t>agrees </a:t>
            </a:r>
            <a:r>
              <a:rPr lang="en-US" dirty="0"/>
              <a:t>to buy electricity from the </a:t>
            </a:r>
            <a:r>
              <a:rPr lang="en-US" dirty="0" smtClean="0"/>
              <a:t>dam</a:t>
            </a:r>
          </a:p>
          <a:p>
            <a:pPr lvl="1"/>
            <a:r>
              <a:rPr lang="en-US" dirty="0" smtClean="0"/>
              <a:t>is </a:t>
            </a:r>
            <a:r>
              <a:rPr lang="en-US" dirty="0"/>
              <a:t>given electricity at </a:t>
            </a:r>
            <a:r>
              <a:rPr lang="en-US" dirty="0" smtClean="0"/>
              <a:t>extremely </a:t>
            </a:r>
            <a:r>
              <a:rPr lang="en-US" dirty="0"/>
              <a:t>low price to run the Volta Aluminum Company (VALCO) aluminum smelter at </a:t>
            </a:r>
            <a:r>
              <a:rPr lang="en-US" dirty="0" err="1"/>
              <a:t>Tema</a:t>
            </a:r>
            <a:r>
              <a:rPr lang="en-US" dirty="0"/>
              <a:t>.</a:t>
            </a:r>
          </a:p>
        </p:txBody>
      </p:sp>
      <p:pic>
        <p:nvPicPr>
          <p:cNvPr id="16388" name="Picture 4" descr="http://images.encarta.msn.com/xrefmedia/sharemed/targets/images/pho/t038/T03817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2133600"/>
            <a:ext cx="3697287" cy="25146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2901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ea typeface="+mj-ea"/>
              </a:rPr>
              <a:t>Social and Environmental Outcomes</a:t>
            </a:r>
            <a:endParaRPr lang="en-US" dirty="0">
              <a:ea typeface="+mj-ea"/>
            </a:endParaRPr>
          </a:p>
        </p:txBody>
      </p:sp>
      <p:sp>
        <p:nvSpPr>
          <p:cNvPr id="3" name="Content Placeholder 2"/>
          <p:cNvSpPr>
            <a:spLocks noGrp="1"/>
          </p:cNvSpPr>
          <p:nvPr>
            <p:ph sz="quarter" idx="1"/>
          </p:nvPr>
        </p:nvSpPr>
        <p:spPr>
          <a:xfrm>
            <a:off x="838200" y="1524000"/>
            <a:ext cx="3657600" cy="4572000"/>
          </a:xfrm>
        </p:spPr>
        <p:txBody>
          <a:bodyPr>
            <a:normAutofit fontScale="92500"/>
          </a:bodyPr>
          <a:lstStyle/>
          <a:p>
            <a:pPr eaLnBrk="1" hangingPunct="1"/>
            <a:r>
              <a:rPr lang="en-US" sz="2400" dirty="0"/>
              <a:t>Displacement of villages in Volta basin – 80,000 people</a:t>
            </a:r>
          </a:p>
          <a:p>
            <a:pPr eaLnBrk="1" hangingPunct="1"/>
            <a:r>
              <a:rPr lang="en-US" sz="2400" dirty="0"/>
              <a:t>Creation of a fishing industry (40,000 tons annually)</a:t>
            </a:r>
          </a:p>
          <a:p>
            <a:pPr eaLnBrk="1" hangingPunct="1"/>
            <a:r>
              <a:rPr lang="en-US" sz="2400" dirty="0"/>
              <a:t>Increase in </a:t>
            </a:r>
            <a:r>
              <a:rPr lang="en-US" sz="2400" dirty="0" err="1"/>
              <a:t>Bihlarzia</a:t>
            </a:r>
            <a:r>
              <a:rPr lang="en-US" sz="2400" dirty="0"/>
              <a:t> disease around the newly formed lake </a:t>
            </a:r>
            <a:r>
              <a:rPr lang="en-US" sz="2400" dirty="0">
                <a:solidFill>
                  <a:srgbClr val="FF0000"/>
                </a:solidFill>
              </a:rPr>
              <a:t>(unanticipated)</a:t>
            </a:r>
          </a:p>
          <a:p>
            <a:pPr eaLnBrk="1" hangingPunct="1"/>
            <a:r>
              <a:rPr lang="en-US" sz="2400" dirty="0"/>
              <a:t>Contamination to water source from DDT sprayed to combat disease </a:t>
            </a:r>
            <a:r>
              <a:rPr lang="en-US" sz="2400" dirty="0">
                <a:solidFill>
                  <a:srgbClr val="FF0000"/>
                </a:solidFill>
              </a:rPr>
              <a:t>(unanticipated)</a:t>
            </a:r>
          </a:p>
        </p:txBody>
      </p:sp>
      <p:pic>
        <p:nvPicPr>
          <p:cNvPr id="17412" name="Picture 4" descr="http://images.encarta.msn.com/xrefmedia/sharemed/targets/images/pho/t038/T03817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2184400"/>
            <a:ext cx="3697287" cy="25146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117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err="1"/>
              <a:t>Akosombo</a:t>
            </a:r>
            <a:r>
              <a:rPr lang="en-US" dirty="0"/>
              <a:t> Dam Today</a:t>
            </a:r>
          </a:p>
        </p:txBody>
      </p:sp>
      <p:sp>
        <p:nvSpPr>
          <p:cNvPr id="18435" name="Content Placeholder 2"/>
          <p:cNvSpPr txBox="1">
            <a:spLocks/>
          </p:cNvSpPr>
          <p:nvPr/>
        </p:nvSpPr>
        <p:spPr bwMode="auto">
          <a:xfrm>
            <a:off x="4876800" y="1447800"/>
            <a:ext cx="40894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ts val="575"/>
              </a:spcBef>
              <a:buClr>
                <a:schemeClr val="accent1"/>
              </a:buClr>
              <a:buSzPct val="85000"/>
              <a:buFont typeface="Wingdings 2" charset="0"/>
              <a:buChar char=""/>
            </a:pPr>
            <a:r>
              <a:rPr lang="en-US" sz="2400" dirty="0">
                <a:latin typeface="Adobe Caslon Pro"/>
                <a:cs typeface="Adobe Caslon Pro"/>
              </a:rPr>
              <a:t>Periodic droughts lead to rolling blackouts – demand has outstripped supply</a:t>
            </a:r>
          </a:p>
          <a:p>
            <a:pPr eaLnBrk="1" hangingPunct="1">
              <a:spcBef>
                <a:spcPts val="575"/>
              </a:spcBef>
              <a:buClr>
                <a:schemeClr val="accent1"/>
              </a:buClr>
              <a:buSzPct val="85000"/>
              <a:buFont typeface="Wingdings 2" charset="0"/>
              <a:buChar char=""/>
            </a:pPr>
            <a:r>
              <a:rPr lang="en-US" sz="2400" dirty="0">
                <a:latin typeface="Adobe Caslon Pro"/>
                <a:cs typeface="Adobe Caslon Pro"/>
              </a:rPr>
              <a:t>Ghanaian Gov. eventually buys out </a:t>
            </a:r>
            <a:r>
              <a:rPr lang="en-US" sz="2400" dirty="0" smtClean="0">
                <a:latin typeface="Adobe Caslon Pro"/>
                <a:cs typeface="Adobe Caslon Pro"/>
              </a:rPr>
              <a:t>Kaiser;  </a:t>
            </a:r>
            <a:r>
              <a:rPr lang="en-US" sz="2400" dirty="0" err="1">
                <a:latin typeface="Adobe Caslon Pro"/>
                <a:cs typeface="Adobe Caslon Pro"/>
              </a:rPr>
              <a:t>Valco</a:t>
            </a:r>
            <a:r>
              <a:rPr lang="en-US" sz="2400" dirty="0">
                <a:latin typeface="Adobe Caslon Pro"/>
                <a:cs typeface="Adobe Caslon Pro"/>
              </a:rPr>
              <a:t> is now 100% state-owned</a:t>
            </a:r>
          </a:p>
          <a:p>
            <a:pPr eaLnBrk="1" hangingPunct="1">
              <a:spcBef>
                <a:spcPts val="575"/>
              </a:spcBef>
              <a:buClr>
                <a:schemeClr val="accent1"/>
              </a:buClr>
              <a:buSzPct val="85000"/>
              <a:buFont typeface="Wingdings 2" charset="0"/>
              <a:buChar char=""/>
            </a:pPr>
            <a:r>
              <a:rPr lang="en-US" sz="2400" dirty="0">
                <a:latin typeface="Adobe Caslon Pro"/>
                <a:cs typeface="Adobe Caslon Pro"/>
              </a:rPr>
              <a:t>Recently revived interest in Bauxite mining and refinery</a:t>
            </a:r>
          </a:p>
          <a:p>
            <a:pPr eaLnBrk="1" hangingPunct="1">
              <a:spcBef>
                <a:spcPts val="575"/>
              </a:spcBef>
              <a:buClr>
                <a:schemeClr val="accent1"/>
              </a:buClr>
              <a:buSzPct val="85000"/>
              <a:buFont typeface="Wingdings 2" charset="0"/>
              <a:buChar char=""/>
            </a:pPr>
            <a:r>
              <a:rPr lang="en-US" sz="2400" dirty="0">
                <a:latin typeface="Adobe Caslon Pro"/>
                <a:cs typeface="Adobe Caslon Pro"/>
              </a:rPr>
              <a:t>Smaller Bui dam to be built with investment from the Chinese government</a:t>
            </a:r>
          </a:p>
        </p:txBody>
      </p:sp>
      <p:pic>
        <p:nvPicPr>
          <p:cNvPr id="18436" name="Picture 2" descr="C:\Documents and Settings\Jenna\My Documents\old_projects\thesis\thesis_revisions\2008-07-11\S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63688"/>
            <a:ext cx="4160838" cy="30321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Box 5"/>
          <p:cNvSpPr txBox="1">
            <a:spLocks noChangeArrowheads="1"/>
          </p:cNvSpPr>
          <p:nvPr/>
        </p:nvSpPr>
        <p:spPr bwMode="auto">
          <a:xfrm>
            <a:off x="762000" y="4687888"/>
            <a:ext cx="403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smtClean="0">
                <a:latin typeface="Adobe Caslon Pro"/>
                <a:cs typeface="Adobe Caslon Pro"/>
              </a:rPr>
              <a:t>Feb</a:t>
            </a:r>
            <a:r>
              <a:rPr lang="en-US" b="1" dirty="0">
                <a:latin typeface="Adobe Caslon Pro"/>
                <a:cs typeface="Adobe Caslon Pro"/>
              </a:rPr>
              <a:t>. 2007 news item about a new dam project in </a:t>
            </a:r>
            <a:r>
              <a:rPr lang="en-US" b="1" dirty="0" smtClean="0">
                <a:latin typeface="Adobe Caslon Pro"/>
                <a:cs typeface="Adobe Caslon Pro"/>
              </a:rPr>
              <a:t>Ghana</a:t>
            </a:r>
            <a:endParaRPr lang="en-US" b="1" dirty="0">
              <a:latin typeface="Adobe Caslon Pro"/>
              <a:cs typeface="Adobe Caslon Pro"/>
            </a:endParaRPr>
          </a:p>
        </p:txBody>
      </p:sp>
    </p:spTree>
    <p:extLst>
      <p:ext uri="{BB962C8B-B14F-4D97-AF65-F5344CB8AC3E}">
        <p14:creationId xmlns:p14="http://schemas.microsoft.com/office/powerpoint/2010/main" val="1099326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4238"/>
            <a:ext cx="7772400" cy="639762"/>
          </a:xfrm>
        </p:spPr>
        <p:txBody>
          <a:bodyPr>
            <a:noAutofit/>
          </a:bodyPr>
          <a:lstStyle/>
          <a:p>
            <a:pPr eaLnBrk="1" fontAlgn="auto" hangingPunct="1">
              <a:spcAft>
                <a:spcPts val="0"/>
              </a:spcAft>
              <a:defRPr/>
            </a:pPr>
            <a:r>
              <a:rPr lang="en-US" dirty="0" smtClean="0">
                <a:ea typeface="+mj-ea"/>
              </a:rPr>
              <a:t>Movement of People in the Wake of Industrialization</a:t>
            </a:r>
            <a:endParaRPr lang="en-US" dirty="0">
              <a:ea typeface="+mj-ea"/>
            </a:endParaRPr>
          </a:p>
        </p:txBody>
      </p:sp>
      <p:sp>
        <p:nvSpPr>
          <p:cNvPr id="19459" name="Content Placeholder 2"/>
          <p:cNvSpPr>
            <a:spLocks noGrp="1"/>
          </p:cNvSpPr>
          <p:nvPr>
            <p:ph sz="quarter" idx="1"/>
          </p:nvPr>
        </p:nvSpPr>
        <p:spPr>
          <a:xfrm>
            <a:off x="838200" y="1981200"/>
            <a:ext cx="7543800" cy="4191000"/>
          </a:xfrm>
        </p:spPr>
        <p:txBody>
          <a:bodyPr>
            <a:normAutofit/>
          </a:bodyPr>
          <a:lstStyle/>
          <a:p>
            <a:pPr eaLnBrk="1" hangingPunct="1">
              <a:lnSpc>
                <a:spcPct val="120000"/>
              </a:lnSpc>
            </a:pPr>
            <a:r>
              <a:rPr lang="en-US" sz="2400" b="1" dirty="0"/>
              <a:t>Rural to Urban Migration</a:t>
            </a:r>
          </a:p>
          <a:p>
            <a:pPr lvl="1" eaLnBrk="1" hangingPunct="1">
              <a:lnSpc>
                <a:spcPct val="120000"/>
              </a:lnSpc>
            </a:pPr>
            <a:r>
              <a:rPr lang="en-US" sz="2400" dirty="0"/>
              <a:t>To find work as industrial laborers</a:t>
            </a:r>
          </a:p>
          <a:p>
            <a:pPr eaLnBrk="1" hangingPunct="1">
              <a:lnSpc>
                <a:spcPct val="120000"/>
              </a:lnSpc>
            </a:pPr>
            <a:r>
              <a:rPr lang="en-US" sz="2400" b="1" dirty="0"/>
              <a:t>Development-Induced Displacement and Resettlement (DIDR)</a:t>
            </a:r>
          </a:p>
          <a:p>
            <a:pPr lvl="1" eaLnBrk="1" hangingPunct="1">
              <a:lnSpc>
                <a:spcPct val="120000"/>
              </a:lnSpc>
            </a:pPr>
            <a:r>
              <a:rPr lang="en-US" sz="2400" dirty="0"/>
              <a:t>When people have to move to make way for infrastructure development projects</a:t>
            </a:r>
          </a:p>
        </p:txBody>
      </p:sp>
    </p:spTree>
    <p:extLst>
      <p:ext uri="{BB962C8B-B14F-4D97-AF65-F5344CB8AC3E}">
        <p14:creationId xmlns:p14="http://schemas.microsoft.com/office/powerpoint/2010/main" val="6157276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On Thursday (5/24)</a:t>
            </a:r>
            <a:endParaRPr lang="en-US" dirty="0">
              <a:solidFill>
                <a:srgbClr val="E47200"/>
              </a:solidFill>
            </a:endParaRPr>
          </a:p>
        </p:txBody>
      </p:sp>
      <p:sp>
        <p:nvSpPr>
          <p:cNvPr id="3" name="Content Placeholder 2"/>
          <p:cNvSpPr>
            <a:spLocks noGrp="1"/>
          </p:cNvSpPr>
          <p:nvPr>
            <p:ph idx="1"/>
          </p:nvPr>
        </p:nvSpPr>
        <p:spPr>
          <a:xfrm>
            <a:off x="955721" y="1954033"/>
            <a:ext cx="7426279" cy="3658292"/>
          </a:xfrm>
        </p:spPr>
        <p:txBody>
          <a:bodyPr>
            <a:normAutofit lnSpcReduction="10000"/>
          </a:bodyPr>
          <a:lstStyle/>
          <a:p>
            <a:pPr>
              <a:spcAft>
                <a:spcPts val="600"/>
              </a:spcAft>
            </a:pPr>
            <a:r>
              <a:rPr lang="en-US" sz="2400" dirty="0" smtClean="0">
                <a:latin typeface="Adobe Caslon Pro"/>
                <a:cs typeface="Adobe Caslon Pro"/>
              </a:rPr>
              <a:t>Collected: </a:t>
            </a:r>
            <a:r>
              <a:rPr lang="en-US" sz="2400" dirty="0">
                <a:latin typeface="Adobe Caslon Pro"/>
                <a:cs typeface="Adobe Caslon Pro"/>
              </a:rPr>
              <a:t>Reading Response #1</a:t>
            </a:r>
          </a:p>
          <a:p>
            <a:pPr>
              <a:spcAft>
                <a:spcPts val="600"/>
              </a:spcAft>
            </a:pPr>
            <a:r>
              <a:rPr lang="en-US" sz="2400" dirty="0" smtClean="0">
                <a:latin typeface="Adobe Caslon Pro"/>
                <a:cs typeface="Adobe Caslon Pro"/>
              </a:rPr>
              <a:t>Discussed: Technology </a:t>
            </a:r>
            <a:r>
              <a:rPr lang="en-US" sz="2400" dirty="0">
                <a:latin typeface="Adobe Caslon Pro"/>
                <a:cs typeface="Adobe Caslon Pro"/>
              </a:rPr>
              <a:t>&amp; </a:t>
            </a:r>
            <a:r>
              <a:rPr lang="en-US" sz="2400" dirty="0" smtClean="0">
                <a:latin typeface="Adobe Caslon Pro"/>
                <a:cs typeface="Adobe Caslon Pro"/>
              </a:rPr>
              <a:t>Poverty photo submissions</a:t>
            </a:r>
            <a:endParaRPr lang="en-US" sz="2400" dirty="0">
              <a:latin typeface="Adobe Caslon Pro"/>
              <a:cs typeface="Adobe Caslon Pro"/>
            </a:endParaRPr>
          </a:p>
          <a:p>
            <a:pPr>
              <a:spcAft>
                <a:spcPts val="600"/>
              </a:spcAft>
            </a:pPr>
            <a:r>
              <a:rPr lang="en-US" sz="2400" dirty="0" smtClean="0">
                <a:latin typeface="Adobe Caslon Pro"/>
                <a:cs typeface="Adobe Caslon Pro"/>
              </a:rPr>
              <a:t>Technology: Hazards and determinism</a:t>
            </a:r>
            <a:endParaRPr lang="en-US" sz="2400" dirty="0">
              <a:latin typeface="Adobe Caslon Pro"/>
              <a:cs typeface="Adobe Caslon Pro"/>
            </a:endParaRPr>
          </a:p>
          <a:p>
            <a:pPr>
              <a:spcAft>
                <a:spcPts val="600"/>
              </a:spcAft>
            </a:pPr>
            <a:r>
              <a:rPr lang="en-US" sz="2400" dirty="0" smtClean="0">
                <a:latin typeface="Adobe Caslon Pro"/>
                <a:cs typeface="Adobe Caslon Pro"/>
              </a:rPr>
              <a:t>Development: Evolution of ideas and models</a:t>
            </a:r>
          </a:p>
          <a:p>
            <a:pPr>
              <a:spcAft>
                <a:spcPts val="600"/>
              </a:spcAft>
            </a:pPr>
            <a:r>
              <a:rPr lang="en-US" sz="2400" dirty="0" smtClean="0">
                <a:latin typeface="Adobe Caslon Pro"/>
                <a:cs typeface="Adobe Caslon Pro"/>
              </a:rPr>
              <a:t>Things to look for in a Technology and Development Project</a:t>
            </a:r>
            <a:endParaRPr lang="en-US" sz="2400" dirty="0">
              <a:latin typeface="Adobe Caslon Pro"/>
              <a:cs typeface="Adobe Caslon Pro"/>
            </a:endParaRPr>
          </a:p>
          <a:p>
            <a:pPr>
              <a:spcAft>
                <a:spcPts val="600"/>
              </a:spcAft>
            </a:pPr>
            <a:r>
              <a:rPr lang="en-US" sz="2400" dirty="0" smtClean="0">
                <a:latin typeface="Adobe Caslon Pro"/>
                <a:cs typeface="Adobe Caslon Pro"/>
              </a:rPr>
              <a:t>Assigned: Groups + positions for Green Revolution debate</a:t>
            </a:r>
          </a:p>
        </p:txBody>
      </p:sp>
    </p:spTree>
    <p:extLst>
      <p:ext uri="{BB962C8B-B14F-4D97-AF65-F5344CB8AC3E}">
        <p14:creationId xmlns:p14="http://schemas.microsoft.com/office/powerpoint/2010/main" val="38277027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eaLnBrk="1" fontAlgn="auto" hangingPunct="1">
              <a:spcAft>
                <a:spcPts val="0"/>
              </a:spcAft>
              <a:defRPr/>
            </a:pPr>
            <a:r>
              <a:rPr lang="en-US" dirty="0" smtClean="0">
                <a:ea typeface="+mj-ea"/>
              </a:rPr>
              <a:t>Direct vs. Indirect Costs and Benefits</a:t>
            </a:r>
            <a:endParaRPr lang="en-US" dirty="0">
              <a:ea typeface="+mj-ea"/>
            </a:endParaRPr>
          </a:p>
        </p:txBody>
      </p:sp>
      <p:sp>
        <p:nvSpPr>
          <p:cNvPr id="20483" name="Content Placeholder 2"/>
          <p:cNvSpPr>
            <a:spLocks noGrp="1"/>
          </p:cNvSpPr>
          <p:nvPr>
            <p:ph sz="quarter" idx="1"/>
          </p:nvPr>
        </p:nvSpPr>
        <p:spPr>
          <a:xfrm>
            <a:off x="838200" y="1524000"/>
            <a:ext cx="4648200" cy="4724400"/>
          </a:xfrm>
        </p:spPr>
        <p:txBody>
          <a:bodyPr>
            <a:normAutofit/>
          </a:bodyPr>
          <a:lstStyle/>
          <a:p>
            <a:pPr eaLnBrk="1" hangingPunct="1"/>
            <a:r>
              <a:rPr lang="en-US" sz="2400" dirty="0"/>
              <a:t>Who is burdened with the projects costs and who reaps the rewards?  </a:t>
            </a:r>
            <a:endParaRPr lang="en-US" sz="2400" dirty="0" smtClean="0"/>
          </a:p>
          <a:p>
            <a:pPr eaLnBrk="1" hangingPunct="1"/>
            <a:r>
              <a:rPr lang="en-US" sz="2400" dirty="0" smtClean="0"/>
              <a:t>Who </a:t>
            </a:r>
            <a:r>
              <a:rPr lang="en-US" sz="2400" dirty="0"/>
              <a:t>makes those decisions in the planning phases?</a:t>
            </a:r>
          </a:p>
          <a:p>
            <a:pPr eaLnBrk="1" hangingPunct="1"/>
            <a:r>
              <a:rPr lang="en-US" sz="2400" dirty="0"/>
              <a:t>How do different groups benefit </a:t>
            </a:r>
            <a:r>
              <a:rPr lang="en-US" sz="2400" u="sng" dirty="0"/>
              <a:t>directly</a:t>
            </a:r>
            <a:r>
              <a:rPr lang="en-US" sz="2400" dirty="0"/>
              <a:t> or </a:t>
            </a:r>
            <a:r>
              <a:rPr lang="en-US" sz="2400" u="sng" dirty="0"/>
              <a:t>indirectly</a:t>
            </a:r>
            <a:r>
              <a:rPr lang="en-US" sz="2400" dirty="0"/>
              <a:t> from the project?</a:t>
            </a:r>
          </a:p>
          <a:p>
            <a:pPr eaLnBrk="1" hangingPunct="1"/>
            <a:r>
              <a:rPr lang="en-US" sz="2400" dirty="0"/>
              <a:t>Where are the rural poor in this?</a:t>
            </a:r>
          </a:p>
          <a:p>
            <a:pPr eaLnBrk="1" hangingPunct="1"/>
            <a:r>
              <a:rPr lang="en-US" sz="2400" b="1" dirty="0"/>
              <a:t>Scale Neutral?</a:t>
            </a:r>
          </a:p>
        </p:txBody>
      </p:sp>
      <p:pic>
        <p:nvPicPr>
          <p:cNvPr id="20484" name="Picture 2" descr="http://newsimg.bbc.co.uk/media/images/41318000/jpg/_41318252_pipes_ap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52588"/>
            <a:ext cx="2543175"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3198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3200"/>
            <a:ext cx="7772400" cy="715962"/>
          </a:xfrm>
        </p:spPr>
        <p:txBody>
          <a:bodyPr>
            <a:noAutofit/>
          </a:bodyPr>
          <a:lstStyle/>
          <a:p>
            <a:pPr eaLnBrk="1" fontAlgn="auto" hangingPunct="1">
              <a:spcAft>
                <a:spcPts val="0"/>
              </a:spcAft>
              <a:defRPr/>
            </a:pPr>
            <a:r>
              <a:rPr lang="en-US" sz="3600" dirty="0" smtClean="0">
                <a:ea typeface="+mj-ea"/>
              </a:rPr>
              <a:t>Modernization Paradigm/ </a:t>
            </a:r>
            <a:br>
              <a:rPr lang="en-US" sz="3600" dirty="0" smtClean="0">
                <a:ea typeface="+mj-ea"/>
              </a:rPr>
            </a:br>
            <a:r>
              <a:rPr lang="en-US" sz="3600" dirty="0" smtClean="0">
                <a:ea typeface="+mj-ea"/>
              </a:rPr>
              <a:t>Neoclassical Economic Growth Model</a:t>
            </a:r>
            <a:endParaRPr lang="en-US" sz="3600" dirty="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val="1388943606"/>
              </p:ext>
            </p:extLst>
          </p:nvPr>
        </p:nvGraphicFramePr>
        <p:xfrm>
          <a:off x="533400" y="1266687"/>
          <a:ext cx="8305800" cy="5256631"/>
        </p:xfrm>
        <a:graphic>
          <a:graphicData uri="http://schemas.openxmlformats.org/drawingml/2006/table">
            <a:tbl>
              <a:tblPr firstRow="1" bandRow="1">
                <a:tableStyleId>{5C22544A-7EE6-4342-B048-85BDC9FD1C3A}</a:tableStyleId>
              </a:tblPr>
              <a:tblGrid>
                <a:gridCol w="2260600"/>
                <a:gridCol w="6045200"/>
              </a:tblGrid>
              <a:tr h="532191">
                <a:tc>
                  <a:txBody>
                    <a:bodyPr/>
                    <a:lstStyle/>
                    <a:p>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Akosombo</a:t>
                      </a:r>
                      <a:r>
                        <a:rPr lang="en-US" sz="2000" baseline="0" dirty="0" smtClean="0">
                          <a:latin typeface="Adobe Caslon Pro"/>
                          <a:cs typeface="Adobe Caslon Pro"/>
                        </a:rPr>
                        <a:t> Dam</a:t>
                      </a:r>
                      <a:endParaRPr lang="en-US" sz="2000" dirty="0">
                        <a:latin typeface="Adobe Caslon Pro"/>
                        <a:cs typeface="Adobe Caslon Pro"/>
                      </a:endParaRPr>
                    </a:p>
                  </a:txBody>
                  <a:tcPr marT="45713" marB="45713"/>
                </a:tc>
              </a:tr>
              <a:tr h="319968">
                <a:tc>
                  <a:txBody>
                    <a:bodyPr/>
                    <a:lstStyle/>
                    <a:p>
                      <a:r>
                        <a:rPr lang="en-US" sz="2000" b="0" i="0" dirty="0" smtClean="0">
                          <a:latin typeface="Helvetica Neue Bold Condensed"/>
                          <a:cs typeface="Helvetica Neue Bold Condensed"/>
                        </a:rPr>
                        <a:t>Who is doing the development</a:t>
                      </a:r>
                    </a:p>
                  </a:txBody>
                  <a:tcPr marT="45724" marB="45724"/>
                </a:tc>
                <a:tc>
                  <a:txBody>
                    <a:bodyPr/>
                    <a:lstStyle/>
                    <a:p>
                      <a:r>
                        <a:rPr lang="en-US" sz="2000" dirty="0" smtClean="0">
                          <a:latin typeface="Adobe Caslon Pro"/>
                          <a:cs typeface="Adobe Caslon Pro"/>
                        </a:rPr>
                        <a:t>World Bank, national</a:t>
                      </a:r>
                      <a:r>
                        <a:rPr lang="en-US" sz="2000" baseline="0" dirty="0" smtClean="0">
                          <a:latin typeface="Adobe Caslon Pro"/>
                          <a:cs typeface="Adobe Caslon Pro"/>
                        </a:rPr>
                        <a:t> government, Kaiser?</a:t>
                      </a:r>
                      <a:endParaRPr lang="en-US" sz="2000" dirty="0">
                        <a:latin typeface="Adobe Caslon Pro"/>
                        <a:cs typeface="Adobe Caslon Pro"/>
                      </a:endParaRPr>
                    </a:p>
                  </a:txBody>
                  <a:tcPr marT="45713" marB="45713"/>
                </a:tc>
              </a:tr>
              <a:tr h="5317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dirty="0" smtClean="0">
                          <a:latin typeface="Helvetica Neue Bold Condensed"/>
                          <a:cs typeface="Helvetica Neue Bold Condensed"/>
                        </a:rPr>
                        <a:t>What/Who is being developed</a:t>
                      </a:r>
                    </a:p>
                  </a:txBody>
                  <a:tcPr marT="45724" marB="45724"/>
                </a:tc>
                <a:tc>
                  <a:txBody>
                    <a:bodyPr/>
                    <a:lstStyle/>
                    <a:p>
                      <a:r>
                        <a:rPr lang="en-US" sz="2000" dirty="0" smtClean="0">
                          <a:latin typeface="Adobe Caslon Pro"/>
                          <a:cs typeface="Adobe Caslon Pro"/>
                        </a:rPr>
                        <a:t>The national</a:t>
                      </a:r>
                      <a:r>
                        <a:rPr lang="en-US" sz="2000" baseline="0" dirty="0" smtClean="0">
                          <a:latin typeface="Adobe Caslon Pro"/>
                          <a:cs typeface="Adobe Caslon Pro"/>
                        </a:rPr>
                        <a:t> economy</a:t>
                      </a:r>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Proximate change</a:t>
                      </a:r>
                      <a:r>
                        <a:rPr lang="en-US" sz="2000" b="0" i="0" baseline="0" dirty="0" smtClean="0">
                          <a:latin typeface="Helvetica Neue Bold Condensed"/>
                          <a:cs typeface="Helvetica Neue Bold Condensed"/>
                        </a:rPr>
                        <a:t> (short-term) to be brought about</a:t>
                      </a:r>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Electricity</a:t>
                      </a:r>
                      <a:r>
                        <a:rPr lang="en-US" sz="2000" baseline="0" dirty="0" smtClean="0">
                          <a:latin typeface="Adobe Caslon Pro"/>
                          <a:cs typeface="Adobe Caslon Pro"/>
                        </a:rPr>
                        <a:t> supply for factories, to sell to neighbors, self-sufficiency in power generation</a:t>
                      </a:r>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The eventual outcome</a:t>
                      </a:r>
                      <a:r>
                        <a:rPr lang="en-US" sz="2000" b="0" i="0" baseline="0" dirty="0" smtClean="0">
                          <a:latin typeface="Helvetica Neue Bold Condensed"/>
                          <a:cs typeface="Helvetica Neue Bold Condensed"/>
                        </a:rPr>
                        <a:t> or </a:t>
                      </a:r>
                      <a:r>
                        <a:rPr lang="en-US" sz="2000" b="0" i="0" dirty="0" smtClean="0">
                          <a:latin typeface="Helvetica Neue Bold Condensed"/>
                          <a:cs typeface="Helvetica Neue Bold Condensed"/>
                        </a:rPr>
                        <a:t>development</a:t>
                      </a:r>
                      <a:r>
                        <a:rPr lang="en-US" sz="2000" b="0" i="0" baseline="0" dirty="0" smtClean="0">
                          <a:latin typeface="Helvetica Neue Bold Condensed"/>
                          <a:cs typeface="Helvetica Neue Bold Condensed"/>
                        </a:rPr>
                        <a:t> to accomplish</a:t>
                      </a:r>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Industrialization</a:t>
                      </a:r>
                      <a:r>
                        <a:rPr lang="en-US" sz="2000" baseline="0" dirty="0" smtClean="0">
                          <a:latin typeface="Adobe Caslon Pro"/>
                          <a:cs typeface="Adobe Caslon Pro"/>
                        </a:rPr>
                        <a:t> of economy leading to growth and higher standard of living</a:t>
                      </a:r>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Mechanism for bringing about this</a:t>
                      </a:r>
                      <a:r>
                        <a:rPr lang="en-US" sz="2000" b="0" i="0" baseline="0" dirty="0" smtClean="0">
                          <a:latin typeface="Helvetica Neue Bold Condensed"/>
                          <a:cs typeface="Helvetica Neue Bold Condensed"/>
                        </a:rPr>
                        <a:t> change</a:t>
                      </a:r>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Building a hydroelectric</a:t>
                      </a:r>
                      <a:r>
                        <a:rPr lang="en-US" sz="2000" baseline="0" dirty="0" smtClean="0">
                          <a:latin typeface="Adobe Caslon Pro"/>
                          <a:cs typeface="Adobe Caslon Pro"/>
                        </a:rPr>
                        <a:t> dam with financial support from a consortium of international investors (USAID, Kaiser, etc.)</a:t>
                      </a:r>
                      <a:endParaRPr lang="en-US" sz="2000" dirty="0">
                        <a:latin typeface="Adobe Caslon Pro"/>
                        <a:cs typeface="Adobe Caslon Pro"/>
                      </a:endParaRPr>
                    </a:p>
                  </a:txBody>
                  <a:tcPr marT="45713" marB="45713"/>
                </a:tc>
              </a:tr>
            </a:tbl>
          </a:graphicData>
        </a:graphic>
      </p:graphicFrame>
    </p:spTree>
    <p:extLst>
      <p:ext uri="{BB962C8B-B14F-4D97-AF65-F5344CB8AC3E}">
        <p14:creationId xmlns:p14="http://schemas.microsoft.com/office/powerpoint/2010/main" val="3610137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a:defRPr/>
            </a:pPr>
            <a:r>
              <a:rPr lang="en-US" dirty="0" smtClean="0"/>
              <a:t>Summary</a:t>
            </a:r>
            <a:endParaRPr lang="en-US" dirty="0">
              <a:solidFill>
                <a:schemeClr val="tx1"/>
              </a:solidFill>
              <a:ea typeface="+mj-ea"/>
            </a:endParaRPr>
          </a:p>
        </p:txBody>
      </p:sp>
      <p:sp>
        <p:nvSpPr>
          <p:cNvPr id="3" name="Content Placeholder 2"/>
          <p:cNvSpPr>
            <a:spLocks noGrp="1"/>
          </p:cNvSpPr>
          <p:nvPr>
            <p:ph sz="quarter" idx="1"/>
          </p:nvPr>
        </p:nvSpPr>
        <p:spPr>
          <a:xfrm>
            <a:off x="838200" y="1524000"/>
            <a:ext cx="8026400" cy="4724400"/>
          </a:xfrm>
        </p:spPr>
        <p:txBody>
          <a:bodyPr>
            <a:normAutofit/>
          </a:bodyPr>
          <a:lstStyle/>
          <a:p>
            <a:pPr eaLnBrk="1" hangingPunct="1">
              <a:lnSpc>
                <a:spcPct val="90000"/>
              </a:lnSpc>
            </a:pPr>
            <a:r>
              <a:rPr lang="en-US" sz="2800" dirty="0"/>
              <a:t>Dams as </a:t>
            </a:r>
            <a:r>
              <a:rPr lang="en-US" sz="2800" b="1" dirty="0"/>
              <a:t>symbol and monument</a:t>
            </a:r>
            <a:r>
              <a:rPr lang="en-US" sz="2800" dirty="0"/>
              <a:t> to progress and power</a:t>
            </a:r>
          </a:p>
          <a:p>
            <a:pPr eaLnBrk="1" hangingPunct="1">
              <a:lnSpc>
                <a:spcPct val="90000"/>
              </a:lnSpc>
            </a:pPr>
            <a:r>
              <a:rPr lang="en-US" sz="2800" dirty="0"/>
              <a:t>Direct vs. Indirect Costs and Benefits</a:t>
            </a:r>
          </a:p>
          <a:p>
            <a:pPr eaLnBrk="1" hangingPunct="1">
              <a:lnSpc>
                <a:spcPct val="90000"/>
              </a:lnSpc>
            </a:pPr>
            <a:r>
              <a:rPr lang="en-US" sz="2800" b="1" dirty="0" smtClean="0"/>
              <a:t>The </a:t>
            </a:r>
            <a:r>
              <a:rPr lang="en-US" sz="2800" b="1" dirty="0"/>
              <a:t>Issue of </a:t>
            </a:r>
            <a:r>
              <a:rPr lang="en-US" sz="2800" b="1" u="sng" dirty="0"/>
              <a:t>Scale</a:t>
            </a:r>
          </a:p>
          <a:p>
            <a:pPr marL="457200" lvl="1" indent="0" eaLnBrk="1" hangingPunct="1">
              <a:lnSpc>
                <a:spcPct val="90000"/>
              </a:lnSpc>
              <a:buNone/>
            </a:pPr>
            <a:r>
              <a:rPr lang="ja-JP" altLang="en-US" sz="2400" dirty="0"/>
              <a:t>“</a:t>
            </a:r>
            <a:r>
              <a:rPr lang="en-US" sz="2400" dirty="0"/>
              <a:t>I have been beginning to think that we are suffering from what we may call </a:t>
            </a:r>
            <a:r>
              <a:rPr lang="ja-JP" altLang="en-US" sz="2400" b="1" dirty="0"/>
              <a:t>‘</a:t>
            </a:r>
            <a:r>
              <a:rPr lang="en-US" sz="2400" b="1" dirty="0"/>
              <a:t>disease of </a:t>
            </a:r>
            <a:r>
              <a:rPr lang="en-US" sz="2400" b="1" dirty="0" err="1"/>
              <a:t>giganticism</a:t>
            </a:r>
            <a:r>
              <a:rPr lang="ja-JP" altLang="en-US" sz="2400" b="1" dirty="0"/>
              <a:t>’</a:t>
            </a:r>
            <a:r>
              <a:rPr lang="en-US" sz="2400" dirty="0"/>
              <a:t>…We want to show that we can build big dams and do big things…but the idea of having big undertakings and doing big tasks for the sake of showing that we can do big things is not a good outlook at all.</a:t>
            </a:r>
            <a:r>
              <a:rPr lang="ja-JP" altLang="en-US" sz="2400" dirty="0"/>
              <a:t>”</a:t>
            </a:r>
            <a:r>
              <a:rPr lang="en-US" dirty="0"/>
              <a:t> </a:t>
            </a:r>
            <a:r>
              <a:rPr lang="en-US" dirty="0" smtClean="0"/>
              <a:t> </a:t>
            </a:r>
          </a:p>
          <a:p>
            <a:pPr marL="457200" lvl="1" indent="0" algn="r" eaLnBrk="1" hangingPunct="1">
              <a:lnSpc>
                <a:spcPct val="90000"/>
              </a:lnSpc>
              <a:buNone/>
            </a:pPr>
            <a:r>
              <a:rPr lang="en-US" sz="2400" dirty="0"/>
              <a:t>Nehru in 1958</a:t>
            </a:r>
          </a:p>
        </p:txBody>
      </p:sp>
    </p:spTree>
    <p:extLst>
      <p:ext uri="{BB962C8B-B14F-4D97-AF65-F5344CB8AC3E}">
        <p14:creationId xmlns:p14="http://schemas.microsoft.com/office/powerpoint/2010/main" val="16938320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a:defRPr/>
            </a:pPr>
            <a:r>
              <a:rPr lang="en-US" dirty="0" smtClean="0"/>
              <a:t>Rethinking Neoclassical Growth Models/ Modernization Paradigm</a:t>
            </a:r>
            <a:endParaRPr lang="en-US" dirty="0">
              <a:solidFill>
                <a:schemeClr val="tx1"/>
              </a:solidFill>
              <a:ea typeface="+mj-ea"/>
            </a:endParaRPr>
          </a:p>
        </p:txBody>
      </p:sp>
      <p:sp>
        <p:nvSpPr>
          <p:cNvPr id="3" name="Content Placeholder 2"/>
          <p:cNvSpPr>
            <a:spLocks noGrp="1"/>
          </p:cNvSpPr>
          <p:nvPr>
            <p:ph sz="quarter" idx="1"/>
          </p:nvPr>
        </p:nvSpPr>
        <p:spPr>
          <a:xfrm>
            <a:off x="838200" y="2159000"/>
            <a:ext cx="8026400" cy="3200400"/>
          </a:xfrm>
        </p:spPr>
        <p:txBody>
          <a:bodyPr>
            <a:normAutofit/>
          </a:bodyPr>
          <a:lstStyle/>
          <a:p>
            <a:pPr>
              <a:lnSpc>
                <a:spcPct val="90000"/>
              </a:lnSpc>
            </a:pPr>
            <a:r>
              <a:rPr lang="en-US" dirty="0" smtClean="0"/>
              <a:t>Rethinking the problem</a:t>
            </a:r>
          </a:p>
          <a:p>
            <a:pPr lvl="1">
              <a:lnSpc>
                <a:spcPct val="90000"/>
              </a:lnSpc>
            </a:pPr>
            <a:r>
              <a:rPr lang="en-US" dirty="0" smtClean="0"/>
              <a:t>How </a:t>
            </a:r>
            <a:r>
              <a:rPr lang="en-US" dirty="0"/>
              <a:t>development </a:t>
            </a:r>
            <a:r>
              <a:rPr lang="en-US" dirty="0" smtClean="0"/>
              <a:t>discourse frame a problem/ object of development</a:t>
            </a:r>
          </a:p>
          <a:p>
            <a:pPr lvl="1">
              <a:lnSpc>
                <a:spcPct val="90000"/>
              </a:lnSpc>
            </a:pPr>
            <a:r>
              <a:rPr lang="en-US" dirty="0" smtClean="0"/>
              <a:t>Who </a:t>
            </a:r>
            <a:r>
              <a:rPr lang="en-US" dirty="0"/>
              <a:t>does </a:t>
            </a:r>
            <a:r>
              <a:rPr lang="en-US" dirty="0" smtClean="0"/>
              <a:t>the framing?</a:t>
            </a:r>
            <a:endParaRPr lang="en-US" dirty="0"/>
          </a:p>
          <a:p>
            <a:pPr lvl="1">
              <a:lnSpc>
                <a:spcPct val="90000"/>
              </a:lnSpc>
            </a:pPr>
            <a:r>
              <a:rPr lang="en-US" dirty="0"/>
              <a:t>With what motivations? </a:t>
            </a:r>
          </a:p>
          <a:p>
            <a:pPr marL="457200" lvl="1" indent="0">
              <a:lnSpc>
                <a:spcPct val="90000"/>
              </a:lnSpc>
              <a:buNone/>
            </a:pPr>
            <a:endParaRPr lang="en-US" dirty="0" smtClean="0"/>
          </a:p>
          <a:p>
            <a:pPr lvl="1">
              <a:lnSpc>
                <a:spcPct val="90000"/>
              </a:lnSpc>
            </a:pPr>
            <a:endParaRPr lang="en-US" dirty="0" smtClean="0"/>
          </a:p>
        </p:txBody>
      </p:sp>
    </p:spTree>
    <p:extLst>
      <p:ext uri="{BB962C8B-B14F-4D97-AF65-F5344CB8AC3E}">
        <p14:creationId xmlns:p14="http://schemas.microsoft.com/office/powerpoint/2010/main" val="35339290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1249363"/>
          </a:xfrm>
        </p:spPr>
        <p:txBody>
          <a:bodyPr>
            <a:normAutofit/>
          </a:bodyPr>
          <a:lstStyle/>
          <a:p>
            <a:r>
              <a:rPr lang="en-US" sz="3600" dirty="0" smtClean="0"/>
              <a:t>Mitchell’s </a:t>
            </a:r>
            <a:r>
              <a:rPr lang="en-US" sz="3600" dirty="0"/>
              <a:t>Critique of </a:t>
            </a:r>
            <a:r>
              <a:rPr lang="en-US" sz="3600" dirty="0" smtClean="0"/>
              <a:t/>
            </a:r>
            <a:br>
              <a:rPr lang="en-US" sz="3600" dirty="0" smtClean="0"/>
            </a:br>
            <a:r>
              <a:rPr lang="en-US" sz="3600" dirty="0" smtClean="0"/>
              <a:t>Development </a:t>
            </a:r>
            <a:r>
              <a:rPr lang="en-US" sz="3600" dirty="0"/>
              <a:t>Institutions (Egypt)</a:t>
            </a:r>
          </a:p>
        </p:txBody>
      </p:sp>
      <p:sp>
        <p:nvSpPr>
          <p:cNvPr id="8195" name="Content Placeholder 2"/>
          <p:cNvSpPr>
            <a:spLocks noGrp="1"/>
          </p:cNvSpPr>
          <p:nvPr>
            <p:ph sz="quarter" idx="1"/>
          </p:nvPr>
        </p:nvSpPr>
        <p:spPr>
          <a:xfrm>
            <a:off x="533399" y="1858963"/>
            <a:ext cx="4860925" cy="4160837"/>
          </a:xfrm>
        </p:spPr>
        <p:txBody>
          <a:bodyPr>
            <a:normAutofit fontScale="92500"/>
          </a:bodyPr>
          <a:lstStyle/>
          <a:p>
            <a:pPr eaLnBrk="1" hangingPunct="1"/>
            <a:r>
              <a:rPr lang="en-US" dirty="0"/>
              <a:t>Picking apart the way </a:t>
            </a:r>
            <a:r>
              <a:rPr lang="en-US" dirty="0" smtClean="0"/>
              <a:t>development </a:t>
            </a:r>
            <a:r>
              <a:rPr lang="en-US" dirty="0"/>
              <a:t>institutions </a:t>
            </a:r>
            <a:r>
              <a:rPr lang="en-US" dirty="0" smtClean="0"/>
              <a:t>frame</a:t>
            </a:r>
            <a:endParaRPr lang="en-US" altLang="ja-JP" dirty="0" smtClean="0"/>
          </a:p>
          <a:p>
            <a:pPr lvl="1"/>
            <a:r>
              <a:rPr lang="en-US" dirty="0" smtClean="0"/>
              <a:t>‘underdevelopment’ as natural</a:t>
            </a:r>
            <a:endParaRPr lang="en-US" dirty="0"/>
          </a:p>
          <a:p>
            <a:pPr lvl="1"/>
            <a:r>
              <a:rPr lang="en-US" dirty="0"/>
              <a:t>i</a:t>
            </a:r>
            <a:r>
              <a:rPr lang="en-US" dirty="0" smtClean="0"/>
              <a:t>ts solutions as technical</a:t>
            </a:r>
            <a:endParaRPr lang="en-US" dirty="0"/>
          </a:p>
          <a:p>
            <a:pPr eaLnBrk="1" hangingPunct="1"/>
            <a:r>
              <a:rPr lang="en-US" dirty="0"/>
              <a:t>A</a:t>
            </a:r>
            <a:r>
              <a:rPr lang="en-US" dirty="0" smtClean="0"/>
              <a:t>lternate </a:t>
            </a:r>
            <a:r>
              <a:rPr lang="en-US" dirty="0"/>
              <a:t>diagnosis?  </a:t>
            </a:r>
            <a:endParaRPr lang="en-US" dirty="0" smtClean="0"/>
          </a:p>
          <a:p>
            <a:pPr lvl="1"/>
            <a:r>
              <a:rPr lang="en-US" dirty="0" smtClean="0"/>
              <a:t>Powerlessness </a:t>
            </a:r>
            <a:r>
              <a:rPr lang="en-US" dirty="0"/>
              <a:t>and social </a:t>
            </a:r>
            <a:r>
              <a:rPr lang="en-US" dirty="0" smtClean="0"/>
              <a:t>inequality</a:t>
            </a:r>
          </a:p>
          <a:p>
            <a:pPr lvl="1"/>
            <a:r>
              <a:rPr lang="en-US" dirty="0" smtClean="0"/>
              <a:t>Solution?</a:t>
            </a:r>
          </a:p>
          <a:p>
            <a:pPr marL="457200" lvl="1" indent="0">
              <a:buNone/>
            </a:pPr>
            <a:r>
              <a:rPr lang="en-US" dirty="0" smtClean="0"/>
              <a:t>  </a:t>
            </a:r>
            <a:endParaRPr lang="en-US" dirty="0"/>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905000"/>
            <a:ext cx="35718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6"/>
          <p:cNvSpPr txBox="1">
            <a:spLocks noChangeArrowheads="1"/>
          </p:cNvSpPr>
          <p:nvPr/>
        </p:nvSpPr>
        <p:spPr bwMode="auto">
          <a:xfrm>
            <a:off x="5537200" y="5181600"/>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smtClean="0">
                <a:latin typeface="Adobe Caslon Pro"/>
                <a:cs typeface="Adobe Caslon Pro"/>
              </a:rPr>
              <a:t>Population </a:t>
            </a:r>
            <a:r>
              <a:rPr lang="en-US" dirty="0">
                <a:latin typeface="Adobe Caslon Pro"/>
                <a:cs typeface="Adobe Caslon Pro"/>
              </a:rPr>
              <a:t>density per </a:t>
            </a:r>
            <a:r>
              <a:rPr lang="en-US" dirty="0" err="1">
                <a:latin typeface="Adobe Caslon Pro"/>
                <a:cs typeface="Adobe Caslon Pro"/>
              </a:rPr>
              <a:t>sq</a:t>
            </a:r>
            <a:r>
              <a:rPr lang="en-US" dirty="0">
                <a:latin typeface="Adobe Caslon Pro"/>
                <a:cs typeface="Adobe Caslon Pro"/>
              </a:rPr>
              <a:t> km. in Egypt (2010</a:t>
            </a:r>
            <a:r>
              <a:rPr lang="en-US" dirty="0" smtClean="0">
                <a:latin typeface="Adobe Caslon Pro"/>
                <a:cs typeface="Adobe Caslon Pro"/>
              </a:rPr>
              <a:t>)</a:t>
            </a:r>
            <a:endParaRPr lang="en-US" dirty="0">
              <a:latin typeface="Adobe Caslon Pro"/>
              <a:cs typeface="Adobe Caslon Pro"/>
            </a:endParaRPr>
          </a:p>
        </p:txBody>
      </p:sp>
    </p:spTree>
    <p:extLst>
      <p:ext uri="{BB962C8B-B14F-4D97-AF65-F5344CB8AC3E}">
        <p14:creationId xmlns:p14="http://schemas.microsoft.com/office/powerpoint/2010/main" val="17656206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a:defRPr/>
            </a:pPr>
            <a:r>
              <a:rPr lang="en-US" dirty="0" smtClean="0"/>
              <a:t>Rethinking Neoclassical Growth Models/ Modernization Paradigm</a:t>
            </a:r>
            <a:endParaRPr lang="en-US" dirty="0">
              <a:solidFill>
                <a:schemeClr val="tx1"/>
              </a:solidFill>
              <a:ea typeface="+mj-ea"/>
            </a:endParaRPr>
          </a:p>
        </p:txBody>
      </p:sp>
      <p:sp>
        <p:nvSpPr>
          <p:cNvPr id="3" name="Content Placeholder 2"/>
          <p:cNvSpPr>
            <a:spLocks noGrp="1"/>
          </p:cNvSpPr>
          <p:nvPr>
            <p:ph sz="quarter" idx="1"/>
          </p:nvPr>
        </p:nvSpPr>
        <p:spPr>
          <a:xfrm>
            <a:off x="838200" y="1803400"/>
            <a:ext cx="8026400" cy="4495800"/>
          </a:xfrm>
        </p:spPr>
        <p:txBody>
          <a:bodyPr>
            <a:normAutofit/>
          </a:bodyPr>
          <a:lstStyle/>
          <a:p>
            <a:pPr>
              <a:lnSpc>
                <a:spcPct val="90000"/>
              </a:lnSpc>
            </a:pPr>
            <a:r>
              <a:rPr lang="en-US" dirty="0" smtClean="0"/>
              <a:t>Rethinking the proposed solution</a:t>
            </a:r>
          </a:p>
          <a:p>
            <a:pPr lvl="1">
              <a:lnSpc>
                <a:spcPct val="90000"/>
              </a:lnSpc>
            </a:pPr>
            <a:r>
              <a:rPr lang="en-US" dirty="0" smtClean="0"/>
              <a:t>scale </a:t>
            </a:r>
          </a:p>
          <a:p>
            <a:pPr lvl="1">
              <a:lnSpc>
                <a:spcPct val="90000"/>
              </a:lnSpc>
            </a:pPr>
            <a:r>
              <a:rPr lang="en-US" dirty="0" smtClean="0"/>
              <a:t>distribution </a:t>
            </a:r>
            <a:r>
              <a:rPr lang="en-US" dirty="0"/>
              <a:t>of costs and benefits (and who decides)</a:t>
            </a:r>
          </a:p>
          <a:p>
            <a:pPr lvl="1">
              <a:lnSpc>
                <a:spcPct val="90000"/>
              </a:lnSpc>
            </a:pPr>
            <a:r>
              <a:rPr lang="en-US" dirty="0"/>
              <a:t>ecological </a:t>
            </a:r>
            <a:r>
              <a:rPr lang="en-US" dirty="0" smtClean="0"/>
              <a:t>considerations</a:t>
            </a:r>
          </a:p>
          <a:p>
            <a:pPr>
              <a:lnSpc>
                <a:spcPct val="90000"/>
              </a:lnSpc>
            </a:pPr>
            <a:r>
              <a:rPr lang="en-US" dirty="0" smtClean="0"/>
              <a:t>Alternatives?</a:t>
            </a:r>
          </a:p>
          <a:p>
            <a:pPr lvl="1">
              <a:lnSpc>
                <a:spcPct val="90000"/>
              </a:lnSpc>
            </a:pPr>
            <a:r>
              <a:rPr lang="en-US" dirty="0" smtClean="0"/>
              <a:t>Appropriate technologies </a:t>
            </a:r>
          </a:p>
          <a:p>
            <a:pPr lvl="1">
              <a:lnSpc>
                <a:spcPct val="90000"/>
              </a:lnSpc>
            </a:pPr>
            <a:r>
              <a:rPr lang="en-US" dirty="0"/>
              <a:t>Sustainable </a:t>
            </a:r>
            <a:r>
              <a:rPr lang="en-US" dirty="0" smtClean="0"/>
              <a:t>development</a:t>
            </a:r>
          </a:p>
          <a:p>
            <a:pPr lvl="1">
              <a:lnSpc>
                <a:spcPct val="90000"/>
              </a:lnSpc>
            </a:pPr>
            <a:r>
              <a:rPr lang="en-US" dirty="0" smtClean="0"/>
              <a:t>Participatory development</a:t>
            </a:r>
          </a:p>
          <a:p>
            <a:pPr lvl="2">
              <a:lnSpc>
                <a:spcPct val="90000"/>
              </a:lnSpc>
            </a:pPr>
            <a:r>
              <a:rPr lang="en-US" dirty="0" smtClean="0"/>
              <a:t>Social entrepreneurship?</a:t>
            </a:r>
          </a:p>
          <a:p>
            <a:pPr lvl="1">
              <a:lnSpc>
                <a:spcPct val="90000"/>
              </a:lnSpc>
            </a:pPr>
            <a:endParaRPr lang="en-US" dirty="0" smtClean="0"/>
          </a:p>
          <a:p>
            <a:pPr>
              <a:lnSpc>
                <a:spcPct val="90000"/>
              </a:lnSpc>
            </a:pPr>
            <a:endParaRPr lang="en-US" dirty="0" smtClean="0"/>
          </a:p>
          <a:p>
            <a:pPr marL="457200" lvl="1" indent="0">
              <a:lnSpc>
                <a:spcPct val="90000"/>
              </a:lnSpc>
              <a:buNone/>
            </a:pPr>
            <a:endParaRPr lang="en-US" sz="2800" dirty="0"/>
          </a:p>
          <a:p>
            <a:pPr marL="457200" lvl="1" indent="0">
              <a:lnSpc>
                <a:spcPct val="90000"/>
              </a:lnSpc>
              <a:buNone/>
            </a:pPr>
            <a:endParaRPr lang="en-US" dirty="0" smtClean="0"/>
          </a:p>
          <a:p>
            <a:pPr lvl="1">
              <a:lnSpc>
                <a:spcPct val="90000"/>
              </a:lnSpc>
            </a:pPr>
            <a:endParaRPr lang="en-US" dirty="0" smtClean="0"/>
          </a:p>
        </p:txBody>
      </p:sp>
    </p:spTree>
    <p:extLst>
      <p:ext uri="{BB962C8B-B14F-4D97-AF65-F5344CB8AC3E}">
        <p14:creationId xmlns:p14="http://schemas.microsoft.com/office/powerpoint/2010/main" val="32432203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2988"/>
            <a:ext cx="8229600" cy="1143000"/>
          </a:xfrm>
        </p:spPr>
        <p:txBody>
          <a:bodyPr/>
          <a:lstStyle/>
          <a:p>
            <a:r>
              <a:rPr lang="en-US" dirty="0" smtClean="0"/>
              <a:t>Take a break!</a:t>
            </a:r>
            <a:endParaRPr lang="en-US" dirty="0"/>
          </a:p>
        </p:txBody>
      </p:sp>
    </p:spTree>
    <p:extLst>
      <p:ext uri="{BB962C8B-B14F-4D97-AF65-F5344CB8AC3E}">
        <p14:creationId xmlns:p14="http://schemas.microsoft.com/office/powerpoint/2010/main" val="40314609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2988"/>
            <a:ext cx="8229600" cy="1143000"/>
          </a:xfrm>
        </p:spPr>
        <p:txBody>
          <a:bodyPr/>
          <a:lstStyle/>
          <a:p>
            <a:r>
              <a:rPr lang="en-US" dirty="0" smtClean="0"/>
              <a:t>Activity: Green Revolution Debate</a:t>
            </a:r>
            <a:endParaRPr lang="en-US" dirty="0"/>
          </a:p>
        </p:txBody>
      </p:sp>
    </p:spTree>
    <p:extLst>
      <p:ext uri="{BB962C8B-B14F-4D97-AF65-F5344CB8AC3E}">
        <p14:creationId xmlns:p14="http://schemas.microsoft.com/office/powerpoint/2010/main" val="10121205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Thursday (5/31)</a:t>
            </a:r>
            <a:endParaRPr lang="en-US" dirty="0"/>
          </a:p>
        </p:txBody>
      </p:sp>
      <p:sp>
        <p:nvSpPr>
          <p:cNvPr id="3" name="Content Placeholder 2"/>
          <p:cNvSpPr>
            <a:spLocks noGrp="1"/>
          </p:cNvSpPr>
          <p:nvPr>
            <p:ph idx="1"/>
          </p:nvPr>
        </p:nvSpPr>
        <p:spPr/>
        <p:txBody>
          <a:bodyPr>
            <a:normAutofit/>
          </a:bodyPr>
          <a:lstStyle/>
          <a:p>
            <a:pPr>
              <a:lnSpc>
                <a:spcPct val="110000"/>
              </a:lnSpc>
            </a:pPr>
            <a:r>
              <a:rPr lang="en-US" sz="2400" dirty="0" smtClean="0">
                <a:latin typeface="Adobe Caslon Pro"/>
                <a:cs typeface="Adobe Caslon Pro"/>
              </a:rPr>
              <a:t>Lecture: “</a:t>
            </a:r>
            <a:r>
              <a:rPr lang="en-US" sz="2400" dirty="0" smtClean="0"/>
              <a:t>Thinking Small: Appropriate Technology, Participatory Development and Social Entrepreneurship”</a:t>
            </a:r>
          </a:p>
          <a:p>
            <a:pPr>
              <a:lnSpc>
                <a:spcPct val="110000"/>
              </a:lnSpc>
            </a:pPr>
            <a:r>
              <a:rPr lang="en-US" sz="2400" dirty="0" smtClean="0">
                <a:latin typeface="Adobe Caslon Pro"/>
                <a:cs typeface="Adobe Caslon Pro"/>
              </a:rPr>
              <a:t>Understand a few proposed alternatives to the </a:t>
            </a:r>
            <a:r>
              <a:rPr lang="en-US" sz="2400" dirty="0" smtClean="0"/>
              <a:t>mainstream neoclassical economic growth model/modernization paradigm </a:t>
            </a:r>
          </a:p>
          <a:p>
            <a:pPr>
              <a:lnSpc>
                <a:spcPct val="110000"/>
              </a:lnSpc>
            </a:pPr>
            <a:r>
              <a:rPr lang="en-US" sz="2400" dirty="0" smtClean="0">
                <a:latin typeface="Adobe Caslon Pro"/>
                <a:cs typeface="Adobe Caslon Pro"/>
              </a:rPr>
              <a:t>Due </a:t>
            </a:r>
            <a:r>
              <a:rPr lang="en-US" sz="2400" dirty="0">
                <a:latin typeface="Adobe Caslon Pro"/>
                <a:cs typeface="Adobe Caslon Pro"/>
              </a:rPr>
              <a:t>before class</a:t>
            </a:r>
          </a:p>
          <a:p>
            <a:pPr lvl="1">
              <a:lnSpc>
                <a:spcPct val="110000"/>
              </a:lnSpc>
            </a:pPr>
            <a:r>
              <a:rPr lang="en-US" sz="2400" dirty="0" smtClean="0">
                <a:latin typeface="Adobe Caslon Pro"/>
                <a:cs typeface="Adobe Caslon Pro"/>
              </a:rPr>
              <a:t>Do the readings: </a:t>
            </a:r>
            <a:r>
              <a:rPr lang="en-US" sz="2400" i="1" dirty="0" smtClean="0">
                <a:latin typeface="Adobe Caslon Pro"/>
                <a:cs typeface="Adobe Caslon Pro"/>
              </a:rPr>
              <a:t>Schumacher, Chambers, </a:t>
            </a:r>
            <a:r>
              <a:rPr lang="en-US" sz="2400" i="1" dirty="0" err="1" smtClean="0">
                <a:latin typeface="Adobe Caslon Pro"/>
                <a:cs typeface="Adobe Caslon Pro"/>
              </a:rPr>
              <a:t>Prahalad</a:t>
            </a:r>
            <a:r>
              <a:rPr lang="en-US" sz="2400" i="1" dirty="0" smtClean="0">
                <a:latin typeface="Adobe Caslon Pro"/>
                <a:cs typeface="Adobe Caslon Pro"/>
              </a:rPr>
              <a:t>, Fisher</a:t>
            </a:r>
            <a:endParaRPr lang="en-US" sz="2400" i="1" dirty="0" smtClean="0"/>
          </a:p>
          <a:p>
            <a:pPr lvl="1">
              <a:lnSpc>
                <a:spcPct val="110000"/>
              </a:lnSpc>
            </a:pPr>
            <a:r>
              <a:rPr lang="en-US" sz="2400" dirty="0" smtClean="0">
                <a:latin typeface="Adobe Caslon Pro"/>
                <a:cs typeface="Adobe Caslon Pro"/>
              </a:rPr>
              <a:t>Reading Response 2 based on </a:t>
            </a:r>
            <a:r>
              <a:rPr lang="en-US" sz="2400" i="1" dirty="0" smtClean="0">
                <a:latin typeface="Adobe Caslon Pro"/>
                <a:cs typeface="Adobe Caslon Pro"/>
              </a:rPr>
              <a:t>Thinking Big </a:t>
            </a:r>
            <a:r>
              <a:rPr lang="en-US" sz="2400" dirty="0" smtClean="0">
                <a:latin typeface="Adobe Caslon Pro"/>
                <a:cs typeface="Adobe Caslon Pro"/>
              </a:rPr>
              <a:t>and </a:t>
            </a:r>
            <a:r>
              <a:rPr lang="en-US" sz="2400" i="1" dirty="0" smtClean="0">
                <a:latin typeface="Adobe Caslon Pro"/>
                <a:cs typeface="Adobe Caslon Pro"/>
              </a:rPr>
              <a:t>Thinking Small</a:t>
            </a:r>
            <a:r>
              <a:rPr lang="en-US" sz="2400" dirty="0" smtClean="0">
                <a:latin typeface="Adobe Caslon Pro"/>
                <a:cs typeface="Adobe Caslon Pro"/>
              </a:rPr>
              <a:t> readings</a:t>
            </a:r>
          </a:p>
          <a:p>
            <a:pPr>
              <a:lnSpc>
                <a:spcPct val="110000"/>
              </a:lnSpc>
            </a:pPr>
            <a:r>
              <a:rPr lang="en-US" sz="2400" dirty="0">
                <a:latin typeface="Adobe Caslon Pro"/>
                <a:cs typeface="Adobe Caslon Pro"/>
              </a:rPr>
              <a:t>	</a:t>
            </a:r>
            <a:r>
              <a:rPr lang="en-US" sz="2400" dirty="0" smtClean="0">
                <a:latin typeface="Adobe Caslon Pro"/>
                <a:cs typeface="Adobe Caslon Pro"/>
              </a:rPr>
              <a:t>Activity in class: Discussion of Assignment 1</a:t>
            </a:r>
          </a:p>
        </p:txBody>
      </p:sp>
    </p:spTree>
    <p:extLst>
      <p:ext uri="{BB962C8B-B14F-4D97-AF65-F5344CB8AC3E}">
        <p14:creationId xmlns:p14="http://schemas.microsoft.com/office/powerpoint/2010/main" val="23894693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E47200"/>
                </a:solidFill>
              </a:rPr>
              <a:t>Administrivia</a:t>
            </a:r>
            <a:endParaRPr lang="en-US" dirty="0">
              <a:solidFill>
                <a:srgbClr val="E47200"/>
              </a:solidFill>
            </a:endParaRPr>
          </a:p>
        </p:txBody>
      </p:sp>
      <p:sp>
        <p:nvSpPr>
          <p:cNvPr id="3" name="Content Placeholder 2"/>
          <p:cNvSpPr>
            <a:spLocks noGrp="1"/>
          </p:cNvSpPr>
          <p:nvPr>
            <p:ph idx="1"/>
          </p:nvPr>
        </p:nvSpPr>
        <p:spPr>
          <a:xfrm>
            <a:off x="762000" y="1417638"/>
            <a:ext cx="7645400" cy="3658292"/>
          </a:xfrm>
        </p:spPr>
        <p:txBody>
          <a:bodyPr>
            <a:normAutofit lnSpcReduction="10000"/>
          </a:bodyPr>
          <a:lstStyle/>
          <a:p>
            <a:pPr>
              <a:lnSpc>
                <a:spcPct val="130000"/>
              </a:lnSpc>
              <a:spcAft>
                <a:spcPts val="600"/>
              </a:spcAft>
            </a:pPr>
            <a:r>
              <a:rPr lang="en-US" sz="2400" dirty="0" smtClean="0">
                <a:latin typeface="Adobe Caslon Pro"/>
                <a:cs typeface="Adobe Caslon Pro"/>
              </a:rPr>
              <a:t>Anyone not on the class mailing list yet?</a:t>
            </a:r>
          </a:p>
          <a:p>
            <a:pPr>
              <a:lnSpc>
                <a:spcPct val="130000"/>
              </a:lnSpc>
              <a:spcAft>
                <a:spcPts val="600"/>
              </a:spcAft>
            </a:pPr>
            <a:r>
              <a:rPr lang="en-US" sz="2400" dirty="0" smtClean="0">
                <a:latin typeface="Adobe Caslon Pro"/>
                <a:cs typeface="Adobe Caslon Pro"/>
              </a:rPr>
              <a:t>Any problem accessing readings and lecture slides  online?</a:t>
            </a:r>
          </a:p>
          <a:p>
            <a:pPr>
              <a:lnSpc>
                <a:spcPct val="130000"/>
              </a:lnSpc>
              <a:spcAft>
                <a:spcPts val="600"/>
              </a:spcAft>
            </a:pPr>
            <a:r>
              <a:rPr lang="en-US" sz="2400" dirty="0" smtClean="0"/>
              <a:t>Comments on Reading Response 1</a:t>
            </a:r>
            <a:endParaRPr lang="en-US" sz="2400" dirty="0" smtClean="0">
              <a:latin typeface="Adobe Caslon Pro"/>
              <a:cs typeface="Adobe Caslon Pro"/>
            </a:endParaRPr>
          </a:p>
          <a:p>
            <a:pPr>
              <a:lnSpc>
                <a:spcPct val="130000"/>
              </a:lnSpc>
              <a:spcAft>
                <a:spcPts val="600"/>
              </a:spcAft>
            </a:pPr>
            <a:r>
              <a:rPr lang="en-US" sz="2400" dirty="0" smtClean="0">
                <a:latin typeface="Adobe Caslon Pro"/>
                <a:cs typeface="Adobe Caslon Pro"/>
              </a:rPr>
              <a:t>Check schedule to know what’s due each class</a:t>
            </a:r>
          </a:p>
          <a:p>
            <a:pPr>
              <a:lnSpc>
                <a:spcPct val="130000"/>
              </a:lnSpc>
              <a:spcAft>
                <a:spcPts val="600"/>
              </a:spcAft>
            </a:pPr>
            <a:r>
              <a:rPr lang="en-US" sz="2400" dirty="0" smtClean="0">
                <a:latin typeface="Adobe Caslon Pro"/>
                <a:cs typeface="Adobe Caslon Pro"/>
              </a:rPr>
              <a:t>Course Reserves listed on </a:t>
            </a:r>
            <a:r>
              <a:rPr lang="en-US" sz="2400" b="1" dirty="0" smtClean="0">
                <a:latin typeface="Adobe Caslon Pro"/>
                <a:cs typeface="Adobe Caslon Pro"/>
              </a:rPr>
              <a:t>About</a:t>
            </a:r>
            <a:r>
              <a:rPr lang="en-US" sz="2400" dirty="0" smtClean="0">
                <a:latin typeface="Adobe Caslon Pro"/>
                <a:cs typeface="Adobe Caslon Pro"/>
              </a:rPr>
              <a:t> tab</a:t>
            </a:r>
          </a:p>
          <a:p>
            <a:pPr>
              <a:lnSpc>
                <a:spcPct val="130000"/>
              </a:lnSpc>
              <a:spcAft>
                <a:spcPts val="600"/>
              </a:spcAft>
            </a:pPr>
            <a:r>
              <a:rPr lang="en-US" sz="2400" dirty="0" smtClean="0">
                <a:latin typeface="Adobe Caslon Pro"/>
                <a:cs typeface="Adobe Caslon Pro"/>
              </a:rPr>
              <a:t>Join Facebook Group: “I181 (Summer 2012)”</a:t>
            </a:r>
          </a:p>
          <a:p>
            <a:pPr>
              <a:lnSpc>
                <a:spcPct val="130000"/>
              </a:lnSpc>
              <a:spcAft>
                <a:spcPts val="600"/>
              </a:spcAft>
            </a:pPr>
            <a:endParaRPr lang="en-US" sz="2400" dirty="0" smtClean="0">
              <a:latin typeface="Adobe Caslon Pro"/>
              <a:cs typeface="Adobe Caslon Pro"/>
            </a:endParaRPr>
          </a:p>
        </p:txBody>
      </p:sp>
    </p:spTree>
    <p:extLst>
      <p:ext uri="{BB962C8B-B14F-4D97-AF65-F5344CB8AC3E}">
        <p14:creationId xmlns:p14="http://schemas.microsoft.com/office/powerpoint/2010/main" val="14983115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Outline for Today</a:t>
            </a:r>
            <a:endParaRPr lang="en-US" dirty="0">
              <a:solidFill>
                <a:srgbClr val="E47200"/>
              </a:solidFill>
            </a:endParaRPr>
          </a:p>
        </p:txBody>
      </p:sp>
      <p:sp>
        <p:nvSpPr>
          <p:cNvPr id="3" name="Content Placeholder 2"/>
          <p:cNvSpPr>
            <a:spLocks noGrp="1"/>
          </p:cNvSpPr>
          <p:nvPr>
            <p:ph idx="1"/>
          </p:nvPr>
        </p:nvSpPr>
        <p:spPr>
          <a:xfrm>
            <a:off x="955721" y="1417638"/>
            <a:ext cx="7068091" cy="3658292"/>
          </a:xfrm>
        </p:spPr>
        <p:txBody>
          <a:bodyPr>
            <a:normAutofit fontScale="92500" lnSpcReduction="10000"/>
          </a:bodyPr>
          <a:lstStyle/>
          <a:p>
            <a:pPr>
              <a:spcAft>
                <a:spcPts val="600"/>
              </a:spcAft>
            </a:pPr>
            <a:r>
              <a:rPr lang="en-US" sz="2400" dirty="0" smtClean="0">
                <a:latin typeface="Adobe Caslon Pro"/>
                <a:cs typeface="Adobe Caslon Pro"/>
              </a:rPr>
              <a:t>Review of lessons learned last class</a:t>
            </a:r>
          </a:p>
          <a:p>
            <a:pPr>
              <a:spcAft>
                <a:spcPts val="600"/>
              </a:spcAft>
            </a:pPr>
            <a:r>
              <a:rPr lang="en-US" sz="2400" dirty="0" smtClean="0">
                <a:latin typeface="Adobe Caslon Pro"/>
                <a:cs typeface="Adobe Caslon Pro"/>
              </a:rPr>
              <a:t>Thinking Big</a:t>
            </a:r>
          </a:p>
          <a:p>
            <a:pPr lvl="1">
              <a:spcAft>
                <a:spcPts val="600"/>
              </a:spcAft>
            </a:pPr>
            <a:r>
              <a:rPr lang="en-US" sz="2400" dirty="0" smtClean="0">
                <a:latin typeface="Adobe Caslon Pro"/>
                <a:cs typeface="Adobe Caslon Pro"/>
              </a:rPr>
              <a:t>Model</a:t>
            </a:r>
          </a:p>
          <a:p>
            <a:pPr lvl="1">
              <a:spcAft>
                <a:spcPts val="600"/>
              </a:spcAft>
            </a:pPr>
            <a:r>
              <a:rPr lang="en-US" sz="2400" dirty="0" smtClean="0">
                <a:latin typeface="Adobe Caslon Pro"/>
                <a:cs typeface="Adobe Caslon Pro"/>
              </a:rPr>
              <a:t>The case of </a:t>
            </a:r>
            <a:r>
              <a:rPr lang="en-US" sz="2400" dirty="0" err="1" smtClean="0">
                <a:latin typeface="Adobe Caslon Pro"/>
                <a:cs typeface="Adobe Caslon Pro"/>
              </a:rPr>
              <a:t>Akosombo</a:t>
            </a:r>
            <a:r>
              <a:rPr lang="en-US" sz="2400" dirty="0" smtClean="0">
                <a:latin typeface="Adobe Caslon Pro"/>
                <a:cs typeface="Adobe Caslon Pro"/>
              </a:rPr>
              <a:t> dam</a:t>
            </a:r>
          </a:p>
          <a:p>
            <a:pPr lvl="1">
              <a:spcAft>
                <a:spcPts val="600"/>
              </a:spcAft>
            </a:pPr>
            <a:r>
              <a:rPr lang="en-US" sz="2400" dirty="0" smtClean="0">
                <a:latin typeface="Adobe Caslon Pro"/>
                <a:cs typeface="Adobe Caslon Pro"/>
              </a:rPr>
              <a:t>Critiques</a:t>
            </a:r>
          </a:p>
          <a:p>
            <a:pPr marL="0" indent="0">
              <a:spcAft>
                <a:spcPts val="600"/>
              </a:spcAft>
              <a:buNone/>
            </a:pPr>
            <a:r>
              <a:rPr lang="en-US" sz="2400" dirty="0" smtClean="0">
                <a:latin typeface="Adobe Caslon Pro"/>
                <a:cs typeface="Adobe Caslon Pro"/>
              </a:rPr>
              <a:t>	Break</a:t>
            </a:r>
          </a:p>
          <a:p>
            <a:pPr>
              <a:spcAft>
                <a:spcPts val="600"/>
              </a:spcAft>
            </a:pPr>
            <a:r>
              <a:rPr lang="en-US" sz="2400" dirty="0" smtClean="0">
                <a:latin typeface="Adobe Caslon Pro"/>
                <a:cs typeface="Adobe Caslon Pro"/>
              </a:rPr>
              <a:t> The Green Revolution: Debate and discussion</a:t>
            </a:r>
            <a:endParaRPr lang="en-US" sz="2400" dirty="0">
              <a:latin typeface="Adobe Caslon Pro"/>
              <a:cs typeface="Adobe Caslon Pro"/>
            </a:endParaRPr>
          </a:p>
          <a:p>
            <a:pPr>
              <a:spcAft>
                <a:spcPts val="600"/>
              </a:spcAft>
            </a:pPr>
            <a:r>
              <a:rPr lang="en-US" sz="2400" dirty="0" smtClean="0">
                <a:latin typeface="Adobe Caslon Pro"/>
                <a:cs typeface="Adobe Caslon Pro"/>
              </a:rPr>
              <a:t>Thursday’s Lecture</a:t>
            </a:r>
          </a:p>
        </p:txBody>
      </p:sp>
    </p:spTree>
    <p:extLst>
      <p:ext uri="{BB962C8B-B14F-4D97-AF65-F5344CB8AC3E}">
        <p14:creationId xmlns:p14="http://schemas.microsoft.com/office/powerpoint/2010/main" val="30992739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normAutofit/>
          </a:bodyPr>
          <a:lstStyle/>
          <a:p>
            <a:pPr eaLnBrk="1" fontAlgn="auto" hangingPunct="1">
              <a:spcAft>
                <a:spcPts val="0"/>
              </a:spcAft>
              <a:defRPr/>
            </a:pPr>
            <a:r>
              <a:rPr lang="en-US" dirty="0" smtClean="0">
                <a:ea typeface="+mj-ea"/>
              </a:rPr>
              <a:t>Review: ‘Technology’</a:t>
            </a:r>
            <a:endParaRPr lang="en-US" dirty="0">
              <a:ea typeface="+mj-ea"/>
            </a:endParaRPr>
          </a:p>
        </p:txBody>
      </p:sp>
      <p:sp>
        <p:nvSpPr>
          <p:cNvPr id="3" name="Content Placeholder 2"/>
          <p:cNvSpPr>
            <a:spLocks noGrp="1"/>
          </p:cNvSpPr>
          <p:nvPr>
            <p:ph idx="1"/>
          </p:nvPr>
        </p:nvSpPr>
        <p:spPr>
          <a:xfrm>
            <a:off x="685800" y="1524000"/>
            <a:ext cx="8001000" cy="4572000"/>
          </a:xfrm>
        </p:spPr>
        <p:txBody>
          <a:bodyPr>
            <a:normAutofit/>
          </a:bodyPr>
          <a:lstStyle/>
          <a:p>
            <a:pPr eaLnBrk="1" hangingPunct="1">
              <a:lnSpc>
                <a:spcPct val="120000"/>
              </a:lnSpc>
            </a:pPr>
            <a:r>
              <a:rPr lang="en-US" sz="2400" dirty="0" smtClean="0">
                <a:latin typeface="Adobe Caslon Pro"/>
                <a:cs typeface="Adobe Caslon Pro"/>
              </a:rPr>
              <a:t>as artifact </a:t>
            </a:r>
            <a:r>
              <a:rPr lang="en-US" sz="2400" i="1" dirty="0" smtClean="0">
                <a:latin typeface="Adobe Caslon Pro"/>
                <a:cs typeface="Adobe Caslon Pro"/>
              </a:rPr>
              <a:t>and</a:t>
            </a:r>
            <a:r>
              <a:rPr lang="en-US" sz="2400" dirty="0" smtClean="0">
                <a:latin typeface="Adobe Caslon Pro"/>
                <a:cs typeface="Adobe Caslon Pro"/>
              </a:rPr>
              <a:t> as ideology (Hazardous concept?)</a:t>
            </a:r>
          </a:p>
          <a:p>
            <a:pPr eaLnBrk="1" hangingPunct="1">
              <a:lnSpc>
                <a:spcPct val="120000"/>
              </a:lnSpc>
            </a:pPr>
            <a:r>
              <a:rPr lang="en-US" sz="2400" dirty="0" smtClean="0">
                <a:latin typeface="Adobe Caslon Pro"/>
                <a:cs typeface="Adobe Caslon Pro"/>
              </a:rPr>
              <a:t>The </a:t>
            </a:r>
            <a:r>
              <a:rPr lang="en-US" sz="2400" dirty="0">
                <a:latin typeface="Adobe Caslon Pro"/>
                <a:cs typeface="Adobe Caslon Pro"/>
              </a:rPr>
              <a:t>material form of a technology </a:t>
            </a:r>
            <a:r>
              <a:rPr lang="en-US" sz="2400" dirty="0" smtClean="0">
                <a:latin typeface="Adobe Caslon Pro"/>
                <a:cs typeface="Adobe Caslon Pro"/>
              </a:rPr>
              <a:t>as shaped </a:t>
            </a:r>
            <a:r>
              <a:rPr lang="en-US" sz="2400" dirty="0">
                <a:latin typeface="Adobe Caslon Pro"/>
                <a:cs typeface="Adobe Caslon Pro"/>
              </a:rPr>
              <a:t>by social processes (see SCOT</a:t>
            </a:r>
            <a:r>
              <a:rPr lang="en-US" sz="2400" dirty="0" smtClean="0">
                <a:latin typeface="Adobe Caslon Pro"/>
                <a:cs typeface="Adobe Caslon Pro"/>
              </a:rPr>
              <a:t>)</a:t>
            </a:r>
            <a:endParaRPr lang="en-US" sz="2400" dirty="0">
              <a:latin typeface="Adobe Caslon Pro"/>
              <a:cs typeface="Adobe Caslon Pro"/>
            </a:endParaRPr>
          </a:p>
          <a:p>
            <a:pPr lvl="1">
              <a:lnSpc>
                <a:spcPct val="120000"/>
              </a:lnSpc>
            </a:pPr>
            <a:r>
              <a:rPr lang="en-US" sz="2400" dirty="0">
                <a:latin typeface="Adobe Caslon Pro"/>
                <a:cs typeface="Adobe Caslon Pro"/>
              </a:rPr>
              <a:t>Relevant Social Groups </a:t>
            </a:r>
          </a:p>
          <a:p>
            <a:pPr lvl="1">
              <a:lnSpc>
                <a:spcPct val="120000"/>
              </a:lnSpc>
            </a:pPr>
            <a:r>
              <a:rPr lang="en-US" sz="2400" dirty="0">
                <a:latin typeface="Adobe Caslon Pro"/>
                <a:cs typeface="Adobe Caslon Pro"/>
              </a:rPr>
              <a:t>Interpretive Flexibility </a:t>
            </a:r>
          </a:p>
          <a:p>
            <a:pPr lvl="1">
              <a:lnSpc>
                <a:spcPct val="120000"/>
              </a:lnSpc>
            </a:pPr>
            <a:r>
              <a:rPr lang="en-US" sz="2400" dirty="0">
                <a:latin typeface="Adobe Caslon Pro"/>
                <a:cs typeface="Adobe Caslon Pro"/>
              </a:rPr>
              <a:t>Closure</a:t>
            </a:r>
          </a:p>
          <a:p>
            <a:pPr lvl="1">
              <a:lnSpc>
                <a:spcPct val="120000"/>
              </a:lnSpc>
            </a:pPr>
            <a:r>
              <a:rPr lang="en-US" sz="2400" dirty="0">
                <a:latin typeface="Adobe Caslon Pro"/>
                <a:cs typeface="Adobe Caslon Pro"/>
              </a:rPr>
              <a:t>Black-</a:t>
            </a:r>
            <a:r>
              <a:rPr lang="en-US" sz="2400" dirty="0" smtClean="0">
                <a:latin typeface="Adobe Caslon Pro"/>
                <a:cs typeface="Adobe Caslon Pro"/>
              </a:rPr>
              <a:t>boxing</a:t>
            </a:r>
          </a:p>
          <a:p>
            <a:pPr>
              <a:lnSpc>
                <a:spcPct val="120000"/>
              </a:lnSpc>
            </a:pPr>
            <a:r>
              <a:rPr lang="en-US" sz="2400" dirty="0" smtClean="0">
                <a:latin typeface="Adobe Caslon Pro"/>
                <a:cs typeface="Adobe Caslon Pro"/>
              </a:rPr>
              <a:t>Guard against Technological Determinism!</a:t>
            </a:r>
            <a:endParaRPr lang="en-US" sz="2400" dirty="0">
              <a:latin typeface="Adobe Caslon Pro"/>
              <a:cs typeface="Adobe Caslon Pro"/>
            </a:endParaRPr>
          </a:p>
          <a:p>
            <a:pPr lvl="1">
              <a:lnSpc>
                <a:spcPct val="120000"/>
              </a:lnSpc>
            </a:pPr>
            <a:endParaRPr lang="en-US" sz="1600" b="1" dirty="0" smtClean="0">
              <a:latin typeface="Adobe Caslon Pro"/>
              <a:cs typeface="Adobe Caslon Pro"/>
            </a:endParaRPr>
          </a:p>
          <a:p>
            <a:pPr lvl="1">
              <a:lnSpc>
                <a:spcPct val="120000"/>
              </a:lnSpc>
            </a:pPr>
            <a:endParaRPr lang="en-US" sz="1600" b="1" dirty="0">
              <a:latin typeface="Adobe Caslon Pro"/>
              <a:cs typeface="Adobe Caslon Pro"/>
            </a:endParaRPr>
          </a:p>
        </p:txBody>
      </p:sp>
    </p:spTree>
    <p:extLst>
      <p:ext uri="{BB962C8B-B14F-4D97-AF65-F5344CB8AC3E}">
        <p14:creationId xmlns:p14="http://schemas.microsoft.com/office/powerpoint/2010/main" val="34100887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0638"/>
            <a:ext cx="8229600" cy="1143000"/>
          </a:xfrm>
        </p:spPr>
        <p:txBody>
          <a:bodyPr/>
          <a:lstStyle/>
          <a:p>
            <a:r>
              <a:rPr lang="en-US" dirty="0"/>
              <a:t>Review: </a:t>
            </a:r>
            <a:r>
              <a:rPr lang="en-US" dirty="0" smtClean="0"/>
              <a:t>‘Development’</a:t>
            </a:r>
            <a:endParaRPr lang="en-US" dirty="0"/>
          </a:p>
        </p:txBody>
      </p:sp>
      <p:sp>
        <p:nvSpPr>
          <p:cNvPr id="17411" name="Content Placeholder 2"/>
          <p:cNvSpPr>
            <a:spLocks noGrp="1"/>
          </p:cNvSpPr>
          <p:nvPr>
            <p:ph sz="quarter" idx="1"/>
          </p:nvPr>
        </p:nvSpPr>
        <p:spPr>
          <a:xfrm>
            <a:off x="685800" y="1112838"/>
            <a:ext cx="7772400" cy="4572000"/>
          </a:xfrm>
        </p:spPr>
        <p:txBody>
          <a:bodyPr>
            <a:noAutofit/>
          </a:bodyPr>
          <a:lstStyle/>
          <a:p>
            <a:r>
              <a:rPr lang="en-US" sz="2400" dirty="0">
                <a:latin typeface="Adobe Caslon Pro"/>
                <a:cs typeface="Adobe Caslon Pro"/>
              </a:rPr>
              <a:t>A model of development </a:t>
            </a:r>
          </a:p>
          <a:p>
            <a:pPr lvl="1"/>
            <a:r>
              <a:rPr lang="en-US" sz="2200" dirty="0">
                <a:latin typeface="Adobe Caslon Pro"/>
                <a:cs typeface="Adobe Caslon Pro"/>
              </a:rPr>
              <a:t>entity doing development</a:t>
            </a:r>
          </a:p>
          <a:p>
            <a:pPr lvl="1"/>
            <a:r>
              <a:rPr lang="en-US" sz="2200" dirty="0">
                <a:latin typeface="Adobe Caslon Pro"/>
                <a:cs typeface="Adobe Caslon Pro"/>
              </a:rPr>
              <a:t>object of development</a:t>
            </a:r>
          </a:p>
          <a:p>
            <a:pPr lvl="1"/>
            <a:r>
              <a:rPr lang="en-US" sz="2200" dirty="0">
                <a:latin typeface="Adobe Caslon Pro"/>
                <a:cs typeface="Adobe Caslon Pro"/>
              </a:rPr>
              <a:t>goals of </a:t>
            </a:r>
            <a:r>
              <a:rPr lang="en-US" sz="2200" dirty="0" smtClean="0">
                <a:latin typeface="Adobe Caslon Pro"/>
                <a:cs typeface="Adobe Caslon Pro"/>
              </a:rPr>
              <a:t>development</a:t>
            </a:r>
          </a:p>
          <a:p>
            <a:pPr lvl="1"/>
            <a:r>
              <a:rPr lang="en-US" sz="2200" dirty="0" smtClean="0">
                <a:latin typeface="Adobe Caslon Pro"/>
                <a:cs typeface="Adobe Caslon Pro"/>
              </a:rPr>
              <a:t>preferred </a:t>
            </a:r>
            <a:r>
              <a:rPr lang="en-US" sz="2200" dirty="0">
                <a:latin typeface="Adobe Caslon Pro"/>
                <a:cs typeface="Adobe Caslon Pro"/>
              </a:rPr>
              <a:t>means of development</a:t>
            </a:r>
          </a:p>
          <a:p>
            <a:pPr lvl="2"/>
            <a:r>
              <a:rPr lang="en-US" sz="2000" dirty="0">
                <a:latin typeface="Adobe Caslon Pro"/>
                <a:cs typeface="Adobe Caslon Pro"/>
              </a:rPr>
              <a:t>Role of technology?</a:t>
            </a:r>
          </a:p>
          <a:p>
            <a:pPr marL="342900" lvl="1" indent="-342900">
              <a:buFont typeface="Arial"/>
              <a:buChar char="•"/>
            </a:pPr>
            <a:r>
              <a:rPr lang="en-US" sz="2400" dirty="0" smtClean="0">
                <a:latin typeface="Adobe Caslon Pro"/>
                <a:cs typeface="Adobe Caslon Pro"/>
              </a:rPr>
              <a:t>Changes over six decades</a:t>
            </a:r>
          </a:p>
          <a:p>
            <a:pPr marL="742950" lvl="2" indent="-342900"/>
            <a:r>
              <a:rPr lang="en-US" sz="2200" dirty="0" smtClean="0">
                <a:latin typeface="Adobe Caslon Pro"/>
                <a:cs typeface="Adobe Caslon Pro"/>
              </a:rPr>
              <a:t>Aid regime (1950s-1960s)</a:t>
            </a:r>
          </a:p>
          <a:p>
            <a:pPr marL="742950" lvl="2" indent="-342900"/>
            <a:r>
              <a:rPr lang="en-US" sz="2200" dirty="0" smtClean="0">
                <a:latin typeface="Adobe Caslon Pro"/>
                <a:cs typeface="Adobe Caslon Pro"/>
              </a:rPr>
              <a:t>Basic needs (1970s)</a:t>
            </a:r>
          </a:p>
          <a:p>
            <a:pPr marL="742950" lvl="2" indent="-342900"/>
            <a:r>
              <a:rPr lang="en-US" sz="2200" dirty="0" smtClean="0">
                <a:latin typeface="Adobe Caslon Pro"/>
                <a:cs typeface="Adobe Caslon Pro"/>
              </a:rPr>
              <a:t>Structural adjustment/ Washington consensus (1980s-1990s)</a:t>
            </a:r>
          </a:p>
          <a:p>
            <a:pPr marL="742950" lvl="2" indent="-342900"/>
            <a:r>
              <a:rPr lang="en-US" sz="2200" dirty="0" smtClean="0">
                <a:latin typeface="Adobe Caslon Pro"/>
                <a:cs typeface="Adobe Caslon Pro"/>
              </a:rPr>
              <a:t>New Institutionalism (post 1990s)</a:t>
            </a:r>
            <a:endParaRPr lang="en-US" sz="2200" dirty="0">
              <a:latin typeface="Adobe Caslon Pro"/>
              <a:cs typeface="Adobe Caslon Pro"/>
            </a:endParaRPr>
          </a:p>
        </p:txBody>
      </p:sp>
    </p:spTree>
    <p:extLst>
      <p:ext uri="{BB962C8B-B14F-4D97-AF65-F5344CB8AC3E}">
        <p14:creationId xmlns:p14="http://schemas.microsoft.com/office/powerpoint/2010/main" val="38222200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eaLnBrk="1" fontAlgn="auto" hangingPunct="1">
              <a:spcAft>
                <a:spcPts val="0"/>
              </a:spcAft>
              <a:defRPr/>
            </a:pPr>
            <a:r>
              <a:rPr lang="en-US" dirty="0" smtClean="0">
                <a:ea typeface="+mj-ea"/>
              </a:rPr>
              <a:t>Characterizing Dam Projects</a:t>
            </a:r>
            <a:endParaRPr lang="en-US" dirty="0">
              <a:ea typeface="+mj-ea"/>
            </a:endParaRPr>
          </a:p>
        </p:txBody>
      </p:sp>
      <p:sp>
        <p:nvSpPr>
          <p:cNvPr id="9219" name="Content Placeholder 2"/>
          <p:cNvSpPr>
            <a:spLocks noGrp="1"/>
          </p:cNvSpPr>
          <p:nvPr>
            <p:ph sz="quarter" idx="1"/>
          </p:nvPr>
        </p:nvSpPr>
        <p:spPr>
          <a:xfrm>
            <a:off x="609600" y="1524000"/>
            <a:ext cx="3429000" cy="4419600"/>
          </a:xfrm>
        </p:spPr>
        <p:txBody>
          <a:bodyPr>
            <a:normAutofit/>
          </a:bodyPr>
          <a:lstStyle/>
          <a:p>
            <a:pPr eaLnBrk="1" hangingPunct="1">
              <a:lnSpc>
                <a:spcPct val="120000"/>
              </a:lnSpc>
            </a:pPr>
            <a:r>
              <a:rPr lang="en-US" sz="2400" b="1" dirty="0">
                <a:latin typeface="Adobe Caslon Pro"/>
                <a:cs typeface="Adobe Caslon Pro"/>
              </a:rPr>
              <a:t>Large Scale</a:t>
            </a:r>
          </a:p>
          <a:p>
            <a:pPr eaLnBrk="1" hangingPunct="1">
              <a:lnSpc>
                <a:spcPct val="120000"/>
              </a:lnSpc>
            </a:pPr>
            <a:r>
              <a:rPr lang="en-US" sz="2400" b="1" dirty="0">
                <a:latin typeface="Adobe Caslon Pro"/>
                <a:cs typeface="Adobe Caslon Pro"/>
              </a:rPr>
              <a:t>Capital-intensive</a:t>
            </a:r>
          </a:p>
          <a:p>
            <a:pPr eaLnBrk="1" hangingPunct="1">
              <a:lnSpc>
                <a:spcPct val="120000"/>
              </a:lnSpc>
            </a:pPr>
            <a:r>
              <a:rPr lang="en-US" sz="2400" dirty="0">
                <a:latin typeface="Adobe Caslon Pro"/>
                <a:cs typeface="Adobe Caslon Pro"/>
              </a:rPr>
              <a:t>Infrastructure for Industrialization</a:t>
            </a:r>
          </a:p>
          <a:p>
            <a:pPr eaLnBrk="1" hangingPunct="1">
              <a:lnSpc>
                <a:spcPct val="120000"/>
              </a:lnSpc>
            </a:pPr>
            <a:r>
              <a:rPr lang="en-US" sz="2400" dirty="0">
                <a:latin typeface="Adobe Caslon Pro"/>
                <a:cs typeface="Adobe Caslon Pro"/>
              </a:rPr>
              <a:t>Multiple uses: energy needs, irrigation, flood control</a:t>
            </a:r>
          </a:p>
        </p:txBody>
      </p:sp>
      <p:pic>
        <p:nvPicPr>
          <p:cNvPr id="9220" name="Picture 2" descr="http://media-2.web.britannica.com/eb-media/87/13587-004-BB82FE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4232275" cy="29797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4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1173162"/>
          </a:xfrm>
        </p:spPr>
        <p:txBody>
          <a:bodyPr>
            <a:normAutofit/>
          </a:bodyPr>
          <a:lstStyle/>
          <a:p>
            <a:pPr eaLnBrk="1" fontAlgn="auto" hangingPunct="1">
              <a:spcAft>
                <a:spcPts val="0"/>
              </a:spcAft>
              <a:defRPr/>
            </a:pPr>
            <a:r>
              <a:rPr lang="en-US" dirty="0" smtClean="0">
                <a:ea typeface="+mj-ea"/>
              </a:rPr>
              <a:t>Financing Dam Projects</a:t>
            </a:r>
            <a:endParaRPr lang="en-US" dirty="0">
              <a:ea typeface="+mj-ea"/>
            </a:endParaRPr>
          </a:p>
        </p:txBody>
      </p:sp>
      <p:sp>
        <p:nvSpPr>
          <p:cNvPr id="10243" name="Content Placeholder 2"/>
          <p:cNvSpPr>
            <a:spLocks noGrp="1"/>
          </p:cNvSpPr>
          <p:nvPr>
            <p:ph sz="quarter" idx="1"/>
          </p:nvPr>
        </p:nvSpPr>
        <p:spPr>
          <a:xfrm>
            <a:off x="218305" y="5040296"/>
            <a:ext cx="8925695" cy="1817704"/>
          </a:xfrm>
        </p:spPr>
        <p:txBody>
          <a:bodyPr>
            <a:normAutofit/>
          </a:bodyPr>
          <a:lstStyle/>
          <a:p>
            <a:pPr eaLnBrk="1" hangingPunct="1"/>
            <a:r>
              <a:rPr lang="en-US" sz="2800" dirty="0">
                <a:latin typeface="Adobe Caslon Pro"/>
                <a:cs typeface="Adobe Caslon Pro"/>
              </a:rPr>
              <a:t>Before 1980 – loans tied to particular projects</a:t>
            </a:r>
          </a:p>
          <a:p>
            <a:pPr eaLnBrk="1" hangingPunct="1"/>
            <a:r>
              <a:rPr lang="en-US" sz="2800" dirty="0" smtClean="0">
                <a:latin typeface="Adobe Caslon Pro"/>
                <a:cs typeface="Adobe Caslon Pro"/>
              </a:rPr>
              <a:t>After </a:t>
            </a:r>
            <a:r>
              <a:rPr lang="en-US" sz="2800" dirty="0">
                <a:latin typeface="Adobe Caslon Pro"/>
                <a:cs typeface="Adobe Caslon Pro"/>
              </a:rPr>
              <a:t>1980 – general loans to national governments tied to policy reforms (adjustment lending</a:t>
            </a:r>
            <a:r>
              <a:rPr lang="en-US" sz="2800" dirty="0" smtClean="0">
                <a:latin typeface="Adobe Caslon Pro"/>
                <a:cs typeface="Adobe Caslon Pro"/>
              </a:rPr>
              <a:t>)</a:t>
            </a:r>
            <a:endParaRPr lang="en-US" sz="2800" dirty="0">
              <a:latin typeface="Adobe Caslon Pro"/>
              <a:cs typeface="Adobe Caslon Pro"/>
            </a:endParaRPr>
          </a:p>
        </p:txBody>
      </p:sp>
      <p:sp>
        <p:nvSpPr>
          <p:cNvPr id="4" name="TextBox 3"/>
          <p:cNvSpPr txBox="1"/>
          <p:nvPr/>
        </p:nvSpPr>
        <p:spPr>
          <a:xfrm>
            <a:off x="1289267" y="348191"/>
            <a:ext cx="5604374" cy="1480610"/>
          </a:xfrm>
          <a:prstGeom prst="rect">
            <a:avLst/>
          </a:prstGeom>
          <a:noFill/>
        </p:spPr>
        <p:txBody>
          <a:bodyPr wrap="square" rtlCol="0">
            <a:spAutoFit/>
          </a:bodyPr>
          <a:lstStyle/>
          <a:p>
            <a:endParaRPr lang="en-US" dirty="0"/>
          </a:p>
        </p:txBody>
      </p:sp>
      <p:cxnSp>
        <p:nvCxnSpPr>
          <p:cNvPr id="28" name="Straight Arrow Connector 27"/>
          <p:cNvCxnSpPr/>
          <p:nvPr/>
        </p:nvCxnSpPr>
        <p:spPr>
          <a:xfrm flipV="1">
            <a:off x="218305" y="4351405"/>
            <a:ext cx="8925695" cy="47275"/>
          </a:xfrm>
          <a:prstGeom prst="straightConnector1">
            <a:avLst/>
          </a:prstGeom>
          <a:ln w="76200">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890236" y="4368682"/>
            <a:ext cx="773990" cy="369332"/>
          </a:xfrm>
          <a:prstGeom prst="rect">
            <a:avLst/>
          </a:prstGeom>
          <a:noFill/>
        </p:spPr>
        <p:txBody>
          <a:bodyPr wrap="square" rtlCol="0">
            <a:spAutoFit/>
          </a:bodyPr>
          <a:lstStyle/>
          <a:p>
            <a:r>
              <a:rPr lang="en-US" dirty="0" smtClean="0"/>
              <a:t>1950</a:t>
            </a:r>
            <a:endParaRPr lang="en-US" dirty="0"/>
          </a:p>
        </p:txBody>
      </p:sp>
      <p:sp>
        <p:nvSpPr>
          <p:cNvPr id="30" name="TextBox 29"/>
          <p:cNvSpPr txBox="1"/>
          <p:nvPr/>
        </p:nvSpPr>
        <p:spPr>
          <a:xfrm>
            <a:off x="4743172" y="4334938"/>
            <a:ext cx="773990" cy="369332"/>
          </a:xfrm>
          <a:prstGeom prst="rect">
            <a:avLst/>
          </a:prstGeom>
          <a:noFill/>
        </p:spPr>
        <p:txBody>
          <a:bodyPr wrap="square" rtlCol="0">
            <a:spAutoFit/>
          </a:bodyPr>
          <a:lstStyle/>
          <a:p>
            <a:r>
              <a:rPr lang="en-US" dirty="0" smtClean="0"/>
              <a:t>1980</a:t>
            </a:r>
            <a:endParaRPr lang="en-US" dirty="0"/>
          </a:p>
        </p:txBody>
      </p:sp>
      <p:sp>
        <p:nvSpPr>
          <p:cNvPr id="31" name="TextBox 30"/>
          <p:cNvSpPr txBox="1"/>
          <p:nvPr/>
        </p:nvSpPr>
        <p:spPr>
          <a:xfrm>
            <a:off x="3403574" y="4334938"/>
            <a:ext cx="773990" cy="369332"/>
          </a:xfrm>
          <a:prstGeom prst="rect">
            <a:avLst/>
          </a:prstGeom>
          <a:noFill/>
        </p:spPr>
        <p:txBody>
          <a:bodyPr wrap="square" rtlCol="0">
            <a:spAutoFit/>
          </a:bodyPr>
          <a:lstStyle/>
          <a:p>
            <a:r>
              <a:rPr lang="en-US" dirty="0" smtClean="0"/>
              <a:t>1970</a:t>
            </a:r>
            <a:endParaRPr lang="en-US" dirty="0"/>
          </a:p>
        </p:txBody>
      </p:sp>
      <p:sp>
        <p:nvSpPr>
          <p:cNvPr id="32" name="TextBox 31"/>
          <p:cNvSpPr txBox="1"/>
          <p:nvPr/>
        </p:nvSpPr>
        <p:spPr>
          <a:xfrm>
            <a:off x="2144090" y="4337980"/>
            <a:ext cx="773990" cy="369332"/>
          </a:xfrm>
          <a:prstGeom prst="rect">
            <a:avLst/>
          </a:prstGeom>
          <a:noFill/>
        </p:spPr>
        <p:txBody>
          <a:bodyPr wrap="square" rtlCol="0">
            <a:spAutoFit/>
          </a:bodyPr>
          <a:lstStyle/>
          <a:p>
            <a:r>
              <a:rPr lang="en-US" dirty="0" smtClean="0"/>
              <a:t>1960</a:t>
            </a:r>
            <a:endParaRPr lang="en-US" dirty="0"/>
          </a:p>
        </p:txBody>
      </p:sp>
      <p:sp>
        <p:nvSpPr>
          <p:cNvPr id="33" name="TextBox 32"/>
          <p:cNvSpPr txBox="1"/>
          <p:nvPr/>
        </p:nvSpPr>
        <p:spPr>
          <a:xfrm>
            <a:off x="6119649" y="4319312"/>
            <a:ext cx="773990" cy="369332"/>
          </a:xfrm>
          <a:prstGeom prst="rect">
            <a:avLst/>
          </a:prstGeom>
          <a:noFill/>
        </p:spPr>
        <p:txBody>
          <a:bodyPr wrap="square" rtlCol="0">
            <a:spAutoFit/>
          </a:bodyPr>
          <a:lstStyle/>
          <a:p>
            <a:r>
              <a:rPr lang="en-US" dirty="0" smtClean="0"/>
              <a:t>1990</a:t>
            </a:r>
            <a:endParaRPr lang="en-US" dirty="0"/>
          </a:p>
        </p:txBody>
      </p:sp>
      <p:sp>
        <p:nvSpPr>
          <p:cNvPr id="34" name="TextBox 33"/>
          <p:cNvSpPr txBox="1"/>
          <p:nvPr/>
        </p:nvSpPr>
        <p:spPr>
          <a:xfrm>
            <a:off x="7223909" y="4311721"/>
            <a:ext cx="773990" cy="369332"/>
          </a:xfrm>
          <a:prstGeom prst="rect">
            <a:avLst/>
          </a:prstGeom>
          <a:noFill/>
        </p:spPr>
        <p:txBody>
          <a:bodyPr wrap="square" rtlCol="0">
            <a:spAutoFit/>
          </a:bodyPr>
          <a:lstStyle/>
          <a:p>
            <a:r>
              <a:rPr lang="en-US" dirty="0" smtClean="0"/>
              <a:t>2000</a:t>
            </a:r>
            <a:endParaRPr lang="en-US" dirty="0"/>
          </a:p>
        </p:txBody>
      </p:sp>
      <p:sp>
        <p:nvSpPr>
          <p:cNvPr id="35" name="TextBox 34"/>
          <p:cNvSpPr txBox="1"/>
          <p:nvPr/>
        </p:nvSpPr>
        <p:spPr>
          <a:xfrm>
            <a:off x="714452" y="2705018"/>
            <a:ext cx="2669276" cy="1631216"/>
          </a:xfrm>
          <a:prstGeom prst="rect">
            <a:avLst/>
          </a:prstGeom>
          <a:solidFill>
            <a:srgbClr val="FFFF00"/>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AID REGIME            </a:t>
            </a:r>
          </a:p>
          <a:p>
            <a:pPr algn="ctr"/>
            <a:endParaRPr lang="en-US" sz="2000" b="1" dirty="0" smtClean="0"/>
          </a:p>
          <a:p>
            <a:pPr algn="ctr"/>
            <a:endParaRPr lang="en-US" sz="2000" b="1" dirty="0"/>
          </a:p>
        </p:txBody>
      </p:sp>
      <p:sp>
        <p:nvSpPr>
          <p:cNvPr id="36" name="TextBox 35"/>
          <p:cNvSpPr txBox="1"/>
          <p:nvPr/>
        </p:nvSpPr>
        <p:spPr>
          <a:xfrm>
            <a:off x="3215036" y="2694871"/>
            <a:ext cx="1786133" cy="1631216"/>
          </a:xfrm>
          <a:prstGeom prst="rect">
            <a:avLst/>
          </a:prstGeom>
          <a:solidFill>
            <a:schemeClr val="accent1">
              <a:alpha val="60000"/>
            </a:schemeClr>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BASIC NEEDS</a:t>
            </a:r>
          </a:p>
          <a:p>
            <a:pPr algn="ctr"/>
            <a:endParaRPr lang="en-US" sz="2000" b="1" dirty="0" smtClean="0"/>
          </a:p>
          <a:p>
            <a:pPr algn="ctr"/>
            <a:endParaRPr lang="en-US" sz="2000" b="1" dirty="0" smtClean="0"/>
          </a:p>
        </p:txBody>
      </p:sp>
      <p:sp>
        <p:nvSpPr>
          <p:cNvPr id="37" name="TextBox 36"/>
          <p:cNvSpPr txBox="1"/>
          <p:nvPr/>
        </p:nvSpPr>
        <p:spPr>
          <a:xfrm>
            <a:off x="4802711" y="2685176"/>
            <a:ext cx="2090928" cy="1631216"/>
          </a:xfrm>
          <a:prstGeom prst="rect">
            <a:avLst/>
          </a:prstGeom>
          <a:solidFill>
            <a:srgbClr val="CCFFCC">
              <a:alpha val="53000"/>
            </a:srgbClr>
          </a:solidFill>
          <a:ln w="38100">
            <a:noFill/>
          </a:ln>
        </p:spPr>
        <p:txBody>
          <a:bodyPr wrap="square" rtlCol="0">
            <a:spAutoFit/>
          </a:bodyPr>
          <a:lstStyle/>
          <a:p>
            <a:pPr algn="ctr"/>
            <a:endParaRPr lang="en-US" sz="2000" b="1" dirty="0" smtClean="0"/>
          </a:p>
          <a:p>
            <a:pPr algn="ctr"/>
            <a:r>
              <a:rPr lang="en-US" sz="2000" b="1" dirty="0" smtClean="0"/>
              <a:t>STR. ADJ. + WASHINGTON CONSENSUS</a:t>
            </a:r>
          </a:p>
          <a:p>
            <a:pPr algn="ctr"/>
            <a:endParaRPr lang="en-US" sz="2000" b="1" dirty="0"/>
          </a:p>
        </p:txBody>
      </p:sp>
      <p:sp>
        <p:nvSpPr>
          <p:cNvPr id="38" name="TextBox 37"/>
          <p:cNvSpPr txBox="1"/>
          <p:nvPr/>
        </p:nvSpPr>
        <p:spPr>
          <a:xfrm>
            <a:off x="6893640" y="2705018"/>
            <a:ext cx="1580562" cy="1631216"/>
          </a:xfrm>
          <a:prstGeom prst="rect">
            <a:avLst/>
          </a:prstGeom>
          <a:solidFill>
            <a:schemeClr val="bg2">
              <a:lumMod val="50000"/>
              <a:alpha val="46000"/>
            </a:schemeClr>
          </a:solidFill>
          <a:ln w="38100">
            <a:noFill/>
          </a:ln>
        </p:spPr>
        <p:txBody>
          <a:bodyPr wrap="square" rtlCol="0">
            <a:spAutoFit/>
          </a:bodyPr>
          <a:lstStyle/>
          <a:p>
            <a:pPr algn="ctr"/>
            <a:endParaRPr lang="en-US" sz="2000" b="1" dirty="0" smtClean="0"/>
          </a:p>
          <a:p>
            <a:pPr algn="ctr"/>
            <a:r>
              <a:rPr lang="en-US" sz="2000" b="1" dirty="0" smtClean="0"/>
              <a:t>NEW INSTITU-TIONALISM</a:t>
            </a:r>
          </a:p>
          <a:p>
            <a:pPr algn="ctr"/>
            <a:endParaRPr lang="en-US" sz="2000" b="1" dirty="0"/>
          </a:p>
        </p:txBody>
      </p:sp>
    </p:spTree>
    <p:extLst>
      <p:ext uri="{BB962C8B-B14F-4D97-AF65-F5344CB8AC3E}">
        <p14:creationId xmlns:p14="http://schemas.microsoft.com/office/powerpoint/2010/main" val="3403235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Documents and Settings\Jenna\My Documents\My Pictures\2008-09-22\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228600"/>
            <a:ext cx="712311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1066800" y="594360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latin typeface="Perpetua" charset="0"/>
              </a:rPr>
              <a:t>[</a:t>
            </a:r>
            <a:r>
              <a:rPr lang="en-US" b="1" i="1">
                <a:latin typeface="Perpetua" charset="0"/>
              </a:rPr>
              <a:t>dams and their funders </a:t>
            </a:r>
            <a:r>
              <a:rPr lang="en-US" b="1">
                <a:latin typeface="Perpetua" charset="0"/>
              </a:rPr>
              <a:t>– source </a:t>
            </a:r>
            <a:r>
              <a:rPr lang="en-US" b="1" u="sng">
                <a:latin typeface="Perpetua" charset="0"/>
              </a:rPr>
              <a:t>Silenced Rivers: The Ecology and Politics of Large Dams</a:t>
            </a:r>
            <a:r>
              <a:rPr lang="en-US" b="1">
                <a:latin typeface="Perpetua" charset="0"/>
              </a:rPr>
              <a:t>, by Patrick McCully, 2001]</a:t>
            </a:r>
          </a:p>
        </p:txBody>
      </p:sp>
    </p:spTree>
    <p:extLst>
      <p:ext uri="{BB962C8B-B14F-4D97-AF65-F5344CB8AC3E}">
        <p14:creationId xmlns:p14="http://schemas.microsoft.com/office/powerpoint/2010/main" val="14834041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7614</TotalTime>
  <Words>1260</Words>
  <Application>Microsoft Macintosh PowerPoint</Application>
  <PresentationFormat>On-screen Show (4:3)</PresentationFormat>
  <Paragraphs>212</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Thinking Big: Model, Projects, Critiques</vt:lpstr>
      <vt:lpstr>On Thursday (5/24)</vt:lpstr>
      <vt:lpstr>Administrivia</vt:lpstr>
      <vt:lpstr>Outline for Today</vt:lpstr>
      <vt:lpstr>Review: ‘Technology’</vt:lpstr>
      <vt:lpstr>Review: ‘Development’</vt:lpstr>
      <vt:lpstr>Characterizing Dam Projects</vt:lpstr>
      <vt:lpstr>Financing Dam Projects</vt:lpstr>
      <vt:lpstr>PowerPoint Presentation</vt:lpstr>
      <vt:lpstr>Dams As Monuments, Displays of Power</vt:lpstr>
      <vt:lpstr>Odes to the Dam</vt:lpstr>
      <vt:lpstr>Odes to the Dam</vt:lpstr>
      <vt:lpstr>Akosombo Dam</vt:lpstr>
      <vt:lpstr>Nkrumah’s original vision</vt:lpstr>
      <vt:lpstr>World Bank Funding</vt:lpstr>
      <vt:lpstr>Other actors and  the deal that was struck</vt:lpstr>
      <vt:lpstr>Social and Environmental Outcomes</vt:lpstr>
      <vt:lpstr>Akosombo Dam Today</vt:lpstr>
      <vt:lpstr>Movement of People in the Wake of Industrialization</vt:lpstr>
      <vt:lpstr>Direct vs. Indirect Costs and Benefits</vt:lpstr>
      <vt:lpstr>Modernization Paradigm/  Neoclassical Economic Growth Model</vt:lpstr>
      <vt:lpstr>Summary</vt:lpstr>
      <vt:lpstr>Rethinking Neoclassical Growth Models/ Modernization Paradigm</vt:lpstr>
      <vt:lpstr>Mitchell’s Critique of  Development Institutions (Egypt)</vt:lpstr>
      <vt:lpstr>Rethinking Neoclassical Growth Models/ Modernization Paradigm</vt:lpstr>
      <vt:lpstr>Take a break!</vt:lpstr>
      <vt:lpstr>Activity: Green Revolution Debate</vt:lpstr>
      <vt:lpstr>On Thursday (5/31)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181 Technology and Poverty Summer 2012 </dc:title>
  <dc:creator>Janaki Srinivasan</dc:creator>
  <cp:lastModifiedBy>Janaki Srinivasan</cp:lastModifiedBy>
  <cp:revision>180</cp:revision>
  <dcterms:created xsi:type="dcterms:W3CDTF">2012-05-20T06:39:09Z</dcterms:created>
  <dcterms:modified xsi:type="dcterms:W3CDTF">2012-05-30T22:21:19Z</dcterms:modified>
</cp:coreProperties>
</file>