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77" r:id="rId4"/>
    <p:sldId id="276" r:id="rId5"/>
    <p:sldId id="257" r:id="rId6"/>
    <p:sldId id="278" r:id="rId7"/>
    <p:sldId id="259" r:id="rId8"/>
    <p:sldId id="263" r:id="rId9"/>
    <p:sldId id="268" r:id="rId10"/>
    <p:sldId id="265" r:id="rId11"/>
    <p:sldId id="275" r:id="rId12"/>
    <p:sldId id="264" r:id="rId13"/>
    <p:sldId id="266" r:id="rId14"/>
    <p:sldId id="267" r:id="rId15"/>
    <p:sldId id="272" r:id="rId16"/>
    <p:sldId id="269" r:id="rId17"/>
    <p:sldId id="279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5598-2F1F-4E90-B0D3-FD3347AA6D8B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B92E5BA7-A6F3-479C-91CC-E9D415BE0B60}">
      <dgm:prSet phldrT="[Text]"/>
      <dgm:spPr/>
      <dgm:t>
        <a:bodyPr/>
        <a:lstStyle/>
        <a:p>
          <a:r>
            <a:rPr lang="en-US" dirty="0" smtClean="0"/>
            <a:t>Portfolio</a:t>
          </a:r>
          <a:endParaRPr lang="en-US" dirty="0"/>
        </a:p>
      </dgm:t>
    </dgm:pt>
    <dgm:pt modelId="{4F4FFC1D-5A98-4B66-A442-2261B551B45E}" type="parTrans" cxnId="{C41840B5-C5CF-4933-89F2-E82A5E25AA1F}">
      <dgm:prSet/>
      <dgm:spPr/>
      <dgm:t>
        <a:bodyPr/>
        <a:lstStyle/>
        <a:p>
          <a:endParaRPr lang="en-US"/>
        </a:p>
      </dgm:t>
    </dgm:pt>
    <dgm:pt modelId="{FE2F1931-DEA5-4A5B-AF14-2D3189089704}" type="sibTrans" cxnId="{C41840B5-C5CF-4933-89F2-E82A5E25AA1F}">
      <dgm:prSet/>
      <dgm:spPr/>
      <dgm:t>
        <a:bodyPr/>
        <a:lstStyle/>
        <a:p>
          <a:endParaRPr lang="en-US"/>
        </a:p>
      </dgm:t>
    </dgm:pt>
    <dgm:pt modelId="{86474B3C-0ECB-48B7-9A5E-5CA1945E2FC3}">
      <dgm:prSet phldrT="[Text]"/>
      <dgm:spPr/>
      <dgm:t>
        <a:bodyPr/>
        <a:lstStyle/>
        <a:p>
          <a:r>
            <a:rPr lang="en-US" dirty="0" smtClean="0"/>
            <a:t>Program</a:t>
          </a:r>
          <a:endParaRPr lang="en-US" dirty="0"/>
        </a:p>
      </dgm:t>
    </dgm:pt>
    <dgm:pt modelId="{51754A5A-1530-4EE2-A6EA-573E2F2AE5D7}" type="parTrans" cxnId="{8F962891-9F66-4609-90D2-9897300663A7}">
      <dgm:prSet/>
      <dgm:spPr/>
      <dgm:t>
        <a:bodyPr/>
        <a:lstStyle/>
        <a:p>
          <a:endParaRPr lang="en-US"/>
        </a:p>
      </dgm:t>
    </dgm:pt>
    <dgm:pt modelId="{23724BAF-DF13-4732-A50C-81826F5935EF}" type="sibTrans" cxnId="{8F962891-9F66-4609-90D2-9897300663A7}">
      <dgm:prSet/>
      <dgm:spPr/>
      <dgm:t>
        <a:bodyPr/>
        <a:lstStyle/>
        <a:p>
          <a:endParaRPr lang="en-US"/>
        </a:p>
      </dgm:t>
    </dgm:pt>
    <dgm:pt modelId="{A2336358-6089-40CB-B0A7-093629989C39}">
      <dgm:prSet phldrT="[Text]"/>
      <dgm:spPr/>
      <dgm:t>
        <a:bodyPr/>
        <a:lstStyle/>
        <a:p>
          <a:r>
            <a:rPr lang="en-US" dirty="0" smtClean="0"/>
            <a:t>Project</a:t>
          </a:r>
          <a:endParaRPr lang="en-US" dirty="0"/>
        </a:p>
      </dgm:t>
    </dgm:pt>
    <dgm:pt modelId="{8EA304B7-60AD-4B6C-B311-900A3295031B}" type="parTrans" cxnId="{22526A51-8B18-44B0-94DC-12CDD9DC757D}">
      <dgm:prSet/>
      <dgm:spPr/>
      <dgm:t>
        <a:bodyPr/>
        <a:lstStyle/>
        <a:p>
          <a:endParaRPr lang="en-US"/>
        </a:p>
      </dgm:t>
    </dgm:pt>
    <dgm:pt modelId="{60016044-F2D3-481E-AE0F-F0912DF3792B}" type="sibTrans" cxnId="{22526A51-8B18-44B0-94DC-12CDD9DC757D}">
      <dgm:prSet/>
      <dgm:spPr/>
      <dgm:t>
        <a:bodyPr/>
        <a:lstStyle/>
        <a:p>
          <a:endParaRPr lang="en-US"/>
        </a:p>
      </dgm:t>
    </dgm:pt>
    <dgm:pt modelId="{48119647-316A-428E-BB99-2E6545D80BC3}" type="pres">
      <dgm:prSet presAssocID="{EB665598-2F1F-4E90-B0D3-FD3347AA6D8B}" presName="Name0" presStyleCnt="0">
        <dgm:presLayoutVars>
          <dgm:resizeHandles/>
        </dgm:presLayoutVars>
      </dgm:prSet>
      <dgm:spPr/>
    </dgm:pt>
    <dgm:pt modelId="{A8810AB4-CEF9-4E1F-ACFA-EC51070153AD}" type="pres">
      <dgm:prSet presAssocID="{B92E5BA7-A6F3-479C-91CC-E9D415BE0B60}" presName="text" presStyleLbl="node1" presStyleIdx="0" presStyleCnt="3" custScaleX="162278">
        <dgm:presLayoutVars>
          <dgm:bulletEnabled val="1"/>
        </dgm:presLayoutVars>
      </dgm:prSet>
      <dgm:spPr/>
    </dgm:pt>
    <dgm:pt modelId="{4F4AF3D8-4DAC-4A08-9FA8-4DB2C3BB8C40}" type="pres">
      <dgm:prSet presAssocID="{FE2F1931-DEA5-4A5B-AF14-2D3189089704}" presName="space" presStyleCnt="0"/>
      <dgm:spPr/>
    </dgm:pt>
    <dgm:pt modelId="{3CAF79F8-2BBE-42C3-90F9-37515708EDD3}" type="pres">
      <dgm:prSet presAssocID="{86474B3C-0ECB-48B7-9A5E-5CA1945E2FC3}" presName="text" presStyleLbl="node1" presStyleIdx="1" presStyleCnt="3" custScaleX="118735">
        <dgm:presLayoutVars>
          <dgm:bulletEnabled val="1"/>
        </dgm:presLayoutVars>
      </dgm:prSet>
      <dgm:spPr/>
    </dgm:pt>
    <dgm:pt modelId="{F05F8681-E20F-48DA-9422-2C178F6683C0}" type="pres">
      <dgm:prSet presAssocID="{23724BAF-DF13-4732-A50C-81826F5935EF}" presName="space" presStyleCnt="0"/>
      <dgm:spPr/>
    </dgm:pt>
    <dgm:pt modelId="{71061E22-82D2-41D2-B66E-76936E9DA985}" type="pres">
      <dgm:prSet presAssocID="{A2336358-6089-40CB-B0A7-093629989C39}" presName="text" presStyleLbl="node1" presStyleIdx="2" presStyleCnt="3">
        <dgm:presLayoutVars>
          <dgm:bulletEnabled val="1"/>
        </dgm:presLayoutVars>
      </dgm:prSet>
      <dgm:spPr/>
    </dgm:pt>
  </dgm:ptLst>
  <dgm:cxnLst>
    <dgm:cxn modelId="{8F962891-9F66-4609-90D2-9897300663A7}" srcId="{EB665598-2F1F-4E90-B0D3-FD3347AA6D8B}" destId="{86474B3C-0ECB-48B7-9A5E-5CA1945E2FC3}" srcOrd="1" destOrd="0" parTransId="{51754A5A-1530-4EE2-A6EA-573E2F2AE5D7}" sibTransId="{23724BAF-DF13-4732-A50C-81826F5935EF}"/>
    <dgm:cxn modelId="{C41840B5-C5CF-4933-89F2-E82A5E25AA1F}" srcId="{EB665598-2F1F-4E90-B0D3-FD3347AA6D8B}" destId="{B92E5BA7-A6F3-479C-91CC-E9D415BE0B60}" srcOrd="0" destOrd="0" parTransId="{4F4FFC1D-5A98-4B66-A442-2261B551B45E}" sibTransId="{FE2F1931-DEA5-4A5B-AF14-2D3189089704}"/>
    <dgm:cxn modelId="{F1290CFA-4259-4A67-B77F-7B2D75269C9B}" type="presOf" srcId="{B92E5BA7-A6F3-479C-91CC-E9D415BE0B60}" destId="{A8810AB4-CEF9-4E1F-ACFA-EC51070153AD}" srcOrd="0" destOrd="0" presId="urn:diagrams.loki3.com/VaryingWidthList+Icon"/>
    <dgm:cxn modelId="{D97E6F02-69BB-4884-ACC8-334223527626}" type="presOf" srcId="{A2336358-6089-40CB-B0A7-093629989C39}" destId="{71061E22-82D2-41D2-B66E-76936E9DA985}" srcOrd="0" destOrd="0" presId="urn:diagrams.loki3.com/VaryingWidthList+Icon"/>
    <dgm:cxn modelId="{B93DC9AF-DB5E-42E4-9491-4B19926D0955}" type="presOf" srcId="{86474B3C-0ECB-48B7-9A5E-5CA1945E2FC3}" destId="{3CAF79F8-2BBE-42C3-90F9-37515708EDD3}" srcOrd="0" destOrd="0" presId="urn:diagrams.loki3.com/VaryingWidthList+Icon"/>
    <dgm:cxn modelId="{22526A51-8B18-44B0-94DC-12CDD9DC757D}" srcId="{EB665598-2F1F-4E90-B0D3-FD3347AA6D8B}" destId="{A2336358-6089-40CB-B0A7-093629989C39}" srcOrd="2" destOrd="0" parTransId="{8EA304B7-60AD-4B6C-B311-900A3295031B}" sibTransId="{60016044-F2D3-481E-AE0F-F0912DF3792B}"/>
    <dgm:cxn modelId="{E37D797C-7355-4EA1-9303-3FB46CCF903F}" type="presOf" srcId="{EB665598-2F1F-4E90-B0D3-FD3347AA6D8B}" destId="{48119647-316A-428E-BB99-2E6545D80BC3}" srcOrd="0" destOrd="0" presId="urn:diagrams.loki3.com/VaryingWidthList+Icon"/>
    <dgm:cxn modelId="{130660D3-950A-4D04-B687-D50FE2EC2C56}" type="presParOf" srcId="{48119647-316A-428E-BB99-2E6545D80BC3}" destId="{A8810AB4-CEF9-4E1F-ACFA-EC51070153AD}" srcOrd="0" destOrd="0" presId="urn:diagrams.loki3.com/VaryingWidthList+Icon"/>
    <dgm:cxn modelId="{9EB3AB29-23FA-44C5-98E8-9FC2408BABB3}" type="presParOf" srcId="{48119647-316A-428E-BB99-2E6545D80BC3}" destId="{4F4AF3D8-4DAC-4A08-9FA8-4DB2C3BB8C40}" srcOrd="1" destOrd="0" presId="urn:diagrams.loki3.com/VaryingWidthList+Icon"/>
    <dgm:cxn modelId="{991A3FAA-C99A-4D30-8363-0CF8A335B3D8}" type="presParOf" srcId="{48119647-316A-428E-BB99-2E6545D80BC3}" destId="{3CAF79F8-2BBE-42C3-90F9-37515708EDD3}" srcOrd="2" destOrd="0" presId="urn:diagrams.loki3.com/VaryingWidthList+Icon"/>
    <dgm:cxn modelId="{AAC75F2D-32A9-4FBB-8E0E-FFA39038DD0F}" type="presParOf" srcId="{48119647-316A-428E-BB99-2E6545D80BC3}" destId="{F05F8681-E20F-48DA-9422-2C178F6683C0}" srcOrd="3" destOrd="0" presId="urn:diagrams.loki3.com/VaryingWidthList+Icon"/>
    <dgm:cxn modelId="{5CEE9A4A-C142-49A3-9387-D06BA667B479}" type="presParOf" srcId="{48119647-316A-428E-BB99-2E6545D80BC3}" destId="{71061E22-82D2-41D2-B66E-76936E9DA985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10AB4-CEF9-4E1F-ACFA-EC51070153AD}">
      <dsp:nvSpPr>
        <dsp:cNvPr id="0" name=""/>
        <dsp:cNvSpPr/>
      </dsp:nvSpPr>
      <dsp:spPr>
        <a:xfrm>
          <a:off x="1520821" y="2195"/>
          <a:ext cx="5111756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Portfolio</a:t>
          </a:r>
          <a:endParaRPr lang="en-US" sz="6500" kern="1200" dirty="0"/>
        </a:p>
      </dsp:txBody>
      <dsp:txXfrm>
        <a:off x="1520821" y="2195"/>
        <a:ext cx="5111756" cy="1448841"/>
      </dsp:txXfrm>
    </dsp:sp>
    <dsp:sp modelId="{3CAF79F8-2BBE-42C3-90F9-37515708EDD3}">
      <dsp:nvSpPr>
        <dsp:cNvPr id="0" name=""/>
        <dsp:cNvSpPr/>
      </dsp:nvSpPr>
      <dsp:spPr>
        <a:xfrm>
          <a:off x="2206623" y="1523479"/>
          <a:ext cx="3740152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Program</a:t>
          </a:r>
          <a:endParaRPr lang="en-US" sz="6500" kern="1200" dirty="0"/>
        </a:p>
      </dsp:txBody>
      <dsp:txXfrm>
        <a:off x="2206623" y="1523479"/>
        <a:ext cx="3740152" cy="1448841"/>
      </dsp:txXfrm>
    </dsp:sp>
    <dsp:sp modelId="{71061E22-82D2-41D2-B66E-76936E9DA985}">
      <dsp:nvSpPr>
        <dsp:cNvPr id="0" name=""/>
        <dsp:cNvSpPr/>
      </dsp:nvSpPr>
      <dsp:spPr>
        <a:xfrm>
          <a:off x="2794199" y="3044762"/>
          <a:ext cx="2565000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Project</a:t>
          </a:r>
          <a:endParaRPr lang="en-US" sz="6500" kern="1200" dirty="0"/>
        </a:p>
      </dsp:txBody>
      <dsp:txXfrm>
        <a:off x="2794199" y="3044762"/>
        <a:ext cx="2565000" cy="1448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9E8D110-6FEA-484A-AFAA-6C44D97786C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EBF8FE3-0260-4141-9F5E-11223C83C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9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6808127-7E11-4343-9C37-2CBC8EBD77DB}" type="datetimeFigureOut">
              <a:rPr lang="en-US" smtClean="0"/>
              <a:t>3/29/2013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F862E29-9987-4CD4-9BFD-816653FFC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4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451846-C4BF-45B7-A99F-F45025A6613C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A874-77CF-4AC9-B798-3FD1012A9B83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F61FBF-90AB-4934-919F-0357B7EC9447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6598-4ED1-4BAF-8FD8-8ECE43244C2F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2C6B-BC53-490A-9C0B-03F3989961AD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812B6B-164F-481C-8EB5-406D8DB0780F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FE1647-6E0D-43CA-80F6-00FA768E626B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B3D2-FD30-41CD-B6A2-697F1820FEE5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922B-D971-43ED-8693-850D4CF3ED41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7240-EB74-4903-B50C-AA7D6A801BD2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5A0522-F7D1-4739-BC56-36C7C0E51124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algn="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37938B-B17D-45A9-B43E-B963747F226F}" type="datetime2">
              <a:rPr lang="en-US" smtClean="0"/>
              <a:t>Friday, March 29,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924800" cy="4191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PMO, PSO, EPMO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Successes and failures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Lisa </a:t>
            </a:r>
            <a:r>
              <a:rPr lang="en-US" dirty="0" smtClean="0"/>
              <a:t>Bausell MBA</a:t>
            </a:r>
            <a:r>
              <a:rPr lang="en-US" dirty="0" smtClean="0"/>
              <a:t>, PMP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1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 in 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Who do the PMs work for?</a:t>
            </a:r>
          </a:p>
          <a:p>
            <a:r>
              <a:rPr lang="en-US" sz="3600" dirty="0" smtClean="0"/>
              <a:t>Who makes decisions of what projects to do?</a:t>
            </a:r>
          </a:p>
          <a:p>
            <a:r>
              <a:rPr lang="en-US" sz="3600" dirty="0" smtClean="0"/>
              <a:t>Delivery of updates and news (PMO? PM’s?)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4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 Road to Failure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02" y="1752600"/>
            <a:ext cx="368617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Perception ?  Reality?  </a:t>
            </a:r>
          </a:p>
          <a:p>
            <a:pPr lvl="1"/>
            <a:r>
              <a:rPr lang="en-US" dirty="0" smtClean="0"/>
              <a:t>No buy-in </a:t>
            </a:r>
          </a:p>
          <a:p>
            <a:pPr lvl="1"/>
            <a:r>
              <a:rPr lang="en-US" dirty="0"/>
              <a:t>Bad for cowboys and cowgirls</a:t>
            </a:r>
          </a:p>
          <a:p>
            <a:pPr lvl="1"/>
            <a:r>
              <a:rPr lang="en-US" dirty="0" smtClean="0"/>
              <a:t>Too </a:t>
            </a:r>
            <a:r>
              <a:rPr lang="en-US" dirty="0" smtClean="0"/>
              <a:t>much time needed to track</a:t>
            </a:r>
          </a:p>
          <a:p>
            <a:pPr lvl="1"/>
            <a:r>
              <a:rPr lang="en-US" dirty="0" smtClean="0"/>
              <a:t>Cumbersome </a:t>
            </a:r>
            <a:r>
              <a:rPr lang="en-US" dirty="0" smtClean="0"/>
              <a:t>process holds up work</a:t>
            </a:r>
          </a:p>
          <a:p>
            <a:pPr lvl="1"/>
            <a:r>
              <a:rPr lang="en-US" dirty="0" smtClean="0"/>
              <a:t>Neutralizes power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Case </a:t>
            </a:r>
            <a:r>
              <a:rPr lang="en-US" sz="4900" dirty="0" smtClean="0"/>
              <a:t>study, how not to start a PMO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Try to do too much at once</a:t>
            </a:r>
          </a:p>
          <a:p>
            <a:r>
              <a:rPr lang="en-US" sz="3600" dirty="0" smtClean="0"/>
              <a:t>Bring in consultants to do all the planning</a:t>
            </a:r>
          </a:p>
          <a:p>
            <a:r>
              <a:rPr lang="en-US" sz="3600" dirty="0" smtClean="0"/>
              <a:t>Plan for MONTHS and then implement everything</a:t>
            </a:r>
          </a:p>
          <a:p>
            <a:r>
              <a:rPr lang="en-US" sz="3600" dirty="0" smtClean="0"/>
              <a:t>Don’t get participation from all levels</a:t>
            </a:r>
          </a:p>
          <a:p>
            <a:r>
              <a:rPr lang="en-US" sz="3600" dirty="0" smtClean="0"/>
              <a:t>Go too slow or too fast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6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tips for PMO’s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Executive support</a:t>
            </a:r>
          </a:p>
          <a:p>
            <a:r>
              <a:rPr lang="en-US" sz="3600" dirty="0" smtClean="0"/>
              <a:t>User support</a:t>
            </a:r>
          </a:p>
          <a:p>
            <a:r>
              <a:rPr lang="en-US" sz="3600" dirty="0" smtClean="0"/>
              <a:t>PM’s need to see the benefit</a:t>
            </a:r>
          </a:p>
          <a:p>
            <a:r>
              <a:rPr lang="en-US" sz="3600" dirty="0" smtClean="0"/>
              <a:t>Scope in line with </a:t>
            </a:r>
            <a:r>
              <a:rPr lang="en-US" sz="3600" dirty="0" smtClean="0"/>
              <a:t>organization</a:t>
            </a:r>
          </a:p>
          <a:p>
            <a:r>
              <a:rPr lang="en-US" sz="3600" dirty="0" smtClean="0"/>
              <a:t>Show value immediately</a:t>
            </a:r>
            <a:endParaRPr lang="en-US" sz="3600" dirty="0" smtClean="0"/>
          </a:p>
          <a:p>
            <a:r>
              <a:rPr lang="en-US" sz="3600" dirty="0" smtClean="0"/>
              <a:t>Deliver news to different audiences in different </a:t>
            </a:r>
            <a:r>
              <a:rPr lang="en-US" sz="3600" dirty="0" smtClean="0"/>
              <a:t>ways</a:t>
            </a:r>
          </a:p>
          <a:p>
            <a:r>
              <a:rPr lang="en-US" sz="3600" dirty="0" smtClean="0"/>
              <a:t>Continuous improvement!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772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80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 Maturity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1"/>
            <a:ext cx="7391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9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20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924800" cy="4191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PMO, PSO, EPMO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Successes and failures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Lisa </a:t>
            </a:r>
            <a:r>
              <a:rPr lang="en-US" dirty="0" smtClean="0"/>
              <a:t>Bausell MBA</a:t>
            </a:r>
            <a:r>
              <a:rPr lang="en-US" dirty="0" smtClean="0"/>
              <a:t>, PMP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5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problems are we trying to solve?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Each business unit </a:t>
            </a:r>
            <a:r>
              <a:rPr lang="en-US" sz="3600" dirty="0" smtClean="0"/>
              <a:t>doing “their” projects </a:t>
            </a:r>
            <a:endParaRPr lang="en-US" sz="3600" dirty="0" smtClean="0"/>
          </a:p>
          <a:p>
            <a:r>
              <a:rPr lang="en-US" sz="3600" dirty="0" smtClean="0"/>
              <a:t>Project selection by loudest voice</a:t>
            </a:r>
          </a:p>
          <a:p>
            <a:r>
              <a:rPr lang="en-US" sz="3600" dirty="0" smtClean="0"/>
              <a:t>Project failure rate too high</a:t>
            </a:r>
          </a:p>
          <a:p>
            <a:r>
              <a:rPr lang="en-US" sz="3600" dirty="0" smtClean="0"/>
              <a:t>Lack of consistency</a:t>
            </a:r>
          </a:p>
          <a:p>
            <a:r>
              <a:rPr lang="en-US" sz="3600" dirty="0" smtClean="0"/>
              <a:t>Resources not coordinated</a:t>
            </a:r>
            <a:endParaRPr lang="en-US" sz="3600" dirty="0" smtClean="0"/>
          </a:p>
          <a:p>
            <a:r>
              <a:rPr lang="en-US" sz="3600" dirty="0" smtClean="0"/>
              <a:t>Project rollout not well planned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296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4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of a PMO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for project selection</a:t>
            </a:r>
            <a:endParaRPr lang="en-US" sz="3600" dirty="0" smtClean="0"/>
          </a:p>
          <a:p>
            <a:r>
              <a:rPr lang="en-US" sz="3600" dirty="0" smtClean="0"/>
              <a:t>Standards and metrics</a:t>
            </a:r>
          </a:p>
          <a:p>
            <a:r>
              <a:rPr lang="en-US" sz="3600" dirty="0" smtClean="0"/>
              <a:t>Policies</a:t>
            </a:r>
          </a:p>
          <a:p>
            <a:r>
              <a:rPr lang="en-US" sz="3600" dirty="0" smtClean="0"/>
              <a:t>Resource Management</a:t>
            </a:r>
          </a:p>
          <a:p>
            <a:r>
              <a:rPr lang="en-US" sz="3600" dirty="0" smtClean="0"/>
              <a:t>Software</a:t>
            </a:r>
          </a:p>
          <a:p>
            <a:r>
              <a:rPr lang="en-US" sz="3600" dirty="0" smtClean="0"/>
              <a:t>Time tracking</a:t>
            </a:r>
          </a:p>
          <a:p>
            <a:r>
              <a:rPr lang="en-US" sz="3600" dirty="0" smtClean="0"/>
              <a:t>Cost tracking</a:t>
            </a:r>
          </a:p>
          <a:p>
            <a:r>
              <a:rPr lang="en-US" sz="3600" dirty="0" smtClean="0"/>
              <a:t> TRANSPARENCY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772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0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 Involvement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934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5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PSO</a:t>
            </a:r>
          </a:p>
          <a:p>
            <a:endParaRPr lang="en-US" sz="3600" dirty="0" smtClean="0"/>
          </a:p>
          <a:p>
            <a:r>
              <a:rPr lang="en-US" sz="3600" dirty="0" smtClean="0"/>
              <a:t>PMO</a:t>
            </a:r>
          </a:p>
          <a:p>
            <a:endParaRPr lang="en-US" sz="3600" dirty="0" smtClean="0"/>
          </a:p>
          <a:p>
            <a:r>
              <a:rPr lang="en-US" sz="3600" dirty="0" smtClean="0"/>
              <a:t>EPMO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8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5991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6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Who </a:t>
            </a:r>
            <a:r>
              <a:rPr lang="en-US" sz="4900" dirty="0" smtClean="0"/>
              <a:t>are the customers of the PMO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Project Managers</a:t>
            </a:r>
          </a:p>
          <a:p>
            <a:r>
              <a:rPr lang="en-US" sz="3600" dirty="0" smtClean="0"/>
              <a:t>Stakeholders</a:t>
            </a:r>
          </a:p>
          <a:p>
            <a:r>
              <a:rPr lang="en-US" sz="3600" dirty="0" smtClean="0"/>
              <a:t>Sponsors</a:t>
            </a:r>
          </a:p>
          <a:p>
            <a:r>
              <a:rPr lang="en-US" sz="3600" dirty="0" smtClean="0"/>
              <a:t>Executives</a:t>
            </a:r>
          </a:p>
          <a:p>
            <a:r>
              <a:rPr lang="en-US" sz="3600" dirty="0" smtClean="0"/>
              <a:t>Department Managers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7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PMO – Keeper of the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Lessons learned</a:t>
            </a:r>
          </a:p>
          <a:p>
            <a:r>
              <a:rPr lang="en-US" sz="3600" dirty="0" smtClean="0"/>
              <a:t>Trending</a:t>
            </a:r>
          </a:p>
          <a:p>
            <a:r>
              <a:rPr lang="en-US" sz="3600" dirty="0" smtClean="0"/>
              <a:t>Find projects in trouble early</a:t>
            </a:r>
          </a:p>
          <a:p>
            <a:r>
              <a:rPr lang="en-US" sz="3600" dirty="0" smtClean="0"/>
              <a:t>Executive decision making support</a:t>
            </a:r>
          </a:p>
          <a:p>
            <a:r>
              <a:rPr lang="en-US" sz="3600" dirty="0" smtClean="0"/>
              <a:t>Resource planning (past, current, future)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772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corporate strategy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Help to do the right projects and not just do project right</a:t>
            </a:r>
          </a:p>
          <a:p>
            <a:r>
              <a:rPr lang="en-US" sz="3600" dirty="0" smtClean="0"/>
              <a:t>Strategic planning/project committees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HR</a:t>
            </a:r>
          </a:p>
          <a:p>
            <a:pPr lvl="1"/>
            <a:r>
              <a:rPr lang="en-US" dirty="0" smtClean="0"/>
              <a:t>Link to CEO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001000" cy="365125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70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1448</TotalTime>
  <Words>298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PMO, PSO, EPMO  Discussion Successes and failures  Lisa Bausell MBA, PMP</vt:lpstr>
      <vt:lpstr>What problems are we trying to solve?</vt:lpstr>
      <vt:lpstr>Services of a PMO </vt:lpstr>
      <vt:lpstr>PMO Involvement</vt:lpstr>
      <vt:lpstr>Definition </vt:lpstr>
      <vt:lpstr>Scope</vt:lpstr>
      <vt:lpstr> Who are the customers of the PMO </vt:lpstr>
      <vt:lpstr>PMO – Keeper of the stats</vt:lpstr>
      <vt:lpstr>Link to corporate strategy </vt:lpstr>
      <vt:lpstr>PMO in action </vt:lpstr>
      <vt:lpstr>PMO Road to Failure</vt:lpstr>
      <vt:lpstr>Problems </vt:lpstr>
      <vt:lpstr> Case study, how not to start a PMO </vt:lpstr>
      <vt:lpstr>Success tips for PMO’s</vt:lpstr>
      <vt:lpstr>PMO Maturity</vt:lpstr>
      <vt:lpstr>Questions?</vt:lpstr>
      <vt:lpstr>PMO, PSO, EPMO  Discussion Successes and failures  Lisa Bausell MBA, PMP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Lisa</cp:lastModifiedBy>
  <cp:revision>15</cp:revision>
  <cp:lastPrinted>2013-03-29T18:09:39Z</cp:lastPrinted>
  <dcterms:created xsi:type="dcterms:W3CDTF">2013-03-25T01:41:10Z</dcterms:created>
  <dcterms:modified xsi:type="dcterms:W3CDTF">2013-03-29T18:51:30Z</dcterms:modified>
</cp:coreProperties>
</file>