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61" r:id="rId3"/>
    <p:sldId id="279" r:id="rId4"/>
    <p:sldId id="280" r:id="rId5"/>
    <p:sldId id="283" r:id="rId6"/>
    <p:sldId id="262" r:id="rId7"/>
    <p:sldId id="263" r:id="rId8"/>
    <p:sldId id="293" r:id="rId9"/>
    <p:sldId id="284" r:id="rId10"/>
    <p:sldId id="294" r:id="rId11"/>
    <p:sldId id="295" r:id="rId12"/>
    <p:sldId id="286" r:id="rId13"/>
    <p:sldId id="287" r:id="rId14"/>
    <p:sldId id="288" r:id="rId15"/>
    <p:sldId id="289" r:id="rId16"/>
    <p:sldId id="290" r:id="rId17"/>
    <p:sldId id="292" r:id="rId18"/>
    <p:sldId id="270" r:id="rId19"/>
    <p:sldId id="271" r:id="rId20"/>
    <p:sldId id="272" r:id="rId21"/>
    <p:sldId id="273" r:id="rId22"/>
    <p:sldId id="264" r:id="rId23"/>
    <p:sldId id="265" r:id="rId24"/>
    <p:sldId id="266" r:id="rId25"/>
    <p:sldId id="267" r:id="rId26"/>
    <p:sldId id="268" r:id="rId27"/>
    <p:sldId id="269" r:id="rId28"/>
    <p:sldId id="27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20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3602E-9E0B-284B-B79B-383DD617AB4D}" type="datetimeFigureOut">
              <a:rPr lang="en-US" smtClean="0"/>
              <a:t>4/18/13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01F73-BC41-6A47-AE47-A4A73F5D8937}" type="slidenum">
              <a:rPr lang="en-US" smtClean="0"/>
              <a:t>‹#›</a:t>
            </a:fld>
            <a:endParaRPr lang="en-US"/>
          </a:p>
        </p:txBody>
      </p:sp>
    </p:spTree>
    <p:extLst>
      <p:ext uri="{BB962C8B-B14F-4D97-AF65-F5344CB8AC3E}">
        <p14:creationId xmlns:p14="http://schemas.microsoft.com/office/powerpoint/2010/main" val="3475120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latin typeface="Times New Roman" charset="0"/>
            </a:endParaRPr>
          </a:p>
        </p:txBody>
      </p:sp>
      <p:sp>
        <p:nvSpPr>
          <p:cNvPr id="55300" name="Slide Number Placeholder 3"/>
          <p:cNvSpPr>
            <a:spLocks noGrp="1"/>
          </p:cNvSpPr>
          <p:nvPr>
            <p:ph type="sldNum" sz="quarter" idx="5"/>
          </p:nvPr>
        </p:nvSpPr>
        <p:spPr>
          <a:noFill/>
        </p:spPr>
        <p:txBody>
          <a:bodyPr/>
          <a:lstStyle/>
          <a:p>
            <a:fld id="{8E977F11-5C5C-6345-BC83-4C6848299149}"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smtClean="0"/>
          </a:p>
        </p:txBody>
      </p:sp>
      <p:sp>
        <p:nvSpPr>
          <p:cNvPr id="4" name="Slide Number Placeholder 3"/>
          <p:cNvSpPr>
            <a:spLocks noGrp="1"/>
          </p:cNvSpPr>
          <p:nvPr>
            <p:ph type="sldNum" sz="quarter" idx="10"/>
          </p:nvPr>
        </p:nvSpPr>
        <p:spPr/>
        <p:txBody>
          <a:bodyPr/>
          <a:lstStyle/>
          <a:p>
            <a:fld id="{CDF52010-4753-D749-90CF-665FAD1C98E3}"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DF52010-4753-D749-90CF-665FAD1C98E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DF52010-4753-D749-90CF-665FAD1C98E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r>
              <a:rPr lang="en-US" dirty="0" smtClean="0">
                <a:latin typeface="Times New Roman" pitchFamily="-1" charset="0"/>
                <a:ea typeface="ＭＳ Ｐゴシック" pitchFamily="-1" charset="-128"/>
                <a:cs typeface="ＭＳ Ｐゴシック" pitchFamily="-1" charset="-128"/>
              </a:rPr>
              <a:t> </a:t>
            </a:r>
          </a:p>
        </p:txBody>
      </p:sp>
      <p:sp>
        <p:nvSpPr>
          <p:cNvPr id="49156" name="Slide Number Placeholder 3"/>
          <p:cNvSpPr>
            <a:spLocks noGrp="1"/>
          </p:cNvSpPr>
          <p:nvPr>
            <p:ph type="sldNum" sz="quarter" idx="5"/>
          </p:nvPr>
        </p:nvSpPr>
        <p:spPr>
          <a:noFill/>
        </p:spPr>
        <p:txBody>
          <a:bodyPr/>
          <a:lstStyle/>
          <a:p>
            <a:fld id="{BC8D45EC-3E59-D644-9F9B-5F4E4A576411}" type="slidenum">
              <a:rPr lang="en-US" smtClean="0">
                <a:latin typeface="Times New Roman" pitchFamily="-1" charset="0"/>
                <a:ea typeface="굴림" pitchFamily="-1" charset="-127"/>
                <a:cs typeface="굴림" pitchFamily="-1" charset="-127"/>
              </a:rPr>
              <a:pPr/>
              <a:t>17</a:t>
            </a:fld>
            <a:endParaRPr lang="en-US" smtClean="0">
              <a:latin typeface="Times New Roman" pitchFamily="-1" charset="0"/>
              <a:ea typeface="굴림" pitchFamily="-1" charset="-127"/>
              <a:cs typeface="굴림" pitchFamily="-1" charset="-127"/>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EBFED2E3-A9FC-C147-AD5E-3A01EE2BAEB2}" type="slidenum">
              <a:rPr lang="en-US" smtClean="0">
                <a:latin typeface="Arial" pitchFamily="-84" charset="0"/>
                <a:ea typeface="ヒラギノ角ゴ Pro W3" charset="-128"/>
                <a:cs typeface="ヒラギノ角ゴ Pro W3" charset="-128"/>
              </a:rPr>
              <a:pPr/>
              <a:t>23</a:t>
            </a:fld>
            <a:endParaRPr lang="en-US" smtClean="0">
              <a:latin typeface="Arial" pitchFamily="-84" charset="0"/>
              <a:ea typeface="ヒラギノ角ゴ Pro W3" charset="-128"/>
              <a:cs typeface="ヒラギノ角ゴ Pro W3" charset="-128"/>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pitchFamily="-84" charset="0"/>
              <a:ea typeface="ヒラギノ角ゴ Pro W3" charset="-128"/>
              <a:cs typeface="ヒラギノ角ゴ Pro W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AF5F8473-A754-7B4D-B4B5-671FE90A1840}" type="slidenum">
              <a:rPr lang="en-US" smtClean="0">
                <a:latin typeface="Arial" pitchFamily="-84" charset="0"/>
                <a:ea typeface="ヒラギノ角ゴ Pro W3" charset="-128"/>
                <a:cs typeface="ヒラギノ角ゴ Pro W3" charset="-128"/>
              </a:rPr>
              <a:pPr/>
              <a:t>25</a:t>
            </a:fld>
            <a:endParaRPr lang="en-US" smtClean="0">
              <a:latin typeface="Arial" pitchFamily="-84" charset="0"/>
              <a:ea typeface="ヒラギノ角ゴ Pro W3" charset="-128"/>
              <a:cs typeface="ヒラギノ角ゴ Pro W3" charset="-128"/>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pitchFamily="-84" charset="0"/>
              <a:ea typeface="ヒラギノ角ゴ Pro W3" charset="-128"/>
              <a:cs typeface="ヒラギノ角ゴ Pro W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91E9ACFE-2759-A74E-9F2D-DBBC29BA2B80}" type="slidenum">
              <a:rPr lang="en-US" smtClean="0">
                <a:latin typeface="Calibri" pitchFamily="-84" charset="0"/>
              </a:rPr>
              <a:pPr/>
              <a:t>26</a:t>
            </a:fld>
            <a:endParaRPr lang="en-US" smtClean="0">
              <a:latin typeface="Calibri" pitchFamily="-8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a:lstStyle/>
          <a:p>
            <a:pPr eaLnBrk="1" hangingPunct="1">
              <a:spcBef>
                <a:spcPct val="0"/>
              </a:spcBef>
            </a:pPr>
            <a:r>
              <a:rPr lang="en-US" dirty="0" smtClean="0"/>
              <a:t>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B9BC31B9-F465-604E-9BA3-81BDF78105FF}" type="slidenum">
              <a:rPr lang="en-US" smtClean="0">
                <a:latin typeface="Arial" pitchFamily="-84" charset="0"/>
                <a:ea typeface="ヒラギノ角ゴ Pro W3" charset="-128"/>
                <a:cs typeface="ヒラギノ角ゴ Pro W3" charset="-128"/>
              </a:rPr>
              <a:pPr/>
              <a:t>27</a:t>
            </a:fld>
            <a:endParaRPr lang="en-US" smtClean="0">
              <a:latin typeface="Arial" pitchFamily="-84" charset="0"/>
              <a:ea typeface="ヒラギノ角ゴ Pro W3" charset="-128"/>
              <a:cs typeface="ヒラギノ角ゴ Pro W3" charset="-128"/>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a:lstStyle/>
          <a:p>
            <a:pPr eaLnBrk="1" hangingPunct="1">
              <a:spcBef>
                <a:spcPct val="0"/>
              </a:spcBef>
            </a:pPr>
            <a:endParaRPr lang="en-US" smtClean="0">
              <a:latin typeface="Arial" pitchFamily="-84" charset="0"/>
              <a:ea typeface="ヒラギノ角ゴ Pro W3" charset="-128"/>
              <a:cs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EF3DF03-DA8D-9940-8108-CFF2355F1A4D}" type="slidenum">
              <a:rPr lang="en-US">
                <a:latin typeface="Calibri" charset="0"/>
              </a:rPr>
              <a:pPr/>
              <a:t>3</a:t>
            </a:fld>
            <a:endParaRPr lang="en-US">
              <a:latin typeface="Calibri"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EACB354-4DFD-D646-B8AD-2DB82E6C0562}" type="slidenum">
              <a:rPr lang="en-US">
                <a:latin typeface="Calibri" charset="0"/>
              </a:rPr>
              <a:pPr/>
              <a:t>4</a:t>
            </a:fld>
            <a:endParaRPr lang="en-US">
              <a:latin typeface="Calibri"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3BB51B7-9D48-A444-A018-970117844ED2}" type="slidenum">
              <a:rPr lang="en-US">
                <a:latin typeface="Calibri" charset="0"/>
              </a:rPr>
              <a:pPr/>
              <a:t>5</a:t>
            </a:fld>
            <a:endParaRPr lang="en-US">
              <a:latin typeface="Calibri"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68612" name="Slide Number Placeholder 3"/>
          <p:cNvSpPr>
            <a:spLocks noGrp="1"/>
          </p:cNvSpPr>
          <p:nvPr>
            <p:ph type="sldNum" sz="quarter" idx="5"/>
          </p:nvPr>
        </p:nvSpPr>
        <p:spPr>
          <a:noFill/>
        </p:spPr>
        <p:txBody>
          <a:bodyPr/>
          <a:lstStyle/>
          <a:p>
            <a:fld id="{461ABCBE-E962-7043-9FB4-08BE0A4204B2}" type="slidenum">
              <a:rPr lang="en-US">
                <a:latin typeface="Calibri" charset="0"/>
              </a:rPr>
              <a:pPr/>
              <a:t>6</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70660" name="Slide Number Placeholder 3"/>
          <p:cNvSpPr>
            <a:spLocks noGrp="1"/>
          </p:cNvSpPr>
          <p:nvPr>
            <p:ph type="sldNum" sz="quarter" idx="5"/>
          </p:nvPr>
        </p:nvSpPr>
        <p:spPr>
          <a:noFill/>
        </p:spPr>
        <p:txBody>
          <a:bodyPr/>
          <a:lstStyle/>
          <a:p>
            <a:fld id="{06450864-B4C1-6A4C-BD20-1DF945EA29AB}" type="slidenum">
              <a:rPr lang="en-US">
                <a:latin typeface="Calibri" charset="0"/>
              </a:rPr>
              <a:pPr/>
              <a:t>7</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E58E76B6-E11D-C447-9977-0A7AC46E925B}" type="slidenum">
              <a:rPr lang="en-US" smtClean="0">
                <a:latin typeface="Calibri" pitchFamily="-84" charset="0"/>
              </a:rPr>
              <a:pPr/>
              <a:t>10</a:t>
            </a:fld>
            <a:endParaRPr lang="en-US" smtClean="0">
              <a:latin typeface="Calibri" pitchFamily="-8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ea typeface="ＭＳ Ｐゴシック" charset="0"/>
                <a:cs typeface="ＭＳ Ｐゴシック" charset="0"/>
              </a:defRPr>
            </a:lvl1pPr>
            <a:lvl2pPr marL="35879619" indent="-35447153" eaLnBrk="0" hangingPunct="0">
              <a:defRPr sz="2300">
                <a:solidFill>
                  <a:schemeClr val="tx1"/>
                </a:solidFill>
                <a:latin typeface="Times New Roman" charset="0"/>
                <a:ea typeface="ＭＳ Ｐゴシック" charset="0"/>
              </a:defRPr>
            </a:lvl2pPr>
            <a:lvl3pPr eaLnBrk="0" hangingPunct="0">
              <a:defRPr sz="2300">
                <a:solidFill>
                  <a:schemeClr val="tx1"/>
                </a:solidFill>
                <a:latin typeface="Times New Roman" charset="0"/>
                <a:ea typeface="ＭＳ Ｐゴシック" charset="0"/>
              </a:defRPr>
            </a:lvl3pPr>
            <a:lvl4pPr eaLnBrk="0" hangingPunct="0">
              <a:defRPr sz="2300">
                <a:solidFill>
                  <a:schemeClr val="tx1"/>
                </a:solidFill>
                <a:latin typeface="Times New Roman" charset="0"/>
                <a:ea typeface="ＭＳ Ｐゴシック" charset="0"/>
              </a:defRPr>
            </a:lvl4pPr>
            <a:lvl5pPr eaLnBrk="0" hangingPunct="0">
              <a:defRPr sz="2300">
                <a:solidFill>
                  <a:schemeClr val="tx1"/>
                </a:solidFill>
                <a:latin typeface="Times New Roman" charset="0"/>
                <a:ea typeface="ＭＳ Ｐゴシック" charset="0"/>
              </a:defRPr>
            </a:lvl5pPr>
            <a:lvl6pPr marL="432465" eaLnBrk="0" fontAlgn="base" hangingPunct="0">
              <a:spcBef>
                <a:spcPct val="0"/>
              </a:spcBef>
              <a:spcAft>
                <a:spcPct val="0"/>
              </a:spcAft>
              <a:defRPr sz="2300">
                <a:solidFill>
                  <a:schemeClr val="tx1"/>
                </a:solidFill>
                <a:latin typeface="Times New Roman" charset="0"/>
                <a:ea typeface="ＭＳ Ｐゴシック" charset="0"/>
              </a:defRPr>
            </a:lvl6pPr>
            <a:lvl7pPr marL="864931" eaLnBrk="0" fontAlgn="base" hangingPunct="0">
              <a:spcBef>
                <a:spcPct val="0"/>
              </a:spcBef>
              <a:spcAft>
                <a:spcPct val="0"/>
              </a:spcAft>
              <a:defRPr sz="2300">
                <a:solidFill>
                  <a:schemeClr val="tx1"/>
                </a:solidFill>
                <a:latin typeface="Times New Roman" charset="0"/>
                <a:ea typeface="ＭＳ Ｐゴシック" charset="0"/>
              </a:defRPr>
            </a:lvl7pPr>
            <a:lvl8pPr marL="1297396" eaLnBrk="0" fontAlgn="base" hangingPunct="0">
              <a:spcBef>
                <a:spcPct val="0"/>
              </a:spcBef>
              <a:spcAft>
                <a:spcPct val="0"/>
              </a:spcAft>
              <a:defRPr sz="2300">
                <a:solidFill>
                  <a:schemeClr val="tx1"/>
                </a:solidFill>
                <a:latin typeface="Times New Roman" charset="0"/>
                <a:ea typeface="ＭＳ Ｐゴシック" charset="0"/>
              </a:defRPr>
            </a:lvl8pPr>
            <a:lvl9pPr marL="1729862"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9C1246EB-B1B7-824A-8464-998EC55A83A6}" type="slidenum">
              <a:rPr lang="en-US" sz="1200">
                <a:latin typeface="Arial" charset="0"/>
                <a:cs typeface="Arial" charset="0"/>
              </a:rPr>
              <a:pPr eaLnBrk="1" hangingPunct="1"/>
              <a:t>12</a:t>
            </a:fld>
            <a:endParaRPr lang="en-US" sz="1200">
              <a:latin typeface="Arial" charset="0"/>
              <a:cs typeface="Arial"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915294" y="4343703"/>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lstStyle/>
          <a:p>
            <a:pPr eaLnBrk="1" hangingPunct="1"/>
            <a:r>
              <a:rPr lang="en-US" dirty="0" smtClean="0">
                <a:latin typeface="Arial" charset="0"/>
                <a:ea typeface="ＭＳ Ｐゴシック" charset="0"/>
                <a:cs typeface="Arial" charset="0"/>
              </a:rPr>
              <a:t> </a:t>
            </a:r>
            <a:endParaRPr lang="en-US" dirty="0">
              <a:latin typeface="Arial" charset="0"/>
              <a:ea typeface="ＭＳ Ｐゴシック"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a:t>
            </a:r>
            <a:endParaRPr lang="en-US" baseline="0" dirty="0" smtClean="0"/>
          </a:p>
          <a:p>
            <a:endParaRPr lang="en-US" baseline="0" dirty="0" smtClean="0"/>
          </a:p>
          <a:p>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pPr>
              <a:defRPr/>
            </a:pPr>
            <a:fld id="{EB3157E6-4130-AF47-B969-1F426A64D0E4}" type="slidenum">
              <a:rPr lang="en-US" altLang="ko-KR" smtClean="0"/>
              <a:pPr>
                <a:defRPr/>
              </a:pPr>
              <a:t>13</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93E378D-09CA-0145-BFB2-56874AF83314}" type="datetimeFigureOut">
              <a:rPr lang="en-US" smtClean="0"/>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5D299-44A3-B94A-B0C2-B16D4A835D2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E378D-09CA-0145-BFB2-56874AF83314}" type="datetimeFigureOut">
              <a:rPr lang="en-US" smtClean="0"/>
              <a:t>4/18/13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5D299-44A3-B94A-B0C2-B16D4A835D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93E378D-09CA-0145-BFB2-56874AF83314}" type="datetimeFigureOut">
              <a:rPr lang="en-US" smtClean="0"/>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5D299-44A3-B94A-B0C2-B16D4A835D2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93E378D-09CA-0145-BFB2-56874AF83314}" type="datetimeFigureOut">
              <a:rPr lang="en-US" smtClean="0"/>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5D299-44A3-B94A-B0C2-B16D4A835D2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93E378D-09CA-0145-BFB2-56874AF83314}" type="datetimeFigureOut">
              <a:rPr lang="en-US" smtClean="0"/>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5D299-44A3-B94A-B0C2-B16D4A835D2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93E378D-09CA-0145-BFB2-56874AF83314}" type="datetimeFigureOut">
              <a:rPr lang="en-US" smtClean="0"/>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5D299-44A3-B94A-B0C2-B16D4A835D2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93E378D-09CA-0145-BFB2-56874AF83314}" type="datetimeFigureOut">
              <a:rPr lang="en-US" smtClean="0"/>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5D299-44A3-B94A-B0C2-B16D4A835D2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93E378D-09CA-0145-BFB2-56874AF83314}" type="datetimeFigureOut">
              <a:rPr lang="en-US" smtClean="0"/>
              <a:t>4/18/13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5D299-44A3-B94A-B0C2-B16D4A835D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93E378D-09CA-0145-BFB2-56874AF83314}" type="datetimeFigureOut">
              <a:rPr lang="en-US" smtClean="0"/>
              <a:t>4/18/13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5D299-44A3-B94A-B0C2-B16D4A835D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A93E378D-09CA-0145-BFB2-56874AF83314}" type="datetimeFigureOut">
              <a:rPr lang="en-US" smtClean="0"/>
              <a:t>4/18/13</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F75D299-44A3-B94A-B0C2-B16D4A835D2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93E378D-09CA-0145-BFB2-56874AF83314}" type="datetimeFigureOut">
              <a:rPr lang="en-US" smtClean="0"/>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5D299-44A3-B94A-B0C2-B16D4A835D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93E378D-09CA-0145-BFB2-56874AF83314}" type="datetimeFigureOut">
              <a:rPr lang="en-US" smtClean="0"/>
              <a:t>4/18/13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5D299-44A3-B94A-B0C2-B16D4A835D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93E378D-09CA-0145-BFB2-56874AF83314}" type="datetimeFigureOut">
              <a:rPr lang="en-US" smtClean="0"/>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5D299-44A3-B94A-B0C2-B16D4A835D2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93E378D-09CA-0145-BFB2-56874AF83314}" type="datetimeFigureOut">
              <a:rPr lang="en-US" smtClean="0"/>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5D299-44A3-B94A-B0C2-B16D4A835D2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93E378D-09CA-0145-BFB2-56874AF83314}" type="datetimeFigureOut">
              <a:rPr lang="en-US" smtClean="0"/>
              <a:t>4/18/13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5D299-44A3-B94A-B0C2-B16D4A835D2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93E378D-09CA-0145-BFB2-56874AF83314}" type="datetimeFigureOut">
              <a:rPr lang="en-US" smtClean="0"/>
              <a:t>4/18/13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5D299-44A3-B94A-B0C2-B16D4A835D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A93E378D-09CA-0145-BFB2-56874AF83314}" type="datetimeFigureOut">
              <a:rPr lang="en-US" smtClean="0"/>
              <a:t>4/18/13</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FF75D299-44A3-B94A-B0C2-B16D4A835D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bin"/><Relationship Id="rId5" Type="http://schemas.openxmlformats.org/officeDocument/2006/relationships/image" Target="../media/image22.emf"/><Relationship Id="rId6" Type="http://schemas.openxmlformats.org/officeDocument/2006/relationships/oleObject" Target="../embeddings/oleObject5.bin"/><Relationship Id="rId7"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png"/><Relationship Id="rId7" Type="http://schemas.openxmlformats.org/officeDocument/2006/relationships/image" Target="../media/image29.jpeg"/><Relationship Id="rId8" Type="http://schemas.openxmlformats.org/officeDocument/2006/relationships/image" Target="../media/image30.jpeg"/><Relationship Id="rId9" Type="http://schemas.openxmlformats.org/officeDocument/2006/relationships/image" Target="../media/image31.png"/><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xcel_97_-_2004_Worksheet1.xls"/><Relationship Id="rId5"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Kanban</a:t>
            </a:r>
            <a:r>
              <a:rPr lang="en-US" dirty="0" smtClean="0"/>
              <a:t> in the Management of Projects</a:t>
            </a:r>
            <a:endParaRPr lang="en-US" dirty="0"/>
          </a:p>
        </p:txBody>
      </p:sp>
      <p:sp>
        <p:nvSpPr>
          <p:cNvPr id="3" name="Subtitle 2"/>
          <p:cNvSpPr>
            <a:spLocks noGrp="1"/>
          </p:cNvSpPr>
          <p:nvPr>
            <p:ph type="subTitle" idx="1"/>
          </p:nvPr>
        </p:nvSpPr>
        <p:spPr/>
        <p:txBody>
          <a:bodyPr/>
          <a:lstStyle/>
          <a:p>
            <a:r>
              <a:rPr lang="en-US" dirty="0" smtClean="0"/>
              <a:t>Glenn Ballard</a:t>
            </a:r>
          </a:p>
          <a:p>
            <a:r>
              <a:rPr lang="en-US" dirty="0" smtClean="0"/>
              <a:t>April 18, 2013</a:t>
            </a:r>
            <a:endParaRPr lang="en-US" dirty="0"/>
          </a:p>
        </p:txBody>
      </p:sp>
    </p:spTree>
    <p:extLst>
      <p:ext uri="{BB962C8B-B14F-4D97-AF65-F5344CB8AC3E}">
        <p14:creationId xmlns:p14="http://schemas.microsoft.com/office/powerpoint/2010/main" val="41947197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t="12111" b="33394"/>
          <a:stretch>
            <a:fillRect/>
          </a:stretch>
        </p:blipFill>
        <p:spPr bwMode="auto">
          <a:xfrm>
            <a:off x="6477000" y="2733675"/>
            <a:ext cx="2057400" cy="1685925"/>
          </a:xfrm>
          <a:prstGeom prst="rect">
            <a:avLst/>
          </a:prstGeom>
          <a:noFill/>
          <a:ln w="9525">
            <a:noFill/>
            <a:miter lim="800000"/>
            <a:headEnd/>
            <a:tailEnd/>
          </a:ln>
        </p:spPr>
      </p:pic>
      <p:pic>
        <p:nvPicPr>
          <p:cNvPr id="33795" name="Picture 3"/>
          <p:cNvPicPr>
            <a:picLocks noChangeAspect="1" noChangeArrowheads="1"/>
          </p:cNvPicPr>
          <p:nvPr/>
        </p:nvPicPr>
        <p:blipFill>
          <a:blip r:embed="rId4"/>
          <a:srcRect/>
          <a:stretch>
            <a:fillRect/>
          </a:stretch>
        </p:blipFill>
        <p:spPr bwMode="auto">
          <a:xfrm>
            <a:off x="3352800" y="4248150"/>
            <a:ext cx="2514600" cy="1666875"/>
          </a:xfrm>
          <a:prstGeom prst="rect">
            <a:avLst/>
          </a:prstGeom>
          <a:noFill/>
          <a:ln w="9525">
            <a:noFill/>
            <a:miter lim="800000"/>
            <a:headEnd/>
            <a:tailEnd/>
          </a:ln>
        </p:spPr>
      </p:pic>
      <p:pic>
        <p:nvPicPr>
          <p:cNvPr id="33796" name="Picture 4" descr="110-1073_IMG"/>
          <p:cNvPicPr>
            <a:picLocks noChangeAspect="1" noChangeArrowheads="1"/>
          </p:cNvPicPr>
          <p:nvPr/>
        </p:nvPicPr>
        <p:blipFill>
          <a:blip r:embed="rId5"/>
          <a:srcRect r="6667"/>
          <a:stretch>
            <a:fillRect/>
          </a:stretch>
        </p:blipFill>
        <p:spPr bwMode="auto">
          <a:xfrm>
            <a:off x="685800" y="2714625"/>
            <a:ext cx="2133600" cy="1714500"/>
          </a:xfrm>
          <a:prstGeom prst="rect">
            <a:avLst/>
          </a:prstGeom>
          <a:noFill/>
          <a:ln w="9525">
            <a:noFill/>
            <a:miter lim="800000"/>
            <a:headEnd/>
            <a:tailEnd/>
          </a:ln>
        </p:spPr>
      </p:pic>
      <p:pic>
        <p:nvPicPr>
          <p:cNvPr id="33797" name="Picture 5" descr="van delivery to site team"/>
          <p:cNvPicPr>
            <a:picLocks noChangeAspect="1" noChangeArrowheads="1"/>
          </p:cNvPicPr>
          <p:nvPr/>
        </p:nvPicPr>
        <p:blipFill>
          <a:blip r:embed="rId6"/>
          <a:srcRect/>
          <a:stretch>
            <a:fillRect/>
          </a:stretch>
        </p:blipFill>
        <p:spPr bwMode="auto">
          <a:xfrm>
            <a:off x="3352800" y="914400"/>
            <a:ext cx="2514600" cy="1885950"/>
          </a:xfrm>
          <a:prstGeom prst="rect">
            <a:avLst/>
          </a:prstGeom>
          <a:noFill/>
          <a:ln w="9525">
            <a:noFill/>
            <a:miter lim="800000"/>
            <a:headEnd/>
            <a:tailEnd/>
          </a:ln>
        </p:spPr>
      </p:pic>
      <p:cxnSp>
        <p:nvCxnSpPr>
          <p:cNvPr id="33798" name="AutoShape 6"/>
          <p:cNvCxnSpPr>
            <a:cxnSpLocks noChangeShapeType="1"/>
          </p:cNvCxnSpPr>
          <p:nvPr/>
        </p:nvCxnSpPr>
        <p:spPr bwMode="auto">
          <a:xfrm rot="-5400000">
            <a:off x="2124075" y="1485900"/>
            <a:ext cx="857250" cy="1600200"/>
          </a:xfrm>
          <a:prstGeom prst="bentConnector2">
            <a:avLst/>
          </a:prstGeom>
          <a:noFill/>
          <a:ln w="9525">
            <a:solidFill>
              <a:schemeClr val="tx1"/>
            </a:solidFill>
            <a:miter lim="800000"/>
            <a:headEnd/>
            <a:tailEnd type="triangle" w="med" len="med"/>
          </a:ln>
        </p:spPr>
      </p:cxnSp>
      <p:cxnSp>
        <p:nvCxnSpPr>
          <p:cNvPr id="33799" name="AutoShape 7"/>
          <p:cNvCxnSpPr>
            <a:cxnSpLocks noChangeShapeType="1"/>
          </p:cNvCxnSpPr>
          <p:nvPr/>
        </p:nvCxnSpPr>
        <p:spPr bwMode="auto">
          <a:xfrm>
            <a:off x="5867400" y="1857375"/>
            <a:ext cx="1638300" cy="876300"/>
          </a:xfrm>
          <a:prstGeom prst="bentConnector2">
            <a:avLst/>
          </a:prstGeom>
          <a:noFill/>
          <a:ln w="9525">
            <a:solidFill>
              <a:schemeClr val="tx1"/>
            </a:solidFill>
            <a:miter lim="800000"/>
            <a:headEnd/>
            <a:tailEnd type="triangle" w="med" len="med"/>
          </a:ln>
        </p:spPr>
      </p:cxnSp>
      <p:cxnSp>
        <p:nvCxnSpPr>
          <p:cNvPr id="33800" name="AutoShape 8"/>
          <p:cNvCxnSpPr>
            <a:cxnSpLocks noChangeShapeType="1"/>
          </p:cNvCxnSpPr>
          <p:nvPr/>
        </p:nvCxnSpPr>
        <p:spPr bwMode="auto">
          <a:xfrm rot="5400000">
            <a:off x="6355556" y="3931444"/>
            <a:ext cx="661988" cy="1638300"/>
          </a:xfrm>
          <a:prstGeom prst="bentConnector2">
            <a:avLst/>
          </a:prstGeom>
          <a:noFill/>
          <a:ln w="9525">
            <a:solidFill>
              <a:schemeClr val="tx1"/>
            </a:solidFill>
            <a:miter lim="800000"/>
            <a:headEnd/>
            <a:tailEnd type="triangle" w="med" len="med"/>
          </a:ln>
        </p:spPr>
      </p:cxnSp>
      <p:cxnSp>
        <p:nvCxnSpPr>
          <p:cNvPr id="33801" name="AutoShape 9"/>
          <p:cNvCxnSpPr>
            <a:cxnSpLocks noChangeShapeType="1"/>
          </p:cNvCxnSpPr>
          <p:nvPr/>
        </p:nvCxnSpPr>
        <p:spPr bwMode="auto">
          <a:xfrm rot="10800000">
            <a:off x="1752600" y="4429125"/>
            <a:ext cx="1600200" cy="652463"/>
          </a:xfrm>
          <a:prstGeom prst="bentConnector2">
            <a:avLst/>
          </a:prstGeom>
          <a:noFill/>
          <a:ln w="9525">
            <a:solidFill>
              <a:schemeClr val="tx1"/>
            </a:solidFill>
            <a:miter lim="800000"/>
            <a:headEnd/>
            <a:tailEnd type="triangle" w="med" len="med"/>
          </a:ln>
        </p:spPr>
      </p:cxnSp>
      <p:sp>
        <p:nvSpPr>
          <p:cNvPr id="33802" name="Slide Number Placeholder 9"/>
          <p:cNvSpPr>
            <a:spLocks noGrp="1"/>
          </p:cNvSpPr>
          <p:nvPr>
            <p:ph type="sldNum" sz="quarter" idx="12"/>
          </p:nvPr>
        </p:nvSpPr>
        <p:spPr bwMode="auto">
          <a:noFill/>
          <a:ln>
            <a:miter lim="800000"/>
            <a:headEnd/>
            <a:tailEnd/>
          </a:ln>
        </p:spPr>
        <p:txBody>
          <a:bodyPr/>
          <a:lstStyle/>
          <a:p>
            <a:fld id="{E4E8D792-07E4-AD4D-A4C5-F80ED023A83A}" type="slidenum">
              <a:rPr lang="en-US" smtClean="0">
                <a:latin typeface="Calibri" pitchFamily="-84" charset="0"/>
              </a:rPr>
              <a:pPr/>
              <a:t>10</a:t>
            </a:fld>
            <a:endParaRPr lang="en-US" smtClean="0">
              <a:latin typeface="Calibri" pitchFamily="-84" charset="0"/>
            </a:endParaRPr>
          </a:p>
        </p:txBody>
      </p:sp>
      <p:sp>
        <p:nvSpPr>
          <p:cNvPr id="33803" name="Footer Placeholder 3"/>
          <p:cNvSpPr>
            <a:spLocks noGrp="1"/>
          </p:cNvSpPr>
          <p:nvPr>
            <p:ph type="ftr" sz="quarter" idx="11"/>
          </p:nvPr>
        </p:nvSpPr>
        <p:spPr bwMode="auto">
          <a:xfrm>
            <a:off x="415925" y="6173788"/>
            <a:ext cx="3705225" cy="365125"/>
          </a:xfrm>
          <a:noFill/>
          <a:ln>
            <a:miter lim="800000"/>
            <a:headEnd/>
            <a:tailEnd/>
          </a:ln>
        </p:spPr>
        <p:txBody>
          <a:bodyPr/>
          <a:lstStyle/>
          <a:p>
            <a:r>
              <a:rPr lang="en-US" smtClean="0">
                <a:solidFill>
                  <a:srgbClr val="000000"/>
                </a:solidFill>
                <a:latin typeface="Calibri" pitchFamily="-84" charset="0"/>
              </a:rPr>
              <a:t>Courtesy of Strategic Project Solutions</a:t>
            </a:r>
          </a:p>
        </p:txBody>
      </p:sp>
    </p:spTree>
    <p:extLst>
      <p:ext uri="{BB962C8B-B14F-4D97-AF65-F5344CB8AC3E}">
        <p14:creationId xmlns:p14="http://schemas.microsoft.com/office/powerpoint/2010/main" val="27896818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5390" y="2075443"/>
            <a:ext cx="4851151" cy="3108544"/>
          </a:xfrm>
          <a:prstGeom prst="rect">
            <a:avLst/>
          </a:prstGeom>
          <a:noFill/>
        </p:spPr>
        <p:txBody>
          <a:bodyPr wrap="square" rtlCol="0">
            <a:spAutoFit/>
          </a:bodyPr>
          <a:lstStyle/>
          <a:p>
            <a:r>
              <a:rPr lang="en-US" sz="2800" dirty="0"/>
              <a:t>A </a:t>
            </a:r>
            <a:r>
              <a:rPr lang="en-US" sz="2800" dirty="0" err="1"/>
              <a:t>kanban</a:t>
            </a:r>
            <a:r>
              <a:rPr lang="en-US" sz="2800" dirty="0"/>
              <a:t> is a predetermined request: ‘Send me a pound of #6 nails</a:t>
            </a:r>
            <a:r>
              <a:rPr lang="en-US" sz="2800" dirty="0" smtClean="0"/>
              <a:t>’ or ‘Can you have the soils report to me by Friday?’. </a:t>
            </a:r>
            <a:r>
              <a:rPr lang="en-US" sz="2800" dirty="0"/>
              <a:t>Let’s look at how requests are determined.</a:t>
            </a:r>
          </a:p>
          <a:p>
            <a:endParaRPr lang="en-US" sz="2800" dirty="0"/>
          </a:p>
        </p:txBody>
      </p:sp>
      <p:sp>
        <p:nvSpPr>
          <p:cNvPr id="3" name="TextBox 2"/>
          <p:cNvSpPr txBox="1"/>
          <p:nvPr/>
        </p:nvSpPr>
        <p:spPr>
          <a:xfrm>
            <a:off x="3024059" y="302365"/>
            <a:ext cx="3963745" cy="584776"/>
          </a:xfrm>
          <a:prstGeom prst="rect">
            <a:avLst/>
          </a:prstGeom>
          <a:noFill/>
        </p:spPr>
        <p:txBody>
          <a:bodyPr wrap="none" rtlCol="0">
            <a:spAutoFit/>
          </a:bodyPr>
          <a:lstStyle/>
          <a:p>
            <a:r>
              <a:rPr lang="en-US" sz="3200" dirty="0" err="1" smtClean="0"/>
              <a:t>Kanban</a:t>
            </a:r>
            <a:r>
              <a:rPr lang="en-US" sz="3200" dirty="0" smtClean="0"/>
              <a:t> and Requests</a:t>
            </a:r>
            <a:endParaRPr lang="en-US" sz="3200" dirty="0"/>
          </a:p>
        </p:txBody>
      </p:sp>
    </p:spTree>
    <p:extLst>
      <p:ext uri="{BB962C8B-B14F-4D97-AF65-F5344CB8AC3E}">
        <p14:creationId xmlns:p14="http://schemas.microsoft.com/office/powerpoint/2010/main" val="10780916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890" name="Group 2"/>
          <p:cNvGrpSpPr>
            <a:grpSpLocks/>
          </p:cNvGrpSpPr>
          <p:nvPr/>
        </p:nvGrpSpPr>
        <p:grpSpPr bwMode="auto">
          <a:xfrm>
            <a:off x="1143000" y="1676400"/>
            <a:ext cx="7270750" cy="4768850"/>
            <a:chOff x="720" y="768"/>
            <a:chExt cx="4580" cy="3004"/>
          </a:xfrm>
        </p:grpSpPr>
        <p:sp>
          <p:nvSpPr>
            <p:cNvPr id="165893" name="Text Box 3"/>
            <p:cNvSpPr txBox="1">
              <a:spLocks noChangeArrowheads="1"/>
            </p:cNvSpPr>
            <p:nvPr/>
          </p:nvSpPr>
          <p:spPr bwMode="auto">
            <a:xfrm>
              <a:off x="2210" y="1830"/>
              <a:ext cx="1250" cy="9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a:t>  </a:t>
              </a:r>
              <a:r>
                <a:rPr lang="en-US" b="1"/>
                <a:t>Conditions of</a:t>
              </a:r>
            </a:p>
            <a:p>
              <a:pPr algn="ctr"/>
              <a:r>
                <a:rPr lang="en-US" b="1"/>
                <a:t>  Satisfaction</a:t>
              </a:r>
            </a:p>
            <a:p>
              <a:pPr algn="ctr"/>
              <a:r>
                <a:rPr lang="en-US" b="1"/>
                <a:t>&amp;</a:t>
              </a:r>
            </a:p>
            <a:p>
              <a:pPr algn="ctr"/>
              <a:r>
                <a:rPr lang="en-US" b="1"/>
                <a:t>Date of Completion</a:t>
              </a:r>
              <a:endParaRPr lang="en-US"/>
            </a:p>
          </p:txBody>
        </p:sp>
        <p:sp>
          <p:nvSpPr>
            <p:cNvPr id="165894" name="Oval 4"/>
            <p:cNvSpPr>
              <a:spLocks noChangeArrowheads="1"/>
            </p:cNvSpPr>
            <p:nvPr/>
          </p:nvSpPr>
          <p:spPr bwMode="auto">
            <a:xfrm>
              <a:off x="1677" y="1240"/>
              <a:ext cx="2227" cy="1973"/>
            </a:xfrm>
            <a:prstGeom prst="ellipse">
              <a:avLst/>
            </a:prstGeom>
            <a:solidFill>
              <a:schemeClr val="bg1"/>
            </a:solidFill>
            <a:ln w="12700">
              <a:solidFill>
                <a:schemeClr val="tx1"/>
              </a:solidFill>
              <a:round/>
              <a:headEnd/>
              <a:tailEnd/>
            </a:ln>
          </p:spPr>
          <p:txBody>
            <a:bodyPr wrap="none" anchor="ctr"/>
            <a:lstStyle/>
            <a:p>
              <a:endParaRPr lang="en-US"/>
            </a:p>
          </p:txBody>
        </p:sp>
        <p:sp>
          <p:nvSpPr>
            <p:cNvPr id="165895" name="Text Box 5"/>
            <p:cNvSpPr txBox="1">
              <a:spLocks noChangeArrowheads="1"/>
            </p:cNvSpPr>
            <p:nvPr/>
          </p:nvSpPr>
          <p:spPr bwMode="auto">
            <a:xfrm>
              <a:off x="720" y="1778"/>
              <a:ext cx="980" cy="231"/>
            </a:xfrm>
            <a:prstGeom prst="rect">
              <a:avLst/>
            </a:prstGeom>
            <a:solidFill>
              <a:srgbClr val="34E3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u="sng"/>
                <a:t>CUSTOMER </a:t>
              </a:r>
              <a:endParaRPr lang="en-US"/>
            </a:p>
          </p:txBody>
        </p:sp>
        <p:sp>
          <p:nvSpPr>
            <p:cNvPr id="165896" name="AutoShape 6"/>
            <p:cNvSpPr>
              <a:spLocks noChangeArrowheads="1"/>
            </p:cNvSpPr>
            <p:nvPr/>
          </p:nvSpPr>
          <p:spPr bwMode="auto">
            <a:xfrm rot="5278074">
              <a:off x="2622" y="1141"/>
              <a:ext cx="141" cy="151"/>
            </a:xfrm>
            <a:prstGeom prst="triangle">
              <a:avLst>
                <a:gd name="adj" fmla="val 50000"/>
              </a:avLst>
            </a:prstGeom>
            <a:solidFill>
              <a:schemeClr val="bg2"/>
            </a:solidFill>
            <a:ln w="9525">
              <a:solidFill>
                <a:schemeClr val="tx1"/>
              </a:solidFill>
              <a:miter lim="800000"/>
              <a:headEnd/>
              <a:tailEnd/>
            </a:ln>
          </p:spPr>
          <p:txBody>
            <a:bodyPr rot="10800000" vert="eaVert" wrap="none" anchor="ctr"/>
            <a:lstStyle/>
            <a:p>
              <a:endParaRPr lang="en-US"/>
            </a:p>
          </p:txBody>
        </p:sp>
        <p:sp>
          <p:nvSpPr>
            <p:cNvPr id="165897" name="Text Box 7"/>
            <p:cNvSpPr txBox="1">
              <a:spLocks noChangeArrowheads="1"/>
            </p:cNvSpPr>
            <p:nvPr/>
          </p:nvSpPr>
          <p:spPr bwMode="auto">
            <a:xfrm>
              <a:off x="2456" y="846"/>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i="1"/>
                <a:t>Request</a:t>
              </a:r>
              <a:endParaRPr lang="en-US" sz="1400"/>
            </a:p>
            <a:p>
              <a:r>
                <a:rPr lang="ja-JP" altLang="en-US" sz="1400"/>
                <a:t>“</a:t>
              </a:r>
              <a:r>
                <a:rPr lang="en-US" sz="1400"/>
                <a:t>Will You?</a:t>
              </a:r>
              <a:r>
                <a:rPr lang="ja-JP" altLang="en-US" sz="1400"/>
                <a:t>”</a:t>
              </a:r>
              <a:endParaRPr lang="en-US" b="1" i="1"/>
            </a:p>
          </p:txBody>
        </p:sp>
        <p:sp>
          <p:nvSpPr>
            <p:cNvPr id="165898" name="Text Box 8"/>
            <p:cNvSpPr txBox="1">
              <a:spLocks noChangeArrowheads="1"/>
            </p:cNvSpPr>
            <p:nvPr/>
          </p:nvSpPr>
          <p:spPr bwMode="auto">
            <a:xfrm rot="-2700000">
              <a:off x="1570" y="1423"/>
              <a:ext cx="7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Preparation</a:t>
              </a:r>
              <a:endParaRPr lang="en-US"/>
            </a:p>
          </p:txBody>
        </p:sp>
        <p:sp>
          <p:nvSpPr>
            <p:cNvPr id="165899" name="Oval 9"/>
            <p:cNvSpPr>
              <a:spLocks noChangeArrowheads="1"/>
            </p:cNvSpPr>
            <p:nvPr/>
          </p:nvSpPr>
          <p:spPr bwMode="auto">
            <a:xfrm>
              <a:off x="2292" y="768"/>
              <a:ext cx="211" cy="236"/>
            </a:xfrm>
            <a:prstGeom prst="ellipse">
              <a:avLst/>
            </a:prstGeom>
            <a:solidFill>
              <a:schemeClr val="bg1"/>
            </a:solidFill>
            <a:ln w="9525">
              <a:solidFill>
                <a:schemeClr val="tx1"/>
              </a:solidFill>
              <a:round/>
              <a:headEnd/>
              <a:tailEnd/>
            </a:ln>
          </p:spPr>
          <p:txBody>
            <a:bodyPr wrap="none" anchor="ctr"/>
            <a:lstStyle/>
            <a:p>
              <a:endParaRPr lang="en-US"/>
            </a:p>
          </p:txBody>
        </p:sp>
        <p:sp>
          <p:nvSpPr>
            <p:cNvPr id="165900" name="Text Box 10"/>
            <p:cNvSpPr txBox="1">
              <a:spLocks noChangeArrowheads="1"/>
            </p:cNvSpPr>
            <p:nvPr/>
          </p:nvSpPr>
          <p:spPr bwMode="auto">
            <a:xfrm>
              <a:off x="2332" y="846"/>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b="1" i="1"/>
                <a:t>1</a:t>
              </a:r>
              <a:endParaRPr lang="en-US"/>
            </a:p>
          </p:txBody>
        </p:sp>
        <p:sp>
          <p:nvSpPr>
            <p:cNvPr id="165901" name="Oval 11"/>
            <p:cNvSpPr>
              <a:spLocks noChangeArrowheads="1"/>
            </p:cNvSpPr>
            <p:nvPr/>
          </p:nvSpPr>
          <p:spPr bwMode="auto">
            <a:xfrm>
              <a:off x="2252" y="3207"/>
              <a:ext cx="210" cy="192"/>
            </a:xfrm>
            <a:prstGeom prst="ellipse">
              <a:avLst/>
            </a:prstGeom>
            <a:solidFill>
              <a:schemeClr val="bg1"/>
            </a:solidFill>
            <a:ln w="9525">
              <a:solidFill>
                <a:schemeClr val="tx1"/>
              </a:solidFill>
              <a:round/>
              <a:headEnd/>
              <a:tailEnd/>
            </a:ln>
          </p:spPr>
          <p:txBody>
            <a:bodyPr wrap="none" anchor="ctr"/>
            <a:lstStyle/>
            <a:p>
              <a:endParaRPr lang="en-US"/>
            </a:p>
          </p:txBody>
        </p:sp>
        <p:sp>
          <p:nvSpPr>
            <p:cNvPr id="165902" name="Text Box 12"/>
            <p:cNvSpPr txBox="1">
              <a:spLocks noChangeArrowheads="1"/>
            </p:cNvSpPr>
            <p:nvPr/>
          </p:nvSpPr>
          <p:spPr bwMode="auto">
            <a:xfrm>
              <a:off x="2290" y="323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b="1" i="1"/>
                <a:t>3</a:t>
              </a:r>
              <a:endParaRPr lang="en-US"/>
            </a:p>
          </p:txBody>
        </p:sp>
        <p:sp>
          <p:nvSpPr>
            <p:cNvPr id="165903" name="Oval 13"/>
            <p:cNvSpPr>
              <a:spLocks noChangeArrowheads="1"/>
            </p:cNvSpPr>
            <p:nvPr/>
          </p:nvSpPr>
          <p:spPr bwMode="auto">
            <a:xfrm>
              <a:off x="720" y="2027"/>
              <a:ext cx="211" cy="192"/>
            </a:xfrm>
            <a:prstGeom prst="ellipse">
              <a:avLst/>
            </a:prstGeom>
            <a:solidFill>
              <a:schemeClr val="bg1"/>
            </a:solidFill>
            <a:ln w="9525">
              <a:solidFill>
                <a:schemeClr val="tx1"/>
              </a:solidFill>
              <a:round/>
              <a:headEnd/>
              <a:tailEnd/>
            </a:ln>
          </p:spPr>
          <p:txBody>
            <a:bodyPr wrap="none" anchor="ctr"/>
            <a:lstStyle/>
            <a:p>
              <a:endParaRPr lang="en-US"/>
            </a:p>
          </p:txBody>
        </p:sp>
        <p:sp>
          <p:nvSpPr>
            <p:cNvPr id="165904" name="Text Box 14"/>
            <p:cNvSpPr txBox="1">
              <a:spLocks noChangeArrowheads="1"/>
            </p:cNvSpPr>
            <p:nvPr/>
          </p:nvSpPr>
          <p:spPr bwMode="auto">
            <a:xfrm>
              <a:off x="762" y="203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b="1" i="1"/>
                <a:t>4</a:t>
              </a:r>
              <a:endParaRPr lang="en-US"/>
            </a:p>
          </p:txBody>
        </p:sp>
        <p:sp>
          <p:nvSpPr>
            <p:cNvPr id="165905" name="Oval 15"/>
            <p:cNvSpPr>
              <a:spLocks noChangeArrowheads="1"/>
            </p:cNvSpPr>
            <p:nvPr/>
          </p:nvSpPr>
          <p:spPr bwMode="auto">
            <a:xfrm>
              <a:off x="4174" y="1001"/>
              <a:ext cx="347" cy="304"/>
            </a:xfrm>
            <a:prstGeom prst="ellipse">
              <a:avLst/>
            </a:prstGeom>
            <a:solidFill>
              <a:schemeClr val="bg1"/>
            </a:solidFill>
            <a:ln w="9525">
              <a:solidFill>
                <a:schemeClr val="tx1"/>
              </a:solidFill>
              <a:round/>
              <a:headEnd/>
              <a:tailEnd/>
            </a:ln>
          </p:spPr>
          <p:txBody>
            <a:bodyPr wrap="none" anchor="ctr"/>
            <a:lstStyle/>
            <a:p>
              <a:pPr algn="ctr" eaLnBrk="0" hangingPunct="0"/>
              <a:r>
                <a:rPr lang="en-US" sz="1400"/>
                <a:t>PO</a:t>
              </a:r>
            </a:p>
          </p:txBody>
        </p:sp>
        <p:sp>
          <p:nvSpPr>
            <p:cNvPr id="165906" name="Text Box 16"/>
            <p:cNvSpPr txBox="1">
              <a:spLocks noChangeArrowheads="1"/>
            </p:cNvSpPr>
            <p:nvPr/>
          </p:nvSpPr>
          <p:spPr bwMode="auto">
            <a:xfrm>
              <a:off x="4165" y="846"/>
              <a:ext cx="43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t>Inquiry</a:t>
              </a:r>
            </a:p>
          </p:txBody>
        </p:sp>
        <p:sp>
          <p:nvSpPr>
            <p:cNvPr id="165907" name="Text Box 17"/>
            <p:cNvSpPr txBox="1">
              <a:spLocks noChangeArrowheads="1"/>
            </p:cNvSpPr>
            <p:nvPr/>
          </p:nvSpPr>
          <p:spPr bwMode="auto">
            <a:xfrm>
              <a:off x="4488" y="938"/>
              <a:ext cx="5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t>Negotiation</a:t>
              </a:r>
            </a:p>
          </p:txBody>
        </p:sp>
        <p:sp>
          <p:nvSpPr>
            <p:cNvPr id="165908" name="Text Box 18"/>
            <p:cNvSpPr txBox="1">
              <a:spLocks noChangeArrowheads="1"/>
            </p:cNvSpPr>
            <p:nvPr/>
          </p:nvSpPr>
          <p:spPr bwMode="auto">
            <a:xfrm rot="2700000">
              <a:off x="3067" y="1296"/>
              <a:ext cx="72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b="1"/>
                <a:t>Clarification</a:t>
              </a:r>
            </a:p>
            <a:p>
              <a:pPr algn="ctr"/>
              <a:r>
                <a:rPr lang="en-US" sz="1400" b="1"/>
                <a:t>&amp;</a:t>
              </a:r>
            </a:p>
            <a:p>
              <a:pPr algn="ctr"/>
              <a:r>
                <a:rPr lang="en-US" sz="1400" b="1"/>
                <a:t>Negotiation</a:t>
              </a:r>
              <a:endParaRPr lang="en-US" sz="1400"/>
            </a:p>
          </p:txBody>
        </p:sp>
        <p:sp>
          <p:nvSpPr>
            <p:cNvPr id="165909" name="Text Box 19"/>
            <p:cNvSpPr txBox="1">
              <a:spLocks noChangeArrowheads="1"/>
            </p:cNvSpPr>
            <p:nvPr/>
          </p:nvSpPr>
          <p:spPr bwMode="auto">
            <a:xfrm>
              <a:off x="4178" y="1315"/>
              <a:ext cx="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t>Signed</a:t>
              </a:r>
            </a:p>
          </p:txBody>
        </p:sp>
        <p:sp>
          <p:nvSpPr>
            <p:cNvPr id="165910" name="Text Box 20"/>
            <p:cNvSpPr txBox="1">
              <a:spLocks noChangeArrowheads="1"/>
            </p:cNvSpPr>
            <p:nvPr/>
          </p:nvSpPr>
          <p:spPr bwMode="auto">
            <a:xfrm>
              <a:off x="4368" y="2256"/>
              <a:ext cx="868" cy="231"/>
            </a:xfrm>
            <a:prstGeom prst="rect">
              <a:avLst/>
            </a:prstGeom>
            <a:solidFill>
              <a:srgbClr val="34E3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u="sng"/>
                <a:t>PROVIDER</a:t>
              </a:r>
              <a:endParaRPr lang="en-US"/>
            </a:p>
          </p:txBody>
        </p:sp>
        <p:sp>
          <p:nvSpPr>
            <p:cNvPr id="165911" name="Oval 21"/>
            <p:cNvSpPr>
              <a:spLocks noChangeArrowheads="1"/>
            </p:cNvSpPr>
            <p:nvPr/>
          </p:nvSpPr>
          <p:spPr bwMode="auto">
            <a:xfrm>
              <a:off x="4009" y="2062"/>
              <a:ext cx="210" cy="192"/>
            </a:xfrm>
            <a:prstGeom prst="ellipse">
              <a:avLst/>
            </a:prstGeom>
            <a:solidFill>
              <a:schemeClr val="bg1"/>
            </a:solidFill>
            <a:ln w="9525">
              <a:solidFill>
                <a:schemeClr val="tx1"/>
              </a:solidFill>
              <a:round/>
              <a:headEnd/>
              <a:tailEnd/>
            </a:ln>
          </p:spPr>
          <p:txBody>
            <a:bodyPr wrap="none" anchor="ctr"/>
            <a:lstStyle/>
            <a:p>
              <a:endParaRPr lang="en-US"/>
            </a:p>
          </p:txBody>
        </p:sp>
        <p:sp>
          <p:nvSpPr>
            <p:cNvPr id="165912" name="Text Box 22"/>
            <p:cNvSpPr txBox="1">
              <a:spLocks noChangeArrowheads="1"/>
            </p:cNvSpPr>
            <p:nvPr/>
          </p:nvSpPr>
          <p:spPr bwMode="auto">
            <a:xfrm>
              <a:off x="4048" y="206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b="1" i="1"/>
                <a:t>2</a:t>
              </a:r>
              <a:endParaRPr lang="en-US"/>
            </a:p>
          </p:txBody>
        </p:sp>
        <p:sp>
          <p:nvSpPr>
            <p:cNvPr id="165913" name="Text Box 23"/>
            <p:cNvSpPr txBox="1">
              <a:spLocks noChangeArrowheads="1"/>
            </p:cNvSpPr>
            <p:nvPr/>
          </p:nvSpPr>
          <p:spPr bwMode="auto">
            <a:xfrm rot="-2700000">
              <a:off x="3304" y="2860"/>
              <a:ext cx="7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Performance</a:t>
              </a:r>
              <a:endParaRPr lang="en-US"/>
            </a:p>
          </p:txBody>
        </p:sp>
        <p:sp>
          <p:nvSpPr>
            <p:cNvPr id="165914" name="Text Box 24"/>
            <p:cNvSpPr txBox="1">
              <a:spLocks noChangeArrowheads="1"/>
            </p:cNvSpPr>
            <p:nvPr/>
          </p:nvSpPr>
          <p:spPr bwMode="auto">
            <a:xfrm>
              <a:off x="2514" y="3234"/>
              <a:ext cx="77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i="1"/>
                <a:t>Declare </a:t>
              </a:r>
            </a:p>
            <a:p>
              <a:r>
                <a:rPr lang="en-US" b="1" i="1"/>
                <a:t>Complete</a:t>
              </a:r>
              <a:endParaRPr lang="en-US" sz="1400"/>
            </a:p>
            <a:p>
              <a:r>
                <a:rPr lang="ja-JP" altLang="en-US" sz="1400"/>
                <a:t>“</a:t>
              </a:r>
              <a:r>
                <a:rPr lang="en-US" sz="1400"/>
                <a:t>I</a:t>
              </a:r>
              <a:r>
                <a:rPr lang="ja-JP" altLang="en-US" sz="1400"/>
                <a:t>’</a:t>
              </a:r>
              <a:r>
                <a:rPr lang="en-US" sz="1400"/>
                <a:t>m Done</a:t>
              </a:r>
              <a:r>
                <a:rPr lang="ja-JP" altLang="en-US" sz="1400"/>
                <a:t>”</a:t>
              </a:r>
              <a:endParaRPr lang="en-US"/>
            </a:p>
          </p:txBody>
        </p:sp>
        <p:sp>
          <p:nvSpPr>
            <p:cNvPr id="165915" name="AutoShape 25"/>
            <p:cNvSpPr>
              <a:spLocks noChangeArrowheads="1"/>
            </p:cNvSpPr>
            <p:nvPr/>
          </p:nvSpPr>
          <p:spPr bwMode="auto">
            <a:xfrm rot="-35370">
              <a:off x="1590" y="2055"/>
              <a:ext cx="201" cy="119"/>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5916" name="Oval 26"/>
            <p:cNvSpPr>
              <a:spLocks noChangeArrowheads="1"/>
            </p:cNvSpPr>
            <p:nvPr/>
          </p:nvSpPr>
          <p:spPr bwMode="auto">
            <a:xfrm>
              <a:off x="1678" y="2010"/>
              <a:ext cx="42" cy="39"/>
            </a:xfrm>
            <a:prstGeom prst="ellipse">
              <a:avLst/>
            </a:prstGeom>
            <a:solidFill>
              <a:schemeClr val="tx1"/>
            </a:solidFill>
            <a:ln w="9525">
              <a:solidFill>
                <a:schemeClr val="tx1"/>
              </a:solidFill>
              <a:round/>
              <a:headEnd/>
              <a:tailEnd/>
            </a:ln>
          </p:spPr>
          <p:txBody>
            <a:bodyPr wrap="none" anchor="ctr"/>
            <a:lstStyle/>
            <a:p>
              <a:endParaRPr lang="en-US"/>
            </a:p>
          </p:txBody>
        </p:sp>
        <p:sp>
          <p:nvSpPr>
            <p:cNvPr id="165917" name="Oval 27"/>
            <p:cNvSpPr>
              <a:spLocks noChangeArrowheads="1"/>
            </p:cNvSpPr>
            <p:nvPr/>
          </p:nvSpPr>
          <p:spPr bwMode="auto">
            <a:xfrm>
              <a:off x="4155" y="1116"/>
              <a:ext cx="42" cy="39"/>
            </a:xfrm>
            <a:prstGeom prst="ellipse">
              <a:avLst/>
            </a:prstGeom>
            <a:solidFill>
              <a:schemeClr val="tx1"/>
            </a:solidFill>
            <a:ln w="9525">
              <a:solidFill>
                <a:schemeClr val="tx1"/>
              </a:solidFill>
              <a:round/>
              <a:headEnd/>
              <a:tailEnd/>
            </a:ln>
          </p:spPr>
          <p:txBody>
            <a:bodyPr wrap="none" anchor="ctr"/>
            <a:lstStyle/>
            <a:p>
              <a:endParaRPr lang="en-US"/>
            </a:p>
          </p:txBody>
        </p:sp>
        <p:sp>
          <p:nvSpPr>
            <p:cNvPr id="165918" name="AutoShape 28"/>
            <p:cNvSpPr>
              <a:spLocks noChangeArrowheads="1"/>
            </p:cNvSpPr>
            <p:nvPr/>
          </p:nvSpPr>
          <p:spPr bwMode="auto">
            <a:xfrm rot="5335247" flipH="1">
              <a:off x="4292" y="992"/>
              <a:ext cx="81" cy="39"/>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en-US"/>
            </a:p>
          </p:txBody>
        </p:sp>
        <p:sp>
          <p:nvSpPr>
            <p:cNvPr id="165919" name="Line 29"/>
            <p:cNvSpPr>
              <a:spLocks noChangeShapeType="1"/>
            </p:cNvSpPr>
            <p:nvPr/>
          </p:nvSpPr>
          <p:spPr bwMode="auto">
            <a:xfrm>
              <a:off x="2768" y="1146"/>
              <a:ext cx="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20" name="AutoShape 30"/>
            <p:cNvSpPr>
              <a:spLocks noChangeArrowheads="1"/>
            </p:cNvSpPr>
            <p:nvPr/>
          </p:nvSpPr>
          <p:spPr bwMode="auto">
            <a:xfrm rot="-5450153">
              <a:off x="2623" y="3118"/>
              <a:ext cx="140" cy="151"/>
            </a:xfrm>
            <a:prstGeom prst="triangle">
              <a:avLst>
                <a:gd name="adj" fmla="val 50000"/>
              </a:avLst>
            </a:prstGeom>
            <a:solidFill>
              <a:schemeClr val="bg2"/>
            </a:solidFill>
            <a:ln w="9525">
              <a:solidFill>
                <a:schemeClr val="tx1"/>
              </a:solidFill>
              <a:miter lim="800000"/>
              <a:headEnd/>
              <a:tailEnd/>
            </a:ln>
          </p:spPr>
          <p:txBody>
            <a:bodyPr vert="eaVert" wrap="none" anchor="ctr"/>
            <a:lstStyle/>
            <a:p>
              <a:endParaRPr lang="en-US"/>
            </a:p>
          </p:txBody>
        </p:sp>
        <p:sp>
          <p:nvSpPr>
            <p:cNvPr id="165921" name="Line 31"/>
            <p:cNvSpPr>
              <a:spLocks noChangeShapeType="1"/>
            </p:cNvSpPr>
            <p:nvPr/>
          </p:nvSpPr>
          <p:spPr bwMode="auto">
            <a:xfrm>
              <a:off x="2615" y="3112"/>
              <a:ext cx="2" cy="1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65922" name="AutoShape 32"/>
            <p:cNvCxnSpPr>
              <a:cxnSpLocks noChangeShapeType="1"/>
              <a:stCxn id="165917" idx="1"/>
              <a:endCxn id="165894" idx="0"/>
            </p:cNvCxnSpPr>
            <p:nvPr/>
          </p:nvCxnSpPr>
          <p:spPr bwMode="auto">
            <a:xfrm rot="-5400000" flipH="1" flipV="1">
              <a:off x="3417" y="496"/>
              <a:ext cx="118" cy="1370"/>
            </a:xfrm>
            <a:prstGeom prst="curvedConnector3">
              <a:avLst>
                <a:gd name="adj1" fmla="val -127120"/>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5923" name="AutoShape 33"/>
            <p:cNvSpPr>
              <a:spLocks noChangeArrowheads="1"/>
            </p:cNvSpPr>
            <p:nvPr/>
          </p:nvSpPr>
          <p:spPr bwMode="auto">
            <a:xfrm rot="10648555">
              <a:off x="3790" y="2010"/>
              <a:ext cx="201" cy="119"/>
            </a:xfrm>
            <a:prstGeom prst="triangle">
              <a:avLst>
                <a:gd name="adj" fmla="val 50000"/>
              </a:avLst>
            </a:prstGeom>
            <a:solidFill>
              <a:schemeClr val="bg2"/>
            </a:solidFill>
            <a:ln w="9525">
              <a:solidFill>
                <a:schemeClr val="tx1"/>
              </a:solidFill>
              <a:miter lim="800000"/>
              <a:headEnd/>
              <a:tailEnd/>
            </a:ln>
          </p:spPr>
          <p:txBody>
            <a:bodyPr rot="10800000" wrap="none" anchor="ctr"/>
            <a:lstStyle/>
            <a:p>
              <a:endParaRPr lang="en-US"/>
            </a:p>
          </p:txBody>
        </p:sp>
        <p:sp>
          <p:nvSpPr>
            <p:cNvPr id="165924" name="Oval 34"/>
            <p:cNvSpPr>
              <a:spLocks noChangeArrowheads="1"/>
            </p:cNvSpPr>
            <p:nvPr/>
          </p:nvSpPr>
          <p:spPr bwMode="auto">
            <a:xfrm rot="10683925">
              <a:off x="3875" y="2148"/>
              <a:ext cx="42" cy="38"/>
            </a:xfrm>
            <a:prstGeom prst="ellipse">
              <a:avLst/>
            </a:prstGeom>
            <a:solidFill>
              <a:schemeClr val="tx1"/>
            </a:solidFill>
            <a:ln w="9525">
              <a:solidFill>
                <a:schemeClr val="tx1"/>
              </a:solidFill>
              <a:round/>
              <a:headEnd/>
              <a:tailEnd/>
            </a:ln>
          </p:spPr>
          <p:txBody>
            <a:bodyPr rot="10800000" wrap="none" anchor="ctr"/>
            <a:lstStyle/>
            <a:p>
              <a:endParaRPr lang="en-US"/>
            </a:p>
          </p:txBody>
        </p:sp>
        <p:cxnSp>
          <p:nvCxnSpPr>
            <p:cNvPr id="165925" name="AutoShape 35"/>
            <p:cNvCxnSpPr>
              <a:cxnSpLocks noChangeShapeType="1"/>
              <a:stCxn id="165917" idx="3"/>
              <a:endCxn id="165923" idx="3"/>
            </p:cNvCxnSpPr>
            <p:nvPr/>
          </p:nvCxnSpPr>
          <p:spPr bwMode="auto">
            <a:xfrm rot="5400000">
              <a:off x="3593" y="1443"/>
              <a:ext cx="862" cy="274"/>
            </a:xfrm>
            <a:prstGeom prst="curvedConnector3">
              <a:avLst>
                <a:gd name="adj1" fmla="val 50000"/>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5926" name="AutoShape 36"/>
            <p:cNvSpPr>
              <a:spLocks noChangeArrowheads="1"/>
            </p:cNvSpPr>
            <p:nvPr/>
          </p:nvSpPr>
          <p:spPr bwMode="auto">
            <a:xfrm rot="16266422" flipH="1">
              <a:off x="4280" y="1272"/>
              <a:ext cx="81" cy="40"/>
            </a:xfrm>
            <a:prstGeom prst="triangle">
              <a:avLst>
                <a:gd name="adj" fmla="val 50000"/>
              </a:avLst>
            </a:prstGeom>
            <a:solidFill>
              <a:schemeClr val="tx1"/>
            </a:solidFill>
            <a:ln w="9525">
              <a:solidFill>
                <a:schemeClr val="tx1"/>
              </a:solidFill>
              <a:miter lim="800000"/>
              <a:headEnd/>
              <a:tailEnd/>
            </a:ln>
          </p:spPr>
          <p:txBody>
            <a:bodyPr vert="eaVert" wrap="none" anchor="ctr"/>
            <a:lstStyle/>
            <a:p>
              <a:endParaRPr lang="en-US"/>
            </a:p>
          </p:txBody>
        </p:sp>
        <p:cxnSp>
          <p:nvCxnSpPr>
            <p:cNvPr id="165927" name="AutoShape 37"/>
            <p:cNvCxnSpPr>
              <a:cxnSpLocks noChangeShapeType="1"/>
              <a:endCxn id="165924" idx="2"/>
            </p:cNvCxnSpPr>
            <p:nvPr/>
          </p:nvCxnSpPr>
          <p:spPr bwMode="auto">
            <a:xfrm rot="10800000">
              <a:off x="3916" y="2166"/>
              <a:ext cx="99" cy="314"/>
            </a:xfrm>
            <a:prstGeom prst="curvedConnector3">
              <a:avLst>
                <a:gd name="adj1" fmla="val 7203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5928" name="AutoShape 38"/>
            <p:cNvCxnSpPr>
              <a:cxnSpLocks noChangeShapeType="1"/>
            </p:cNvCxnSpPr>
            <p:nvPr/>
          </p:nvCxnSpPr>
          <p:spPr bwMode="auto">
            <a:xfrm rot="5400000" flipH="1">
              <a:off x="3687" y="2810"/>
              <a:ext cx="679" cy="22"/>
            </a:xfrm>
            <a:prstGeom prst="curvedConnector4">
              <a:avLst>
                <a:gd name="adj1" fmla="val 34139"/>
                <a:gd name="adj2" fmla="val 825926"/>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5929" name="AutoShape 39"/>
            <p:cNvCxnSpPr>
              <a:cxnSpLocks noChangeShapeType="1"/>
              <a:stCxn id="165920" idx="3"/>
              <a:endCxn id="165934" idx="1"/>
            </p:cNvCxnSpPr>
            <p:nvPr/>
          </p:nvCxnSpPr>
          <p:spPr bwMode="auto">
            <a:xfrm>
              <a:off x="2768" y="3193"/>
              <a:ext cx="519" cy="109"/>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5930" name="Arc 40"/>
            <p:cNvSpPr>
              <a:spLocks/>
            </p:cNvSpPr>
            <p:nvPr/>
          </p:nvSpPr>
          <p:spPr bwMode="auto">
            <a:xfrm rot="2278937" flipV="1">
              <a:off x="4007" y="2297"/>
              <a:ext cx="303" cy="28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3866" y="43080"/>
                  </a:moveTo>
                  <a:cubicBezTo>
                    <a:pt x="23113" y="43160"/>
                    <a:pt x="22357"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23866" y="43080"/>
                  </a:moveTo>
                  <a:cubicBezTo>
                    <a:pt x="23113" y="43160"/>
                    <a:pt x="22357"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65931" name="Arc 41"/>
            <p:cNvSpPr>
              <a:spLocks/>
            </p:cNvSpPr>
            <p:nvPr/>
          </p:nvSpPr>
          <p:spPr bwMode="auto">
            <a:xfrm rot="10528679" flipV="1">
              <a:off x="3927" y="3160"/>
              <a:ext cx="302" cy="14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494"/>
                  </a:moveTo>
                  <a:cubicBezTo>
                    <a:pt x="58" y="9606"/>
                    <a:pt x="9712" y="-1"/>
                    <a:pt x="21600" y="0"/>
                  </a:cubicBezTo>
                  <a:cubicBezTo>
                    <a:pt x="33529" y="0"/>
                    <a:pt x="43200" y="9670"/>
                    <a:pt x="43200" y="21600"/>
                  </a:cubicBezTo>
                </a:path>
                <a:path w="43200" h="21600" stroke="0" extrusionOk="0">
                  <a:moveTo>
                    <a:pt x="0" y="21494"/>
                  </a:moveTo>
                  <a:cubicBezTo>
                    <a:pt x="58" y="9606"/>
                    <a:pt x="9712" y="-1"/>
                    <a:pt x="21600" y="0"/>
                  </a:cubicBezTo>
                  <a:cubicBezTo>
                    <a:pt x="33529" y="0"/>
                    <a:pt x="43200" y="9670"/>
                    <a:pt x="43200" y="21600"/>
                  </a:cubicBezTo>
                  <a:lnTo>
                    <a:pt x="2160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932" name="Arc 42"/>
            <p:cNvSpPr>
              <a:spLocks/>
            </p:cNvSpPr>
            <p:nvPr/>
          </p:nvSpPr>
          <p:spPr bwMode="auto">
            <a:xfrm rot="747147" flipV="1">
              <a:off x="4034" y="3269"/>
              <a:ext cx="195" cy="204"/>
            </a:xfrm>
            <a:custGeom>
              <a:avLst/>
              <a:gdLst>
                <a:gd name="T0" fmla="*/ 0 w 27733"/>
                <a:gd name="T1" fmla="*/ 0 h 30830"/>
                <a:gd name="T2" fmla="*/ 0 w 27733"/>
                <a:gd name="T3" fmla="*/ 0 h 30830"/>
                <a:gd name="T4" fmla="*/ 0 w 27733"/>
                <a:gd name="T5" fmla="*/ 0 h 30830"/>
                <a:gd name="T6" fmla="*/ 0 60000 65536"/>
                <a:gd name="T7" fmla="*/ 0 60000 65536"/>
                <a:gd name="T8" fmla="*/ 0 60000 65536"/>
                <a:gd name="T9" fmla="*/ 0 w 27733"/>
                <a:gd name="T10" fmla="*/ 0 h 30830"/>
                <a:gd name="T11" fmla="*/ 27733 w 27733"/>
                <a:gd name="T12" fmla="*/ 30830 h 30830"/>
              </a:gdLst>
              <a:ahLst/>
              <a:cxnLst>
                <a:cxn ang="T6">
                  <a:pos x="T0" y="T1"/>
                </a:cxn>
                <a:cxn ang="T7">
                  <a:pos x="T2" y="T3"/>
                </a:cxn>
                <a:cxn ang="T8">
                  <a:pos x="T4" y="T5"/>
                </a:cxn>
              </a:cxnLst>
              <a:rect l="T9" t="T10" r="T11" b="T12"/>
              <a:pathLst>
                <a:path w="27733" h="30830" fill="none" extrusionOk="0">
                  <a:moveTo>
                    <a:pt x="-1" y="888"/>
                  </a:moveTo>
                  <a:cubicBezTo>
                    <a:pt x="1990" y="299"/>
                    <a:pt x="4056" y="-1"/>
                    <a:pt x="6133" y="0"/>
                  </a:cubicBezTo>
                  <a:cubicBezTo>
                    <a:pt x="18062" y="0"/>
                    <a:pt x="27733" y="9670"/>
                    <a:pt x="27733" y="21600"/>
                  </a:cubicBezTo>
                  <a:cubicBezTo>
                    <a:pt x="27733" y="24791"/>
                    <a:pt x="27025" y="27944"/>
                    <a:pt x="25661" y="30829"/>
                  </a:cubicBezTo>
                </a:path>
                <a:path w="27733" h="30830" stroke="0" extrusionOk="0">
                  <a:moveTo>
                    <a:pt x="-1" y="888"/>
                  </a:moveTo>
                  <a:cubicBezTo>
                    <a:pt x="1990" y="299"/>
                    <a:pt x="4056" y="-1"/>
                    <a:pt x="6133" y="0"/>
                  </a:cubicBezTo>
                  <a:cubicBezTo>
                    <a:pt x="18062" y="0"/>
                    <a:pt x="27733" y="9670"/>
                    <a:pt x="27733" y="21600"/>
                  </a:cubicBezTo>
                  <a:cubicBezTo>
                    <a:pt x="27733" y="24791"/>
                    <a:pt x="27025" y="27944"/>
                    <a:pt x="25661" y="30829"/>
                  </a:cubicBezTo>
                  <a:lnTo>
                    <a:pt x="6133"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65933" name="Arc 43"/>
            <p:cNvSpPr>
              <a:spLocks/>
            </p:cNvSpPr>
            <p:nvPr/>
          </p:nvSpPr>
          <p:spPr bwMode="auto">
            <a:xfrm rot="5128678" flipV="1">
              <a:off x="3094" y="3377"/>
              <a:ext cx="296" cy="146"/>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494"/>
                  </a:moveTo>
                  <a:cubicBezTo>
                    <a:pt x="58" y="9606"/>
                    <a:pt x="9712" y="-1"/>
                    <a:pt x="21600" y="0"/>
                  </a:cubicBezTo>
                  <a:cubicBezTo>
                    <a:pt x="33529" y="0"/>
                    <a:pt x="43200" y="9670"/>
                    <a:pt x="43200" y="21600"/>
                  </a:cubicBezTo>
                </a:path>
                <a:path w="43200" h="21600" stroke="0" extrusionOk="0">
                  <a:moveTo>
                    <a:pt x="0" y="21494"/>
                  </a:moveTo>
                  <a:cubicBezTo>
                    <a:pt x="58" y="9606"/>
                    <a:pt x="9712" y="-1"/>
                    <a:pt x="21600" y="0"/>
                  </a:cubicBezTo>
                  <a:cubicBezTo>
                    <a:pt x="33529" y="0"/>
                    <a:pt x="43200" y="9670"/>
                    <a:pt x="43200" y="21600"/>
                  </a:cubicBezTo>
                  <a:lnTo>
                    <a:pt x="2160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sp>
          <p:nvSpPr>
            <p:cNvPr id="165934" name="Arc 44"/>
            <p:cNvSpPr>
              <a:spLocks/>
            </p:cNvSpPr>
            <p:nvPr/>
          </p:nvSpPr>
          <p:spPr bwMode="auto">
            <a:xfrm rot="16947147" flipV="1">
              <a:off x="3219" y="3339"/>
              <a:ext cx="291" cy="218"/>
            </a:xfrm>
            <a:custGeom>
              <a:avLst/>
              <a:gdLst>
                <a:gd name="T0" fmla="*/ 0 w 42428"/>
                <a:gd name="T1" fmla="*/ 0 h 32128"/>
                <a:gd name="T2" fmla="*/ 0 w 42428"/>
                <a:gd name="T3" fmla="*/ 0 h 32128"/>
                <a:gd name="T4" fmla="*/ 0 w 42428"/>
                <a:gd name="T5" fmla="*/ 0 h 32128"/>
                <a:gd name="T6" fmla="*/ 0 60000 65536"/>
                <a:gd name="T7" fmla="*/ 0 60000 65536"/>
                <a:gd name="T8" fmla="*/ 0 60000 65536"/>
                <a:gd name="T9" fmla="*/ 0 w 42428"/>
                <a:gd name="T10" fmla="*/ 0 h 32128"/>
                <a:gd name="T11" fmla="*/ 42428 w 42428"/>
                <a:gd name="T12" fmla="*/ 32128 h 32128"/>
              </a:gdLst>
              <a:ahLst/>
              <a:cxnLst>
                <a:cxn ang="T6">
                  <a:pos x="T0" y="T1"/>
                </a:cxn>
                <a:cxn ang="T7">
                  <a:pos x="T2" y="T3"/>
                </a:cxn>
                <a:cxn ang="T8">
                  <a:pos x="T4" y="T5"/>
                </a:cxn>
              </a:cxnLst>
              <a:rect l="T9" t="T10" r="T11" b="T12"/>
              <a:pathLst>
                <a:path w="42428" h="32128" fill="none" extrusionOk="0">
                  <a:moveTo>
                    <a:pt x="0" y="15876"/>
                  </a:moveTo>
                  <a:cubicBezTo>
                    <a:pt x="2577" y="6498"/>
                    <a:pt x="11103" y="-1"/>
                    <a:pt x="20828" y="0"/>
                  </a:cubicBezTo>
                  <a:cubicBezTo>
                    <a:pt x="32757" y="0"/>
                    <a:pt x="42428" y="9670"/>
                    <a:pt x="42428" y="21600"/>
                  </a:cubicBezTo>
                  <a:cubicBezTo>
                    <a:pt x="42428" y="25285"/>
                    <a:pt x="41484" y="28910"/>
                    <a:pt x="39688" y="32128"/>
                  </a:cubicBezTo>
                </a:path>
                <a:path w="42428" h="32128" stroke="0" extrusionOk="0">
                  <a:moveTo>
                    <a:pt x="0" y="15876"/>
                  </a:moveTo>
                  <a:cubicBezTo>
                    <a:pt x="2577" y="6498"/>
                    <a:pt x="11103" y="-1"/>
                    <a:pt x="20828" y="0"/>
                  </a:cubicBezTo>
                  <a:cubicBezTo>
                    <a:pt x="32757" y="0"/>
                    <a:pt x="42428" y="9670"/>
                    <a:pt x="42428" y="21600"/>
                  </a:cubicBezTo>
                  <a:cubicBezTo>
                    <a:pt x="42428" y="25285"/>
                    <a:pt x="41484" y="28910"/>
                    <a:pt x="39688" y="32128"/>
                  </a:cubicBezTo>
                  <a:lnTo>
                    <a:pt x="20828"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cxnSp>
          <p:nvCxnSpPr>
            <p:cNvPr id="165935" name="AutoShape 45"/>
            <p:cNvCxnSpPr>
              <a:cxnSpLocks noChangeShapeType="1"/>
              <a:stCxn id="165934" idx="1"/>
            </p:cNvCxnSpPr>
            <p:nvPr/>
          </p:nvCxnSpPr>
          <p:spPr bwMode="auto">
            <a:xfrm rot="-5400000">
              <a:off x="3580" y="2865"/>
              <a:ext cx="142" cy="729"/>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5936" name="Text Box 46"/>
            <p:cNvSpPr txBox="1">
              <a:spLocks noChangeArrowheads="1"/>
            </p:cNvSpPr>
            <p:nvPr/>
          </p:nvSpPr>
          <p:spPr bwMode="auto">
            <a:xfrm>
              <a:off x="3741" y="1066"/>
              <a:ext cx="49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t>Accepted</a:t>
              </a:r>
            </a:p>
          </p:txBody>
        </p:sp>
        <p:sp>
          <p:nvSpPr>
            <p:cNvPr id="165937" name="Text Box 47"/>
            <p:cNvSpPr txBox="1">
              <a:spLocks noChangeArrowheads="1"/>
            </p:cNvSpPr>
            <p:nvPr/>
          </p:nvSpPr>
          <p:spPr bwMode="auto">
            <a:xfrm>
              <a:off x="4532" y="1071"/>
              <a:ext cx="5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t>Submitted</a:t>
              </a:r>
            </a:p>
          </p:txBody>
        </p:sp>
        <p:sp>
          <p:nvSpPr>
            <p:cNvPr id="165938" name="Oval 48"/>
            <p:cNvSpPr>
              <a:spLocks noChangeArrowheads="1"/>
            </p:cNvSpPr>
            <p:nvPr/>
          </p:nvSpPr>
          <p:spPr bwMode="auto">
            <a:xfrm>
              <a:off x="4493" y="1121"/>
              <a:ext cx="42" cy="39"/>
            </a:xfrm>
            <a:prstGeom prst="ellipse">
              <a:avLst/>
            </a:prstGeom>
            <a:solidFill>
              <a:schemeClr val="tx1"/>
            </a:solidFill>
            <a:ln w="9525">
              <a:solidFill>
                <a:schemeClr val="tx1"/>
              </a:solidFill>
              <a:round/>
              <a:headEnd/>
              <a:tailEnd/>
            </a:ln>
          </p:spPr>
          <p:txBody>
            <a:bodyPr wrap="none" anchor="ctr"/>
            <a:lstStyle/>
            <a:p>
              <a:endParaRPr lang="en-US"/>
            </a:p>
          </p:txBody>
        </p:sp>
        <p:sp>
          <p:nvSpPr>
            <p:cNvPr id="165939" name="Text Box 49"/>
            <p:cNvSpPr txBox="1">
              <a:spLocks noChangeArrowheads="1"/>
            </p:cNvSpPr>
            <p:nvPr/>
          </p:nvSpPr>
          <p:spPr bwMode="auto">
            <a:xfrm>
              <a:off x="4272" y="1872"/>
              <a:ext cx="10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i="1"/>
                <a:t>COMMIT</a:t>
              </a:r>
              <a:endParaRPr lang="en-US" sz="1400"/>
            </a:p>
            <a:p>
              <a:r>
                <a:rPr lang="ja-JP" altLang="en-US" sz="1400"/>
                <a:t>“</a:t>
              </a:r>
              <a:r>
                <a:rPr lang="en-US" sz="1400"/>
                <a:t>I Promise I </a:t>
              </a:r>
              <a:r>
                <a:rPr lang="en-US" sz="1400" b="1" i="1"/>
                <a:t>WILL</a:t>
              </a:r>
              <a:r>
                <a:rPr lang="ja-JP" altLang="en-US" sz="1400"/>
                <a:t>”</a:t>
              </a:r>
              <a:endParaRPr lang="en-US" b="1" i="1"/>
            </a:p>
          </p:txBody>
        </p:sp>
        <p:sp>
          <p:nvSpPr>
            <p:cNvPr id="165940" name="Text Box 50"/>
            <p:cNvSpPr txBox="1">
              <a:spLocks noChangeArrowheads="1"/>
            </p:cNvSpPr>
            <p:nvPr/>
          </p:nvSpPr>
          <p:spPr bwMode="auto">
            <a:xfrm rot="2700000">
              <a:off x="1530" y="2857"/>
              <a:ext cx="7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b="1"/>
                <a:t>Assurance</a:t>
              </a:r>
            </a:p>
          </p:txBody>
        </p:sp>
        <p:sp>
          <p:nvSpPr>
            <p:cNvPr id="165941" name="Text Box 51"/>
            <p:cNvSpPr txBox="1">
              <a:spLocks noChangeArrowheads="1"/>
            </p:cNvSpPr>
            <p:nvPr/>
          </p:nvSpPr>
          <p:spPr bwMode="auto">
            <a:xfrm>
              <a:off x="881" y="2027"/>
              <a:ext cx="968"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i="1"/>
                <a:t>Declare</a:t>
              </a:r>
            </a:p>
            <a:p>
              <a:r>
                <a:rPr lang="en-US" b="1" i="1"/>
                <a:t>Satisfaction</a:t>
              </a:r>
              <a:endParaRPr lang="en-US" sz="1600" b="1" i="1"/>
            </a:p>
            <a:p>
              <a:pPr>
                <a:spcBef>
                  <a:spcPct val="50000"/>
                </a:spcBef>
              </a:pPr>
              <a:r>
                <a:rPr lang="ja-JP" altLang="en-US" sz="1400"/>
                <a:t>“</a:t>
              </a:r>
              <a:r>
                <a:rPr lang="en-US" sz="1400"/>
                <a:t>Thank you</a:t>
              </a:r>
              <a:r>
                <a:rPr lang="ja-JP" altLang="en-US" sz="1400"/>
                <a:t>”</a:t>
              </a:r>
              <a:endParaRPr lang="en-US" sz="1400"/>
            </a:p>
          </p:txBody>
        </p:sp>
        <p:sp>
          <p:nvSpPr>
            <p:cNvPr id="165942" name="Freeform 52"/>
            <p:cNvSpPr>
              <a:spLocks/>
            </p:cNvSpPr>
            <p:nvPr/>
          </p:nvSpPr>
          <p:spPr bwMode="auto">
            <a:xfrm>
              <a:off x="4240" y="3318"/>
              <a:ext cx="191" cy="189"/>
            </a:xfrm>
            <a:custGeom>
              <a:avLst/>
              <a:gdLst>
                <a:gd name="T0" fmla="*/ 0 w 227"/>
                <a:gd name="T1" fmla="*/ 0 h 231"/>
                <a:gd name="T2" fmla="*/ 3 w 227"/>
                <a:gd name="T3" fmla="*/ 2 h 231"/>
                <a:gd name="T4" fmla="*/ 3 w 227"/>
                <a:gd name="T5" fmla="*/ 2 h 231"/>
                <a:gd name="T6" fmla="*/ 3 w 227"/>
                <a:gd name="T7" fmla="*/ 2 h 231"/>
                <a:gd name="T8" fmla="*/ 3 w 227"/>
                <a:gd name="T9" fmla="*/ 2 h 231"/>
                <a:gd name="T10" fmla="*/ 3 w 227"/>
                <a:gd name="T11" fmla="*/ 2 h 231"/>
                <a:gd name="T12" fmla="*/ 0 60000 65536"/>
                <a:gd name="T13" fmla="*/ 0 60000 65536"/>
                <a:gd name="T14" fmla="*/ 0 60000 65536"/>
                <a:gd name="T15" fmla="*/ 0 60000 65536"/>
                <a:gd name="T16" fmla="*/ 0 60000 65536"/>
                <a:gd name="T17" fmla="*/ 0 60000 65536"/>
                <a:gd name="T18" fmla="*/ 0 w 227"/>
                <a:gd name="T19" fmla="*/ 0 h 231"/>
                <a:gd name="T20" fmla="*/ 227 w 227"/>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27" h="231">
                  <a:moveTo>
                    <a:pt x="0" y="0"/>
                  </a:moveTo>
                  <a:cubicBezTo>
                    <a:pt x="6" y="1"/>
                    <a:pt x="71" y="11"/>
                    <a:pt x="83" y="21"/>
                  </a:cubicBezTo>
                  <a:cubicBezTo>
                    <a:pt x="92" y="29"/>
                    <a:pt x="94" y="43"/>
                    <a:pt x="103" y="52"/>
                  </a:cubicBezTo>
                  <a:cubicBezTo>
                    <a:pt x="169" y="118"/>
                    <a:pt x="98" y="18"/>
                    <a:pt x="165" y="103"/>
                  </a:cubicBezTo>
                  <a:cubicBezTo>
                    <a:pt x="180" y="123"/>
                    <a:pt x="207" y="165"/>
                    <a:pt x="207" y="165"/>
                  </a:cubicBezTo>
                  <a:cubicBezTo>
                    <a:pt x="218" y="231"/>
                    <a:pt x="196" y="228"/>
                    <a:pt x="227" y="2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943" name="Freeform 53"/>
            <p:cNvSpPr>
              <a:spLocks/>
            </p:cNvSpPr>
            <p:nvPr/>
          </p:nvSpPr>
          <p:spPr bwMode="auto">
            <a:xfrm>
              <a:off x="4105" y="3453"/>
              <a:ext cx="57" cy="179"/>
            </a:xfrm>
            <a:custGeom>
              <a:avLst/>
              <a:gdLst>
                <a:gd name="T0" fmla="*/ 3 w 68"/>
                <a:gd name="T1" fmla="*/ 0 h 218"/>
                <a:gd name="T2" fmla="*/ 3 w 68"/>
                <a:gd name="T3" fmla="*/ 2 h 218"/>
                <a:gd name="T4" fmla="*/ 3 w 68"/>
                <a:gd name="T5" fmla="*/ 2 h 218"/>
                <a:gd name="T6" fmla="*/ 0 60000 65536"/>
                <a:gd name="T7" fmla="*/ 0 60000 65536"/>
                <a:gd name="T8" fmla="*/ 0 60000 65536"/>
                <a:gd name="T9" fmla="*/ 0 w 68"/>
                <a:gd name="T10" fmla="*/ 0 h 218"/>
                <a:gd name="T11" fmla="*/ 68 w 68"/>
                <a:gd name="T12" fmla="*/ 218 h 218"/>
              </a:gdLst>
              <a:ahLst/>
              <a:cxnLst>
                <a:cxn ang="T6">
                  <a:pos x="T0" y="T1"/>
                </a:cxn>
                <a:cxn ang="T7">
                  <a:pos x="T2" y="T3"/>
                </a:cxn>
                <a:cxn ang="T8">
                  <a:pos x="T4" y="T5"/>
                </a:cxn>
              </a:cxnLst>
              <a:rect l="T9" t="T10" r="T11" b="T12"/>
              <a:pathLst>
                <a:path w="68" h="218">
                  <a:moveTo>
                    <a:pt x="47" y="0"/>
                  </a:moveTo>
                  <a:cubicBezTo>
                    <a:pt x="5" y="65"/>
                    <a:pt x="0" y="107"/>
                    <a:pt x="26" y="197"/>
                  </a:cubicBezTo>
                  <a:cubicBezTo>
                    <a:pt x="30" y="212"/>
                    <a:pt x="57" y="207"/>
                    <a:pt x="68" y="21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944" name="Text Box 54"/>
            <p:cNvSpPr txBox="1">
              <a:spLocks noChangeArrowheads="1"/>
            </p:cNvSpPr>
            <p:nvPr/>
          </p:nvSpPr>
          <p:spPr bwMode="auto">
            <a:xfrm>
              <a:off x="2052" y="1958"/>
              <a:ext cx="1500" cy="6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t>Conditions of Satisfaction</a:t>
              </a:r>
            </a:p>
            <a:p>
              <a:pPr algn="ctr" eaLnBrk="1" hangingPunct="1"/>
              <a:r>
                <a:rPr lang="en-US" sz="1600" b="1"/>
                <a:t>&amp; </a:t>
              </a:r>
            </a:p>
            <a:p>
              <a:pPr algn="ctr" eaLnBrk="1" hangingPunct="1"/>
              <a:r>
                <a:rPr lang="en-US" sz="1600" b="1"/>
                <a:t>Completion Date</a:t>
              </a:r>
              <a:endParaRPr lang="en-US" sz="1600"/>
            </a:p>
          </p:txBody>
        </p:sp>
      </p:grpSp>
      <p:sp>
        <p:nvSpPr>
          <p:cNvPr id="165891" name="Rectangle 55"/>
          <p:cNvSpPr>
            <a:spLocks noGrp="1" noChangeArrowheads="1"/>
          </p:cNvSpPr>
          <p:nvPr>
            <p:ph type="title"/>
          </p:nvPr>
        </p:nvSpPr>
        <p:spPr/>
        <p:txBody>
          <a:bodyPr/>
          <a:lstStyle/>
          <a:p>
            <a:pPr eaLnBrk="1" hangingPunct="1"/>
            <a:r>
              <a:rPr lang="en-US" sz="4000" b="1">
                <a:latin typeface="Arial Black" charset="0"/>
                <a:ea typeface="ＭＳ Ｐゴシック" charset="0"/>
                <a:cs typeface="ＭＳ Ｐゴシック" charset="0"/>
              </a:rPr>
              <a:t>Reliable Promising</a:t>
            </a:r>
          </a:p>
        </p:txBody>
      </p:sp>
      <p:sp>
        <p:nvSpPr>
          <p:cNvPr id="165892" name="Content Placeholder 55"/>
          <p:cNvSpPr>
            <a:spLocks noGrp="1"/>
          </p:cNvSpPr>
          <p:nvPr>
            <p:ph idx="1"/>
          </p:nvPr>
        </p:nvSpPr>
        <p:spPr/>
        <p:txBody>
          <a:bodyPr/>
          <a:lstStyle/>
          <a:p>
            <a:endParaRPr lang="en-US">
              <a:latin typeface="Arial Black" charset="0"/>
              <a:ea typeface="ＭＳ Ｐゴシック" charset="0"/>
              <a:cs typeface="ＭＳ Ｐゴシック" charset="0"/>
            </a:endParaRPr>
          </a:p>
        </p:txBody>
      </p:sp>
    </p:spTree>
    <p:extLst>
      <p:ext uri="{BB962C8B-B14F-4D97-AF65-F5344CB8AC3E}">
        <p14:creationId xmlns:p14="http://schemas.microsoft.com/office/powerpoint/2010/main" val="3608275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609600"/>
            <a:ext cx="7772400" cy="762000"/>
          </a:xfrm>
        </p:spPr>
        <p:txBody>
          <a:bodyPr/>
          <a:lstStyle/>
          <a:p>
            <a:r>
              <a:rPr lang="en-US" sz="3200" smtClean="0">
                <a:ea typeface="ＭＳ Ｐゴシック" pitchFamily="-1" charset="-128"/>
                <a:cs typeface="ＭＳ Ｐゴシック" pitchFamily="-1" charset="-128"/>
              </a:rPr>
              <a:t>Construction Weekly Work Plan</a:t>
            </a:r>
          </a:p>
        </p:txBody>
      </p:sp>
      <p:pic>
        <p:nvPicPr>
          <p:cNvPr id="47107" name="Picture 5"/>
          <p:cNvPicPr>
            <a:picLocks noGrp="1" noChangeAspect="1"/>
          </p:cNvPicPr>
          <p:nvPr>
            <p:ph idx="1"/>
          </p:nvPr>
        </p:nvPicPr>
        <p:blipFill>
          <a:blip r:embed="rId3"/>
          <a:srcRect l="-2469" r="-2469"/>
          <a:stretch>
            <a:fillRect/>
          </a:stretch>
        </p:blipFill>
        <p:spPr>
          <a:xfrm>
            <a:off x="685800" y="1676400"/>
            <a:ext cx="8348663" cy="4419600"/>
          </a:xfrm>
          <a:noFill/>
        </p:spPr>
      </p:pic>
      <p:sp>
        <p:nvSpPr>
          <p:cNvPr id="5" name="TextBox 4"/>
          <p:cNvSpPr txBox="1">
            <a:spLocks noChangeArrowheads="1"/>
          </p:cNvSpPr>
          <p:nvPr/>
        </p:nvSpPr>
        <p:spPr bwMode="auto">
          <a:xfrm>
            <a:off x="1752600" y="6172200"/>
            <a:ext cx="5867400" cy="461963"/>
          </a:xfrm>
          <a:prstGeom prst="rect">
            <a:avLst/>
          </a:prstGeom>
          <a:solidFill>
            <a:schemeClr val="bg1"/>
          </a:solidFill>
          <a:ln w="9525">
            <a:noFill/>
            <a:miter lim="800000"/>
            <a:headEnd/>
            <a:tailEnd/>
          </a:ln>
        </p:spPr>
        <p:txBody>
          <a:bodyPr>
            <a:prstTxWarp prst="textNoShape">
              <a:avLst/>
            </a:prstTxWarp>
            <a:spAutoFit/>
          </a:bodyPr>
          <a:lstStyle/>
          <a:p>
            <a:r>
              <a:rPr lang="en-US"/>
              <a:t>Research in 1990s found average PPC = 54%</a:t>
            </a:r>
          </a:p>
        </p:txBody>
      </p:sp>
    </p:spTree>
    <p:extLst>
      <p:ext uri="{BB962C8B-B14F-4D97-AF65-F5344CB8AC3E}">
        <p14:creationId xmlns:p14="http://schemas.microsoft.com/office/powerpoint/2010/main" val="40471079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a:xfrm>
            <a:off x="457200" y="990600"/>
            <a:ext cx="8229600" cy="1143000"/>
          </a:xfrm>
        </p:spPr>
        <p:txBody>
          <a:bodyPr>
            <a:normAutofit fontScale="90000"/>
          </a:bodyPr>
          <a:lstStyle/>
          <a:p>
            <a:r>
              <a:rPr lang="en-US" dirty="0" smtClean="0"/>
              <a:t>Issue #1: How to increase the match between WILL and DID?</a:t>
            </a:r>
          </a:p>
        </p:txBody>
      </p:sp>
      <p:sp>
        <p:nvSpPr>
          <p:cNvPr id="90115" name="Slide Number Placeholder 1"/>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EA0736D9-9158-334F-A588-68129DFBA9DC}" type="slidenum">
              <a:rPr lang="en-US" smtClean="0"/>
              <a:pPr/>
              <a:t>14</a:t>
            </a:fld>
            <a:endParaRPr lang="en-US" smtClean="0"/>
          </a:p>
        </p:txBody>
      </p:sp>
      <p:sp>
        <p:nvSpPr>
          <p:cNvPr id="4" name="Rectangle 3"/>
          <p:cNvSpPr txBox="1">
            <a:spLocks noChangeArrowheads="1"/>
          </p:cNvSpPr>
          <p:nvPr/>
        </p:nvSpPr>
        <p:spPr>
          <a:xfrm>
            <a:off x="1107468" y="3101331"/>
            <a:ext cx="7309293" cy="2747080"/>
          </a:xfrm>
          <a:prstGeom prst="rect">
            <a:avLst/>
          </a:prstGeom>
        </p:spPr>
        <p:txBody>
          <a:bodyPr vert="horz" lIns="90487" tIns="44450" rIns="90487" bIns="44450" rtlCol="0">
            <a:noAutofit/>
          </a:bodyPr>
          <a:lstStyle/>
          <a:p>
            <a:pPr marL="342900" lvl="0" indent="-342900">
              <a:lnSpc>
                <a:spcPct val="130000"/>
              </a:lnSpc>
              <a:spcBef>
                <a:spcPct val="0"/>
              </a:spcBef>
            </a:pPr>
            <a:r>
              <a:rPr lang="en-US" sz="3600" noProof="0" dirty="0" smtClean="0">
                <a:solidFill>
                  <a:srgbClr val="000000"/>
                </a:solidFill>
                <a:ea typeface="ＭＳ Ｐゴシック" pitchFamily="-1" charset="-128"/>
                <a:cs typeface="ＭＳ Ｐゴシック" pitchFamily="-1" charset="-128"/>
              </a:rPr>
              <a:t>Only include in </a:t>
            </a:r>
            <a:r>
              <a:rPr lang="en-US" sz="3600" dirty="0" smtClean="0">
                <a:solidFill>
                  <a:srgbClr val="000000"/>
                </a:solidFill>
                <a:ea typeface="ＭＳ Ｐゴシック" pitchFamily="-1" charset="-128"/>
                <a:cs typeface="ＭＳ Ｐゴシック" pitchFamily="-1" charset="-128"/>
              </a:rPr>
              <a:t>daily/weekly work plans tasks that are </a:t>
            </a:r>
            <a:r>
              <a:rPr lang="en-US" sz="3600" dirty="0" err="1" smtClean="0">
                <a:solidFill>
                  <a:srgbClr val="000000"/>
                </a:solidFill>
                <a:ea typeface="ＭＳ Ｐゴシック" pitchFamily="-1" charset="-128"/>
                <a:cs typeface="ＭＳ Ｐゴシック" pitchFamily="-1" charset="-128"/>
              </a:rPr>
              <a:t>s</a:t>
            </a:r>
            <a:r>
              <a:rPr kumimoji="0" lang="en-US" sz="3600" b="0" i="0" u="none" strike="noStrike" kern="1200" cap="none" spc="0" normalizeH="0" baseline="0" noProof="0" dirty="0" err="1" smtClean="0">
                <a:ln>
                  <a:noFill/>
                </a:ln>
                <a:solidFill>
                  <a:srgbClr val="000000"/>
                </a:solidFill>
                <a:effectLst/>
                <a:uLnTx/>
                <a:uFillTx/>
                <a:latin typeface="+mn-lt"/>
                <a:ea typeface="ＭＳ Ｐゴシック" pitchFamily="-1" charset="-128"/>
                <a:cs typeface="ＭＳ Ｐゴシック" pitchFamily="-1" charset="-128"/>
              </a:rPr>
              <a:t>ound</a:t>
            </a:r>
            <a:r>
              <a:rPr kumimoji="0" lang="en-US" sz="3600" b="0" i="0" u="none" strike="noStrike" kern="1200" cap="none" spc="0" normalizeH="0" baseline="0" noProof="0" dirty="0" smtClean="0">
                <a:ln>
                  <a:noFill/>
                </a:ln>
                <a:solidFill>
                  <a:srgbClr val="000000"/>
                </a:solidFill>
                <a:effectLst/>
                <a:uLnTx/>
                <a:uFillTx/>
                <a:latin typeface="+mn-lt"/>
                <a:ea typeface="ＭＳ Ｐゴシック" pitchFamily="-1" charset="-128"/>
                <a:cs typeface="ＭＳ Ｐゴシック" pitchFamily="-1" charset="-128"/>
              </a:rPr>
              <a:t>,</a:t>
            </a:r>
            <a:r>
              <a:rPr kumimoji="0" lang="en-US" sz="3600" b="0" i="0" u="none" strike="noStrike" kern="1200" cap="none" spc="0" normalizeH="0" noProof="0" dirty="0" smtClean="0">
                <a:ln>
                  <a:noFill/>
                </a:ln>
                <a:solidFill>
                  <a:srgbClr val="000000"/>
                </a:solidFill>
                <a:effectLst/>
                <a:uLnTx/>
                <a:uFillTx/>
                <a:latin typeface="+mn-lt"/>
                <a:ea typeface="ＭＳ Ｐゴシック" pitchFamily="-1" charset="-128"/>
                <a:cs typeface="ＭＳ Ｐゴシック" pitchFamily="-1" charset="-128"/>
              </a:rPr>
              <a:t> sequenced, sized, and well defined.</a:t>
            </a:r>
            <a:endParaRPr kumimoji="0" lang="en-US" sz="3600" b="0" i="0" u="none" strike="noStrike" kern="1200" cap="none" spc="0" normalizeH="0" baseline="0" noProof="0" dirty="0" smtClean="0">
              <a:ln>
                <a:noFill/>
              </a:ln>
              <a:solidFill>
                <a:srgbClr val="000000"/>
              </a:solidFill>
              <a:effectLst/>
              <a:uLnTx/>
              <a:uFillTx/>
              <a:latin typeface="+mn-lt"/>
              <a:ea typeface="ＭＳ Ｐゴシック" pitchFamily="-1" charset="-128"/>
              <a:cs typeface="ＭＳ Ｐゴシック" pitchFamily="-1" charset="-128"/>
            </a:endParaRPr>
          </a:p>
          <a:p>
            <a:pPr marL="342900" marR="0" lvl="0" indent="-342900" algn="l" defTabSz="457200" rtl="0" eaLnBrk="1" fontAlgn="auto" latinLnBrk="0" hangingPunct="1">
              <a:lnSpc>
                <a:spcPct val="130000"/>
              </a:lnSpc>
              <a:spcBef>
                <a:spcPct val="0"/>
              </a:spcBef>
              <a:buClrTx/>
              <a:buSzTx/>
              <a:tabLst/>
              <a:defRPr/>
            </a:pPr>
            <a:endParaRPr kumimoji="0" lang="en-US" sz="3600" b="0" i="0" u="none" strike="noStrike" kern="1200" cap="none" spc="0" normalizeH="0" baseline="0" noProof="0" dirty="0" smtClean="0">
              <a:ln>
                <a:noFill/>
              </a:ln>
              <a:solidFill>
                <a:srgbClr val="000000"/>
              </a:solidFill>
              <a:effectLst/>
              <a:uLnTx/>
              <a:uFillTx/>
              <a:latin typeface="+mn-lt"/>
              <a:ea typeface="ＭＳ Ｐゴシック" pitchFamily="-1" charset="-128"/>
              <a:cs typeface="ＭＳ Ｐゴシック" pitchFamily="-1" charset="-128"/>
            </a:endParaRPr>
          </a:p>
        </p:txBody>
      </p:sp>
    </p:spTree>
    <p:extLst>
      <p:ext uri="{BB962C8B-B14F-4D97-AF65-F5344CB8AC3E}">
        <p14:creationId xmlns:p14="http://schemas.microsoft.com/office/powerpoint/2010/main" val="3759228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2"/>
          <p:cNvSpPr>
            <a:spLocks noGrp="1"/>
          </p:cNvSpPr>
          <p:nvPr>
            <p:ph type="title"/>
          </p:nvPr>
        </p:nvSpPr>
        <p:spPr>
          <a:xfrm>
            <a:off x="457200" y="762000"/>
            <a:ext cx="8229600" cy="1143000"/>
          </a:xfrm>
        </p:spPr>
        <p:txBody>
          <a:bodyPr>
            <a:normAutofit fontScale="90000"/>
          </a:bodyPr>
          <a:lstStyle/>
          <a:p>
            <a:r>
              <a:rPr lang="en-US" dirty="0" smtClean="0"/>
              <a:t>Issue #2: How to make ready what SHOULD be done so it CAN be done?</a:t>
            </a:r>
          </a:p>
        </p:txBody>
      </p:sp>
      <p:sp>
        <p:nvSpPr>
          <p:cNvPr id="103427" name="Slide Number Placeholder 1"/>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B5740C4F-40B4-F44B-9114-911ACB531B34}" type="slidenum">
              <a:rPr lang="en-US" smtClean="0"/>
              <a:pPr/>
              <a:t>15</a:t>
            </a:fld>
            <a:endParaRPr lang="en-US" smtClean="0"/>
          </a:p>
        </p:txBody>
      </p:sp>
      <p:sp>
        <p:nvSpPr>
          <p:cNvPr id="4" name="Content Placeholder 2"/>
          <p:cNvSpPr txBox="1">
            <a:spLocks/>
          </p:cNvSpPr>
          <p:nvPr/>
        </p:nvSpPr>
        <p:spPr>
          <a:xfrm>
            <a:off x="457200" y="2421991"/>
            <a:ext cx="8229600" cy="370417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Identify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&amp; Remove Constraints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Replan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when constraints cannot be removed in time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Breakdown tasks into operations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Design new operations collaboratively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22993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2"/>
          <p:cNvSpPr>
            <a:spLocks noGrp="1"/>
          </p:cNvSpPr>
          <p:nvPr>
            <p:ph type="title"/>
          </p:nvPr>
        </p:nvSpPr>
        <p:spPr>
          <a:xfrm>
            <a:off x="457200" y="519889"/>
            <a:ext cx="8229600" cy="1143000"/>
          </a:xfrm>
        </p:spPr>
        <p:txBody>
          <a:bodyPr>
            <a:noAutofit/>
          </a:bodyPr>
          <a:lstStyle/>
          <a:p>
            <a:r>
              <a:rPr lang="en-US" sz="3600" dirty="0" smtClean="0"/>
              <a:t/>
            </a:r>
            <a:br>
              <a:rPr lang="en-US" sz="3600" dirty="0" smtClean="0"/>
            </a:br>
            <a:r>
              <a:rPr lang="en-US" sz="3600" dirty="0" smtClean="0"/>
              <a:t>Issue #3: How to set goals and sequence tasks? How to decide what SHOULD be done when?</a:t>
            </a:r>
          </a:p>
        </p:txBody>
      </p:sp>
      <p:sp>
        <p:nvSpPr>
          <p:cNvPr id="109571" name="Slide Number Placeholder 1"/>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40C11C18-A43B-B64D-A662-340836392212}" type="slidenum">
              <a:rPr lang="en-US" smtClean="0"/>
              <a:pPr/>
              <a:t>16</a:t>
            </a:fld>
            <a:endParaRPr lang="en-US" smtClean="0"/>
          </a:p>
        </p:txBody>
      </p:sp>
      <p:pic>
        <p:nvPicPr>
          <p:cNvPr id="2" name="Picture 1"/>
          <p:cNvPicPr>
            <a:picLocks noChangeAspect="1"/>
          </p:cNvPicPr>
          <p:nvPr/>
        </p:nvPicPr>
        <p:blipFill>
          <a:blip r:embed="rId3"/>
          <a:stretch>
            <a:fillRect/>
          </a:stretch>
        </p:blipFill>
        <p:spPr>
          <a:xfrm>
            <a:off x="1635007" y="2248284"/>
            <a:ext cx="6146287" cy="4609715"/>
          </a:xfrm>
          <a:prstGeom prst="rect">
            <a:avLst/>
          </a:prstGeom>
        </p:spPr>
      </p:pic>
    </p:spTree>
    <p:extLst>
      <p:ext uri="{BB962C8B-B14F-4D97-AF65-F5344CB8AC3E}">
        <p14:creationId xmlns:p14="http://schemas.microsoft.com/office/powerpoint/2010/main" val="3574209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smtClean="0">
                <a:ea typeface="ＭＳ Ｐゴシック" pitchFamily="-1" charset="-128"/>
                <a:cs typeface="ＭＳ Ｐゴシック" pitchFamily="-1" charset="-128"/>
              </a:rPr>
              <a:t>Last Planner Principles</a:t>
            </a:r>
          </a:p>
        </p:txBody>
      </p:sp>
      <p:sp>
        <p:nvSpPr>
          <p:cNvPr id="3" name="Content Placeholder 2"/>
          <p:cNvSpPr>
            <a:spLocks noGrp="1"/>
          </p:cNvSpPr>
          <p:nvPr>
            <p:ph idx="1"/>
          </p:nvPr>
        </p:nvSpPr>
        <p:spPr/>
        <p:txBody>
          <a:bodyPr>
            <a:normAutofit fontScale="92500"/>
          </a:bodyPr>
          <a:lstStyle/>
          <a:p>
            <a:pPr marL="514350" indent="-514350" algn="l">
              <a:lnSpc>
                <a:spcPct val="90000"/>
              </a:lnSpc>
              <a:spcAft>
                <a:spcPct val="30000"/>
              </a:spcAft>
              <a:buFont typeface="+mj-lt"/>
              <a:buAutoNum type="arabicPeriod"/>
              <a:defRPr/>
            </a:pPr>
            <a:r>
              <a:rPr lang="en-US" dirty="0" smtClean="0">
                <a:solidFill>
                  <a:srgbClr val="000000"/>
                </a:solidFill>
              </a:rPr>
              <a:t>Plan in greater detail as you get closer to doing the work.  </a:t>
            </a:r>
          </a:p>
          <a:p>
            <a:pPr marL="514350" indent="-514350" algn="l">
              <a:lnSpc>
                <a:spcPct val="90000"/>
              </a:lnSpc>
              <a:spcAft>
                <a:spcPct val="30000"/>
              </a:spcAft>
              <a:buFont typeface="+mj-lt"/>
              <a:buAutoNum type="arabicPeriod"/>
              <a:defRPr/>
            </a:pPr>
            <a:r>
              <a:rPr lang="en-US" dirty="0" smtClean="0">
                <a:solidFill>
                  <a:srgbClr val="000000"/>
                </a:solidFill>
              </a:rPr>
              <a:t>Produce plans collaboratively with those who will do the work.</a:t>
            </a:r>
          </a:p>
          <a:p>
            <a:pPr marL="514350" indent="-514350" algn="l">
              <a:lnSpc>
                <a:spcPct val="90000"/>
              </a:lnSpc>
              <a:spcAft>
                <a:spcPct val="30000"/>
              </a:spcAft>
              <a:buFont typeface="+mj-lt"/>
              <a:buAutoNum type="arabicPeriod"/>
              <a:defRPr/>
            </a:pPr>
            <a:r>
              <a:rPr lang="en-US" dirty="0" smtClean="0">
                <a:solidFill>
                  <a:srgbClr val="000000"/>
                </a:solidFill>
              </a:rPr>
              <a:t>Reveal and remove constraints on planned tasks as a team.</a:t>
            </a:r>
          </a:p>
          <a:p>
            <a:pPr marL="514350" indent="-514350" algn="l">
              <a:lnSpc>
                <a:spcPct val="90000"/>
              </a:lnSpc>
              <a:spcAft>
                <a:spcPct val="30000"/>
              </a:spcAft>
              <a:buFont typeface="+mj-lt"/>
              <a:buAutoNum type="arabicPeriod"/>
              <a:defRPr/>
            </a:pPr>
            <a:r>
              <a:rPr lang="en-US" dirty="0" smtClean="0">
                <a:solidFill>
                  <a:srgbClr val="000000"/>
                </a:solidFill>
              </a:rPr>
              <a:t>Make reliable promises.  </a:t>
            </a:r>
          </a:p>
          <a:p>
            <a:pPr marL="514350" indent="-514350" algn="l">
              <a:lnSpc>
                <a:spcPct val="90000"/>
              </a:lnSpc>
              <a:spcAft>
                <a:spcPct val="30000"/>
              </a:spcAft>
              <a:buFont typeface="+mj-lt"/>
              <a:buAutoNum type="arabicPeriod"/>
              <a:defRPr/>
            </a:pPr>
            <a:r>
              <a:rPr lang="en-US" dirty="0">
                <a:solidFill>
                  <a:srgbClr val="000000"/>
                </a:solidFill>
              </a:rPr>
              <a:t>W</a:t>
            </a:r>
            <a:r>
              <a:rPr lang="en-US" dirty="0" smtClean="0">
                <a:solidFill>
                  <a:srgbClr val="000000"/>
                </a:solidFill>
              </a:rPr>
              <a:t>hen promises are broken, find root causes and preventions—learn from those breakdowns.</a:t>
            </a:r>
          </a:p>
        </p:txBody>
      </p:sp>
    </p:spTree>
    <p:extLst>
      <p:ext uri="{BB962C8B-B14F-4D97-AF65-F5344CB8AC3E}">
        <p14:creationId xmlns:p14="http://schemas.microsoft.com/office/powerpoint/2010/main" val="3165856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txBox="1">
            <a:spLocks noGrp="1"/>
          </p:cNvSpPr>
          <p:nvPr/>
        </p:nvSpPr>
        <p:spPr bwMode="auto">
          <a:xfrm>
            <a:off x="304800" y="6169025"/>
            <a:ext cx="914400" cy="304800"/>
          </a:xfrm>
          <a:prstGeom prst="rect">
            <a:avLst/>
          </a:prstGeom>
          <a:noFill/>
          <a:ln w="9525">
            <a:noFill/>
            <a:miter lim="800000"/>
            <a:headEnd/>
            <a:tailEnd/>
          </a:ln>
        </p:spPr>
        <p:txBody>
          <a:bodyPr lIns="0" tIns="0" rIns="0" bIns="0">
            <a:prstTxWarp prst="textNoShape">
              <a:avLst/>
            </a:prstTxWarp>
          </a:bodyPr>
          <a:lstStyle/>
          <a:p>
            <a:pPr eaLnBrk="0" hangingPunct="0"/>
            <a:fld id="{9FF468EA-B802-EA4F-9B2C-3287A6C8DBA0}" type="slidenum">
              <a:rPr lang="en-US" sz="1000"/>
              <a:pPr eaLnBrk="0" hangingPunct="0"/>
              <a:t>18</a:t>
            </a:fld>
            <a:endParaRPr lang="en-US" sz="1000"/>
          </a:p>
        </p:txBody>
      </p:sp>
      <p:sp>
        <p:nvSpPr>
          <p:cNvPr id="41987" name="Rectangle 2"/>
          <p:cNvSpPr>
            <a:spLocks noGrp="1" noChangeArrowheads="1"/>
          </p:cNvSpPr>
          <p:nvPr>
            <p:ph type="title" idx="4294967295"/>
          </p:nvPr>
        </p:nvSpPr>
        <p:spPr>
          <a:xfrm>
            <a:off x="525538" y="381001"/>
            <a:ext cx="8116646" cy="1210318"/>
          </a:xfrm>
          <a:solidFill>
            <a:schemeClr val="bg2">
              <a:lumMod val="50000"/>
            </a:schemeClr>
          </a:solidFill>
        </p:spPr>
        <p:txBody>
          <a:bodyPr>
            <a:normAutofit fontScale="90000"/>
          </a:bodyPr>
          <a:lstStyle/>
          <a:p>
            <a:r>
              <a:rPr lang="en-US" sz="3600" b="1" dirty="0" smtClean="0"/>
              <a:t>Report from Sutter Health on Lean Project Delivery: Costs–Projects </a:t>
            </a:r>
            <a:r>
              <a:rPr lang="en-US" sz="3600" b="1" dirty="0"/>
              <a:t>over $10M</a:t>
            </a:r>
          </a:p>
        </p:txBody>
      </p:sp>
      <p:sp>
        <p:nvSpPr>
          <p:cNvPr id="41988" name="Rectangle 3"/>
          <p:cNvSpPr txBox="1">
            <a:spLocks noChangeArrowheads="1"/>
          </p:cNvSpPr>
          <p:nvPr/>
        </p:nvSpPr>
        <p:spPr bwMode="auto">
          <a:xfrm>
            <a:off x="762000" y="1828800"/>
            <a:ext cx="7696200" cy="46482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buFontTx/>
              <a:buChar char="•"/>
            </a:pPr>
            <a:r>
              <a:rPr lang="en-US" sz="2800" dirty="0">
                <a:latin typeface="Cambria" pitchFamily="-107" charset="0"/>
                <a:ea typeface="Cambria" pitchFamily="-107" charset="0"/>
                <a:cs typeface="Cambria" pitchFamily="-107" charset="0"/>
              </a:rPr>
              <a:t>22 ‘lean’ projects delivered since </a:t>
            </a:r>
            <a:r>
              <a:rPr lang="en-US" sz="2800" dirty="0" smtClean="0">
                <a:latin typeface="Cambria" pitchFamily="-107" charset="0"/>
                <a:ea typeface="Cambria" pitchFamily="-107" charset="0"/>
                <a:cs typeface="Cambria" pitchFamily="-107" charset="0"/>
              </a:rPr>
              <a:t>2005</a:t>
            </a:r>
          </a:p>
          <a:p>
            <a:pPr marL="609600" indent="-609600" eaLnBrk="0" hangingPunct="0">
              <a:spcBef>
                <a:spcPct val="20000"/>
              </a:spcBef>
              <a:buFontTx/>
              <a:buChar char="•"/>
            </a:pPr>
            <a:r>
              <a:rPr lang="en-US" sz="2800" dirty="0">
                <a:latin typeface="Cambria" pitchFamily="-107" charset="0"/>
                <a:ea typeface="Cambria" pitchFamily="-107" charset="0"/>
                <a:cs typeface="Cambria" pitchFamily="-107" charset="0"/>
              </a:rPr>
              <a:t>No projects over </a:t>
            </a:r>
            <a:r>
              <a:rPr lang="en-US" sz="2800" dirty="0" smtClean="0">
                <a:latin typeface="Cambria" pitchFamily="-107" charset="0"/>
                <a:ea typeface="Cambria" pitchFamily="-107" charset="0"/>
                <a:cs typeface="Cambria" pitchFamily="-107" charset="0"/>
              </a:rPr>
              <a:t>budget or schedule</a:t>
            </a:r>
          </a:p>
          <a:p>
            <a:pPr marL="609600" indent="-609600" eaLnBrk="0" hangingPunct="0">
              <a:spcBef>
                <a:spcPct val="20000"/>
              </a:spcBef>
              <a:buFontTx/>
              <a:buChar char="•"/>
            </a:pPr>
            <a:r>
              <a:rPr lang="en-US" sz="2800" dirty="0" smtClean="0">
                <a:latin typeface="Cambria" pitchFamily="-107" charset="0"/>
                <a:ea typeface="Cambria" pitchFamily="-107" charset="0"/>
                <a:cs typeface="Cambria" pitchFamily="-107" charset="0"/>
              </a:rPr>
              <a:t>No sacrifice of scope or quality</a:t>
            </a:r>
          </a:p>
          <a:p>
            <a:pPr marL="609600" indent="-609600" eaLnBrk="0" hangingPunct="0">
              <a:spcBef>
                <a:spcPct val="20000"/>
              </a:spcBef>
              <a:buFontTx/>
              <a:buChar char="•"/>
            </a:pPr>
            <a:r>
              <a:rPr lang="en-US" sz="2800" dirty="0" smtClean="0">
                <a:latin typeface="Cambria" pitchFamily="-107" charset="0"/>
                <a:ea typeface="Cambria" pitchFamily="-107" charset="0"/>
                <a:cs typeface="Cambria" pitchFamily="-107" charset="0"/>
              </a:rPr>
              <a:t>Cost at completion 3.4% under budget on average</a:t>
            </a:r>
          </a:p>
          <a:p>
            <a:pPr marL="609600" indent="-609600" eaLnBrk="0" hangingPunct="0">
              <a:spcBef>
                <a:spcPct val="20000"/>
              </a:spcBef>
              <a:buFontTx/>
              <a:buChar char="•"/>
            </a:pPr>
            <a:r>
              <a:rPr lang="en-US" sz="2800" dirty="0" smtClean="0">
                <a:latin typeface="Cambria" pitchFamily="-107" charset="0"/>
                <a:ea typeface="Cambria" pitchFamily="-107" charset="0"/>
                <a:cs typeface="Cambria" pitchFamily="-107" charset="0"/>
              </a:rPr>
              <a:t>Cost at completion approx. 15% under market on average </a:t>
            </a:r>
          </a:p>
          <a:p>
            <a:pPr marL="609600" indent="-609600" eaLnBrk="0" hangingPunct="0">
              <a:spcBef>
                <a:spcPct val="20000"/>
              </a:spcBef>
            </a:pPr>
            <a:endParaRPr lang="en-US" sz="2800" dirty="0">
              <a:latin typeface="Cambria" pitchFamily="-107" charset="0"/>
              <a:ea typeface="Cambria" pitchFamily="-107" charset="0"/>
              <a:cs typeface="Cambria" pitchFamily="-107" charset="0"/>
            </a:endParaRPr>
          </a:p>
          <a:p>
            <a:pPr marL="609600" indent="-609600" eaLnBrk="0" hangingPunct="0">
              <a:spcBef>
                <a:spcPct val="20000"/>
              </a:spcBef>
            </a:pPr>
            <a:endParaRPr lang="en-US" sz="2800" dirty="0">
              <a:latin typeface="Cambria" pitchFamily="-107" charset="0"/>
              <a:ea typeface="Cambria" pitchFamily="-107" charset="0"/>
              <a:cs typeface="Cambria" pitchFamily="-107" charset="0"/>
            </a:endParaRPr>
          </a:p>
          <a:p>
            <a:pPr marL="609600" indent="-609600" eaLnBrk="0" hangingPunct="0">
              <a:spcBef>
                <a:spcPct val="20000"/>
              </a:spcBef>
              <a:buFontTx/>
              <a:buChar char="•"/>
            </a:pPr>
            <a:endParaRPr lang="en-US" sz="2800" dirty="0">
              <a:latin typeface="Cambria" pitchFamily="-107" charset="0"/>
              <a:ea typeface="Cambria" pitchFamily="-107" charset="0"/>
              <a:cs typeface="Cambria" pitchFamily="-107" charset="0"/>
            </a:endParaRPr>
          </a:p>
          <a:p>
            <a:pPr marL="609600" indent="-609600" eaLnBrk="0" hangingPunct="0">
              <a:spcBef>
                <a:spcPct val="20000"/>
              </a:spcBef>
              <a:buFontTx/>
              <a:buChar char="•"/>
            </a:pPr>
            <a:endParaRPr lang="en-US" sz="2800" dirty="0">
              <a:latin typeface="Cambria" pitchFamily="-107" charset="0"/>
              <a:ea typeface="Cambria" pitchFamily="-107" charset="0"/>
              <a:cs typeface="Cambria" pitchFamily="-107" charset="0"/>
            </a:endParaRPr>
          </a:p>
          <a:p>
            <a:pPr marL="609600" indent="-609600" eaLnBrk="0" hangingPunct="0">
              <a:spcBef>
                <a:spcPct val="20000"/>
              </a:spcBef>
            </a:pPr>
            <a:endParaRPr lang="en-US" sz="2800" dirty="0">
              <a:latin typeface="Cambria" pitchFamily="-107" charset="0"/>
              <a:ea typeface="Cambria" pitchFamily="-107" charset="0"/>
              <a:cs typeface="Cambria" pitchFamily="-107" charset="0"/>
            </a:endParaRPr>
          </a:p>
          <a:p>
            <a:pPr marL="609600" indent="-609600" eaLnBrk="0" hangingPunct="0">
              <a:spcBef>
                <a:spcPct val="20000"/>
              </a:spcBef>
              <a:buFontTx/>
              <a:buChar char="•"/>
            </a:pPr>
            <a:endParaRPr lang="en-US" sz="2800" dirty="0">
              <a:latin typeface="Cambria" pitchFamily="-107" charset="0"/>
              <a:ea typeface="Cambria" pitchFamily="-107" charset="0"/>
              <a:cs typeface="Cambria" pitchFamily="-107" charset="0"/>
            </a:endParaRPr>
          </a:p>
          <a:p>
            <a:pPr marL="609600" indent="-609600" eaLnBrk="0" hangingPunct="0">
              <a:spcBef>
                <a:spcPct val="20000"/>
              </a:spcBef>
              <a:buFontTx/>
              <a:buChar char="•"/>
            </a:pPr>
            <a:endParaRPr lang="en-US" sz="2800" dirty="0">
              <a:latin typeface="Cambria" pitchFamily="-107" charset="0"/>
              <a:ea typeface="Cambria" pitchFamily="-107" charset="0"/>
              <a:cs typeface="Cambria" pitchFamily="-107" charset="0"/>
            </a:endParaRPr>
          </a:p>
        </p:txBody>
      </p:sp>
    </p:spTree>
    <p:extLst>
      <p:ext uri="{BB962C8B-B14F-4D97-AF65-F5344CB8AC3E}">
        <p14:creationId xmlns:p14="http://schemas.microsoft.com/office/powerpoint/2010/main" val="24798168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txBox="1">
            <a:spLocks noGrp="1"/>
          </p:cNvSpPr>
          <p:nvPr/>
        </p:nvSpPr>
        <p:spPr bwMode="auto">
          <a:xfrm>
            <a:off x="304800" y="6169025"/>
            <a:ext cx="914400" cy="304800"/>
          </a:xfrm>
          <a:prstGeom prst="rect">
            <a:avLst/>
          </a:prstGeom>
          <a:noFill/>
          <a:ln w="9525">
            <a:noFill/>
            <a:miter lim="800000"/>
            <a:headEnd/>
            <a:tailEnd/>
          </a:ln>
        </p:spPr>
        <p:txBody>
          <a:bodyPr lIns="0" tIns="0" rIns="0" bIns="0">
            <a:prstTxWarp prst="textNoShape">
              <a:avLst/>
            </a:prstTxWarp>
          </a:bodyPr>
          <a:lstStyle/>
          <a:p>
            <a:pPr eaLnBrk="0" hangingPunct="0"/>
            <a:fld id="{542B000F-23D5-6A41-824E-527033D41ABC}" type="slidenum">
              <a:rPr lang="en-US" sz="1000"/>
              <a:pPr eaLnBrk="0" hangingPunct="0"/>
              <a:t>19</a:t>
            </a:fld>
            <a:endParaRPr lang="en-US" sz="1000"/>
          </a:p>
        </p:txBody>
      </p:sp>
      <p:sp>
        <p:nvSpPr>
          <p:cNvPr id="49155" name="Rectangle 2"/>
          <p:cNvSpPr>
            <a:spLocks noGrp="1" noChangeArrowheads="1"/>
          </p:cNvSpPr>
          <p:nvPr>
            <p:ph type="title" idx="4294967295"/>
          </p:nvPr>
        </p:nvSpPr>
        <p:spPr>
          <a:xfrm>
            <a:off x="685800" y="381000"/>
            <a:ext cx="7772400" cy="1143000"/>
          </a:xfrm>
        </p:spPr>
        <p:txBody>
          <a:bodyPr>
            <a:normAutofit fontScale="90000"/>
          </a:bodyPr>
          <a:lstStyle/>
          <a:p>
            <a:r>
              <a:rPr lang="en-US"/>
              <a:t>Eden Medical Center Replacement Hospital</a:t>
            </a:r>
          </a:p>
        </p:txBody>
      </p:sp>
      <p:pic>
        <p:nvPicPr>
          <p:cNvPr id="49156" name="Picture 4"/>
          <p:cNvPicPr>
            <a:picLocks noChangeAspect="1" noChangeArrowheads="1"/>
          </p:cNvPicPr>
          <p:nvPr/>
        </p:nvPicPr>
        <p:blipFill>
          <a:blip r:embed="rId2"/>
          <a:srcRect l="13353" t="26250" r="36545" b="18750"/>
          <a:stretch>
            <a:fillRect/>
          </a:stretch>
        </p:blipFill>
        <p:spPr bwMode="auto">
          <a:xfrm>
            <a:off x="990600" y="1524000"/>
            <a:ext cx="7162800" cy="4421188"/>
          </a:xfrm>
          <a:prstGeom prst="rect">
            <a:avLst/>
          </a:prstGeom>
          <a:noFill/>
          <a:ln w="9525">
            <a:noFill/>
            <a:miter lim="800000"/>
            <a:headEnd/>
            <a:tailEnd/>
          </a:ln>
        </p:spPr>
      </p:pic>
      <p:sp>
        <p:nvSpPr>
          <p:cNvPr id="49157" name="Rectangle 3"/>
          <p:cNvSpPr txBox="1">
            <a:spLocks noChangeArrowheads="1"/>
          </p:cNvSpPr>
          <p:nvPr/>
        </p:nvSpPr>
        <p:spPr bwMode="auto">
          <a:xfrm>
            <a:off x="3657600" y="1447800"/>
            <a:ext cx="5257800" cy="19050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buFontTx/>
              <a:buChar char="•"/>
            </a:pPr>
            <a:r>
              <a:rPr lang="en-US" sz="2800" b="1">
                <a:solidFill>
                  <a:srgbClr val="FF0000"/>
                </a:solidFill>
              </a:rPr>
              <a:t>$309M Project Budget</a:t>
            </a:r>
          </a:p>
          <a:p>
            <a:pPr marL="609600" indent="-609600" eaLnBrk="0" hangingPunct="0">
              <a:spcBef>
                <a:spcPct val="20000"/>
              </a:spcBef>
              <a:buFontTx/>
              <a:buChar char="•"/>
            </a:pPr>
            <a:r>
              <a:rPr lang="en-US" sz="2800" b="1">
                <a:solidFill>
                  <a:srgbClr val="FF0000"/>
                </a:solidFill>
              </a:rPr>
              <a:t>130 licensed beds, 223,000 SF</a:t>
            </a:r>
          </a:p>
          <a:p>
            <a:pPr marL="609600" indent="-609600" eaLnBrk="0" hangingPunct="0">
              <a:spcBef>
                <a:spcPct val="20000"/>
              </a:spcBef>
              <a:buFontTx/>
              <a:buChar char="•"/>
            </a:pPr>
            <a:r>
              <a:rPr lang="en-US" sz="2800" b="1">
                <a:solidFill>
                  <a:srgbClr val="FF0000"/>
                </a:solidFill>
              </a:rPr>
              <a:t>Completion: 3Q 2012</a:t>
            </a:r>
          </a:p>
          <a:p>
            <a:pPr marL="609600" indent="-609600" eaLnBrk="0" hangingPunct="0">
              <a:spcBef>
                <a:spcPct val="20000"/>
              </a:spcBef>
              <a:buFontTx/>
              <a:buChar char="•"/>
            </a:pPr>
            <a:endParaRPr lang="en-US" sz="2800" b="1">
              <a:solidFill>
                <a:srgbClr val="FF0000"/>
              </a:solidFill>
            </a:endParaRPr>
          </a:p>
          <a:p>
            <a:pPr marL="609600" indent="-609600" eaLnBrk="0" hangingPunct="0">
              <a:spcBef>
                <a:spcPct val="20000"/>
              </a:spcBef>
            </a:pPr>
            <a:endParaRPr lang="en-US" sz="2800" b="1">
              <a:solidFill>
                <a:srgbClr val="FF0000"/>
              </a:solidFill>
            </a:endParaRPr>
          </a:p>
          <a:p>
            <a:pPr marL="609600" indent="-609600" eaLnBrk="0" hangingPunct="0">
              <a:spcBef>
                <a:spcPct val="20000"/>
              </a:spcBef>
              <a:buFontTx/>
              <a:buChar char="•"/>
            </a:pPr>
            <a:endParaRPr lang="en-US" sz="2800" b="1">
              <a:solidFill>
                <a:srgbClr val="FF0000"/>
              </a:solidFill>
            </a:endParaRPr>
          </a:p>
          <a:p>
            <a:pPr marL="609600" indent="-609600" eaLnBrk="0" hangingPunct="0">
              <a:spcBef>
                <a:spcPct val="20000"/>
              </a:spcBef>
              <a:buFontTx/>
              <a:buChar char="•"/>
            </a:pPr>
            <a:endParaRPr lang="en-US" sz="2800" b="1">
              <a:solidFill>
                <a:srgbClr val="FF0000"/>
              </a:solidFill>
            </a:endParaRPr>
          </a:p>
          <a:p>
            <a:pPr marL="609600" indent="-609600" eaLnBrk="0" hangingPunct="0">
              <a:spcBef>
                <a:spcPct val="20000"/>
              </a:spcBef>
            </a:pPr>
            <a:endParaRPr lang="en-US" sz="2800" b="1">
              <a:solidFill>
                <a:srgbClr val="FF0000"/>
              </a:solidFill>
            </a:endParaRPr>
          </a:p>
          <a:p>
            <a:pPr marL="609600" indent="-609600" eaLnBrk="0" hangingPunct="0">
              <a:spcBef>
                <a:spcPct val="20000"/>
              </a:spcBef>
              <a:buFontTx/>
              <a:buChar char="•"/>
            </a:pPr>
            <a:endParaRPr lang="en-US" sz="2800" b="1">
              <a:solidFill>
                <a:srgbClr val="FF0000"/>
              </a:solidFill>
            </a:endParaRPr>
          </a:p>
          <a:p>
            <a:pPr marL="609600" indent="-609600" eaLnBrk="0" hangingPunct="0">
              <a:spcBef>
                <a:spcPct val="20000"/>
              </a:spcBef>
              <a:buFontTx/>
              <a:buChar char="•"/>
            </a:pPr>
            <a:endParaRPr lang="en-US" sz="2800" b="1">
              <a:solidFill>
                <a:srgbClr val="FF0000"/>
              </a:solidFill>
            </a:endParaRPr>
          </a:p>
        </p:txBody>
      </p:sp>
    </p:spTree>
    <p:extLst>
      <p:ext uri="{BB962C8B-B14F-4D97-AF65-F5344CB8AC3E}">
        <p14:creationId xmlns:p14="http://schemas.microsoft.com/office/powerpoint/2010/main" val="7504776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1524000" y="-1143000"/>
            <a:ext cx="12192000" cy="9144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©2010 Glenn Ballard</a:t>
            </a:r>
            <a:endParaRPr lang="en-US"/>
          </a:p>
        </p:txBody>
      </p:sp>
    </p:spTree>
    <p:extLst>
      <p:ext uri="{BB962C8B-B14F-4D97-AF65-F5344CB8AC3E}">
        <p14:creationId xmlns:p14="http://schemas.microsoft.com/office/powerpoint/2010/main" val="37891647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txBox="1">
            <a:spLocks noGrp="1"/>
          </p:cNvSpPr>
          <p:nvPr/>
        </p:nvSpPr>
        <p:spPr bwMode="auto">
          <a:xfrm>
            <a:off x="304800" y="6169025"/>
            <a:ext cx="914400" cy="304800"/>
          </a:xfrm>
          <a:prstGeom prst="rect">
            <a:avLst/>
          </a:prstGeom>
          <a:noFill/>
          <a:ln w="9525">
            <a:noFill/>
            <a:miter lim="800000"/>
            <a:headEnd/>
            <a:tailEnd/>
          </a:ln>
        </p:spPr>
        <p:txBody>
          <a:bodyPr lIns="0" tIns="0" rIns="0" bIns="0">
            <a:prstTxWarp prst="textNoShape">
              <a:avLst/>
            </a:prstTxWarp>
          </a:bodyPr>
          <a:lstStyle/>
          <a:p>
            <a:pPr eaLnBrk="0" hangingPunct="0"/>
            <a:fld id="{26DA5EBB-F48E-7C40-A6EE-F25C45E0DB6F}" type="slidenum">
              <a:rPr lang="en-US" sz="1000"/>
              <a:pPr eaLnBrk="0" hangingPunct="0"/>
              <a:t>20</a:t>
            </a:fld>
            <a:endParaRPr lang="en-US" sz="1000"/>
          </a:p>
        </p:txBody>
      </p:sp>
      <p:sp>
        <p:nvSpPr>
          <p:cNvPr id="50179" name="Rectangle 2"/>
          <p:cNvSpPr>
            <a:spLocks noGrp="1" noChangeArrowheads="1"/>
          </p:cNvSpPr>
          <p:nvPr>
            <p:ph type="title" idx="4294967295"/>
          </p:nvPr>
        </p:nvSpPr>
        <p:spPr>
          <a:xfrm>
            <a:off x="685800" y="381000"/>
            <a:ext cx="7772400" cy="1143000"/>
          </a:xfrm>
        </p:spPr>
        <p:txBody>
          <a:bodyPr>
            <a:normAutofit fontScale="90000"/>
          </a:bodyPr>
          <a:lstStyle/>
          <a:p>
            <a:r>
              <a:rPr lang="en-US"/>
              <a:t>Performance – Eden Medical Center</a:t>
            </a:r>
          </a:p>
        </p:txBody>
      </p:sp>
      <p:sp>
        <p:nvSpPr>
          <p:cNvPr id="50180" name="Rectangle 3"/>
          <p:cNvSpPr txBox="1">
            <a:spLocks noChangeArrowheads="1"/>
          </p:cNvSpPr>
          <p:nvPr/>
        </p:nvSpPr>
        <p:spPr bwMode="auto">
          <a:xfrm>
            <a:off x="304800" y="1447800"/>
            <a:ext cx="8488438" cy="46482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buFontTx/>
              <a:buChar char="•"/>
            </a:pPr>
            <a:r>
              <a:rPr lang="en-US" sz="2400" dirty="0">
                <a:latin typeface="Cambria" pitchFamily="-107" charset="0"/>
                <a:ea typeface="Cambria" pitchFamily="-107" charset="0"/>
                <a:cs typeface="Cambria" pitchFamily="-107" charset="0"/>
              </a:rPr>
              <a:t>Ahead of schedule and under budget</a:t>
            </a:r>
          </a:p>
          <a:p>
            <a:pPr marL="609600" indent="-609600" eaLnBrk="0" hangingPunct="0">
              <a:spcBef>
                <a:spcPct val="20000"/>
              </a:spcBef>
              <a:buFontTx/>
              <a:buChar char="•"/>
            </a:pPr>
            <a:r>
              <a:rPr lang="en-US" sz="2400" dirty="0">
                <a:latin typeface="Cambria" pitchFamily="-107" charset="0"/>
                <a:ea typeface="Cambria" pitchFamily="-107" charset="0"/>
                <a:cs typeface="Cambria" pitchFamily="-107" charset="0"/>
              </a:rPr>
              <a:t>No compromise to space program or sustainability goals</a:t>
            </a:r>
          </a:p>
          <a:p>
            <a:pPr marL="609600" indent="-609600" eaLnBrk="0" hangingPunct="0">
              <a:spcBef>
                <a:spcPct val="20000"/>
              </a:spcBef>
              <a:buFontTx/>
              <a:buChar char="•"/>
            </a:pPr>
            <a:r>
              <a:rPr lang="en-US" sz="2400" dirty="0">
                <a:latin typeface="Cambria" pitchFamily="-107" charset="0"/>
                <a:ea typeface="Cambria" pitchFamily="-107" charset="0"/>
                <a:cs typeface="Cambria" pitchFamily="-107" charset="0"/>
              </a:rPr>
              <a:t>Construction rework 15-80% less than trade baselines</a:t>
            </a:r>
          </a:p>
          <a:p>
            <a:pPr marL="609600" indent="-609600" eaLnBrk="0" hangingPunct="0">
              <a:spcBef>
                <a:spcPct val="20000"/>
              </a:spcBef>
              <a:buFontTx/>
              <a:buChar char="•"/>
            </a:pPr>
            <a:r>
              <a:rPr lang="en-US" sz="2400" dirty="0">
                <a:latin typeface="Cambria" pitchFamily="-107" charset="0"/>
                <a:ea typeface="Cambria" pitchFamily="-107" charset="0"/>
                <a:cs typeface="Cambria" pitchFamily="-107" charset="0"/>
              </a:rPr>
              <a:t>Productivity 5-20% greater than trade baselines</a:t>
            </a:r>
          </a:p>
          <a:p>
            <a:pPr marL="609600" indent="-609600" eaLnBrk="0" hangingPunct="0">
              <a:spcBef>
                <a:spcPct val="20000"/>
              </a:spcBef>
              <a:buFontTx/>
              <a:buChar char="•"/>
            </a:pPr>
            <a:r>
              <a:rPr lang="en-US" sz="2400" dirty="0">
                <a:latin typeface="Cambria" pitchFamily="-107" charset="0"/>
                <a:ea typeface="Cambria" pitchFamily="-107" charset="0"/>
                <a:cs typeface="Cambria" pitchFamily="-107" charset="0"/>
              </a:rPr>
              <a:t>Mechanical/Plumbing installed exactly to the model 99% of the time</a:t>
            </a:r>
          </a:p>
          <a:p>
            <a:pPr marL="609600" indent="-609600" eaLnBrk="0" hangingPunct="0">
              <a:spcBef>
                <a:spcPct val="20000"/>
              </a:spcBef>
              <a:buFontTx/>
              <a:buChar char="•"/>
            </a:pPr>
            <a:r>
              <a:rPr lang="en-US" sz="2400" dirty="0">
                <a:latin typeface="Cambria" pitchFamily="-107" charset="0"/>
                <a:ea typeface="Cambria" pitchFamily="-107" charset="0"/>
                <a:cs typeface="Cambria" pitchFamily="-107" charset="0"/>
              </a:rPr>
              <a:t>Electrical installed exactly to the model 71% of the time</a:t>
            </a:r>
          </a:p>
          <a:p>
            <a:pPr marL="609600" indent="-609600" eaLnBrk="0" hangingPunct="0">
              <a:spcBef>
                <a:spcPct val="20000"/>
              </a:spcBef>
              <a:buFontTx/>
              <a:buChar char="•"/>
            </a:pPr>
            <a:r>
              <a:rPr lang="en-US" sz="2400" dirty="0">
                <a:latin typeface="Cambria" pitchFamily="-107" charset="0"/>
                <a:ea typeface="Cambria" pitchFamily="-107" charset="0"/>
                <a:cs typeface="Cambria" pitchFamily="-107" charset="0"/>
              </a:rPr>
              <a:t>Framing installed exactly to the model 79% of the time</a:t>
            </a:r>
          </a:p>
          <a:p>
            <a:pPr marL="609600" indent="-609600" eaLnBrk="0" hangingPunct="0">
              <a:spcBef>
                <a:spcPct val="20000"/>
              </a:spcBef>
              <a:buFontTx/>
              <a:buChar char="•"/>
            </a:pPr>
            <a:r>
              <a:rPr lang="en-US" sz="2400" dirty="0">
                <a:latin typeface="Cambria" pitchFamily="-107" charset="0"/>
                <a:ea typeface="Cambria" pitchFamily="-107" charset="0"/>
                <a:cs typeface="Cambria" pitchFamily="-107" charset="0"/>
              </a:rPr>
              <a:t>Fewer </a:t>
            </a:r>
            <a:r>
              <a:rPr lang="en-US" sz="2400" dirty="0" err="1">
                <a:latin typeface="Cambria" pitchFamily="-107" charset="0"/>
                <a:ea typeface="Cambria" pitchFamily="-107" charset="0"/>
                <a:cs typeface="Cambria" pitchFamily="-107" charset="0"/>
              </a:rPr>
              <a:t>RFI’s</a:t>
            </a:r>
            <a:r>
              <a:rPr lang="en-US" sz="2400" dirty="0">
                <a:latin typeface="Cambria" pitchFamily="-107" charset="0"/>
                <a:ea typeface="Cambria" pitchFamily="-107" charset="0"/>
                <a:cs typeface="Cambria" pitchFamily="-107" charset="0"/>
              </a:rPr>
              <a:t>, Change Orders and failed inspections than Sutter ‘legacy’ projects</a:t>
            </a:r>
          </a:p>
          <a:p>
            <a:pPr marL="609600" indent="-609600" eaLnBrk="0" hangingPunct="0">
              <a:spcBef>
                <a:spcPct val="20000"/>
              </a:spcBef>
              <a:buFontTx/>
              <a:buChar char="•"/>
            </a:pPr>
            <a:r>
              <a:rPr lang="en-US" sz="2400" dirty="0">
                <a:latin typeface="Cambria" pitchFamily="-107" charset="0"/>
                <a:ea typeface="Cambria" pitchFamily="-107" charset="0"/>
                <a:cs typeface="Cambria" pitchFamily="-107" charset="0"/>
              </a:rPr>
              <a:t>‘Tool time’ significantly higher than industry standards</a:t>
            </a:r>
          </a:p>
          <a:p>
            <a:pPr marL="609600" indent="-609600" eaLnBrk="0" hangingPunct="0">
              <a:spcBef>
                <a:spcPct val="20000"/>
              </a:spcBef>
              <a:buFontTx/>
              <a:buChar char="•"/>
            </a:pPr>
            <a:endParaRPr lang="en-US" sz="2400" dirty="0">
              <a:latin typeface="Cambria" pitchFamily="-107" charset="0"/>
              <a:ea typeface="Cambria" pitchFamily="-107" charset="0"/>
              <a:cs typeface="Cambria" pitchFamily="-107" charset="0"/>
            </a:endParaRPr>
          </a:p>
          <a:p>
            <a:pPr marL="609600" indent="-609600" eaLnBrk="0" hangingPunct="0">
              <a:spcBef>
                <a:spcPct val="20000"/>
              </a:spcBef>
              <a:buFontTx/>
              <a:buChar char="•"/>
            </a:pPr>
            <a:endParaRPr lang="en-US" sz="2400" dirty="0">
              <a:latin typeface="Cambria" pitchFamily="-107" charset="0"/>
              <a:ea typeface="Cambria" pitchFamily="-107" charset="0"/>
              <a:cs typeface="Cambria" pitchFamily="-107" charset="0"/>
            </a:endParaRPr>
          </a:p>
          <a:p>
            <a:pPr marL="609600" indent="-609600" eaLnBrk="0" hangingPunct="0">
              <a:spcBef>
                <a:spcPct val="20000"/>
              </a:spcBef>
              <a:buFontTx/>
              <a:buChar char="•"/>
            </a:pPr>
            <a:endParaRPr lang="en-US" sz="2400" dirty="0">
              <a:latin typeface="Cambria" pitchFamily="-107" charset="0"/>
              <a:ea typeface="Cambria" pitchFamily="-107" charset="0"/>
              <a:cs typeface="Cambria" pitchFamily="-107" charset="0"/>
            </a:endParaRPr>
          </a:p>
          <a:p>
            <a:pPr marL="609600" indent="-609600" eaLnBrk="0" hangingPunct="0">
              <a:spcBef>
                <a:spcPct val="20000"/>
              </a:spcBef>
              <a:buFontTx/>
              <a:buChar char="•"/>
            </a:pPr>
            <a:endParaRPr lang="en-US" sz="2400" dirty="0">
              <a:latin typeface="Cambria" pitchFamily="-107" charset="0"/>
              <a:ea typeface="Cambria" pitchFamily="-107" charset="0"/>
              <a:cs typeface="Cambria" pitchFamily="-107" charset="0"/>
            </a:endParaRPr>
          </a:p>
          <a:p>
            <a:pPr marL="609600" indent="-609600" eaLnBrk="0" hangingPunct="0">
              <a:spcBef>
                <a:spcPct val="20000"/>
              </a:spcBef>
            </a:pPr>
            <a:endParaRPr lang="en-US" sz="2400" dirty="0">
              <a:latin typeface="Cambria" pitchFamily="-107" charset="0"/>
              <a:ea typeface="Cambria" pitchFamily="-107" charset="0"/>
              <a:cs typeface="Cambria" pitchFamily="-107" charset="0"/>
            </a:endParaRPr>
          </a:p>
          <a:p>
            <a:pPr marL="609600" indent="-609600" eaLnBrk="0" hangingPunct="0">
              <a:spcBef>
                <a:spcPct val="20000"/>
              </a:spcBef>
              <a:buFontTx/>
              <a:buChar char="•"/>
            </a:pPr>
            <a:endParaRPr lang="en-US" sz="2400" dirty="0">
              <a:latin typeface="Cambria" pitchFamily="-107" charset="0"/>
              <a:ea typeface="Cambria" pitchFamily="-107" charset="0"/>
              <a:cs typeface="Cambria" pitchFamily="-107" charset="0"/>
            </a:endParaRPr>
          </a:p>
          <a:p>
            <a:pPr marL="609600" indent="-609600" eaLnBrk="0" hangingPunct="0">
              <a:spcBef>
                <a:spcPct val="20000"/>
              </a:spcBef>
              <a:buFontTx/>
              <a:buChar char="•"/>
            </a:pPr>
            <a:endParaRPr lang="en-US" sz="2400" dirty="0">
              <a:latin typeface="Cambria" pitchFamily="-107" charset="0"/>
              <a:ea typeface="Cambria" pitchFamily="-107" charset="0"/>
              <a:cs typeface="Cambria" pitchFamily="-107" charset="0"/>
            </a:endParaRPr>
          </a:p>
          <a:p>
            <a:pPr marL="609600" indent="-609600" eaLnBrk="0" hangingPunct="0">
              <a:spcBef>
                <a:spcPct val="20000"/>
              </a:spcBef>
            </a:pPr>
            <a:endParaRPr lang="en-US" sz="2400" dirty="0">
              <a:latin typeface="Cambria" pitchFamily="-107" charset="0"/>
              <a:ea typeface="Cambria" pitchFamily="-107" charset="0"/>
              <a:cs typeface="Cambria" pitchFamily="-107" charset="0"/>
            </a:endParaRPr>
          </a:p>
          <a:p>
            <a:pPr marL="609600" indent="-609600" eaLnBrk="0" hangingPunct="0">
              <a:spcBef>
                <a:spcPct val="20000"/>
              </a:spcBef>
              <a:buFontTx/>
              <a:buChar char="•"/>
            </a:pPr>
            <a:endParaRPr lang="en-US" sz="2400" dirty="0">
              <a:latin typeface="Cambria" pitchFamily="-107" charset="0"/>
              <a:ea typeface="Cambria" pitchFamily="-107" charset="0"/>
              <a:cs typeface="Cambria" pitchFamily="-107" charset="0"/>
            </a:endParaRPr>
          </a:p>
          <a:p>
            <a:pPr marL="609600" indent="-609600" eaLnBrk="0" hangingPunct="0">
              <a:spcBef>
                <a:spcPct val="20000"/>
              </a:spcBef>
              <a:buFontTx/>
              <a:buChar char="•"/>
            </a:pPr>
            <a:endParaRPr lang="en-US" sz="2400" dirty="0">
              <a:latin typeface="Cambria" pitchFamily="-107" charset="0"/>
              <a:ea typeface="Cambria" pitchFamily="-107" charset="0"/>
              <a:cs typeface="Cambria" pitchFamily="-107" charset="0"/>
            </a:endParaRPr>
          </a:p>
        </p:txBody>
      </p:sp>
    </p:spTree>
    <p:extLst>
      <p:ext uri="{BB962C8B-B14F-4D97-AF65-F5344CB8AC3E}">
        <p14:creationId xmlns:p14="http://schemas.microsoft.com/office/powerpoint/2010/main" val="11671362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txBox="1">
            <a:spLocks noGrp="1"/>
          </p:cNvSpPr>
          <p:nvPr/>
        </p:nvSpPr>
        <p:spPr bwMode="auto">
          <a:xfrm>
            <a:off x="304800" y="6169025"/>
            <a:ext cx="914400" cy="304800"/>
          </a:xfrm>
          <a:prstGeom prst="rect">
            <a:avLst/>
          </a:prstGeom>
          <a:noFill/>
          <a:ln w="9525">
            <a:noFill/>
            <a:miter lim="800000"/>
            <a:headEnd/>
            <a:tailEnd/>
          </a:ln>
        </p:spPr>
        <p:txBody>
          <a:bodyPr lIns="0" tIns="0" rIns="0" bIns="0">
            <a:prstTxWarp prst="textNoShape">
              <a:avLst/>
            </a:prstTxWarp>
          </a:bodyPr>
          <a:lstStyle/>
          <a:p>
            <a:pPr eaLnBrk="0" hangingPunct="0"/>
            <a:fld id="{10217237-6176-DF4B-AF5E-07E88549C642}" type="slidenum">
              <a:rPr lang="en-US" sz="1000"/>
              <a:pPr eaLnBrk="0" hangingPunct="0"/>
              <a:t>21</a:t>
            </a:fld>
            <a:endParaRPr lang="en-US" sz="1000"/>
          </a:p>
        </p:txBody>
      </p:sp>
      <p:sp>
        <p:nvSpPr>
          <p:cNvPr id="51203" name="Rectangle 2"/>
          <p:cNvSpPr>
            <a:spLocks noGrp="1" noChangeArrowheads="1"/>
          </p:cNvSpPr>
          <p:nvPr>
            <p:ph type="title" idx="4294967295"/>
          </p:nvPr>
        </p:nvSpPr>
        <p:spPr>
          <a:xfrm>
            <a:off x="685800" y="192841"/>
            <a:ext cx="7772400" cy="1143000"/>
          </a:xfrm>
        </p:spPr>
        <p:txBody>
          <a:bodyPr>
            <a:noAutofit/>
          </a:bodyPr>
          <a:lstStyle/>
          <a:p>
            <a:r>
              <a:rPr lang="en-US" sz="3600" dirty="0"/>
              <a:t>Eden Medical Center – adherence to the model</a:t>
            </a:r>
          </a:p>
        </p:txBody>
      </p:sp>
      <p:pic>
        <p:nvPicPr>
          <p:cNvPr id="51204" name="Picture 4" descr="Ductwork L01 - 2010-12-23 016.jpg"/>
          <p:cNvPicPr>
            <a:picLocks noChangeAspect="1"/>
          </p:cNvPicPr>
          <p:nvPr/>
        </p:nvPicPr>
        <p:blipFill>
          <a:blip r:embed="rId2"/>
          <a:srcRect/>
          <a:stretch>
            <a:fillRect/>
          </a:stretch>
        </p:blipFill>
        <p:spPr bwMode="auto">
          <a:xfrm>
            <a:off x="457200" y="1530350"/>
            <a:ext cx="8229600" cy="4465638"/>
          </a:xfrm>
          <a:prstGeom prst="rect">
            <a:avLst/>
          </a:prstGeom>
          <a:noFill/>
          <a:ln w="9525">
            <a:noFill/>
            <a:miter lim="800000"/>
            <a:headEnd/>
            <a:tailEnd/>
          </a:ln>
        </p:spPr>
      </p:pic>
    </p:spTree>
    <p:extLst>
      <p:ext uri="{BB962C8B-B14F-4D97-AF65-F5344CB8AC3E}">
        <p14:creationId xmlns:p14="http://schemas.microsoft.com/office/powerpoint/2010/main" val="17871834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1010027"/>
          <p:cNvPicPr>
            <a:picLocks noChangeAspect="1" noChangeArrowheads="1"/>
          </p:cNvPicPr>
          <p:nvPr/>
        </p:nvPicPr>
        <p:blipFill>
          <a:blip r:embed="rId2"/>
          <a:srcRect/>
          <a:stretch>
            <a:fillRect/>
          </a:stretch>
        </p:blipFill>
        <p:spPr bwMode="auto">
          <a:xfrm>
            <a:off x="-1524000" y="-1143000"/>
            <a:ext cx="12192000" cy="9144000"/>
          </a:xfrm>
          <a:prstGeom prst="rect">
            <a:avLst/>
          </a:prstGeom>
          <a:noFill/>
          <a:ln w="9525">
            <a:noFill/>
            <a:miter lim="800000"/>
            <a:headEnd/>
            <a:tailEnd/>
          </a:ln>
        </p:spPr>
      </p:pic>
      <p:sp>
        <p:nvSpPr>
          <p:cNvPr id="35843" name="Slide Number Placeholder 2"/>
          <p:cNvSpPr>
            <a:spLocks noGrp="1"/>
          </p:cNvSpPr>
          <p:nvPr>
            <p:ph type="sldNum" sz="quarter" idx="12"/>
          </p:nvPr>
        </p:nvSpPr>
        <p:spPr bwMode="auto">
          <a:noFill/>
          <a:ln>
            <a:miter lim="800000"/>
            <a:headEnd/>
            <a:tailEnd/>
          </a:ln>
        </p:spPr>
        <p:txBody>
          <a:bodyPr/>
          <a:lstStyle/>
          <a:p>
            <a:fld id="{D61C04B1-646C-2540-AE10-0C43AD6C7B64}" type="slidenum">
              <a:rPr lang="en-US" smtClean="0">
                <a:latin typeface="Calibri" pitchFamily="-84" charset="0"/>
              </a:rPr>
              <a:pPr/>
              <a:t>22</a:t>
            </a:fld>
            <a:endParaRPr lang="en-US" smtClean="0">
              <a:latin typeface="Calibri" pitchFamily="-84" charset="0"/>
            </a:endParaRPr>
          </a:p>
        </p:txBody>
      </p:sp>
      <p:sp>
        <p:nvSpPr>
          <p:cNvPr id="35844" name="Footer Placeholder 3"/>
          <p:cNvSpPr>
            <a:spLocks noGrp="1"/>
          </p:cNvSpPr>
          <p:nvPr>
            <p:ph type="ftr" sz="quarter" idx="11"/>
          </p:nvPr>
        </p:nvSpPr>
        <p:spPr bwMode="auto">
          <a:xfrm>
            <a:off x="415925" y="6173788"/>
            <a:ext cx="3705225" cy="365125"/>
          </a:xfrm>
          <a:solidFill>
            <a:srgbClr val="000000"/>
          </a:solidFill>
          <a:ln>
            <a:miter lim="800000"/>
            <a:headEnd/>
            <a:tailEnd/>
          </a:ln>
        </p:spPr>
        <p:txBody>
          <a:bodyPr/>
          <a:lstStyle/>
          <a:p>
            <a:r>
              <a:rPr lang="en-US" b="1" smtClean="0">
                <a:solidFill>
                  <a:schemeClr val="bg1"/>
                </a:solidFill>
                <a:latin typeface="Calibri" pitchFamily="-84" charset="0"/>
              </a:rPr>
              <a:t>Courtesy of Strategic Project Solutions</a:t>
            </a:r>
          </a:p>
        </p:txBody>
      </p:sp>
      <p:sp>
        <p:nvSpPr>
          <p:cNvPr id="2" name="TextBox 1"/>
          <p:cNvSpPr txBox="1"/>
          <p:nvPr/>
        </p:nvSpPr>
        <p:spPr>
          <a:xfrm>
            <a:off x="-992683" y="102195"/>
            <a:ext cx="1883178" cy="1200329"/>
          </a:xfrm>
          <a:prstGeom prst="rect">
            <a:avLst/>
          </a:prstGeom>
          <a:solidFill>
            <a:schemeClr val="tx1"/>
          </a:solidFill>
        </p:spPr>
        <p:txBody>
          <a:bodyPr wrap="square" rtlCol="0">
            <a:spAutoFit/>
          </a:bodyPr>
          <a:lstStyle/>
          <a:p>
            <a:r>
              <a:rPr lang="en-US" dirty="0" smtClean="0">
                <a:solidFill>
                  <a:schemeClr val="bg1"/>
                </a:solidFill>
              </a:rPr>
              <a:t>Terminal 5 Project, Heathrow Airport, London</a:t>
            </a:r>
            <a:endParaRPr lang="en-US" dirty="0">
              <a:solidFill>
                <a:schemeClr val="bg1"/>
              </a:solidFill>
            </a:endParaRPr>
          </a:p>
        </p:txBody>
      </p:sp>
    </p:spTree>
    <p:extLst>
      <p:ext uri="{BB962C8B-B14F-4D97-AF65-F5344CB8AC3E}">
        <p14:creationId xmlns:p14="http://schemas.microsoft.com/office/powerpoint/2010/main" val="1152628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228600" y="1524000"/>
          <a:ext cx="8534400" cy="2438400"/>
        </p:xfrm>
        <a:graphic>
          <a:graphicData uri="http://schemas.openxmlformats.org/presentationml/2006/ole">
            <mc:AlternateContent xmlns:mc="http://schemas.openxmlformats.org/markup-compatibility/2006">
              <mc:Choice xmlns:v="urn:schemas-microsoft-com:vml" Requires="v">
                <p:oleObj spid="_x0000_s2058" name="Visio" r:id="rId4" imgW="30886400" imgH="11938000" progId="">
                  <p:embed/>
                </p:oleObj>
              </mc:Choice>
              <mc:Fallback>
                <p:oleObj name="Visio" r:id="rId4" imgW="30886400" imgH="11938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5106"/>
                      <a:stretch>
                        <a:fillRect/>
                      </a:stretch>
                    </p:blipFill>
                    <p:spPr bwMode="auto">
                      <a:xfrm>
                        <a:off x="228600" y="1524000"/>
                        <a:ext cx="8534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867" name="Object 3"/>
          <p:cNvGraphicFramePr>
            <a:graphicFrameLocks noGrp="1" noChangeAspect="1"/>
          </p:cNvGraphicFramePr>
          <p:nvPr>
            <p:ph idx="1"/>
          </p:nvPr>
        </p:nvGraphicFramePr>
        <p:xfrm>
          <a:off x="2286000" y="4267200"/>
          <a:ext cx="4953000" cy="2414588"/>
        </p:xfrm>
        <a:graphic>
          <a:graphicData uri="http://schemas.openxmlformats.org/presentationml/2006/ole">
            <mc:AlternateContent xmlns:mc="http://schemas.openxmlformats.org/markup-compatibility/2006">
              <mc:Choice xmlns:v="urn:schemas-microsoft-com:vml" Requires="v">
                <p:oleObj spid="_x0000_s2059" name="Visio" r:id="rId6" imgW="10617200" imgH="7061200" progId="">
                  <p:embed/>
                </p:oleObj>
              </mc:Choice>
              <mc:Fallback>
                <p:oleObj name="Visio" r:id="rId6" imgW="10617200" imgH="70612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267200"/>
                        <a:ext cx="4953000"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868" name="Rectangle 2"/>
          <p:cNvSpPr txBox="1">
            <a:spLocks noChangeArrowheads="1"/>
          </p:cNvSpPr>
          <p:nvPr/>
        </p:nvSpPr>
        <p:spPr bwMode="auto">
          <a:xfrm>
            <a:off x="238125" y="0"/>
            <a:ext cx="4579938" cy="833438"/>
          </a:xfrm>
          <a:prstGeom prst="rect">
            <a:avLst/>
          </a:prstGeom>
          <a:noFill/>
          <a:ln w="9525">
            <a:noFill/>
            <a:miter lim="800000"/>
            <a:headEnd/>
            <a:tailEnd/>
          </a:ln>
        </p:spPr>
        <p:txBody>
          <a:bodyPr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latin typeface="Calibri" pitchFamily="-84" charset="0"/>
              </a:rPr>
              <a:t>Value Stream Mapping</a:t>
            </a:r>
          </a:p>
        </p:txBody>
      </p:sp>
      <p:sp>
        <p:nvSpPr>
          <p:cNvPr id="36869" name="Rectangle 2"/>
          <p:cNvSpPr txBox="1">
            <a:spLocks noChangeArrowheads="1"/>
          </p:cNvSpPr>
          <p:nvPr/>
        </p:nvSpPr>
        <p:spPr bwMode="auto">
          <a:xfrm>
            <a:off x="241300" y="542925"/>
            <a:ext cx="7772400" cy="739775"/>
          </a:xfrm>
          <a:prstGeom prst="rect">
            <a:avLst/>
          </a:prstGeom>
          <a:noFill/>
          <a:ln w="9525">
            <a:noFill/>
            <a:miter lim="800000"/>
            <a:headEnd/>
            <a:tailEnd/>
          </a:ln>
        </p:spPr>
        <p:txBody>
          <a:bodyPr>
            <a:prstTxWarp prst="textNoShape">
              <a:avLst/>
            </a:prstTxWarp>
          </a:bodyPr>
          <a:lstStyle/>
          <a:p>
            <a:r>
              <a:rPr lang="en-US">
                <a:latin typeface="Calibri" pitchFamily="-84" charset="0"/>
              </a:rPr>
              <a:t>Detailing of reinforced concrete structures</a:t>
            </a:r>
          </a:p>
        </p:txBody>
      </p:sp>
      <p:sp>
        <p:nvSpPr>
          <p:cNvPr id="36871" name="Slide Number Placeholder 6"/>
          <p:cNvSpPr>
            <a:spLocks noGrp="1"/>
          </p:cNvSpPr>
          <p:nvPr>
            <p:ph type="sldNum" sz="quarter" idx="12"/>
          </p:nvPr>
        </p:nvSpPr>
        <p:spPr bwMode="auto">
          <a:noFill/>
          <a:ln>
            <a:miter lim="800000"/>
            <a:headEnd/>
            <a:tailEnd/>
          </a:ln>
        </p:spPr>
        <p:txBody>
          <a:bodyPr/>
          <a:lstStyle/>
          <a:p>
            <a:fld id="{4D49F406-AB0C-A941-AD0F-2951AD02A7A3}" type="slidenum">
              <a:rPr lang="en-US" smtClean="0">
                <a:latin typeface="Calibri" pitchFamily="-84" charset="0"/>
              </a:rPr>
              <a:pPr/>
              <a:t>23</a:t>
            </a:fld>
            <a:endParaRPr lang="en-US" smtClean="0">
              <a:latin typeface="Calibri" pitchFamily="-84" charset="0"/>
            </a:endParaRPr>
          </a:p>
        </p:txBody>
      </p:sp>
      <p:sp>
        <p:nvSpPr>
          <p:cNvPr id="36872" name="Footer Placeholder 3"/>
          <p:cNvSpPr>
            <a:spLocks noGrp="1"/>
          </p:cNvSpPr>
          <p:nvPr>
            <p:ph type="ftr" sz="quarter" idx="11"/>
          </p:nvPr>
        </p:nvSpPr>
        <p:spPr bwMode="auto">
          <a:xfrm>
            <a:off x="415925" y="6173788"/>
            <a:ext cx="3705225" cy="365125"/>
          </a:xfrm>
          <a:noFill/>
          <a:ln>
            <a:miter lim="800000"/>
            <a:headEnd/>
            <a:tailEnd/>
          </a:ln>
        </p:spPr>
        <p:txBody>
          <a:bodyPr/>
          <a:lstStyle/>
          <a:p>
            <a:r>
              <a:rPr lang="en-US" smtClean="0">
                <a:solidFill>
                  <a:srgbClr val="000000"/>
                </a:solidFill>
                <a:latin typeface="Calibri" pitchFamily="-84" charset="0"/>
              </a:rPr>
              <a:t>Courtesy of Strategic Project Solutions</a:t>
            </a:r>
          </a:p>
        </p:txBody>
      </p:sp>
    </p:spTree>
    <p:extLst>
      <p:ext uri="{BB962C8B-B14F-4D97-AF65-F5344CB8AC3E}">
        <p14:creationId xmlns:p14="http://schemas.microsoft.com/office/powerpoint/2010/main" val="54296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90500" y="280988"/>
            <a:ext cx="8763000" cy="6296025"/>
          </a:xfrm>
          <a:prstGeom prst="rect">
            <a:avLst/>
          </a:prstGeom>
          <a:noFill/>
          <a:ln w="9525">
            <a:noFill/>
            <a:miter lim="800000"/>
            <a:headEnd/>
            <a:tailEnd/>
          </a:ln>
        </p:spPr>
      </p:pic>
      <p:sp>
        <p:nvSpPr>
          <p:cNvPr id="38915" name="Slide Number Placeholder 2"/>
          <p:cNvSpPr>
            <a:spLocks noGrp="1"/>
          </p:cNvSpPr>
          <p:nvPr>
            <p:ph type="sldNum" sz="quarter" idx="12"/>
          </p:nvPr>
        </p:nvSpPr>
        <p:spPr bwMode="auto">
          <a:noFill/>
          <a:ln>
            <a:miter lim="800000"/>
            <a:headEnd/>
            <a:tailEnd/>
          </a:ln>
        </p:spPr>
        <p:txBody>
          <a:bodyPr/>
          <a:lstStyle/>
          <a:p>
            <a:fld id="{3A0A8C01-EBB0-744D-B91F-166E6F31E165}" type="slidenum">
              <a:rPr lang="en-US" smtClean="0">
                <a:latin typeface="Calibri" pitchFamily="-84" charset="0"/>
              </a:rPr>
              <a:pPr/>
              <a:t>24</a:t>
            </a:fld>
            <a:endParaRPr lang="en-US" smtClean="0">
              <a:latin typeface="Calibri" pitchFamily="-84" charset="0"/>
            </a:endParaRPr>
          </a:p>
        </p:txBody>
      </p:sp>
    </p:spTree>
    <p:extLst>
      <p:ext uri="{BB962C8B-B14F-4D97-AF65-F5344CB8AC3E}">
        <p14:creationId xmlns:p14="http://schemas.microsoft.com/office/powerpoint/2010/main" val="2165854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09600" y="2514600"/>
            <a:ext cx="7772400" cy="1209675"/>
            <a:chOff x="384" y="1584"/>
            <a:chExt cx="4896" cy="762"/>
          </a:xfrm>
        </p:grpSpPr>
        <p:pic>
          <p:nvPicPr>
            <p:cNvPr id="39974" name="Picture 4" descr="DSC00053"/>
            <p:cNvPicPr>
              <a:picLocks noChangeAspect="1" noChangeArrowheads="1"/>
            </p:cNvPicPr>
            <p:nvPr/>
          </p:nvPicPr>
          <p:blipFill>
            <a:blip r:embed="rId3"/>
            <a:srcRect/>
            <a:stretch>
              <a:fillRect/>
            </a:stretch>
          </p:blipFill>
          <p:spPr bwMode="auto">
            <a:xfrm>
              <a:off x="384" y="1591"/>
              <a:ext cx="915" cy="713"/>
            </a:xfrm>
            <a:prstGeom prst="rect">
              <a:avLst/>
            </a:prstGeom>
            <a:noFill/>
            <a:ln w="9525">
              <a:noFill/>
              <a:miter lim="800000"/>
              <a:headEnd/>
              <a:tailEnd/>
            </a:ln>
          </p:spPr>
        </p:pic>
        <p:grpSp>
          <p:nvGrpSpPr>
            <p:cNvPr id="3" name="Group 5"/>
            <p:cNvGrpSpPr>
              <a:grpSpLocks/>
            </p:cNvGrpSpPr>
            <p:nvPr/>
          </p:nvGrpSpPr>
          <p:grpSpPr bwMode="auto">
            <a:xfrm>
              <a:off x="1481" y="1584"/>
              <a:ext cx="631" cy="762"/>
              <a:chOff x="601" y="2116"/>
              <a:chExt cx="1689" cy="2040"/>
            </a:xfrm>
          </p:grpSpPr>
          <p:pic>
            <p:nvPicPr>
              <p:cNvPr id="39983" name="Picture 6" descr="DSC00003"/>
              <p:cNvPicPr>
                <a:picLocks noChangeAspect="1" noChangeArrowheads="1"/>
              </p:cNvPicPr>
              <p:nvPr/>
            </p:nvPicPr>
            <p:blipFill>
              <a:blip r:embed="rId4"/>
              <a:srcRect/>
              <a:stretch>
                <a:fillRect/>
              </a:stretch>
            </p:blipFill>
            <p:spPr bwMode="auto">
              <a:xfrm>
                <a:off x="601" y="2116"/>
                <a:ext cx="1191" cy="1587"/>
              </a:xfrm>
              <a:prstGeom prst="rect">
                <a:avLst/>
              </a:prstGeom>
              <a:noFill/>
              <a:ln w="9525">
                <a:noFill/>
                <a:miter lim="800000"/>
                <a:headEnd/>
                <a:tailEnd/>
              </a:ln>
            </p:spPr>
          </p:pic>
          <p:pic>
            <p:nvPicPr>
              <p:cNvPr id="39984" name="Picture 7" descr="DSC00004"/>
              <p:cNvPicPr>
                <a:picLocks noChangeAspect="1" noChangeArrowheads="1"/>
              </p:cNvPicPr>
              <p:nvPr/>
            </p:nvPicPr>
            <p:blipFill>
              <a:blip r:embed="rId5"/>
              <a:srcRect/>
              <a:stretch>
                <a:fillRect/>
              </a:stretch>
            </p:blipFill>
            <p:spPr bwMode="auto">
              <a:xfrm>
                <a:off x="1100" y="2569"/>
                <a:ext cx="1190" cy="1587"/>
              </a:xfrm>
              <a:prstGeom prst="rect">
                <a:avLst/>
              </a:prstGeom>
              <a:noFill/>
              <a:ln w="9525">
                <a:noFill/>
                <a:miter lim="800000"/>
                <a:headEnd/>
                <a:tailEnd/>
              </a:ln>
            </p:spPr>
          </p:pic>
        </p:grpSp>
        <p:pic>
          <p:nvPicPr>
            <p:cNvPr id="39976" name="Picture 8"/>
            <p:cNvPicPr>
              <a:picLocks noChangeAspect="1" noChangeArrowheads="1"/>
            </p:cNvPicPr>
            <p:nvPr/>
          </p:nvPicPr>
          <p:blipFill>
            <a:blip r:embed="rId6"/>
            <a:srcRect l="450" t="5438" r="12225" b="13031"/>
            <a:stretch>
              <a:fillRect/>
            </a:stretch>
          </p:blipFill>
          <p:spPr bwMode="auto">
            <a:xfrm>
              <a:off x="2256" y="1626"/>
              <a:ext cx="960" cy="672"/>
            </a:xfrm>
            <a:prstGeom prst="rect">
              <a:avLst/>
            </a:prstGeom>
            <a:noFill/>
            <a:ln w="9525">
              <a:solidFill>
                <a:srgbClr val="000000"/>
              </a:solidFill>
              <a:miter lim="800000"/>
              <a:headEnd/>
              <a:tailEnd/>
            </a:ln>
          </p:spPr>
        </p:pic>
        <p:sp>
          <p:nvSpPr>
            <p:cNvPr id="39977" name="Line 9"/>
            <p:cNvSpPr>
              <a:spLocks noChangeShapeType="1"/>
            </p:cNvSpPr>
            <p:nvPr/>
          </p:nvSpPr>
          <p:spPr bwMode="auto">
            <a:xfrm>
              <a:off x="1344" y="1950"/>
              <a:ext cx="96" cy="0"/>
            </a:xfrm>
            <a:prstGeom prst="line">
              <a:avLst/>
            </a:prstGeom>
            <a:noFill/>
            <a:ln w="15875" cap="rnd">
              <a:solidFill>
                <a:srgbClr val="333399"/>
              </a:solidFill>
              <a:prstDash val="sysDot"/>
              <a:round/>
              <a:headEnd/>
              <a:tailEnd type="triangle" w="lg" len="med"/>
            </a:ln>
          </p:spPr>
          <p:txBody>
            <a:bodyPr>
              <a:prstTxWarp prst="textNoShape">
                <a:avLst/>
              </a:prstTxWarp>
            </a:bodyPr>
            <a:lstStyle/>
            <a:p>
              <a:endParaRPr lang="en-US"/>
            </a:p>
          </p:txBody>
        </p:sp>
        <p:pic>
          <p:nvPicPr>
            <p:cNvPr id="39978" name="Picture 10" descr="MVC-022S"/>
            <p:cNvPicPr>
              <a:picLocks noChangeAspect="1" noChangeArrowheads="1"/>
            </p:cNvPicPr>
            <p:nvPr/>
          </p:nvPicPr>
          <p:blipFill>
            <a:blip r:embed="rId7"/>
            <a:srcRect/>
            <a:stretch>
              <a:fillRect/>
            </a:stretch>
          </p:blipFill>
          <p:spPr bwMode="auto">
            <a:xfrm>
              <a:off x="4416" y="1650"/>
              <a:ext cx="864" cy="648"/>
            </a:xfrm>
            <a:prstGeom prst="rect">
              <a:avLst/>
            </a:prstGeom>
            <a:noFill/>
            <a:ln w="9525">
              <a:noFill/>
              <a:miter lim="800000"/>
              <a:headEnd/>
              <a:tailEnd/>
            </a:ln>
          </p:spPr>
        </p:pic>
        <p:pic>
          <p:nvPicPr>
            <p:cNvPr id="39979" name="Picture 11" descr="MVC-011S"/>
            <p:cNvPicPr>
              <a:picLocks noChangeAspect="1" noChangeArrowheads="1"/>
            </p:cNvPicPr>
            <p:nvPr/>
          </p:nvPicPr>
          <p:blipFill>
            <a:blip r:embed="rId8"/>
            <a:srcRect/>
            <a:stretch>
              <a:fillRect/>
            </a:stretch>
          </p:blipFill>
          <p:spPr bwMode="auto">
            <a:xfrm>
              <a:off x="3360" y="1650"/>
              <a:ext cx="864" cy="648"/>
            </a:xfrm>
            <a:prstGeom prst="rect">
              <a:avLst/>
            </a:prstGeom>
            <a:noFill/>
            <a:ln w="9525">
              <a:noFill/>
              <a:miter lim="800000"/>
              <a:headEnd/>
              <a:tailEnd/>
            </a:ln>
          </p:spPr>
        </p:pic>
        <p:sp>
          <p:nvSpPr>
            <p:cNvPr id="39980" name="Line 12"/>
            <p:cNvSpPr>
              <a:spLocks noChangeShapeType="1"/>
            </p:cNvSpPr>
            <p:nvPr/>
          </p:nvSpPr>
          <p:spPr bwMode="auto">
            <a:xfrm>
              <a:off x="2112" y="1962"/>
              <a:ext cx="96" cy="0"/>
            </a:xfrm>
            <a:prstGeom prst="line">
              <a:avLst/>
            </a:prstGeom>
            <a:noFill/>
            <a:ln w="15875" cap="rnd">
              <a:solidFill>
                <a:srgbClr val="333399"/>
              </a:solidFill>
              <a:prstDash val="sysDot"/>
              <a:round/>
              <a:headEnd/>
              <a:tailEnd type="triangle" w="lg" len="med"/>
            </a:ln>
          </p:spPr>
          <p:txBody>
            <a:bodyPr>
              <a:prstTxWarp prst="textNoShape">
                <a:avLst/>
              </a:prstTxWarp>
            </a:bodyPr>
            <a:lstStyle/>
            <a:p>
              <a:endParaRPr lang="en-US"/>
            </a:p>
          </p:txBody>
        </p:sp>
        <p:sp>
          <p:nvSpPr>
            <p:cNvPr id="39981" name="Line 13"/>
            <p:cNvSpPr>
              <a:spLocks noChangeShapeType="1"/>
            </p:cNvSpPr>
            <p:nvPr/>
          </p:nvSpPr>
          <p:spPr bwMode="auto">
            <a:xfrm>
              <a:off x="3216" y="1962"/>
              <a:ext cx="96" cy="0"/>
            </a:xfrm>
            <a:prstGeom prst="line">
              <a:avLst/>
            </a:prstGeom>
            <a:noFill/>
            <a:ln w="15875" cap="rnd">
              <a:solidFill>
                <a:srgbClr val="333399"/>
              </a:solidFill>
              <a:prstDash val="sysDot"/>
              <a:round/>
              <a:headEnd/>
              <a:tailEnd type="triangle" w="lg" len="med"/>
            </a:ln>
          </p:spPr>
          <p:txBody>
            <a:bodyPr>
              <a:prstTxWarp prst="textNoShape">
                <a:avLst/>
              </a:prstTxWarp>
            </a:bodyPr>
            <a:lstStyle/>
            <a:p>
              <a:endParaRPr lang="en-US"/>
            </a:p>
          </p:txBody>
        </p:sp>
        <p:sp>
          <p:nvSpPr>
            <p:cNvPr id="39982" name="Line 14"/>
            <p:cNvSpPr>
              <a:spLocks noChangeShapeType="1"/>
            </p:cNvSpPr>
            <p:nvPr/>
          </p:nvSpPr>
          <p:spPr bwMode="auto">
            <a:xfrm>
              <a:off x="4272" y="1962"/>
              <a:ext cx="96" cy="0"/>
            </a:xfrm>
            <a:prstGeom prst="line">
              <a:avLst/>
            </a:prstGeom>
            <a:noFill/>
            <a:ln w="15875" cap="rnd">
              <a:solidFill>
                <a:srgbClr val="333399"/>
              </a:solidFill>
              <a:prstDash val="sysDot"/>
              <a:round/>
              <a:headEnd/>
              <a:tailEnd type="triangle" w="lg" len="med"/>
            </a:ln>
          </p:spPr>
          <p:txBody>
            <a:bodyPr>
              <a:prstTxWarp prst="textNoShape">
                <a:avLst/>
              </a:prstTxWarp>
            </a:bodyPr>
            <a:lstStyle/>
            <a:p>
              <a:endParaRPr lang="en-US"/>
            </a:p>
          </p:txBody>
        </p:sp>
      </p:grpSp>
      <p:sp>
        <p:nvSpPr>
          <p:cNvPr id="39939" name="Line 15"/>
          <p:cNvSpPr>
            <a:spLocks noChangeShapeType="1"/>
          </p:cNvSpPr>
          <p:nvPr/>
        </p:nvSpPr>
        <p:spPr bwMode="auto">
          <a:xfrm>
            <a:off x="609600" y="5410200"/>
            <a:ext cx="0" cy="533400"/>
          </a:xfrm>
          <a:prstGeom prst="line">
            <a:avLst/>
          </a:prstGeom>
          <a:noFill/>
          <a:ln w="9525">
            <a:solidFill>
              <a:srgbClr val="999999"/>
            </a:solidFill>
            <a:round/>
            <a:headEnd/>
            <a:tailEnd/>
          </a:ln>
        </p:spPr>
        <p:txBody>
          <a:bodyPr>
            <a:prstTxWarp prst="textNoShape">
              <a:avLst/>
            </a:prstTxWarp>
          </a:bodyPr>
          <a:lstStyle/>
          <a:p>
            <a:endParaRPr lang="en-US"/>
          </a:p>
        </p:txBody>
      </p:sp>
      <p:sp>
        <p:nvSpPr>
          <p:cNvPr id="39940" name="Line 16"/>
          <p:cNvSpPr>
            <a:spLocks noChangeShapeType="1"/>
          </p:cNvSpPr>
          <p:nvPr/>
        </p:nvSpPr>
        <p:spPr bwMode="auto">
          <a:xfrm>
            <a:off x="8382000" y="5410200"/>
            <a:ext cx="0" cy="533400"/>
          </a:xfrm>
          <a:prstGeom prst="line">
            <a:avLst/>
          </a:prstGeom>
          <a:noFill/>
          <a:ln w="9525">
            <a:solidFill>
              <a:srgbClr val="999999"/>
            </a:solidFill>
            <a:round/>
            <a:headEnd/>
            <a:tailEnd/>
          </a:ln>
        </p:spPr>
        <p:txBody>
          <a:bodyPr>
            <a:prstTxWarp prst="textNoShape">
              <a:avLst/>
            </a:prstTxWarp>
          </a:bodyPr>
          <a:lstStyle/>
          <a:p>
            <a:endParaRPr lang="en-US"/>
          </a:p>
        </p:txBody>
      </p:sp>
      <p:sp>
        <p:nvSpPr>
          <p:cNvPr id="39941" name="Line 17"/>
          <p:cNvSpPr>
            <a:spLocks noChangeShapeType="1"/>
          </p:cNvSpPr>
          <p:nvPr/>
        </p:nvSpPr>
        <p:spPr bwMode="auto">
          <a:xfrm>
            <a:off x="4953000" y="5638800"/>
            <a:ext cx="3429000" cy="0"/>
          </a:xfrm>
          <a:prstGeom prst="line">
            <a:avLst/>
          </a:prstGeom>
          <a:noFill/>
          <a:ln w="9525">
            <a:solidFill>
              <a:srgbClr val="999999"/>
            </a:solidFill>
            <a:round/>
            <a:headEnd/>
            <a:tailEnd type="triangle" w="med" len="med"/>
          </a:ln>
        </p:spPr>
        <p:txBody>
          <a:bodyPr>
            <a:prstTxWarp prst="textNoShape">
              <a:avLst/>
            </a:prstTxWarp>
          </a:bodyPr>
          <a:lstStyle/>
          <a:p>
            <a:endParaRPr lang="en-US"/>
          </a:p>
        </p:txBody>
      </p:sp>
      <p:sp>
        <p:nvSpPr>
          <p:cNvPr id="39942" name="Line 18"/>
          <p:cNvSpPr>
            <a:spLocks noChangeShapeType="1"/>
          </p:cNvSpPr>
          <p:nvPr/>
        </p:nvSpPr>
        <p:spPr bwMode="auto">
          <a:xfrm flipH="1">
            <a:off x="609600" y="5638800"/>
            <a:ext cx="3124200" cy="0"/>
          </a:xfrm>
          <a:prstGeom prst="line">
            <a:avLst/>
          </a:prstGeom>
          <a:noFill/>
          <a:ln w="9525">
            <a:solidFill>
              <a:srgbClr val="999999"/>
            </a:solidFill>
            <a:round/>
            <a:headEnd/>
            <a:tailEnd type="triangle" w="med" len="med"/>
          </a:ln>
        </p:spPr>
        <p:txBody>
          <a:bodyPr>
            <a:prstTxWarp prst="textNoShape">
              <a:avLst/>
            </a:prstTxWarp>
          </a:bodyPr>
          <a:lstStyle/>
          <a:p>
            <a:endParaRPr lang="en-US"/>
          </a:p>
        </p:txBody>
      </p:sp>
      <p:sp>
        <p:nvSpPr>
          <p:cNvPr id="39943" name="Text Box 19"/>
          <p:cNvSpPr txBox="1">
            <a:spLocks noChangeArrowheads="1"/>
          </p:cNvSpPr>
          <p:nvPr/>
        </p:nvSpPr>
        <p:spPr bwMode="auto">
          <a:xfrm>
            <a:off x="3505200" y="5486400"/>
            <a:ext cx="1676400" cy="274638"/>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200">
                <a:solidFill>
                  <a:srgbClr val="999999"/>
                </a:solidFill>
                <a:latin typeface="Verdana" pitchFamily="-84" charset="0"/>
                <a:ea typeface="Arial" pitchFamily="-84" charset="0"/>
                <a:cs typeface="Arial" pitchFamily="-84" charset="0"/>
              </a:rPr>
              <a:t>ProjectFlow</a:t>
            </a:r>
          </a:p>
        </p:txBody>
      </p:sp>
      <p:sp>
        <p:nvSpPr>
          <p:cNvPr id="39944" name="Freeform 20"/>
          <p:cNvSpPr>
            <a:spLocks/>
          </p:cNvSpPr>
          <p:nvPr/>
        </p:nvSpPr>
        <p:spPr bwMode="auto">
          <a:xfrm>
            <a:off x="1371600" y="1905000"/>
            <a:ext cx="6248400" cy="533400"/>
          </a:xfrm>
          <a:custGeom>
            <a:avLst/>
            <a:gdLst>
              <a:gd name="T0" fmla="*/ 2147483647 w 3984"/>
              <a:gd name="T1" fmla="*/ 2147483647 h 240"/>
              <a:gd name="T2" fmla="*/ 2147483647 w 3984"/>
              <a:gd name="T3" fmla="*/ 0 h 240"/>
              <a:gd name="T4" fmla="*/ 0 w 3984"/>
              <a:gd name="T5" fmla="*/ 2147483647 h 240"/>
              <a:gd name="T6" fmla="*/ 0 60000 65536"/>
              <a:gd name="T7" fmla="*/ 0 60000 65536"/>
              <a:gd name="T8" fmla="*/ 0 60000 65536"/>
              <a:gd name="T9" fmla="*/ 0 w 3984"/>
              <a:gd name="T10" fmla="*/ 0 h 240"/>
              <a:gd name="T11" fmla="*/ 3984 w 3984"/>
              <a:gd name="T12" fmla="*/ 240 h 240"/>
            </a:gdLst>
            <a:ahLst/>
            <a:cxnLst>
              <a:cxn ang="T6">
                <a:pos x="T0" y="T1"/>
              </a:cxn>
              <a:cxn ang="T7">
                <a:pos x="T2" y="T3"/>
              </a:cxn>
              <a:cxn ang="T8">
                <a:pos x="T4" y="T5"/>
              </a:cxn>
            </a:cxnLst>
            <a:rect l="T9" t="T10" r="T11" b="T12"/>
            <a:pathLst>
              <a:path w="3984" h="240">
                <a:moveTo>
                  <a:pt x="3984" y="240"/>
                </a:moveTo>
                <a:cubicBezTo>
                  <a:pt x="3260" y="120"/>
                  <a:pt x="2536" y="0"/>
                  <a:pt x="1872" y="0"/>
                </a:cubicBezTo>
                <a:cubicBezTo>
                  <a:pt x="1208" y="0"/>
                  <a:pt x="604" y="120"/>
                  <a:pt x="0" y="240"/>
                </a:cubicBezTo>
              </a:path>
            </a:pathLst>
          </a:custGeom>
          <a:noFill/>
          <a:ln w="25400">
            <a:solidFill>
              <a:srgbClr val="999999"/>
            </a:solidFill>
            <a:prstDash val="sysDot"/>
            <a:round/>
            <a:headEnd/>
            <a:tailEnd type="triangle" w="lg" len="med"/>
          </a:ln>
        </p:spPr>
        <p:txBody>
          <a:bodyPr>
            <a:prstTxWarp prst="textNoShape">
              <a:avLst/>
            </a:prstTxWarp>
          </a:bodyPr>
          <a:lstStyle/>
          <a:p>
            <a:pPr eaLnBrk="0" hangingPunct="0"/>
            <a:endParaRPr lang="en-US">
              <a:latin typeface="Calibri" pitchFamily="-84" charset="0"/>
            </a:endParaRPr>
          </a:p>
        </p:txBody>
      </p:sp>
      <p:sp>
        <p:nvSpPr>
          <p:cNvPr id="39945" name="Text Box 21"/>
          <p:cNvSpPr txBox="1">
            <a:spLocks noChangeArrowheads="1"/>
          </p:cNvSpPr>
          <p:nvPr/>
        </p:nvSpPr>
        <p:spPr bwMode="auto">
          <a:xfrm>
            <a:off x="3505200" y="1600200"/>
            <a:ext cx="1676400" cy="274638"/>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200">
                <a:solidFill>
                  <a:srgbClr val="999999"/>
                </a:solidFill>
                <a:latin typeface="Verdana" pitchFamily="-84" charset="0"/>
                <a:ea typeface="Arial" pitchFamily="-84" charset="0"/>
                <a:cs typeface="Arial" pitchFamily="-84" charset="0"/>
              </a:rPr>
              <a:t>Pull</a:t>
            </a:r>
          </a:p>
        </p:txBody>
      </p:sp>
      <p:sp>
        <p:nvSpPr>
          <p:cNvPr id="39946" name="Line 22"/>
          <p:cNvSpPr>
            <a:spLocks noChangeShapeType="1"/>
          </p:cNvSpPr>
          <p:nvPr/>
        </p:nvSpPr>
        <p:spPr bwMode="auto">
          <a:xfrm>
            <a:off x="609600" y="4724400"/>
            <a:ext cx="0" cy="381000"/>
          </a:xfrm>
          <a:prstGeom prst="line">
            <a:avLst/>
          </a:prstGeom>
          <a:noFill/>
          <a:ln w="9525">
            <a:solidFill>
              <a:srgbClr val="999999"/>
            </a:solidFill>
            <a:round/>
            <a:headEnd/>
            <a:tailEnd/>
          </a:ln>
        </p:spPr>
        <p:txBody>
          <a:bodyPr>
            <a:prstTxWarp prst="textNoShape">
              <a:avLst/>
            </a:prstTxWarp>
          </a:bodyPr>
          <a:lstStyle/>
          <a:p>
            <a:endParaRPr lang="en-US"/>
          </a:p>
        </p:txBody>
      </p:sp>
      <p:sp>
        <p:nvSpPr>
          <p:cNvPr id="39947" name="Line 23"/>
          <p:cNvSpPr>
            <a:spLocks noChangeShapeType="1"/>
          </p:cNvSpPr>
          <p:nvPr/>
        </p:nvSpPr>
        <p:spPr bwMode="auto">
          <a:xfrm>
            <a:off x="5105400" y="4724400"/>
            <a:ext cx="0" cy="381000"/>
          </a:xfrm>
          <a:prstGeom prst="line">
            <a:avLst/>
          </a:prstGeom>
          <a:noFill/>
          <a:ln w="9525">
            <a:solidFill>
              <a:srgbClr val="999999"/>
            </a:solidFill>
            <a:round/>
            <a:headEnd/>
            <a:tailEnd/>
          </a:ln>
        </p:spPr>
        <p:txBody>
          <a:bodyPr>
            <a:prstTxWarp prst="textNoShape">
              <a:avLst/>
            </a:prstTxWarp>
          </a:bodyPr>
          <a:lstStyle/>
          <a:p>
            <a:endParaRPr lang="en-US"/>
          </a:p>
        </p:txBody>
      </p:sp>
      <p:sp>
        <p:nvSpPr>
          <p:cNvPr id="39948" name="Line 24"/>
          <p:cNvSpPr>
            <a:spLocks noChangeShapeType="1"/>
          </p:cNvSpPr>
          <p:nvPr/>
        </p:nvSpPr>
        <p:spPr bwMode="auto">
          <a:xfrm>
            <a:off x="3352800" y="4876800"/>
            <a:ext cx="1752600" cy="0"/>
          </a:xfrm>
          <a:prstGeom prst="line">
            <a:avLst/>
          </a:prstGeom>
          <a:noFill/>
          <a:ln w="9525">
            <a:solidFill>
              <a:srgbClr val="999999"/>
            </a:solidFill>
            <a:round/>
            <a:headEnd/>
            <a:tailEnd type="triangle" w="med" len="med"/>
          </a:ln>
        </p:spPr>
        <p:txBody>
          <a:bodyPr>
            <a:prstTxWarp prst="textNoShape">
              <a:avLst/>
            </a:prstTxWarp>
          </a:bodyPr>
          <a:lstStyle/>
          <a:p>
            <a:endParaRPr lang="en-US"/>
          </a:p>
        </p:txBody>
      </p:sp>
      <p:sp>
        <p:nvSpPr>
          <p:cNvPr id="39949" name="Line 25"/>
          <p:cNvSpPr>
            <a:spLocks noChangeShapeType="1"/>
          </p:cNvSpPr>
          <p:nvPr/>
        </p:nvSpPr>
        <p:spPr bwMode="auto">
          <a:xfrm flipH="1">
            <a:off x="609600" y="4876800"/>
            <a:ext cx="1828800" cy="0"/>
          </a:xfrm>
          <a:prstGeom prst="line">
            <a:avLst/>
          </a:prstGeom>
          <a:noFill/>
          <a:ln w="9525">
            <a:solidFill>
              <a:srgbClr val="999999"/>
            </a:solidFill>
            <a:round/>
            <a:headEnd/>
            <a:tailEnd type="triangle" w="med" len="med"/>
          </a:ln>
        </p:spPr>
        <p:txBody>
          <a:bodyPr>
            <a:prstTxWarp prst="textNoShape">
              <a:avLst/>
            </a:prstTxWarp>
          </a:bodyPr>
          <a:lstStyle/>
          <a:p>
            <a:endParaRPr lang="en-US"/>
          </a:p>
        </p:txBody>
      </p:sp>
      <p:sp>
        <p:nvSpPr>
          <p:cNvPr id="39950" name="Text Box 26"/>
          <p:cNvSpPr txBox="1">
            <a:spLocks noChangeArrowheads="1"/>
          </p:cNvSpPr>
          <p:nvPr/>
        </p:nvSpPr>
        <p:spPr bwMode="auto">
          <a:xfrm>
            <a:off x="2057400" y="4724400"/>
            <a:ext cx="1676400" cy="274638"/>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200">
                <a:solidFill>
                  <a:srgbClr val="999999"/>
                </a:solidFill>
                <a:latin typeface="Verdana" pitchFamily="-84" charset="0"/>
                <a:ea typeface="Arial" pitchFamily="-84" charset="0"/>
                <a:cs typeface="Arial" pitchFamily="-84" charset="0"/>
              </a:rPr>
              <a:t>2 Days</a:t>
            </a:r>
          </a:p>
        </p:txBody>
      </p:sp>
      <p:sp>
        <p:nvSpPr>
          <p:cNvPr id="39951" name="Line 27"/>
          <p:cNvSpPr>
            <a:spLocks noChangeShapeType="1"/>
          </p:cNvSpPr>
          <p:nvPr/>
        </p:nvSpPr>
        <p:spPr bwMode="auto">
          <a:xfrm>
            <a:off x="6324600" y="4876800"/>
            <a:ext cx="381000" cy="0"/>
          </a:xfrm>
          <a:prstGeom prst="line">
            <a:avLst/>
          </a:prstGeom>
          <a:noFill/>
          <a:ln w="9525">
            <a:solidFill>
              <a:srgbClr val="999999"/>
            </a:solidFill>
            <a:round/>
            <a:headEnd/>
            <a:tailEnd type="triangle" w="med" len="med"/>
          </a:ln>
        </p:spPr>
        <p:txBody>
          <a:bodyPr>
            <a:prstTxWarp prst="textNoShape">
              <a:avLst/>
            </a:prstTxWarp>
          </a:bodyPr>
          <a:lstStyle/>
          <a:p>
            <a:endParaRPr lang="en-US"/>
          </a:p>
        </p:txBody>
      </p:sp>
      <p:sp>
        <p:nvSpPr>
          <p:cNvPr id="39952" name="Line 28"/>
          <p:cNvSpPr>
            <a:spLocks noChangeShapeType="1"/>
          </p:cNvSpPr>
          <p:nvPr/>
        </p:nvSpPr>
        <p:spPr bwMode="auto">
          <a:xfrm flipH="1">
            <a:off x="5105400" y="4876800"/>
            <a:ext cx="533400" cy="0"/>
          </a:xfrm>
          <a:prstGeom prst="line">
            <a:avLst/>
          </a:prstGeom>
          <a:noFill/>
          <a:ln w="9525">
            <a:solidFill>
              <a:srgbClr val="999999"/>
            </a:solidFill>
            <a:round/>
            <a:headEnd/>
            <a:tailEnd type="triangle" w="med" len="med"/>
          </a:ln>
        </p:spPr>
        <p:txBody>
          <a:bodyPr>
            <a:prstTxWarp prst="textNoShape">
              <a:avLst/>
            </a:prstTxWarp>
          </a:bodyPr>
          <a:lstStyle/>
          <a:p>
            <a:endParaRPr lang="en-US"/>
          </a:p>
        </p:txBody>
      </p:sp>
      <p:sp>
        <p:nvSpPr>
          <p:cNvPr id="39953" name="Text Box 29"/>
          <p:cNvSpPr txBox="1">
            <a:spLocks noChangeArrowheads="1"/>
          </p:cNvSpPr>
          <p:nvPr/>
        </p:nvSpPr>
        <p:spPr bwMode="auto">
          <a:xfrm>
            <a:off x="5105400" y="4724400"/>
            <a:ext cx="1676400" cy="274638"/>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200">
                <a:solidFill>
                  <a:srgbClr val="999999"/>
                </a:solidFill>
                <a:latin typeface="Verdana" pitchFamily="-84" charset="0"/>
                <a:ea typeface="Arial" pitchFamily="-84" charset="0"/>
                <a:cs typeface="Arial" pitchFamily="-84" charset="0"/>
              </a:rPr>
              <a:t>1 Days</a:t>
            </a:r>
          </a:p>
        </p:txBody>
      </p:sp>
      <p:sp>
        <p:nvSpPr>
          <p:cNvPr id="39954" name="Line 30"/>
          <p:cNvSpPr>
            <a:spLocks noChangeShapeType="1"/>
          </p:cNvSpPr>
          <p:nvPr/>
        </p:nvSpPr>
        <p:spPr bwMode="auto">
          <a:xfrm>
            <a:off x="6705600" y="4724400"/>
            <a:ext cx="0" cy="381000"/>
          </a:xfrm>
          <a:prstGeom prst="line">
            <a:avLst/>
          </a:prstGeom>
          <a:noFill/>
          <a:ln w="9525">
            <a:solidFill>
              <a:srgbClr val="999999"/>
            </a:solidFill>
            <a:round/>
            <a:headEnd/>
            <a:tailEnd/>
          </a:ln>
        </p:spPr>
        <p:txBody>
          <a:bodyPr>
            <a:prstTxWarp prst="textNoShape">
              <a:avLst/>
            </a:prstTxWarp>
          </a:bodyPr>
          <a:lstStyle/>
          <a:p>
            <a:endParaRPr lang="en-US"/>
          </a:p>
        </p:txBody>
      </p:sp>
      <p:sp>
        <p:nvSpPr>
          <p:cNvPr id="39955" name="Line 31"/>
          <p:cNvSpPr>
            <a:spLocks noChangeShapeType="1"/>
          </p:cNvSpPr>
          <p:nvPr/>
        </p:nvSpPr>
        <p:spPr bwMode="auto">
          <a:xfrm>
            <a:off x="8382000" y="4724400"/>
            <a:ext cx="0" cy="381000"/>
          </a:xfrm>
          <a:prstGeom prst="line">
            <a:avLst/>
          </a:prstGeom>
          <a:noFill/>
          <a:ln w="9525">
            <a:solidFill>
              <a:srgbClr val="999999"/>
            </a:solidFill>
            <a:round/>
            <a:headEnd/>
            <a:tailEnd/>
          </a:ln>
        </p:spPr>
        <p:txBody>
          <a:bodyPr>
            <a:prstTxWarp prst="textNoShape">
              <a:avLst/>
            </a:prstTxWarp>
          </a:bodyPr>
          <a:lstStyle/>
          <a:p>
            <a:endParaRPr lang="en-US"/>
          </a:p>
        </p:txBody>
      </p:sp>
      <p:sp>
        <p:nvSpPr>
          <p:cNvPr id="39956" name="Line 32"/>
          <p:cNvSpPr>
            <a:spLocks noChangeShapeType="1"/>
          </p:cNvSpPr>
          <p:nvPr/>
        </p:nvSpPr>
        <p:spPr bwMode="auto">
          <a:xfrm>
            <a:off x="8001000" y="4876800"/>
            <a:ext cx="381000" cy="0"/>
          </a:xfrm>
          <a:prstGeom prst="line">
            <a:avLst/>
          </a:prstGeom>
          <a:noFill/>
          <a:ln w="9525">
            <a:solidFill>
              <a:srgbClr val="999999"/>
            </a:solidFill>
            <a:round/>
            <a:headEnd/>
            <a:tailEnd type="triangle" w="med" len="med"/>
          </a:ln>
        </p:spPr>
        <p:txBody>
          <a:bodyPr>
            <a:prstTxWarp prst="textNoShape">
              <a:avLst/>
            </a:prstTxWarp>
          </a:bodyPr>
          <a:lstStyle/>
          <a:p>
            <a:endParaRPr lang="en-US"/>
          </a:p>
        </p:txBody>
      </p:sp>
      <p:sp>
        <p:nvSpPr>
          <p:cNvPr id="39957" name="Line 33"/>
          <p:cNvSpPr>
            <a:spLocks noChangeShapeType="1"/>
          </p:cNvSpPr>
          <p:nvPr/>
        </p:nvSpPr>
        <p:spPr bwMode="auto">
          <a:xfrm flipH="1">
            <a:off x="6705600" y="4876800"/>
            <a:ext cx="609600" cy="0"/>
          </a:xfrm>
          <a:prstGeom prst="line">
            <a:avLst/>
          </a:prstGeom>
          <a:noFill/>
          <a:ln w="9525">
            <a:solidFill>
              <a:srgbClr val="999999"/>
            </a:solidFill>
            <a:round/>
            <a:headEnd/>
            <a:tailEnd type="triangle" w="med" len="med"/>
          </a:ln>
        </p:spPr>
        <p:txBody>
          <a:bodyPr>
            <a:prstTxWarp prst="textNoShape">
              <a:avLst/>
            </a:prstTxWarp>
          </a:bodyPr>
          <a:lstStyle/>
          <a:p>
            <a:endParaRPr lang="en-US"/>
          </a:p>
        </p:txBody>
      </p:sp>
      <p:sp>
        <p:nvSpPr>
          <p:cNvPr id="39958" name="Text Box 34"/>
          <p:cNvSpPr txBox="1">
            <a:spLocks noChangeArrowheads="1"/>
          </p:cNvSpPr>
          <p:nvPr/>
        </p:nvSpPr>
        <p:spPr bwMode="auto">
          <a:xfrm>
            <a:off x="6781800" y="4724400"/>
            <a:ext cx="1676400" cy="274638"/>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200">
                <a:solidFill>
                  <a:srgbClr val="999999"/>
                </a:solidFill>
                <a:latin typeface="Verdana" pitchFamily="-84" charset="0"/>
                <a:ea typeface="Arial" pitchFamily="-84" charset="0"/>
                <a:cs typeface="Arial" pitchFamily="-84" charset="0"/>
              </a:rPr>
              <a:t>2 Days</a:t>
            </a:r>
          </a:p>
        </p:txBody>
      </p:sp>
      <p:pic>
        <p:nvPicPr>
          <p:cNvPr id="39959" name="Picture 35" descr="Production Manager Logos"/>
          <p:cNvPicPr>
            <a:picLocks noChangeAspect="1" noChangeArrowheads="1"/>
          </p:cNvPicPr>
          <p:nvPr/>
        </p:nvPicPr>
        <p:blipFill>
          <a:blip r:embed="rId9"/>
          <a:srcRect t="38400" b="38400"/>
          <a:stretch>
            <a:fillRect/>
          </a:stretch>
        </p:blipFill>
        <p:spPr bwMode="auto">
          <a:xfrm>
            <a:off x="2819400" y="5449888"/>
            <a:ext cx="2895600" cy="336550"/>
          </a:xfrm>
          <a:prstGeom prst="rect">
            <a:avLst/>
          </a:prstGeom>
          <a:noFill/>
          <a:ln w="9525">
            <a:noFill/>
            <a:miter lim="800000"/>
            <a:headEnd/>
            <a:tailEnd/>
          </a:ln>
        </p:spPr>
      </p:pic>
      <p:sp>
        <p:nvSpPr>
          <p:cNvPr id="39960" name="Line 36"/>
          <p:cNvSpPr>
            <a:spLocks noChangeShapeType="1"/>
          </p:cNvSpPr>
          <p:nvPr/>
        </p:nvSpPr>
        <p:spPr bwMode="auto">
          <a:xfrm flipH="1">
            <a:off x="609600" y="4114800"/>
            <a:ext cx="4495800" cy="0"/>
          </a:xfrm>
          <a:prstGeom prst="line">
            <a:avLst/>
          </a:prstGeom>
          <a:noFill/>
          <a:ln w="9525">
            <a:solidFill>
              <a:srgbClr val="999999"/>
            </a:solidFill>
            <a:round/>
            <a:headEnd type="triangle" w="med" len="med"/>
            <a:tailEnd type="triangle" w="med" len="med"/>
          </a:ln>
        </p:spPr>
        <p:txBody>
          <a:bodyPr>
            <a:prstTxWarp prst="textNoShape">
              <a:avLst/>
            </a:prstTxWarp>
          </a:bodyPr>
          <a:lstStyle/>
          <a:p>
            <a:endParaRPr lang="en-US"/>
          </a:p>
        </p:txBody>
      </p:sp>
      <p:sp>
        <p:nvSpPr>
          <p:cNvPr id="39961" name="Line 37"/>
          <p:cNvSpPr>
            <a:spLocks noChangeShapeType="1"/>
          </p:cNvSpPr>
          <p:nvPr/>
        </p:nvSpPr>
        <p:spPr bwMode="auto">
          <a:xfrm>
            <a:off x="609600" y="3886200"/>
            <a:ext cx="0" cy="381000"/>
          </a:xfrm>
          <a:prstGeom prst="line">
            <a:avLst/>
          </a:prstGeom>
          <a:noFill/>
          <a:ln w="9525">
            <a:solidFill>
              <a:srgbClr val="999999"/>
            </a:solidFill>
            <a:round/>
            <a:headEnd/>
            <a:tailEnd/>
          </a:ln>
        </p:spPr>
        <p:txBody>
          <a:bodyPr>
            <a:prstTxWarp prst="textNoShape">
              <a:avLst/>
            </a:prstTxWarp>
          </a:bodyPr>
          <a:lstStyle/>
          <a:p>
            <a:endParaRPr lang="en-US"/>
          </a:p>
        </p:txBody>
      </p:sp>
      <p:sp>
        <p:nvSpPr>
          <p:cNvPr id="39962" name="Text Box 38"/>
          <p:cNvSpPr txBox="1">
            <a:spLocks noChangeArrowheads="1"/>
          </p:cNvSpPr>
          <p:nvPr/>
        </p:nvSpPr>
        <p:spPr bwMode="auto">
          <a:xfrm>
            <a:off x="2286000" y="3962400"/>
            <a:ext cx="1143000" cy="274638"/>
          </a:xfrm>
          <a:prstGeom prst="rect">
            <a:avLst/>
          </a:prstGeom>
          <a:solidFill>
            <a:schemeClr val="bg1"/>
          </a:solidFill>
          <a:ln w="9525">
            <a:noFill/>
            <a:miter lim="800000"/>
            <a:headEnd/>
            <a:tailEnd/>
          </a:ln>
        </p:spPr>
        <p:txBody>
          <a:bodyPr>
            <a:prstTxWarp prst="textNoShape">
              <a:avLst/>
            </a:prstTxWarp>
            <a:spAutoFit/>
          </a:bodyPr>
          <a:lstStyle/>
          <a:p>
            <a:pPr algn="ctr" eaLnBrk="0" hangingPunct="0">
              <a:spcBef>
                <a:spcPct val="50000"/>
              </a:spcBef>
            </a:pPr>
            <a:r>
              <a:rPr lang="en-US" sz="1200" i="1">
                <a:solidFill>
                  <a:srgbClr val="999999"/>
                </a:solidFill>
                <a:latin typeface="Verdana" pitchFamily="-84" charset="0"/>
                <a:ea typeface="Arial" pitchFamily="-84" charset="0"/>
                <a:cs typeface="Arial" pitchFamily="-84" charset="0"/>
              </a:rPr>
              <a:t>Engineering</a:t>
            </a:r>
          </a:p>
        </p:txBody>
      </p:sp>
      <p:sp>
        <p:nvSpPr>
          <p:cNvPr id="39963" name="Line 39"/>
          <p:cNvSpPr>
            <a:spLocks noChangeShapeType="1"/>
          </p:cNvSpPr>
          <p:nvPr/>
        </p:nvSpPr>
        <p:spPr bwMode="auto">
          <a:xfrm>
            <a:off x="5105400" y="3886200"/>
            <a:ext cx="0" cy="381000"/>
          </a:xfrm>
          <a:prstGeom prst="line">
            <a:avLst/>
          </a:prstGeom>
          <a:noFill/>
          <a:ln w="9525">
            <a:solidFill>
              <a:srgbClr val="999999"/>
            </a:solidFill>
            <a:round/>
            <a:headEnd/>
            <a:tailEnd/>
          </a:ln>
        </p:spPr>
        <p:txBody>
          <a:bodyPr>
            <a:prstTxWarp prst="textNoShape">
              <a:avLst/>
            </a:prstTxWarp>
          </a:bodyPr>
          <a:lstStyle/>
          <a:p>
            <a:endParaRPr lang="en-US"/>
          </a:p>
        </p:txBody>
      </p:sp>
      <p:sp>
        <p:nvSpPr>
          <p:cNvPr id="39964" name="Line 40"/>
          <p:cNvSpPr>
            <a:spLocks noChangeShapeType="1"/>
          </p:cNvSpPr>
          <p:nvPr/>
        </p:nvSpPr>
        <p:spPr bwMode="auto">
          <a:xfrm flipH="1">
            <a:off x="5105400" y="4114800"/>
            <a:ext cx="1600200" cy="0"/>
          </a:xfrm>
          <a:prstGeom prst="line">
            <a:avLst/>
          </a:prstGeom>
          <a:noFill/>
          <a:ln w="9525">
            <a:solidFill>
              <a:srgbClr val="999999"/>
            </a:solidFill>
            <a:round/>
            <a:headEnd type="triangle" w="med" len="med"/>
            <a:tailEnd type="triangle" w="med" len="med"/>
          </a:ln>
        </p:spPr>
        <p:txBody>
          <a:bodyPr>
            <a:prstTxWarp prst="textNoShape">
              <a:avLst/>
            </a:prstTxWarp>
          </a:bodyPr>
          <a:lstStyle/>
          <a:p>
            <a:endParaRPr lang="en-US"/>
          </a:p>
        </p:txBody>
      </p:sp>
      <p:sp>
        <p:nvSpPr>
          <p:cNvPr id="39965" name="Text Box 41"/>
          <p:cNvSpPr txBox="1">
            <a:spLocks noChangeArrowheads="1"/>
          </p:cNvSpPr>
          <p:nvPr/>
        </p:nvSpPr>
        <p:spPr bwMode="auto">
          <a:xfrm>
            <a:off x="5334000" y="3886200"/>
            <a:ext cx="1143000" cy="457200"/>
          </a:xfrm>
          <a:prstGeom prst="rect">
            <a:avLst/>
          </a:prstGeom>
          <a:solidFill>
            <a:schemeClr val="bg1"/>
          </a:solidFill>
          <a:ln w="9525">
            <a:noFill/>
            <a:miter lim="800000"/>
            <a:headEnd/>
            <a:tailEnd/>
          </a:ln>
        </p:spPr>
        <p:txBody>
          <a:bodyPr>
            <a:prstTxWarp prst="textNoShape">
              <a:avLst/>
            </a:prstTxWarp>
            <a:spAutoFit/>
          </a:bodyPr>
          <a:lstStyle/>
          <a:p>
            <a:pPr algn="ctr" eaLnBrk="0" hangingPunct="0">
              <a:spcBef>
                <a:spcPct val="50000"/>
              </a:spcBef>
            </a:pPr>
            <a:r>
              <a:rPr lang="en-US" sz="1200" i="1">
                <a:solidFill>
                  <a:srgbClr val="999999"/>
                </a:solidFill>
                <a:latin typeface="Verdana" pitchFamily="-84" charset="0"/>
                <a:ea typeface="Arial" pitchFamily="-84" charset="0"/>
                <a:cs typeface="Arial" pitchFamily="-84" charset="0"/>
              </a:rPr>
              <a:t>Fabrication &amp; Assembly</a:t>
            </a:r>
          </a:p>
        </p:txBody>
      </p:sp>
      <p:sp>
        <p:nvSpPr>
          <p:cNvPr id="39966" name="Line 42"/>
          <p:cNvSpPr>
            <a:spLocks noChangeShapeType="1"/>
          </p:cNvSpPr>
          <p:nvPr/>
        </p:nvSpPr>
        <p:spPr bwMode="auto">
          <a:xfrm>
            <a:off x="6705600" y="3886200"/>
            <a:ext cx="0" cy="381000"/>
          </a:xfrm>
          <a:prstGeom prst="line">
            <a:avLst/>
          </a:prstGeom>
          <a:noFill/>
          <a:ln w="9525">
            <a:solidFill>
              <a:srgbClr val="999999"/>
            </a:solidFill>
            <a:round/>
            <a:headEnd/>
            <a:tailEnd/>
          </a:ln>
        </p:spPr>
        <p:txBody>
          <a:bodyPr>
            <a:prstTxWarp prst="textNoShape">
              <a:avLst/>
            </a:prstTxWarp>
          </a:bodyPr>
          <a:lstStyle/>
          <a:p>
            <a:endParaRPr lang="en-US"/>
          </a:p>
        </p:txBody>
      </p:sp>
      <p:sp>
        <p:nvSpPr>
          <p:cNvPr id="39967" name="Line 43"/>
          <p:cNvSpPr>
            <a:spLocks noChangeShapeType="1"/>
          </p:cNvSpPr>
          <p:nvPr/>
        </p:nvSpPr>
        <p:spPr bwMode="auto">
          <a:xfrm flipH="1">
            <a:off x="6705600" y="4114800"/>
            <a:ext cx="1676400" cy="0"/>
          </a:xfrm>
          <a:prstGeom prst="line">
            <a:avLst/>
          </a:prstGeom>
          <a:noFill/>
          <a:ln w="9525">
            <a:solidFill>
              <a:srgbClr val="999999"/>
            </a:solidFill>
            <a:round/>
            <a:headEnd type="triangle" w="med" len="med"/>
            <a:tailEnd type="triangle" w="med" len="med"/>
          </a:ln>
        </p:spPr>
        <p:txBody>
          <a:bodyPr>
            <a:prstTxWarp prst="textNoShape">
              <a:avLst/>
            </a:prstTxWarp>
          </a:bodyPr>
          <a:lstStyle/>
          <a:p>
            <a:endParaRPr lang="en-US"/>
          </a:p>
        </p:txBody>
      </p:sp>
      <p:sp>
        <p:nvSpPr>
          <p:cNvPr id="39968" name="Text Box 44"/>
          <p:cNvSpPr txBox="1">
            <a:spLocks noChangeArrowheads="1"/>
          </p:cNvSpPr>
          <p:nvPr/>
        </p:nvSpPr>
        <p:spPr bwMode="auto">
          <a:xfrm>
            <a:off x="6934200" y="3962400"/>
            <a:ext cx="1143000" cy="274638"/>
          </a:xfrm>
          <a:prstGeom prst="rect">
            <a:avLst/>
          </a:prstGeom>
          <a:solidFill>
            <a:schemeClr val="bg1"/>
          </a:solidFill>
          <a:ln w="9525">
            <a:noFill/>
            <a:miter lim="800000"/>
            <a:headEnd/>
            <a:tailEnd/>
          </a:ln>
        </p:spPr>
        <p:txBody>
          <a:bodyPr>
            <a:prstTxWarp prst="textNoShape">
              <a:avLst/>
            </a:prstTxWarp>
            <a:spAutoFit/>
          </a:bodyPr>
          <a:lstStyle/>
          <a:p>
            <a:pPr algn="ctr" eaLnBrk="0" hangingPunct="0">
              <a:spcBef>
                <a:spcPct val="50000"/>
              </a:spcBef>
            </a:pPr>
            <a:r>
              <a:rPr lang="en-US" sz="1200" i="1">
                <a:solidFill>
                  <a:srgbClr val="999999"/>
                </a:solidFill>
                <a:latin typeface="Verdana" pitchFamily="-84" charset="0"/>
                <a:ea typeface="Arial" pitchFamily="-84" charset="0"/>
                <a:cs typeface="Arial" pitchFamily="-84" charset="0"/>
              </a:rPr>
              <a:t>Installation</a:t>
            </a:r>
          </a:p>
        </p:txBody>
      </p:sp>
      <p:sp>
        <p:nvSpPr>
          <p:cNvPr id="39969" name="Line 45"/>
          <p:cNvSpPr>
            <a:spLocks noChangeShapeType="1"/>
          </p:cNvSpPr>
          <p:nvPr/>
        </p:nvSpPr>
        <p:spPr bwMode="auto">
          <a:xfrm>
            <a:off x="8382000" y="3886200"/>
            <a:ext cx="0" cy="381000"/>
          </a:xfrm>
          <a:prstGeom prst="line">
            <a:avLst/>
          </a:prstGeom>
          <a:noFill/>
          <a:ln w="9525">
            <a:solidFill>
              <a:srgbClr val="999999"/>
            </a:solidFill>
            <a:round/>
            <a:headEnd/>
            <a:tailEnd/>
          </a:ln>
        </p:spPr>
        <p:txBody>
          <a:bodyPr>
            <a:prstTxWarp prst="textNoShape">
              <a:avLst/>
            </a:prstTxWarp>
          </a:bodyPr>
          <a:lstStyle/>
          <a:p>
            <a:endParaRPr lang="en-US"/>
          </a:p>
        </p:txBody>
      </p:sp>
      <p:sp>
        <p:nvSpPr>
          <p:cNvPr id="39970" name="Rectangle 2"/>
          <p:cNvSpPr txBox="1">
            <a:spLocks noChangeArrowheads="1"/>
          </p:cNvSpPr>
          <p:nvPr/>
        </p:nvSpPr>
        <p:spPr bwMode="auto">
          <a:xfrm>
            <a:off x="238125" y="0"/>
            <a:ext cx="7612063" cy="833438"/>
          </a:xfrm>
          <a:prstGeom prst="rect">
            <a:avLst/>
          </a:prstGeom>
          <a:noFill/>
          <a:ln w="9525">
            <a:noFill/>
            <a:miter lim="800000"/>
            <a:headEnd/>
            <a:tailEnd/>
          </a:ln>
        </p:spPr>
        <p:txBody>
          <a:bodyPr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FFCC00"/>
                </a:solidFill>
                <a:latin typeface="Calibri" pitchFamily="-84" charset="0"/>
              </a:rPr>
              <a:t>Lean Construction</a:t>
            </a:r>
          </a:p>
        </p:txBody>
      </p:sp>
      <p:sp>
        <p:nvSpPr>
          <p:cNvPr id="39971" name="Rectangle 2"/>
          <p:cNvSpPr txBox="1">
            <a:spLocks noChangeArrowheads="1"/>
          </p:cNvSpPr>
          <p:nvPr/>
        </p:nvSpPr>
        <p:spPr bwMode="auto">
          <a:xfrm>
            <a:off x="241300" y="550863"/>
            <a:ext cx="7772400" cy="739775"/>
          </a:xfrm>
          <a:prstGeom prst="rect">
            <a:avLst/>
          </a:prstGeom>
          <a:noFill/>
          <a:ln w="9525">
            <a:noFill/>
            <a:miter lim="800000"/>
            <a:headEnd/>
            <a:tailEnd/>
          </a:ln>
        </p:spPr>
        <p:txBody>
          <a:bodyPr>
            <a:prstTxWarp prst="textNoShape">
              <a:avLst/>
            </a:prstTxWarp>
          </a:bodyPr>
          <a:lstStyle/>
          <a:p>
            <a:r>
              <a:rPr lang="en-US">
                <a:solidFill>
                  <a:srgbClr val="F89824"/>
                </a:solidFill>
                <a:latin typeface="Calibri" pitchFamily="-84" charset="0"/>
              </a:rPr>
              <a:t>Rebar Production Process + CONWIP Control</a:t>
            </a:r>
            <a:endParaRPr lang="en-US">
              <a:solidFill>
                <a:srgbClr val="FFFFFF"/>
              </a:solidFill>
              <a:latin typeface="Calibri" pitchFamily="-84" charset="0"/>
            </a:endParaRPr>
          </a:p>
        </p:txBody>
      </p:sp>
      <p:sp>
        <p:nvSpPr>
          <p:cNvPr id="39972" name="Slide Number Placeholder 46"/>
          <p:cNvSpPr>
            <a:spLocks noGrp="1"/>
          </p:cNvSpPr>
          <p:nvPr>
            <p:ph type="sldNum" sz="quarter" idx="12"/>
          </p:nvPr>
        </p:nvSpPr>
        <p:spPr bwMode="auto">
          <a:noFill/>
          <a:ln>
            <a:miter lim="800000"/>
            <a:headEnd/>
            <a:tailEnd/>
          </a:ln>
        </p:spPr>
        <p:txBody>
          <a:bodyPr/>
          <a:lstStyle/>
          <a:p>
            <a:fld id="{0E625948-940A-0546-BB73-A345921A3FD5}" type="slidenum">
              <a:rPr lang="en-US" smtClean="0">
                <a:latin typeface="Calibri" pitchFamily="-84" charset="0"/>
              </a:rPr>
              <a:pPr/>
              <a:t>25</a:t>
            </a:fld>
            <a:endParaRPr lang="en-US" smtClean="0">
              <a:latin typeface="Calibri" pitchFamily="-84" charset="0"/>
            </a:endParaRPr>
          </a:p>
        </p:txBody>
      </p:sp>
      <p:sp>
        <p:nvSpPr>
          <p:cNvPr id="39973" name="Footer Placeholder 3"/>
          <p:cNvSpPr>
            <a:spLocks noGrp="1"/>
          </p:cNvSpPr>
          <p:nvPr>
            <p:ph type="ftr" sz="quarter" idx="11"/>
          </p:nvPr>
        </p:nvSpPr>
        <p:spPr bwMode="auto">
          <a:xfrm>
            <a:off x="415925" y="6173788"/>
            <a:ext cx="3705225" cy="365125"/>
          </a:xfrm>
          <a:noFill/>
          <a:ln>
            <a:miter lim="800000"/>
            <a:headEnd/>
            <a:tailEnd/>
          </a:ln>
        </p:spPr>
        <p:txBody>
          <a:bodyPr/>
          <a:lstStyle/>
          <a:p>
            <a:r>
              <a:rPr lang="en-US" smtClean="0">
                <a:solidFill>
                  <a:srgbClr val="000000"/>
                </a:solidFill>
                <a:latin typeface="Calibri" pitchFamily="-84" charset="0"/>
              </a:rPr>
              <a:t>Courtesy of Strategic Project Solutions</a:t>
            </a:r>
          </a:p>
        </p:txBody>
      </p:sp>
    </p:spTree>
    <p:extLst>
      <p:ext uri="{BB962C8B-B14F-4D97-AF65-F5344CB8AC3E}">
        <p14:creationId xmlns:p14="http://schemas.microsoft.com/office/powerpoint/2010/main" val="3013113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005388" y="3671888"/>
            <a:ext cx="1319212" cy="244475"/>
          </a:xfrm>
          <a:prstGeom prst="rect">
            <a:avLst/>
          </a:prstGeom>
          <a:solidFill>
            <a:srgbClr val="FF0000"/>
          </a:solidFill>
          <a:ln w="28575">
            <a:solidFill>
              <a:srgbClr val="000000"/>
            </a:solidFill>
            <a:miter lim="800000"/>
            <a:headEnd/>
            <a:tailEnd/>
          </a:ln>
        </p:spPr>
        <p:txBody>
          <a:bodyPr wrap="none" anchor="ctr">
            <a:prstTxWarp prst="textNoShape">
              <a:avLst/>
            </a:prstTxWarp>
          </a:bodyPr>
          <a:lstStyle/>
          <a:p>
            <a:pPr algn="ctr"/>
            <a:r>
              <a:rPr lang="en-GB" sz="1000">
                <a:solidFill>
                  <a:srgbClr val="000000"/>
                </a:solidFill>
                <a:latin typeface="Calibri" pitchFamily="-84" charset="0"/>
              </a:rPr>
              <a:t>SRC Works</a:t>
            </a:r>
          </a:p>
        </p:txBody>
      </p:sp>
      <p:sp>
        <p:nvSpPr>
          <p:cNvPr id="41987" name="Rectangle 3"/>
          <p:cNvSpPr>
            <a:spLocks noChangeArrowheads="1"/>
          </p:cNvSpPr>
          <p:nvPr/>
        </p:nvSpPr>
        <p:spPr bwMode="auto">
          <a:xfrm>
            <a:off x="3663950" y="2314575"/>
            <a:ext cx="133350" cy="4200525"/>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a:latin typeface="Calibri" pitchFamily="-84" charset="0"/>
            </a:endParaRPr>
          </a:p>
        </p:txBody>
      </p:sp>
      <p:sp>
        <p:nvSpPr>
          <p:cNvPr id="41988" name="Line 4"/>
          <p:cNvSpPr>
            <a:spLocks noChangeShapeType="1"/>
          </p:cNvSpPr>
          <p:nvPr/>
        </p:nvSpPr>
        <p:spPr bwMode="auto">
          <a:xfrm>
            <a:off x="2895600" y="1589088"/>
            <a:ext cx="0" cy="4949825"/>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41989" name="Line 5"/>
          <p:cNvSpPr>
            <a:spLocks noChangeShapeType="1"/>
          </p:cNvSpPr>
          <p:nvPr/>
        </p:nvSpPr>
        <p:spPr bwMode="auto">
          <a:xfrm>
            <a:off x="8267700" y="1589088"/>
            <a:ext cx="0" cy="4949825"/>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41990" name="Rectangle 6"/>
          <p:cNvSpPr>
            <a:spLocks noChangeArrowheads="1"/>
          </p:cNvSpPr>
          <p:nvPr/>
        </p:nvSpPr>
        <p:spPr bwMode="auto">
          <a:xfrm>
            <a:off x="2862263" y="1927225"/>
            <a:ext cx="922337" cy="244475"/>
          </a:xfrm>
          <a:prstGeom prst="rect">
            <a:avLst/>
          </a:prstGeom>
          <a:noFill/>
          <a:ln w="9525">
            <a:noFill/>
            <a:miter lim="800000"/>
            <a:headEnd/>
            <a:tailEnd/>
          </a:ln>
        </p:spPr>
        <p:txBody>
          <a:bodyPr lIns="92075" tIns="46038" rIns="92075" bIns="46038">
            <a:prstTxWarp prst="textNoShape">
              <a:avLst/>
            </a:prstTxWarp>
            <a:spAutoFit/>
          </a:bodyPr>
          <a:lstStyle/>
          <a:p>
            <a:pPr algn="ctr" eaLnBrk="0" hangingPunct="0">
              <a:spcBef>
                <a:spcPct val="50000"/>
              </a:spcBef>
            </a:pPr>
            <a:r>
              <a:rPr lang="en-GB" sz="1000">
                <a:latin typeface="Calibri" pitchFamily="-84" charset="0"/>
              </a:rPr>
              <a:t>Oct Nov Dec</a:t>
            </a:r>
          </a:p>
        </p:txBody>
      </p:sp>
      <p:sp>
        <p:nvSpPr>
          <p:cNvPr id="41991" name="Rectangle 7"/>
          <p:cNvSpPr>
            <a:spLocks noChangeArrowheads="1"/>
          </p:cNvSpPr>
          <p:nvPr/>
        </p:nvSpPr>
        <p:spPr bwMode="auto">
          <a:xfrm>
            <a:off x="3844925" y="1925638"/>
            <a:ext cx="1439863" cy="244475"/>
          </a:xfrm>
          <a:prstGeom prst="rect">
            <a:avLst/>
          </a:prstGeom>
          <a:noFill/>
          <a:ln w="9525">
            <a:noFill/>
            <a:miter lim="800000"/>
            <a:headEnd/>
            <a:tailEnd/>
          </a:ln>
        </p:spPr>
        <p:txBody>
          <a:bodyPr lIns="92075" tIns="46038" rIns="92075" bIns="46038">
            <a:prstTxWarp prst="textNoShape">
              <a:avLst/>
            </a:prstTxWarp>
            <a:spAutoFit/>
          </a:bodyPr>
          <a:lstStyle/>
          <a:p>
            <a:pPr algn="ctr" eaLnBrk="0" hangingPunct="0">
              <a:spcBef>
                <a:spcPct val="50000"/>
              </a:spcBef>
            </a:pPr>
            <a:r>
              <a:rPr lang="en-GB" sz="1000">
                <a:latin typeface="Calibri" pitchFamily="-84" charset="0"/>
              </a:rPr>
              <a:t>Jan    Feb   Mar   Apr</a:t>
            </a:r>
          </a:p>
        </p:txBody>
      </p:sp>
      <p:grpSp>
        <p:nvGrpSpPr>
          <p:cNvPr id="2" name="Group 8"/>
          <p:cNvGrpSpPr>
            <a:grpSpLocks/>
          </p:cNvGrpSpPr>
          <p:nvPr/>
        </p:nvGrpSpPr>
        <p:grpSpPr bwMode="auto">
          <a:xfrm>
            <a:off x="612775" y="1585913"/>
            <a:ext cx="7654925" cy="4953000"/>
            <a:chOff x="386" y="600"/>
            <a:chExt cx="4822" cy="3120"/>
          </a:xfrm>
        </p:grpSpPr>
        <p:sp>
          <p:nvSpPr>
            <p:cNvPr id="42039" name="Line 9"/>
            <p:cNvSpPr>
              <a:spLocks noChangeShapeType="1"/>
            </p:cNvSpPr>
            <p:nvPr/>
          </p:nvSpPr>
          <p:spPr bwMode="auto">
            <a:xfrm>
              <a:off x="386" y="600"/>
              <a:ext cx="4822" cy="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42040" name="Line 10"/>
            <p:cNvSpPr>
              <a:spLocks noChangeShapeType="1"/>
            </p:cNvSpPr>
            <p:nvPr/>
          </p:nvSpPr>
          <p:spPr bwMode="auto">
            <a:xfrm>
              <a:off x="386" y="1032"/>
              <a:ext cx="4822" cy="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42041" name="Line 11"/>
            <p:cNvSpPr>
              <a:spLocks noChangeShapeType="1"/>
            </p:cNvSpPr>
            <p:nvPr/>
          </p:nvSpPr>
          <p:spPr bwMode="auto">
            <a:xfrm>
              <a:off x="386" y="3720"/>
              <a:ext cx="4822" cy="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grpSp>
      <p:sp>
        <p:nvSpPr>
          <p:cNvPr id="41993" name="Line 12"/>
          <p:cNvSpPr>
            <a:spLocks noChangeShapeType="1"/>
          </p:cNvSpPr>
          <p:nvPr/>
        </p:nvSpPr>
        <p:spPr bwMode="auto">
          <a:xfrm>
            <a:off x="609600" y="1589088"/>
            <a:ext cx="0" cy="4949825"/>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grpSp>
        <p:nvGrpSpPr>
          <p:cNvPr id="3" name="Group 13"/>
          <p:cNvGrpSpPr>
            <a:grpSpLocks/>
          </p:cNvGrpSpPr>
          <p:nvPr/>
        </p:nvGrpSpPr>
        <p:grpSpPr bwMode="auto">
          <a:xfrm>
            <a:off x="3736975" y="1981200"/>
            <a:ext cx="3143250" cy="4572000"/>
            <a:chOff x="2388" y="1152"/>
            <a:chExt cx="1164" cy="2880"/>
          </a:xfrm>
        </p:grpSpPr>
        <p:sp>
          <p:nvSpPr>
            <p:cNvPr id="42036" name="Line 14"/>
            <p:cNvSpPr>
              <a:spLocks noChangeShapeType="1"/>
            </p:cNvSpPr>
            <p:nvPr/>
          </p:nvSpPr>
          <p:spPr bwMode="auto">
            <a:xfrm>
              <a:off x="2388" y="1154"/>
              <a:ext cx="0" cy="2878"/>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42037" name="Line 15"/>
            <p:cNvSpPr>
              <a:spLocks noChangeShapeType="1"/>
            </p:cNvSpPr>
            <p:nvPr/>
          </p:nvSpPr>
          <p:spPr bwMode="auto">
            <a:xfrm>
              <a:off x="2952" y="1154"/>
              <a:ext cx="0" cy="2878"/>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42038" name="Line 16"/>
            <p:cNvSpPr>
              <a:spLocks noChangeShapeType="1"/>
            </p:cNvSpPr>
            <p:nvPr/>
          </p:nvSpPr>
          <p:spPr bwMode="auto">
            <a:xfrm>
              <a:off x="3552" y="1152"/>
              <a:ext cx="0" cy="2878"/>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grpSp>
      <p:sp>
        <p:nvSpPr>
          <p:cNvPr id="65553" name="Rectangle 17"/>
          <p:cNvSpPr>
            <a:spLocks noChangeArrowheads="1"/>
          </p:cNvSpPr>
          <p:nvPr/>
        </p:nvSpPr>
        <p:spPr bwMode="auto">
          <a:xfrm>
            <a:off x="736600" y="2339975"/>
            <a:ext cx="1924050" cy="285750"/>
          </a:xfrm>
          <a:prstGeom prst="rect">
            <a:avLst/>
          </a:prstGeom>
          <a:noFill/>
          <a:ln w="9525">
            <a:noFill/>
            <a:miter lim="800000"/>
            <a:headEnd/>
            <a:tailEnd/>
          </a:ln>
        </p:spPr>
        <p:txBody>
          <a:bodyPr wrap="none" anchor="ctr">
            <a:prstTxWarp prst="textNoShape">
              <a:avLst/>
            </a:prstTxWarp>
          </a:bodyPr>
          <a:lstStyle/>
          <a:p>
            <a:pPr algn="ctr"/>
            <a:r>
              <a:rPr lang="en-GB" sz="1200">
                <a:solidFill>
                  <a:srgbClr val="000000"/>
                </a:solidFill>
                <a:latin typeface="Calibri" pitchFamily="-84" charset="0"/>
              </a:rPr>
              <a:t>Start Enabling Works</a:t>
            </a:r>
          </a:p>
        </p:txBody>
      </p:sp>
      <p:sp>
        <p:nvSpPr>
          <p:cNvPr id="65554" name="Rectangle 18"/>
          <p:cNvSpPr>
            <a:spLocks noChangeArrowheads="1"/>
          </p:cNvSpPr>
          <p:nvPr/>
        </p:nvSpPr>
        <p:spPr bwMode="auto">
          <a:xfrm>
            <a:off x="738188" y="3067050"/>
            <a:ext cx="1924050" cy="285750"/>
          </a:xfrm>
          <a:prstGeom prst="rect">
            <a:avLst/>
          </a:prstGeom>
          <a:noFill/>
          <a:ln w="9525">
            <a:noFill/>
            <a:miter lim="800000"/>
            <a:headEnd/>
            <a:tailEnd/>
          </a:ln>
        </p:spPr>
        <p:txBody>
          <a:bodyPr wrap="none" anchor="ctr">
            <a:prstTxWarp prst="textNoShape">
              <a:avLst/>
            </a:prstTxWarp>
          </a:bodyPr>
          <a:lstStyle/>
          <a:p>
            <a:pPr algn="ctr"/>
            <a:r>
              <a:rPr lang="en-GB" sz="1200">
                <a:solidFill>
                  <a:srgbClr val="000000"/>
                </a:solidFill>
                <a:latin typeface="Calibri" pitchFamily="-84" charset="0"/>
              </a:rPr>
              <a:t>Start SRC Works</a:t>
            </a:r>
          </a:p>
        </p:txBody>
      </p:sp>
      <p:sp>
        <p:nvSpPr>
          <p:cNvPr id="65555" name="Rectangle 19"/>
          <p:cNvSpPr>
            <a:spLocks noChangeArrowheads="1"/>
          </p:cNvSpPr>
          <p:nvPr/>
        </p:nvSpPr>
        <p:spPr bwMode="auto">
          <a:xfrm>
            <a:off x="723900" y="4010025"/>
            <a:ext cx="1911350" cy="271463"/>
          </a:xfrm>
          <a:prstGeom prst="rect">
            <a:avLst/>
          </a:prstGeom>
          <a:noFill/>
          <a:ln w="9525">
            <a:noFill/>
            <a:miter lim="800000"/>
            <a:headEnd/>
            <a:tailEnd/>
          </a:ln>
        </p:spPr>
        <p:txBody>
          <a:bodyPr wrap="none" anchor="ctr">
            <a:prstTxWarp prst="textNoShape">
              <a:avLst/>
            </a:prstTxWarp>
          </a:bodyPr>
          <a:lstStyle/>
          <a:p>
            <a:pPr algn="ctr"/>
            <a:r>
              <a:rPr lang="en-GB" sz="1200">
                <a:solidFill>
                  <a:srgbClr val="000000"/>
                </a:solidFill>
                <a:latin typeface="Calibri" pitchFamily="-84" charset="0"/>
              </a:rPr>
              <a:t>SRC Works Complete</a:t>
            </a:r>
          </a:p>
        </p:txBody>
      </p:sp>
      <p:sp>
        <p:nvSpPr>
          <p:cNvPr id="65556" name="Rectangle 20"/>
          <p:cNvSpPr>
            <a:spLocks noChangeArrowheads="1"/>
          </p:cNvSpPr>
          <p:nvPr/>
        </p:nvSpPr>
        <p:spPr bwMode="auto">
          <a:xfrm>
            <a:off x="685800" y="4572000"/>
            <a:ext cx="1979613" cy="285750"/>
          </a:xfrm>
          <a:prstGeom prst="rect">
            <a:avLst/>
          </a:prstGeom>
          <a:noFill/>
          <a:ln w="9525">
            <a:noFill/>
            <a:miter lim="800000"/>
            <a:headEnd/>
            <a:tailEnd/>
          </a:ln>
        </p:spPr>
        <p:txBody>
          <a:bodyPr wrap="none" anchor="ctr">
            <a:prstTxWarp prst="textNoShape">
              <a:avLst/>
            </a:prstTxWarp>
          </a:bodyPr>
          <a:lstStyle/>
          <a:p>
            <a:pPr algn="ctr"/>
            <a:r>
              <a:rPr lang="en-GB" sz="1200">
                <a:solidFill>
                  <a:srgbClr val="000000"/>
                </a:solidFill>
                <a:latin typeface="Calibri" pitchFamily="-84" charset="0"/>
              </a:rPr>
              <a:t>Backfill</a:t>
            </a:r>
          </a:p>
        </p:txBody>
      </p:sp>
      <p:sp>
        <p:nvSpPr>
          <p:cNvPr id="65557" name="Rectangle 21"/>
          <p:cNvSpPr>
            <a:spLocks noChangeArrowheads="1"/>
          </p:cNvSpPr>
          <p:nvPr/>
        </p:nvSpPr>
        <p:spPr bwMode="auto">
          <a:xfrm>
            <a:off x="785813" y="5149850"/>
            <a:ext cx="1938337" cy="285750"/>
          </a:xfrm>
          <a:prstGeom prst="rect">
            <a:avLst/>
          </a:prstGeom>
          <a:noFill/>
          <a:ln w="9525">
            <a:noFill/>
            <a:miter lim="800000"/>
            <a:headEnd/>
            <a:tailEnd/>
          </a:ln>
        </p:spPr>
        <p:txBody>
          <a:bodyPr wrap="none" anchor="ctr">
            <a:prstTxWarp prst="textNoShape">
              <a:avLst/>
            </a:prstTxWarp>
          </a:bodyPr>
          <a:lstStyle/>
          <a:p>
            <a:pPr algn="ctr"/>
            <a:r>
              <a:rPr lang="en-GB" sz="1200">
                <a:solidFill>
                  <a:srgbClr val="000000"/>
                </a:solidFill>
                <a:latin typeface="Calibri" pitchFamily="-84" charset="0"/>
              </a:rPr>
              <a:t>Form Piccex LC Compound</a:t>
            </a:r>
          </a:p>
        </p:txBody>
      </p:sp>
      <p:sp>
        <p:nvSpPr>
          <p:cNvPr id="65558" name="Rectangle 22"/>
          <p:cNvSpPr>
            <a:spLocks noChangeArrowheads="1"/>
          </p:cNvSpPr>
          <p:nvPr/>
        </p:nvSpPr>
        <p:spPr bwMode="auto">
          <a:xfrm>
            <a:off x="665163" y="5845175"/>
            <a:ext cx="2033587" cy="598488"/>
          </a:xfrm>
          <a:prstGeom prst="rect">
            <a:avLst/>
          </a:prstGeom>
          <a:noFill/>
          <a:ln w="9525">
            <a:noFill/>
            <a:miter lim="800000"/>
            <a:headEnd/>
            <a:tailEnd/>
          </a:ln>
        </p:spPr>
        <p:txBody>
          <a:bodyPr wrap="none" anchor="ctr">
            <a:prstTxWarp prst="textNoShape">
              <a:avLst/>
            </a:prstTxWarp>
          </a:bodyPr>
          <a:lstStyle/>
          <a:p>
            <a:pPr algn="ctr"/>
            <a:r>
              <a:rPr lang="en-GB" sz="1200">
                <a:solidFill>
                  <a:srgbClr val="000000"/>
                </a:solidFill>
                <a:latin typeface="Calibri" pitchFamily="-84" charset="0"/>
              </a:rPr>
              <a:t>    Anchor Milestone</a:t>
            </a:r>
          </a:p>
          <a:p>
            <a:pPr algn="ctr"/>
            <a:r>
              <a:rPr lang="en-GB" sz="1200">
                <a:solidFill>
                  <a:srgbClr val="000000"/>
                </a:solidFill>
                <a:latin typeface="Calibri" pitchFamily="-84" charset="0"/>
              </a:rPr>
              <a:t> Piccex Launch Chamber &amp; </a:t>
            </a:r>
          </a:p>
          <a:p>
            <a:pPr algn="ctr"/>
            <a:r>
              <a:rPr lang="en-GB" sz="1200">
                <a:solidFill>
                  <a:srgbClr val="000000"/>
                </a:solidFill>
                <a:latin typeface="Calibri" pitchFamily="-84" charset="0"/>
              </a:rPr>
              <a:t>Compound F Available</a:t>
            </a:r>
          </a:p>
        </p:txBody>
      </p:sp>
      <p:sp>
        <p:nvSpPr>
          <p:cNvPr id="65559" name="AutoShape 23"/>
          <p:cNvSpPr>
            <a:spLocks noChangeArrowheads="1"/>
          </p:cNvSpPr>
          <p:nvPr/>
        </p:nvSpPr>
        <p:spPr bwMode="auto">
          <a:xfrm>
            <a:off x="3743325" y="3078163"/>
            <a:ext cx="246063" cy="217487"/>
          </a:xfrm>
          <a:prstGeom prst="chevron">
            <a:avLst>
              <a:gd name="adj" fmla="val 28285"/>
            </a:avLst>
          </a:prstGeom>
          <a:solidFill>
            <a:schemeClr val="bg1"/>
          </a:solidFill>
          <a:ln w="9525">
            <a:solidFill>
              <a:srgbClr val="000000"/>
            </a:solidFill>
            <a:miter lim="800000"/>
            <a:headEnd/>
            <a:tailEnd/>
          </a:ln>
        </p:spPr>
        <p:txBody>
          <a:bodyPr wrap="none" anchor="ctr">
            <a:prstTxWarp prst="textNoShape">
              <a:avLst/>
            </a:prstTxWarp>
          </a:bodyPr>
          <a:lstStyle/>
          <a:p>
            <a:endParaRPr lang="en-US">
              <a:latin typeface="Calibri" pitchFamily="-84" charset="0"/>
            </a:endParaRPr>
          </a:p>
        </p:txBody>
      </p:sp>
      <p:sp>
        <p:nvSpPr>
          <p:cNvPr id="65560" name="AutoShape 24"/>
          <p:cNvSpPr>
            <a:spLocks noChangeArrowheads="1"/>
          </p:cNvSpPr>
          <p:nvPr/>
        </p:nvSpPr>
        <p:spPr bwMode="auto">
          <a:xfrm>
            <a:off x="3357563" y="2397125"/>
            <a:ext cx="219075" cy="217488"/>
          </a:xfrm>
          <a:prstGeom prst="chevron">
            <a:avLst>
              <a:gd name="adj" fmla="val 25182"/>
            </a:avLst>
          </a:prstGeom>
          <a:solidFill>
            <a:schemeClr val="bg1"/>
          </a:solidFill>
          <a:ln w="9525">
            <a:solidFill>
              <a:srgbClr val="000000"/>
            </a:solidFill>
            <a:miter lim="800000"/>
            <a:headEnd/>
            <a:tailEnd/>
          </a:ln>
        </p:spPr>
        <p:txBody>
          <a:bodyPr wrap="none" anchor="ctr">
            <a:prstTxWarp prst="textNoShape">
              <a:avLst/>
            </a:prstTxWarp>
          </a:bodyPr>
          <a:lstStyle/>
          <a:p>
            <a:endParaRPr lang="en-US">
              <a:latin typeface="Calibri" pitchFamily="-84" charset="0"/>
            </a:endParaRPr>
          </a:p>
        </p:txBody>
      </p:sp>
      <p:sp>
        <p:nvSpPr>
          <p:cNvPr id="65561" name="Rectangle 25"/>
          <p:cNvSpPr>
            <a:spLocks noChangeArrowheads="1"/>
          </p:cNvSpPr>
          <p:nvPr/>
        </p:nvSpPr>
        <p:spPr bwMode="auto">
          <a:xfrm>
            <a:off x="4003675" y="3089275"/>
            <a:ext cx="493713" cy="220663"/>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algn="ctr"/>
            <a:r>
              <a:rPr lang="en-GB" sz="1000" b="1">
                <a:latin typeface="Calibri" pitchFamily="-84" charset="0"/>
              </a:rPr>
              <a:t>13 Jan </a:t>
            </a:r>
          </a:p>
        </p:txBody>
      </p:sp>
      <p:sp>
        <p:nvSpPr>
          <p:cNvPr id="42004" name="Rectangle 26"/>
          <p:cNvSpPr>
            <a:spLocks noChangeArrowheads="1"/>
          </p:cNvSpPr>
          <p:nvPr/>
        </p:nvSpPr>
        <p:spPr bwMode="auto">
          <a:xfrm>
            <a:off x="5334000" y="1954213"/>
            <a:ext cx="1439863" cy="244475"/>
          </a:xfrm>
          <a:prstGeom prst="rect">
            <a:avLst/>
          </a:prstGeom>
          <a:noFill/>
          <a:ln w="9525">
            <a:noFill/>
            <a:miter lim="800000"/>
            <a:headEnd/>
            <a:tailEnd/>
          </a:ln>
        </p:spPr>
        <p:txBody>
          <a:bodyPr lIns="92075" tIns="46038" rIns="92075" bIns="46038">
            <a:prstTxWarp prst="textNoShape">
              <a:avLst/>
            </a:prstTxWarp>
            <a:spAutoFit/>
          </a:bodyPr>
          <a:lstStyle/>
          <a:p>
            <a:pPr algn="ctr" eaLnBrk="0" hangingPunct="0">
              <a:spcBef>
                <a:spcPct val="50000"/>
              </a:spcBef>
            </a:pPr>
            <a:r>
              <a:rPr lang="en-GB" sz="1000">
                <a:latin typeface="Calibri" pitchFamily="-84" charset="0"/>
              </a:rPr>
              <a:t>May    Jun    Jul    Aug</a:t>
            </a:r>
          </a:p>
        </p:txBody>
      </p:sp>
      <p:sp>
        <p:nvSpPr>
          <p:cNvPr id="42005" name="Rectangle 27"/>
          <p:cNvSpPr>
            <a:spLocks noChangeArrowheads="1"/>
          </p:cNvSpPr>
          <p:nvPr/>
        </p:nvSpPr>
        <p:spPr bwMode="auto">
          <a:xfrm>
            <a:off x="6889750" y="1968500"/>
            <a:ext cx="1439863" cy="244475"/>
          </a:xfrm>
          <a:prstGeom prst="rect">
            <a:avLst/>
          </a:prstGeom>
          <a:noFill/>
          <a:ln w="9525">
            <a:noFill/>
            <a:miter lim="800000"/>
            <a:headEnd/>
            <a:tailEnd/>
          </a:ln>
        </p:spPr>
        <p:txBody>
          <a:bodyPr lIns="92075" tIns="46038" rIns="92075" bIns="46038">
            <a:prstTxWarp prst="textNoShape">
              <a:avLst/>
            </a:prstTxWarp>
            <a:spAutoFit/>
          </a:bodyPr>
          <a:lstStyle/>
          <a:p>
            <a:pPr algn="ctr" eaLnBrk="0" hangingPunct="0">
              <a:spcBef>
                <a:spcPct val="50000"/>
              </a:spcBef>
            </a:pPr>
            <a:r>
              <a:rPr lang="en-GB" sz="1000">
                <a:latin typeface="Calibri" pitchFamily="-84" charset="0"/>
              </a:rPr>
              <a:t>Sep    Oct   Nov   Dec</a:t>
            </a:r>
          </a:p>
        </p:txBody>
      </p:sp>
      <p:sp>
        <p:nvSpPr>
          <p:cNvPr id="65564" name="Rectangle 28"/>
          <p:cNvSpPr>
            <a:spLocks noChangeArrowheads="1"/>
          </p:cNvSpPr>
          <p:nvPr/>
        </p:nvSpPr>
        <p:spPr bwMode="auto">
          <a:xfrm>
            <a:off x="5516563" y="4413250"/>
            <a:ext cx="777875" cy="177800"/>
          </a:xfrm>
          <a:prstGeom prst="rect">
            <a:avLst/>
          </a:prstGeom>
          <a:solidFill>
            <a:srgbClr val="FF9900"/>
          </a:solidFill>
          <a:ln w="9525">
            <a:solidFill>
              <a:srgbClr val="000000"/>
            </a:solidFill>
            <a:miter lim="800000"/>
            <a:headEnd/>
            <a:tailEnd/>
          </a:ln>
        </p:spPr>
        <p:txBody>
          <a:bodyPr wrap="none" anchor="ctr">
            <a:prstTxWarp prst="textNoShape">
              <a:avLst/>
            </a:prstTxWarp>
          </a:bodyPr>
          <a:lstStyle/>
          <a:p>
            <a:endParaRPr lang="en-US">
              <a:latin typeface="Calibri" pitchFamily="-84" charset="0"/>
            </a:endParaRPr>
          </a:p>
        </p:txBody>
      </p:sp>
      <p:sp>
        <p:nvSpPr>
          <p:cNvPr id="65565" name="Rectangle 29"/>
          <p:cNvSpPr>
            <a:spLocks noChangeArrowheads="1"/>
          </p:cNvSpPr>
          <p:nvPr/>
        </p:nvSpPr>
        <p:spPr bwMode="auto">
          <a:xfrm>
            <a:off x="6249988" y="5097463"/>
            <a:ext cx="820737" cy="150812"/>
          </a:xfrm>
          <a:prstGeom prst="rect">
            <a:avLst/>
          </a:prstGeom>
          <a:solidFill>
            <a:srgbClr val="00FFFF"/>
          </a:solidFill>
          <a:ln w="9525">
            <a:solidFill>
              <a:srgbClr val="000000"/>
            </a:solidFill>
            <a:miter lim="800000"/>
            <a:headEnd/>
            <a:tailEnd/>
          </a:ln>
        </p:spPr>
        <p:txBody>
          <a:bodyPr wrap="none" anchor="ctr">
            <a:prstTxWarp prst="textNoShape">
              <a:avLst/>
            </a:prstTxWarp>
          </a:bodyPr>
          <a:lstStyle/>
          <a:p>
            <a:endParaRPr lang="en-US">
              <a:latin typeface="Calibri" pitchFamily="-84" charset="0"/>
            </a:endParaRPr>
          </a:p>
        </p:txBody>
      </p:sp>
      <p:sp>
        <p:nvSpPr>
          <p:cNvPr id="42008" name="Line 30"/>
          <p:cNvSpPr>
            <a:spLocks noChangeShapeType="1"/>
          </p:cNvSpPr>
          <p:nvPr/>
        </p:nvSpPr>
        <p:spPr bwMode="auto">
          <a:xfrm>
            <a:off x="5499100" y="4071938"/>
            <a:ext cx="0" cy="357187"/>
          </a:xfrm>
          <a:prstGeom prst="line">
            <a:avLst/>
          </a:prstGeom>
          <a:noFill/>
          <a:ln w="9525">
            <a:solidFill>
              <a:schemeClr val="bg1"/>
            </a:solidFill>
            <a:round/>
            <a:headEnd/>
            <a:tailEnd type="triangle" w="med" len="med"/>
          </a:ln>
        </p:spPr>
        <p:txBody>
          <a:bodyPr>
            <a:prstTxWarp prst="textNoShape">
              <a:avLst/>
            </a:prstTxWarp>
          </a:bodyPr>
          <a:lstStyle/>
          <a:p>
            <a:endParaRPr lang="en-US"/>
          </a:p>
        </p:txBody>
      </p:sp>
      <p:sp>
        <p:nvSpPr>
          <p:cNvPr id="42009" name="Line 31"/>
          <p:cNvSpPr>
            <a:spLocks noChangeShapeType="1"/>
          </p:cNvSpPr>
          <p:nvPr/>
        </p:nvSpPr>
        <p:spPr bwMode="auto">
          <a:xfrm>
            <a:off x="6278563" y="4510088"/>
            <a:ext cx="1587" cy="600075"/>
          </a:xfrm>
          <a:prstGeom prst="line">
            <a:avLst/>
          </a:prstGeom>
          <a:noFill/>
          <a:ln w="19050">
            <a:solidFill>
              <a:schemeClr val="bg1"/>
            </a:solidFill>
            <a:round/>
            <a:headEnd/>
            <a:tailEnd type="triangle" w="med" len="med"/>
          </a:ln>
        </p:spPr>
        <p:txBody>
          <a:bodyPr>
            <a:prstTxWarp prst="textNoShape">
              <a:avLst/>
            </a:prstTxWarp>
          </a:bodyPr>
          <a:lstStyle/>
          <a:p>
            <a:endParaRPr lang="en-US"/>
          </a:p>
        </p:txBody>
      </p:sp>
      <p:sp>
        <p:nvSpPr>
          <p:cNvPr id="65568" name="AutoShape 32"/>
          <p:cNvSpPr>
            <a:spLocks noChangeArrowheads="1"/>
          </p:cNvSpPr>
          <p:nvPr/>
        </p:nvSpPr>
        <p:spPr bwMode="auto">
          <a:xfrm>
            <a:off x="5348288" y="3937000"/>
            <a:ext cx="314325" cy="285750"/>
          </a:xfrm>
          <a:prstGeom prst="flowChartDecision">
            <a:avLst/>
          </a:prstGeom>
          <a:solidFill>
            <a:srgbClr val="FFFF00"/>
          </a:solidFill>
          <a:ln w="25400">
            <a:solidFill>
              <a:srgbClr val="000000"/>
            </a:solidFill>
            <a:miter lim="800000"/>
            <a:headEnd/>
            <a:tailEnd/>
          </a:ln>
        </p:spPr>
        <p:txBody>
          <a:bodyPr wrap="none" anchor="ctr">
            <a:prstTxWarp prst="textNoShape">
              <a:avLst/>
            </a:prstTxWarp>
          </a:bodyPr>
          <a:lstStyle/>
          <a:p>
            <a:endParaRPr lang="en-US">
              <a:latin typeface="Calibri" pitchFamily="-84" charset="0"/>
            </a:endParaRPr>
          </a:p>
        </p:txBody>
      </p:sp>
      <p:sp>
        <p:nvSpPr>
          <p:cNvPr id="65569" name="AutoShape 33"/>
          <p:cNvSpPr>
            <a:spLocks noChangeArrowheads="1"/>
          </p:cNvSpPr>
          <p:nvPr/>
        </p:nvSpPr>
        <p:spPr bwMode="auto">
          <a:xfrm>
            <a:off x="4613275" y="2424113"/>
            <a:ext cx="246063" cy="188912"/>
          </a:xfrm>
          <a:prstGeom prst="flowChartOr">
            <a:avLst/>
          </a:prstGeom>
          <a:solidFill>
            <a:srgbClr val="FF0000"/>
          </a:solidFill>
          <a:ln w="9525">
            <a:solidFill>
              <a:srgbClr val="000000"/>
            </a:solidFill>
            <a:round/>
            <a:headEnd/>
            <a:tailEnd/>
          </a:ln>
        </p:spPr>
        <p:txBody>
          <a:bodyPr wrap="none" anchor="ctr">
            <a:prstTxWarp prst="textNoShape">
              <a:avLst/>
            </a:prstTxWarp>
          </a:bodyPr>
          <a:lstStyle/>
          <a:p>
            <a:endParaRPr lang="en-US">
              <a:latin typeface="Calibri" pitchFamily="-84" charset="0"/>
            </a:endParaRPr>
          </a:p>
        </p:txBody>
      </p:sp>
      <p:sp>
        <p:nvSpPr>
          <p:cNvPr id="65570" name="AutoShape 34"/>
          <p:cNvSpPr>
            <a:spLocks noChangeArrowheads="1"/>
          </p:cNvSpPr>
          <p:nvPr/>
        </p:nvSpPr>
        <p:spPr bwMode="auto">
          <a:xfrm>
            <a:off x="4914900" y="3081338"/>
            <a:ext cx="246063" cy="188912"/>
          </a:xfrm>
          <a:prstGeom prst="flowChartOr">
            <a:avLst/>
          </a:prstGeom>
          <a:solidFill>
            <a:srgbClr val="FF0000"/>
          </a:solidFill>
          <a:ln w="9525">
            <a:solidFill>
              <a:srgbClr val="000000"/>
            </a:solidFill>
            <a:round/>
            <a:headEnd/>
            <a:tailEnd/>
          </a:ln>
        </p:spPr>
        <p:txBody>
          <a:bodyPr wrap="none" anchor="ctr">
            <a:prstTxWarp prst="textNoShape">
              <a:avLst/>
            </a:prstTxWarp>
          </a:bodyPr>
          <a:lstStyle/>
          <a:p>
            <a:endParaRPr lang="en-US">
              <a:latin typeface="Calibri" pitchFamily="-84" charset="0"/>
            </a:endParaRPr>
          </a:p>
        </p:txBody>
      </p:sp>
      <p:sp>
        <p:nvSpPr>
          <p:cNvPr id="65571" name="Rectangle 35"/>
          <p:cNvSpPr>
            <a:spLocks noChangeArrowheads="1"/>
          </p:cNvSpPr>
          <p:nvPr/>
        </p:nvSpPr>
        <p:spPr bwMode="auto">
          <a:xfrm>
            <a:off x="5151438" y="3063875"/>
            <a:ext cx="452437" cy="233363"/>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algn="ctr"/>
            <a:r>
              <a:rPr lang="en-GB" sz="1000" b="1">
                <a:latin typeface="Calibri" pitchFamily="-84" charset="0"/>
              </a:rPr>
              <a:t> 07 Apr </a:t>
            </a:r>
          </a:p>
        </p:txBody>
      </p:sp>
      <p:sp>
        <p:nvSpPr>
          <p:cNvPr id="65572" name="AutoShape 36"/>
          <p:cNvSpPr>
            <a:spLocks noChangeArrowheads="1"/>
          </p:cNvSpPr>
          <p:nvPr/>
        </p:nvSpPr>
        <p:spPr bwMode="auto">
          <a:xfrm>
            <a:off x="4352925" y="3840163"/>
            <a:ext cx="615950" cy="450850"/>
          </a:xfrm>
          <a:prstGeom prst="wedgeEllipseCallout">
            <a:avLst>
              <a:gd name="adj1" fmla="val 133505"/>
              <a:gd name="adj2" fmla="val 0"/>
            </a:avLst>
          </a:prstGeom>
          <a:solidFill>
            <a:schemeClr val="bg1"/>
          </a:solidFill>
          <a:ln w="9525">
            <a:solidFill>
              <a:srgbClr val="000000"/>
            </a:solidFill>
            <a:miter lim="800000"/>
            <a:headEnd/>
            <a:tailEnd/>
          </a:ln>
        </p:spPr>
        <p:txBody>
          <a:bodyPr>
            <a:prstTxWarp prst="textNoShape">
              <a:avLst/>
            </a:prstTxWarp>
          </a:bodyPr>
          <a:lstStyle/>
          <a:p>
            <a:pPr algn="ctr"/>
            <a:r>
              <a:rPr lang="en-GB" sz="1200">
                <a:solidFill>
                  <a:srgbClr val="000000"/>
                </a:solidFill>
                <a:latin typeface="Calibri" pitchFamily="-84" charset="0"/>
              </a:rPr>
              <a:t>19 May</a:t>
            </a:r>
          </a:p>
        </p:txBody>
      </p:sp>
      <p:sp>
        <p:nvSpPr>
          <p:cNvPr id="65573" name="AutoShape 37"/>
          <p:cNvSpPr>
            <a:spLocks noChangeArrowheads="1"/>
          </p:cNvSpPr>
          <p:nvPr/>
        </p:nvSpPr>
        <p:spPr bwMode="auto">
          <a:xfrm>
            <a:off x="6883400" y="5988050"/>
            <a:ext cx="409575" cy="366713"/>
          </a:xfrm>
          <a:prstGeom prst="flowChartDecision">
            <a:avLst/>
          </a:prstGeom>
          <a:solidFill>
            <a:srgbClr val="FF0000"/>
          </a:solidFill>
          <a:ln w="25400">
            <a:solidFill>
              <a:schemeClr val="tx1"/>
            </a:solidFill>
            <a:miter lim="800000"/>
            <a:headEnd/>
            <a:tailEnd/>
          </a:ln>
        </p:spPr>
        <p:txBody>
          <a:bodyPr wrap="none" anchor="ctr">
            <a:prstTxWarp prst="textNoShape">
              <a:avLst/>
            </a:prstTxWarp>
          </a:bodyPr>
          <a:lstStyle/>
          <a:p>
            <a:endParaRPr lang="en-US">
              <a:latin typeface="Calibri" pitchFamily="-84" charset="0"/>
            </a:endParaRPr>
          </a:p>
        </p:txBody>
      </p:sp>
      <p:sp>
        <p:nvSpPr>
          <p:cNvPr id="42016" name="Line 38"/>
          <p:cNvSpPr>
            <a:spLocks noChangeShapeType="1"/>
          </p:cNvSpPr>
          <p:nvPr/>
        </p:nvSpPr>
        <p:spPr bwMode="auto">
          <a:xfrm>
            <a:off x="7070725" y="5178425"/>
            <a:ext cx="0" cy="817563"/>
          </a:xfrm>
          <a:prstGeom prst="line">
            <a:avLst/>
          </a:prstGeom>
          <a:noFill/>
          <a:ln w="25400">
            <a:solidFill>
              <a:schemeClr val="bg1"/>
            </a:solidFill>
            <a:round/>
            <a:headEnd/>
            <a:tailEnd type="triangle" w="med" len="med"/>
          </a:ln>
        </p:spPr>
        <p:txBody>
          <a:bodyPr>
            <a:prstTxWarp prst="textNoShape">
              <a:avLst/>
            </a:prstTxWarp>
          </a:bodyPr>
          <a:lstStyle/>
          <a:p>
            <a:endParaRPr lang="en-US"/>
          </a:p>
        </p:txBody>
      </p:sp>
      <p:sp>
        <p:nvSpPr>
          <p:cNvPr id="65575" name="Rectangle 39"/>
          <p:cNvSpPr>
            <a:spLocks noChangeArrowheads="1"/>
          </p:cNvSpPr>
          <p:nvPr/>
        </p:nvSpPr>
        <p:spPr bwMode="auto">
          <a:xfrm>
            <a:off x="4865688" y="2408238"/>
            <a:ext cx="493712" cy="220662"/>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algn="ctr"/>
            <a:r>
              <a:rPr lang="en-GB" sz="1000" b="1">
                <a:latin typeface="Calibri" pitchFamily="-84" charset="0"/>
              </a:rPr>
              <a:t>24 Mar </a:t>
            </a:r>
          </a:p>
        </p:txBody>
      </p:sp>
      <p:sp>
        <p:nvSpPr>
          <p:cNvPr id="65576" name="Rectangle 40"/>
          <p:cNvSpPr>
            <a:spLocks noChangeArrowheads="1"/>
          </p:cNvSpPr>
          <p:nvPr/>
        </p:nvSpPr>
        <p:spPr bwMode="auto">
          <a:xfrm>
            <a:off x="2846388" y="2397125"/>
            <a:ext cx="493712" cy="220663"/>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algn="ctr"/>
            <a:r>
              <a:rPr lang="en-GB" sz="1000" b="1">
                <a:latin typeface="Calibri" pitchFamily="-84" charset="0"/>
              </a:rPr>
              <a:t>09 Dec </a:t>
            </a:r>
          </a:p>
        </p:txBody>
      </p:sp>
      <p:sp>
        <p:nvSpPr>
          <p:cNvPr id="65577" name="AutoShape 41"/>
          <p:cNvSpPr>
            <a:spLocks noChangeArrowheads="1"/>
          </p:cNvSpPr>
          <p:nvPr/>
        </p:nvSpPr>
        <p:spPr bwMode="auto">
          <a:xfrm>
            <a:off x="7151688" y="5124450"/>
            <a:ext cx="709612" cy="465138"/>
          </a:xfrm>
          <a:prstGeom prst="flowChartPunchedTape">
            <a:avLst/>
          </a:prstGeom>
          <a:solidFill>
            <a:schemeClr val="bg1"/>
          </a:solidFill>
          <a:ln w="9525">
            <a:solidFill>
              <a:srgbClr val="000000"/>
            </a:solidFill>
            <a:miter lim="800000"/>
            <a:headEnd/>
            <a:tailEnd/>
          </a:ln>
        </p:spPr>
        <p:txBody>
          <a:bodyPr wrap="none" anchor="ctr">
            <a:prstTxWarp prst="textNoShape">
              <a:avLst/>
            </a:prstTxWarp>
          </a:bodyPr>
          <a:lstStyle/>
          <a:p>
            <a:pPr algn="ctr"/>
            <a:r>
              <a:rPr lang="en-GB" sz="1200">
                <a:solidFill>
                  <a:srgbClr val="000000"/>
                </a:solidFill>
                <a:latin typeface="Calibri" pitchFamily="-84" charset="0"/>
              </a:rPr>
              <a:t>12 Sep 03</a:t>
            </a:r>
          </a:p>
        </p:txBody>
      </p:sp>
      <p:sp>
        <p:nvSpPr>
          <p:cNvPr id="65578" name="Line 42"/>
          <p:cNvSpPr>
            <a:spLocks noChangeShapeType="1"/>
          </p:cNvSpPr>
          <p:nvPr/>
        </p:nvSpPr>
        <p:spPr bwMode="auto">
          <a:xfrm flipH="1">
            <a:off x="7094538" y="5233988"/>
            <a:ext cx="82550" cy="763587"/>
          </a:xfrm>
          <a:prstGeom prst="line">
            <a:avLst/>
          </a:prstGeom>
          <a:noFill/>
          <a:ln w="9525">
            <a:solidFill>
              <a:schemeClr val="tx1"/>
            </a:solidFill>
            <a:round/>
            <a:headEnd/>
            <a:tailEnd/>
          </a:ln>
        </p:spPr>
        <p:txBody>
          <a:bodyPr>
            <a:prstTxWarp prst="textNoShape">
              <a:avLst/>
            </a:prstTxWarp>
          </a:bodyPr>
          <a:lstStyle/>
          <a:p>
            <a:endParaRPr lang="en-US"/>
          </a:p>
        </p:txBody>
      </p:sp>
      <p:sp>
        <p:nvSpPr>
          <p:cNvPr id="65579" name="Rectangle 43"/>
          <p:cNvSpPr>
            <a:spLocks noChangeArrowheads="1"/>
          </p:cNvSpPr>
          <p:nvPr/>
        </p:nvSpPr>
        <p:spPr bwMode="auto">
          <a:xfrm>
            <a:off x="6089650" y="4635500"/>
            <a:ext cx="561975" cy="150813"/>
          </a:xfrm>
          <a:prstGeom prst="rect">
            <a:avLst/>
          </a:prstGeom>
          <a:solidFill>
            <a:srgbClr val="FF9900"/>
          </a:solidFill>
          <a:ln w="22225">
            <a:solidFill>
              <a:srgbClr val="000000"/>
            </a:solidFill>
            <a:prstDash val="sysDot"/>
            <a:miter lim="800000"/>
            <a:headEnd/>
            <a:tailEnd/>
          </a:ln>
        </p:spPr>
        <p:txBody>
          <a:bodyPr wrap="none" anchor="ctr">
            <a:prstTxWarp prst="textNoShape">
              <a:avLst/>
            </a:prstTxWarp>
          </a:bodyPr>
          <a:lstStyle/>
          <a:p>
            <a:endParaRPr lang="en-US">
              <a:latin typeface="Calibri" pitchFamily="-84" charset="0"/>
            </a:endParaRPr>
          </a:p>
        </p:txBody>
      </p:sp>
      <p:sp>
        <p:nvSpPr>
          <p:cNvPr id="65580" name="Rectangle 44"/>
          <p:cNvSpPr>
            <a:spLocks noChangeArrowheads="1"/>
          </p:cNvSpPr>
          <p:nvPr/>
        </p:nvSpPr>
        <p:spPr bwMode="auto">
          <a:xfrm>
            <a:off x="3938588" y="3395663"/>
            <a:ext cx="1571625" cy="204787"/>
          </a:xfrm>
          <a:prstGeom prst="rect">
            <a:avLst/>
          </a:prstGeom>
          <a:solidFill>
            <a:schemeClr val="bg1"/>
          </a:solidFill>
          <a:ln w="28575">
            <a:solidFill>
              <a:srgbClr val="000000"/>
            </a:solidFill>
            <a:miter lim="800000"/>
            <a:headEnd/>
            <a:tailEnd/>
          </a:ln>
        </p:spPr>
        <p:txBody>
          <a:bodyPr wrap="none" anchor="ctr">
            <a:prstTxWarp prst="textNoShape">
              <a:avLst/>
            </a:prstTxWarp>
          </a:bodyPr>
          <a:lstStyle/>
          <a:p>
            <a:pPr algn="ctr"/>
            <a:r>
              <a:rPr lang="en-GB" sz="1000">
                <a:solidFill>
                  <a:srgbClr val="000000"/>
                </a:solidFill>
                <a:latin typeface="Calibri" pitchFamily="-84" charset="0"/>
              </a:rPr>
              <a:t>SRC Works         </a:t>
            </a:r>
          </a:p>
        </p:txBody>
      </p:sp>
      <p:sp>
        <p:nvSpPr>
          <p:cNvPr id="65581" name="Line 45"/>
          <p:cNvSpPr>
            <a:spLocks noChangeShapeType="1"/>
          </p:cNvSpPr>
          <p:nvPr/>
        </p:nvSpPr>
        <p:spPr bwMode="auto">
          <a:xfrm>
            <a:off x="5502275" y="3419475"/>
            <a:ext cx="3175" cy="504825"/>
          </a:xfrm>
          <a:prstGeom prst="line">
            <a:avLst/>
          </a:prstGeom>
          <a:noFill/>
          <a:ln w="19050">
            <a:solidFill>
              <a:schemeClr val="bg1"/>
            </a:solidFill>
            <a:round/>
            <a:headEnd/>
            <a:tailEnd type="triangle" w="med" len="med"/>
          </a:ln>
        </p:spPr>
        <p:txBody>
          <a:bodyPr>
            <a:prstTxWarp prst="textNoShape">
              <a:avLst/>
            </a:prstTxWarp>
          </a:bodyPr>
          <a:lstStyle/>
          <a:p>
            <a:endParaRPr lang="en-US"/>
          </a:p>
        </p:txBody>
      </p:sp>
      <p:sp>
        <p:nvSpPr>
          <p:cNvPr id="65582" name="Line 46"/>
          <p:cNvSpPr>
            <a:spLocks noChangeShapeType="1"/>
          </p:cNvSpPr>
          <p:nvPr/>
        </p:nvSpPr>
        <p:spPr bwMode="auto">
          <a:xfrm>
            <a:off x="6345238" y="3813175"/>
            <a:ext cx="0" cy="806450"/>
          </a:xfrm>
          <a:prstGeom prst="line">
            <a:avLst/>
          </a:prstGeom>
          <a:noFill/>
          <a:ln w="25400">
            <a:solidFill>
              <a:srgbClr val="FF0000"/>
            </a:solidFill>
            <a:round/>
            <a:headEnd/>
            <a:tailEnd type="triangle" w="med" len="med"/>
          </a:ln>
        </p:spPr>
        <p:txBody>
          <a:bodyPr>
            <a:prstTxWarp prst="textNoShape">
              <a:avLst/>
            </a:prstTxWarp>
          </a:bodyPr>
          <a:lstStyle/>
          <a:p>
            <a:endParaRPr lang="en-US"/>
          </a:p>
        </p:txBody>
      </p:sp>
      <p:sp>
        <p:nvSpPr>
          <p:cNvPr id="65583" name="Rectangle 47"/>
          <p:cNvSpPr>
            <a:spLocks noChangeArrowheads="1"/>
          </p:cNvSpPr>
          <p:nvPr/>
        </p:nvSpPr>
        <p:spPr bwMode="auto">
          <a:xfrm>
            <a:off x="6510338" y="5292725"/>
            <a:ext cx="546100" cy="149225"/>
          </a:xfrm>
          <a:prstGeom prst="rect">
            <a:avLst/>
          </a:prstGeom>
          <a:solidFill>
            <a:srgbClr val="00FFFF"/>
          </a:solidFill>
          <a:ln w="25400">
            <a:solidFill>
              <a:srgbClr val="000000"/>
            </a:solidFill>
            <a:prstDash val="sysDot"/>
            <a:miter lim="800000"/>
            <a:headEnd/>
            <a:tailEnd/>
          </a:ln>
        </p:spPr>
        <p:txBody>
          <a:bodyPr wrap="none" anchor="ctr">
            <a:prstTxWarp prst="textNoShape">
              <a:avLst/>
            </a:prstTxWarp>
          </a:bodyPr>
          <a:lstStyle/>
          <a:p>
            <a:endParaRPr lang="en-US">
              <a:latin typeface="Calibri" pitchFamily="-84" charset="0"/>
            </a:endParaRPr>
          </a:p>
        </p:txBody>
      </p:sp>
      <p:sp>
        <p:nvSpPr>
          <p:cNvPr id="65584" name="Line 48"/>
          <p:cNvSpPr>
            <a:spLocks noChangeShapeType="1"/>
          </p:cNvSpPr>
          <p:nvPr/>
        </p:nvSpPr>
        <p:spPr bwMode="auto">
          <a:xfrm>
            <a:off x="6634163" y="4702175"/>
            <a:ext cx="14287" cy="628650"/>
          </a:xfrm>
          <a:prstGeom prst="line">
            <a:avLst/>
          </a:prstGeom>
          <a:noFill/>
          <a:ln w="25400">
            <a:solidFill>
              <a:srgbClr val="FF0000"/>
            </a:solidFill>
            <a:round/>
            <a:headEnd/>
            <a:tailEnd type="triangle" w="med" len="med"/>
          </a:ln>
        </p:spPr>
        <p:txBody>
          <a:bodyPr>
            <a:prstTxWarp prst="textNoShape">
              <a:avLst/>
            </a:prstTxWarp>
          </a:bodyPr>
          <a:lstStyle/>
          <a:p>
            <a:endParaRPr lang="en-US"/>
          </a:p>
        </p:txBody>
      </p:sp>
      <p:sp>
        <p:nvSpPr>
          <p:cNvPr id="65585" name="Rectangle 49"/>
          <p:cNvSpPr>
            <a:spLocks noChangeArrowheads="1"/>
          </p:cNvSpPr>
          <p:nvPr/>
        </p:nvSpPr>
        <p:spPr bwMode="auto">
          <a:xfrm>
            <a:off x="6305550" y="2613025"/>
            <a:ext cx="1651000" cy="736600"/>
          </a:xfrm>
          <a:prstGeom prst="rect">
            <a:avLst/>
          </a:prstGeom>
          <a:solidFill>
            <a:srgbClr val="969696"/>
          </a:solidFill>
          <a:ln w="50800">
            <a:solidFill>
              <a:srgbClr val="FF0000"/>
            </a:solidFill>
            <a:prstDash val="sysDot"/>
            <a:miter lim="800000"/>
            <a:headEnd/>
            <a:tailEnd/>
          </a:ln>
        </p:spPr>
        <p:txBody>
          <a:bodyPr wrap="none" anchor="ctr">
            <a:prstTxWarp prst="textNoShape">
              <a:avLst/>
            </a:prstTxWarp>
          </a:bodyPr>
          <a:lstStyle/>
          <a:p>
            <a:pPr algn="ctr"/>
            <a:r>
              <a:rPr lang="en-GB" sz="1200" b="1">
                <a:latin typeface="Calibri" pitchFamily="-84" charset="0"/>
              </a:rPr>
              <a:t>Recovery Measures</a:t>
            </a:r>
          </a:p>
          <a:p>
            <a:pPr algn="ctr"/>
            <a:r>
              <a:rPr lang="en-GB" sz="1200" b="1">
                <a:latin typeface="Calibri" pitchFamily="-84" charset="0"/>
              </a:rPr>
              <a:t>Reduce Durations &amp;</a:t>
            </a:r>
          </a:p>
          <a:p>
            <a:pPr algn="ctr"/>
            <a:r>
              <a:rPr lang="en-GB" sz="1200" b="1">
                <a:latin typeface="Calibri" pitchFamily="-84" charset="0"/>
              </a:rPr>
              <a:t>Overlap Activities</a:t>
            </a:r>
          </a:p>
        </p:txBody>
      </p:sp>
      <p:sp>
        <p:nvSpPr>
          <p:cNvPr id="65586" name="Line 50"/>
          <p:cNvSpPr>
            <a:spLocks noChangeShapeType="1"/>
          </p:cNvSpPr>
          <p:nvPr/>
        </p:nvSpPr>
        <p:spPr bwMode="auto">
          <a:xfrm flipH="1">
            <a:off x="6249988" y="3295650"/>
            <a:ext cx="492125" cy="381000"/>
          </a:xfrm>
          <a:prstGeom prst="line">
            <a:avLst/>
          </a:prstGeom>
          <a:noFill/>
          <a:ln w="38100">
            <a:solidFill>
              <a:srgbClr val="808080"/>
            </a:solidFill>
            <a:prstDash val="sysDot"/>
            <a:round/>
            <a:headEnd/>
            <a:tailEnd/>
          </a:ln>
        </p:spPr>
        <p:txBody>
          <a:bodyPr>
            <a:prstTxWarp prst="textNoShape">
              <a:avLst/>
            </a:prstTxWarp>
          </a:bodyPr>
          <a:lstStyle/>
          <a:p>
            <a:endParaRPr lang="en-US"/>
          </a:p>
        </p:txBody>
      </p:sp>
      <p:sp>
        <p:nvSpPr>
          <p:cNvPr id="65587" name="Line 51"/>
          <p:cNvSpPr>
            <a:spLocks noChangeShapeType="1"/>
          </p:cNvSpPr>
          <p:nvPr/>
        </p:nvSpPr>
        <p:spPr bwMode="auto">
          <a:xfrm flipH="1">
            <a:off x="6348413" y="3406775"/>
            <a:ext cx="682625" cy="1336675"/>
          </a:xfrm>
          <a:prstGeom prst="line">
            <a:avLst/>
          </a:prstGeom>
          <a:noFill/>
          <a:ln w="38100">
            <a:solidFill>
              <a:srgbClr val="808080"/>
            </a:solidFill>
            <a:prstDash val="sysDot"/>
            <a:round/>
            <a:headEnd/>
            <a:tailEnd/>
          </a:ln>
        </p:spPr>
        <p:txBody>
          <a:bodyPr>
            <a:prstTxWarp prst="textNoShape">
              <a:avLst/>
            </a:prstTxWarp>
          </a:bodyPr>
          <a:lstStyle/>
          <a:p>
            <a:endParaRPr lang="en-US"/>
          </a:p>
        </p:txBody>
      </p:sp>
      <p:sp>
        <p:nvSpPr>
          <p:cNvPr id="65588" name="Line 52"/>
          <p:cNvSpPr>
            <a:spLocks noChangeShapeType="1"/>
          </p:cNvSpPr>
          <p:nvPr/>
        </p:nvSpPr>
        <p:spPr bwMode="auto">
          <a:xfrm flipH="1">
            <a:off x="6705600" y="3354388"/>
            <a:ext cx="573088" cy="2019300"/>
          </a:xfrm>
          <a:prstGeom prst="line">
            <a:avLst/>
          </a:prstGeom>
          <a:noFill/>
          <a:ln w="38100">
            <a:solidFill>
              <a:srgbClr val="808080"/>
            </a:solidFill>
            <a:prstDash val="sysDot"/>
            <a:round/>
            <a:headEnd/>
            <a:tailEnd/>
          </a:ln>
        </p:spPr>
        <p:txBody>
          <a:bodyPr>
            <a:prstTxWarp prst="textNoShape">
              <a:avLst/>
            </a:prstTxWarp>
          </a:bodyPr>
          <a:lstStyle/>
          <a:p>
            <a:endParaRPr lang="en-US"/>
          </a:p>
        </p:txBody>
      </p:sp>
      <p:sp>
        <p:nvSpPr>
          <p:cNvPr id="65589" name="Line 53"/>
          <p:cNvSpPr>
            <a:spLocks noChangeShapeType="1"/>
          </p:cNvSpPr>
          <p:nvPr/>
        </p:nvSpPr>
        <p:spPr bwMode="auto">
          <a:xfrm>
            <a:off x="5037138" y="3119438"/>
            <a:ext cx="0" cy="519112"/>
          </a:xfrm>
          <a:prstGeom prst="line">
            <a:avLst/>
          </a:prstGeom>
          <a:noFill/>
          <a:ln w="25400">
            <a:solidFill>
              <a:srgbClr val="FF0000"/>
            </a:solidFill>
            <a:round/>
            <a:headEnd/>
            <a:tailEnd type="triangle" w="med" len="med"/>
          </a:ln>
        </p:spPr>
        <p:txBody>
          <a:bodyPr>
            <a:prstTxWarp prst="textNoShape">
              <a:avLst/>
            </a:prstTxWarp>
          </a:bodyPr>
          <a:lstStyle/>
          <a:p>
            <a:endParaRPr lang="en-US"/>
          </a:p>
        </p:txBody>
      </p:sp>
      <p:sp>
        <p:nvSpPr>
          <p:cNvPr id="42032" name="Text Box 54"/>
          <p:cNvSpPr txBox="1">
            <a:spLocks noChangeArrowheads="1"/>
          </p:cNvSpPr>
          <p:nvPr/>
        </p:nvSpPr>
        <p:spPr bwMode="auto">
          <a:xfrm>
            <a:off x="76200" y="76200"/>
            <a:ext cx="9067800" cy="823913"/>
          </a:xfrm>
          <a:prstGeom prst="rect">
            <a:avLst/>
          </a:prstGeom>
          <a:noFill/>
          <a:ln w="9525">
            <a:noFill/>
            <a:miter lim="800000"/>
            <a:headEnd/>
            <a:tailEnd/>
          </a:ln>
        </p:spPr>
        <p:txBody>
          <a:bodyPr>
            <a:prstTxWarp prst="textNoShape">
              <a:avLst/>
            </a:prstTxWarp>
            <a:spAutoFit/>
          </a:bodyPr>
          <a:lstStyle/>
          <a:p>
            <a:pPr lvl="1">
              <a:spcBef>
                <a:spcPct val="50000"/>
              </a:spcBef>
            </a:pPr>
            <a:r>
              <a:rPr lang="en-GB" sz="2400" b="1">
                <a:latin typeface="Gill Sans MT" charset="0"/>
              </a:rPr>
              <a:t>Programme Improvement – Railbox East (Critical Path) </a:t>
            </a:r>
          </a:p>
          <a:p>
            <a:pPr lvl="1">
              <a:spcBef>
                <a:spcPct val="50000"/>
              </a:spcBef>
            </a:pPr>
            <a:endParaRPr lang="en-GB" sz="1600" u="sng">
              <a:latin typeface="Gill Sans MT" charset="0"/>
            </a:endParaRPr>
          </a:p>
        </p:txBody>
      </p:sp>
      <p:sp>
        <p:nvSpPr>
          <p:cNvPr id="65591" name="Text Box 55"/>
          <p:cNvSpPr txBox="1">
            <a:spLocks noChangeArrowheads="1"/>
          </p:cNvSpPr>
          <p:nvPr/>
        </p:nvSpPr>
        <p:spPr bwMode="auto">
          <a:xfrm>
            <a:off x="381000" y="533400"/>
            <a:ext cx="8001000" cy="1192213"/>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GB" b="1">
                <a:latin typeface="Calibri" pitchFamily="-84" charset="0"/>
              </a:rPr>
              <a:t>Results:</a:t>
            </a:r>
          </a:p>
          <a:p>
            <a:pPr>
              <a:spcBef>
                <a:spcPct val="50000"/>
              </a:spcBef>
              <a:buFontTx/>
              <a:buChar char="•"/>
            </a:pPr>
            <a:r>
              <a:rPr lang="en-GB" b="1">
                <a:latin typeface="Calibri" pitchFamily="-84" charset="0"/>
              </a:rPr>
              <a:t>Compressed 9 month duration into 5.5 months</a:t>
            </a:r>
          </a:p>
          <a:p>
            <a:pPr>
              <a:spcBef>
                <a:spcPct val="50000"/>
              </a:spcBef>
              <a:buFontTx/>
              <a:buChar char="•"/>
            </a:pPr>
            <a:r>
              <a:rPr lang="en-GB" b="1">
                <a:latin typeface="Calibri" pitchFamily="-84" charset="0"/>
              </a:rPr>
              <a:t>Railbox</a:t>
            </a:r>
            <a:r>
              <a:rPr lang="en-GB">
                <a:latin typeface="Calibri" pitchFamily="-84" charset="0"/>
              </a:rPr>
              <a:t> </a:t>
            </a:r>
            <a:r>
              <a:rPr lang="en-GB" b="1">
                <a:latin typeface="Calibri" pitchFamily="-84" charset="0"/>
              </a:rPr>
              <a:t>saving in steelfixing Ops  £ 776,160 (19%)</a:t>
            </a:r>
            <a:endParaRPr lang="en-US" b="1">
              <a:latin typeface="Calibri" pitchFamily="-84" charset="0"/>
            </a:endParaRPr>
          </a:p>
        </p:txBody>
      </p:sp>
      <p:sp>
        <p:nvSpPr>
          <p:cNvPr id="42034" name="Slide Number Placeholder 55"/>
          <p:cNvSpPr>
            <a:spLocks noGrp="1"/>
          </p:cNvSpPr>
          <p:nvPr>
            <p:ph type="sldNum" sz="quarter" idx="12"/>
          </p:nvPr>
        </p:nvSpPr>
        <p:spPr bwMode="auto">
          <a:noFill/>
          <a:ln>
            <a:miter lim="800000"/>
            <a:headEnd/>
            <a:tailEnd/>
          </a:ln>
        </p:spPr>
        <p:txBody>
          <a:bodyPr/>
          <a:lstStyle/>
          <a:p>
            <a:fld id="{DA13C562-1F14-8247-81C9-49FC2BCBC1D4}" type="slidenum">
              <a:rPr lang="en-US" smtClean="0">
                <a:latin typeface="Calibri" pitchFamily="-84" charset="0"/>
              </a:rPr>
              <a:pPr/>
              <a:t>26</a:t>
            </a:fld>
            <a:endParaRPr lang="en-US" smtClean="0">
              <a:latin typeface="Calibri" pitchFamily="-84" charset="0"/>
            </a:endParaRPr>
          </a:p>
        </p:txBody>
      </p:sp>
      <p:sp>
        <p:nvSpPr>
          <p:cNvPr id="42035" name="Footer Placeholder 3"/>
          <p:cNvSpPr>
            <a:spLocks noGrp="1"/>
          </p:cNvSpPr>
          <p:nvPr>
            <p:ph type="ftr" sz="quarter" idx="11"/>
          </p:nvPr>
        </p:nvSpPr>
        <p:spPr bwMode="auto">
          <a:xfrm>
            <a:off x="3810000" y="6443663"/>
            <a:ext cx="3705225" cy="365125"/>
          </a:xfrm>
          <a:solidFill>
            <a:srgbClr val="000000"/>
          </a:solidFill>
          <a:ln>
            <a:miter lim="800000"/>
            <a:headEnd/>
            <a:tailEnd/>
          </a:ln>
        </p:spPr>
        <p:txBody>
          <a:bodyPr/>
          <a:lstStyle/>
          <a:p>
            <a:r>
              <a:rPr lang="en-US" smtClean="0">
                <a:solidFill>
                  <a:srgbClr val="FFFFFF"/>
                </a:solidFill>
                <a:latin typeface="Calibri" pitchFamily="-84" charset="0"/>
              </a:rPr>
              <a:t>Courtesy of Strategic Project Solutions</a:t>
            </a:r>
          </a:p>
        </p:txBody>
      </p:sp>
    </p:spTree>
    <p:extLst>
      <p:ext uri="{BB962C8B-B14F-4D97-AF65-F5344CB8AC3E}">
        <p14:creationId xmlns:p14="http://schemas.microsoft.com/office/powerpoint/2010/main" val="7540550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53"/>
                                        </p:tgtEl>
                                        <p:attrNameLst>
                                          <p:attrName>style.visibility</p:attrName>
                                        </p:attrNameLst>
                                      </p:cBhvr>
                                      <p:to>
                                        <p:strVal val="visible"/>
                                      </p:to>
                                    </p:set>
                                    <p:animEffect transition="in" filter="dissolve">
                                      <p:cBhvr>
                                        <p:cTn id="7" dur="500"/>
                                        <p:tgtEl>
                                          <p:spTgt spid="655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5576"/>
                                        </p:tgtEl>
                                        <p:attrNameLst>
                                          <p:attrName>style.visibility</p:attrName>
                                        </p:attrNameLst>
                                      </p:cBhvr>
                                      <p:to>
                                        <p:strVal val="visible"/>
                                      </p:to>
                                    </p:set>
                                    <p:animEffect transition="in" filter="dissolve">
                                      <p:cBhvr>
                                        <p:cTn id="10" dur="500"/>
                                        <p:tgtEl>
                                          <p:spTgt spid="6557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5560"/>
                                        </p:tgtEl>
                                        <p:attrNameLst>
                                          <p:attrName>style.visibility</p:attrName>
                                        </p:attrNameLst>
                                      </p:cBhvr>
                                      <p:to>
                                        <p:strVal val="visible"/>
                                      </p:to>
                                    </p:set>
                                    <p:animEffect transition="in" filter="dissolve">
                                      <p:cBhvr>
                                        <p:cTn id="13" dur="500"/>
                                        <p:tgtEl>
                                          <p:spTgt spid="6556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5554"/>
                                        </p:tgtEl>
                                        <p:attrNameLst>
                                          <p:attrName>style.visibility</p:attrName>
                                        </p:attrNameLst>
                                      </p:cBhvr>
                                      <p:to>
                                        <p:strVal val="visible"/>
                                      </p:to>
                                    </p:set>
                                    <p:animEffect transition="in" filter="dissolve">
                                      <p:cBhvr>
                                        <p:cTn id="18" dur="500"/>
                                        <p:tgtEl>
                                          <p:spTgt spid="6555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5559"/>
                                        </p:tgtEl>
                                        <p:attrNameLst>
                                          <p:attrName>style.visibility</p:attrName>
                                        </p:attrNameLst>
                                      </p:cBhvr>
                                      <p:to>
                                        <p:strVal val="visible"/>
                                      </p:to>
                                    </p:set>
                                    <p:animEffect transition="in" filter="dissolve">
                                      <p:cBhvr>
                                        <p:cTn id="21" dur="500"/>
                                        <p:tgtEl>
                                          <p:spTgt spid="6555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5561"/>
                                        </p:tgtEl>
                                        <p:attrNameLst>
                                          <p:attrName>style.visibility</p:attrName>
                                        </p:attrNameLst>
                                      </p:cBhvr>
                                      <p:to>
                                        <p:strVal val="visible"/>
                                      </p:to>
                                    </p:set>
                                    <p:animEffect transition="in" filter="dissolve">
                                      <p:cBhvr>
                                        <p:cTn id="24" dur="500"/>
                                        <p:tgtEl>
                                          <p:spTgt spid="6556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5580"/>
                                        </p:tgtEl>
                                        <p:attrNameLst>
                                          <p:attrName>style.visibility</p:attrName>
                                        </p:attrNameLst>
                                      </p:cBhvr>
                                      <p:to>
                                        <p:strVal val="visible"/>
                                      </p:to>
                                    </p:set>
                                    <p:animEffect transition="in" filter="dissolve">
                                      <p:cBhvr>
                                        <p:cTn id="27" dur="500"/>
                                        <p:tgtEl>
                                          <p:spTgt spid="6558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5555"/>
                                        </p:tgtEl>
                                        <p:attrNameLst>
                                          <p:attrName>style.visibility</p:attrName>
                                        </p:attrNameLst>
                                      </p:cBhvr>
                                      <p:to>
                                        <p:strVal val="visible"/>
                                      </p:to>
                                    </p:set>
                                    <p:animEffect transition="in" filter="dissolve">
                                      <p:cBhvr>
                                        <p:cTn id="32" dur="500"/>
                                        <p:tgtEl>
                                          <p:spTgt spid="6555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5581"/>
                                        </p:tgtEl>
                                        <p:attrNameLst>
                                          <p:attrName>style.visibility</p:attrName>
                                        </p:attrNameLst>
                                      </p:cBhvr>
                                      <p:to>
                                        <p:strVal val="visible"/>
                                      </p:to>
                                    </p:set>
                                    <p:animEffect transition="in" filter="dissolve">
                                      <p:cBhvr>
                                        <p:cTn id="35" dur="500"/>
                                        <p:tgtEl>
                                          <p:spTgt spid="6558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5572"/>
                                        </p:tgtEl>
                                        <p:attrNameLst>
                                          <p:attrName>style.visibility</p:attrName>
                                        </p:attrNameLst>
                                      </p:cBhvr>
                                      <p:to>
                                        <p:strVal val="visible"/>
                                      </p:to>
                                    </p:set>
                                    <p:animEffect transition="in" filter="dissolve">
                                      <p:cBhvr>
                                        <p:cTn id="38" dur="500"/>
                                        <p:tgtEl>
                                          <p:spTgt spid="6557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5568"/>
                                        </p:tgtEl>
                                        <p:attrNameLst>
                                          <p:attrName>style.visibility</p:attrName>
                                        </p:attrNameLst>
                                      </p:cBhvr>
                                      <p:to>
                                        <p:strVal val="visible"/>
                                      </p:to>
                                    </p:set>
                                    <p:animEffect transition="in" filter="dissolve">
                                      <p:cBhvr>
                                        <p:cTn id="41" dur="500"/>
                                        <p:tgtEl>
                                          <p:spTgt spid="6556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5556"/>
                                        </p:tgtEl>
                                        <p:attrNameLst>
                                          <p:attrName>style.visibility</p:attrName>
                                        </p:attrNameLst>
                                      </p:cBhvr>
                                      <p:to>
                                        <p:strVal val="visible"/>
                                      </p:to>
                                    </p:set>
                                    <p:animEffect transition="in" filter="dissolve">
                                      <p:cBhvr>
                                        <p:cTn id="46" dur="500"/>
                                        <p:tgtEl>
                                          <p:spTgt spid="6555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5564"/>
                                        </p:tgtEl>
                                        <p:attrNameLst>
                                          <p:attrName>style.visibility</p:attrName>
                                        </p:attrNameLst>
                                      </p:cBhvr>
                                      <p:to>
                                        <p:strVal val="visible"/>
                                      </p:to>
                                    </p:set>
                                    <p:animEffect transition="in" filter="dissolve">
                                      <p:cBhvr>
                                        <p:cTn id="49" dur="500"/>
                                        <p:tgtEl>
                                          <p:spTgt spid="6556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5557"/>
                                        </p:tgtEl>
                                        <p:attrNameLst>
                                          <p:attrName>style.visibility</p:attrName>
                                        </p:attrNameLst>
                                      </p:cBhvr>
                                      <p:to>
                                        <p:strVal val="visible"/>
                                      </p:to>
                                    </p:set>
                                    <p:animEffect transition="in" filter="dissolve">
                                      <p:cBhvr>
                                        <p:cTn id="54" dur="500"/>
                                        <p:tgtEl>
                                          <p:spTgt spid="6555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5565"/>
                                        </p:tgtEl>
                                        <p:attrNameLst>
                                          <p:attrName>style.visibility</p:attrName>
                                        </p:attrNameLst>
                                      </p:cBhvr>
                                      <p:to>
                                        <p:strVal val="visible"/>
                                      </p:to>
                                    </p:set>
                                    <p:animEffect transition="in" filter="dissolve">
                                      <p:cBhvr>
                                        <p:cTn id="57" dur="500"/>
                                        <p:tgtEl>
                                          <p:spTgt spid="6556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5558"/>
                                        </p:tgtEl>
                                        <p:attrNameLst>
                                          <p:attrName>style.visibility</p:attrName>
                                        </p:attrNameLst>
                                      </p:cBhvr>
                                      <p:to>
                                        <p:strVal val="visible"/>
                                      </p:to>
                                    </p:set>
                                    <p:animEffect transition="in" filter="dissolve">
                                      <p:cBhvr>
                                        <p:cTn id="62" dur="500"/>
                                        <p:tgtEl>
                                          <p:spTgt spid="6555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65573"/>
                                        </p:tgtEl>
                                        <p:attrNameLst>
                                          <p:attrName>style.visibility</p:attrName>
                                        </p:attrNameLst>
                                      </p:cBhvr>
                                      <p:to>
                                        <p:strVal val="visible"/>
                                      </p:to>
                                    </p:set>
                                    <p:animEffect transition="in" filter="dissolve">
                                      <p:cBhvr>
                                        <p:cTn id="65" dur="500"/>
                                        <p:tgtEl>
                                          <p:spTgt spid="6557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65578"/>
                                        </p:tgtEl>
                                        <p:attrNameLst>
                                          <p:attrName>style.visibility</p:attrName>
                                        </p:attrNameLst>
                                      </p:cBhvr>
                                      <p:to>
                                        <p:strVal val="visible"/>
                                      </p:to>
                                    </p:set>
                                    <p:animEffect transition="in" filter="dissolve">
                                      <p:cBhvr>
                                        <p:cTn id="68" dur="500"/>
                                        <p:tgtEl>
                                          <p:spTgt spid="65578"/>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65577"/>
                                        </p:tgtEl>
                                        <p:attrNameLst>
                                          <p:attrName>style.visibility</p:attrName>
                                        </p:attrNameLst>
                                      </p:cBhvr>
                                      <p:to>
                                        <p:strVal val="visible"/>
                                      </p:to>
                                    </p:set>
                                    <p:animEffect transition="in" filter="dissolve">
                                      <p:cBhvr>
                                        <p:cTn id="71" dur="500"/>
                                        <p:tgtEl>
                                          <p:spTgt spid="6557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65569"/>
                                        </p:tgtEl>
                                        <p:attrNameLst>
                                          <p:attrName>style.visibility</p:attrName>
                                        </p:attrNameLst>
                                      </p:cBhvr>
                                      <p:to>
                                        <p:strVal val="visible"/>
                                      </p:to>
                                    </p:set>
                                    <p:animEffect transition="in" filter="dissolve">
                                      <p:cBhvr>
                                        <p:cTn id="76" dur="500"/>
                                        <p:tgtEl>
                                          <p:spTgt spid="6556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65575"/>
                                        </p:tgtEl>
                                        <p:attrNameLst>
                                          <p:attrName>style.visibility</p:attrName>
                                        </p:attrNameLst>
                                      </p:cBhvr>
                                      <p:to>
                                        <p:strVal val="visible"/>
                                      </p:to>
                                    </p:set>
                                    <p:animEffect transition="in" filter="dissolve">
                                      <p:cBhvr>
                                        <p:cTn id="79" dur="500"/>
                                        <p:tgtEl>
                                          <p:spTgt spid="65575"/>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65589"/>
                                        </p:tgtEl>
                                        <p:attrNameLst>
                                          <p:attrName>style.visibility</p:attrName>
                                        </p:attrNameLst>
                                      </p:cBhvr>
                                      <p:to>
                                        <p:strVal val="visible"/>
                                      </p:to>
                                    </p:set>
                                    <p:animEffect transition="in" filter="dissolve">
                                      <p:cBhvr>
                                        <p:cTn id="84" dur="500"/>
                                        <p:tgtEl>
                                          <p:spTgt spid="65589"/>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65570"/>
                                        </p:tgtEl>
                                        <p:attrNameLst>
                                          <p:attrName>style.visibility</p:attrName>
                                        </p:attrNameLst>
                                      </p:cBhvr>
                                      <p:to>
                                        <p:strVal val="visible"/>
                                      </p:to>
                                    </p:set>
                                    <p:animEffect transition="in" filter="dissolve">
                                      <p:cBhvr>
                                        <p:cTn id="87" dur="500"/>
                                        <p:tgtEl>
                                          <p:spTgt spid="65570"/>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65571"/>
                                        </p:tgtEl>
                                        <p:attrNameLst>
                                          <p:attrName>style.visibility</p:attrName>
                                        </p:attrNameLst>
                                      </p:cBhvr>
                                      <p:to>
                                        <p:strVal val="visible"/>
                                      </p:to>
                                    </p:set>
                                    <p:animEffect transition="in" filter="dissolve">
                                      <p:cBhvr>
                                        <p:cTn id="90" dur="500"/>
                                        <p:tgtEl>
                                          <p:spTgt spid="65571"/>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65538"/>
                                        </p:tgtEl>
                                        <p:attrNameLst>
                                          <p:attrName>style.visibility</p:attrName>
                                        </p:attrNameLst>
                                      </p:cBhvr>
                                      <p:to>
                                        <p:strVal val="visible"/>
                                      </p:to>
                                    </p:set>
                                    <p:animEffect transition="in" filter="dissolve">
                                      <p:cBhvr>
                                        <p:cTn id="93" dur="500"/>
                                        <p:tgtEl>
                                          <p:spTgt spid="65538"/>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5582"/>
                                        </p:tgtEl>
                                        <p:attrNameLst>
                                          <p:attrName>style.visibility</p:attrName>
                                        </p:attrNameLst>
                                      </p:cBhvr>
                                      <p:to>
                                        <p:strVal val="visible"/>
                                      </p:to>
                                    </p:set>
                                    <p:animEffect transition="in" filter="dissolve">
                                      <p:cBhvr>
                                        <p:cTn id="98" dur="500"/>
                                        <p:tgtEl>
                                          <p:spTgt spid="65582"/>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65579"/>
                                        </p:tgtEl>
                                        <p:attrNameLst>
                                          <p:attrName>style.visibility</p:attrName>
                                        </p:attrNameLst>
                                      </p:cBhvr>
                                      <p:to>
                                        <p:strVal val="visible"/>
                                      </p:to>
                                    </p:set>
                                    <p:animEffect transition="in" filter="dissolve">
                                      <p:cBhvr>
                                        <p:cTn id="101" dur="500"/>
                                        <p:tgtEl>
                                          <p:spTgt spid="65579"/>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65584"/>
                                        </p:tgtEl>
                                        <p:attrNameLst>
                                          <p:attrName>style.visibility</p:attrName>
                                        </p:attrNameLst>
                                      </p:cBhvr>
                                      <p:to>
                                        <p:strVal val="visible"/>
                                      </p:to>
                                    </p:set>
                                    <p:animEffect transition="in" filter="dissolve">
                                      <p:cBhvr>
                                        <p:cTn id="106" dur="500"/>
                                        <p:tgtEl>
                                          <p:spTgt spid="65584"/>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65583"/>
                                        </p:tgtEl>
                                        <p:attrNameLst>
                                          <p:attrName>style.visibility</p:attrName>
                                        </p:attrNameLst>
                                      </p:cBhvr>
                                      <p:to>
                                        <p:strVal val="visible"/>
                                      </p:to>
                                    </p:set>
                                    <p:animEffect transition="in" filter="dissolve">
                                      <p:cBhvr>
                                        <p:cTn id="109" dur="500"/>
                                        <p:tgtEl>
                                          <p:spTgt spid="65583"/>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65585"/>
                                        </p:tgtEl>
                                        <p:attrNameLst>
                                          <p:attrName>style.visibility</p:attrName>
                                        </p:attrNameLst>
                                      </p:cBhvr>
                                      <p:to>
                                        <p:strVal val="visible"/>
                                      </p:to>
                                    </p:set>
                                    <p:animEffect transition="in" filter="dissolve">
                                      <p:cBhvr>
                                        <p:cTn id="114" dur="500"/>
                                        <p:tgtEl>
                                          <p:spTgt spid="65585"/>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65586"/>
                                        </p:tgtEl>
                                        <p:attrNameLst>
                                          <p:attrName>style.visibility</p:attrName>
                                        </p:attrNameLst>
                                      </p:cBhvr>
                                      <p:to>
                                        <p:strVal val="visible"/>
                                      </p:to>
                                    </p:set>
                                    <p:animEffect transition="in" filter="dissolve">
                                      <p:cBhvr>
                                        <p:cTn id="117" dur="500"/>
                                        <p:tgtEl>
                                          <p:spTgt spid="65586"/>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65587"/>
                                        </p:tgtEl>
                                        <p:attrNameLst>
                                          <p:attrName>style.visibility</p:attrName>
                                        </p:attrNameLst>
                                      </p:cBhvr>
                                      <p:to>
                                        <p:strVal val="visible"/>
                                      </p:to>
                                    </p:set>
                                    <p:animEffect transition="in" filter="dissolve">
                                      <p:cBhvr>
                                        <p:cTn id="120" dur="500"/>
                                        <p:tgtEl>
                                          <p:spTgt spid="65587"/>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65588"/>
                                        </p:tgtEl>
                                        <p:attrNameLst>
                                          <p:attrName>style.visibility</p:attrName>
                                        </p:attrNameLst>
                                      </p:cBhvr>
                                      <p:to>
                                        <p:strVal val="visible"/>
                                      </p:to>
                                    </p:set>
                                    <p:animEffect transition="in" filter="dissolve">
                                      <p:cBhvr>
                                        <p:cTn id="123" dur="500"/>
                                        <p:tgtEl>
                                          <p:spTgt spid="65588"/>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65591"/>
                                        </p:tgtEl>
                                        <p:attrNameLst>
                                          <p:attrName>style.visibility</p:attrName>
                                        </p:attrNameLst>
                                      </p:cBhvr>
                                      <p:to>
                                        <p:strVal val="visible"/>
                                      </p:to>
                                    </p:set>
                                    <p:animEffect transition="in" filter="blinds(horizontal)">
                                      <p:cBhvr>
                                        <p:cTn id="128" dur="500"/>
                                        <p:tgtEl>
                                          <p:spTgt spid="65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53" grpId="0"/>
      <p:bldP spid="65554" grpId="0"/>
      <p:bldP spid="65555" grpId="0"/>
      <p:bldP spid="65556" grpId="0"/>
      <p:bldP spid="65557" grpId="0"/>
      <p:bldP spid="65558" grpId="0"/>
      <p:bldP spid="65559" grpId="0" animBg="1"/>
      <p:bldP spid="65560" grpId="0" animBg="1"/>
      <p:bldP spid="65561" grpId="0" animBg="1"/>
      <p:bldP spid="65564" grpId="0" animBg="1"/>
      <p:bldP spid="65565" grpId="0" animBg="1"/>
      <p:bldP spid="65568" grpId="0" animBg="1"/>
      <p:bldP spid="65569" grpId="0" animBg="1"/>
      <p:bldP spid="65570" grpId="0" animBg="1"/>
      <p:bldP spid="65571" grpId="0" animBg="1"/>
      <p:bldP spid="65572" grpId="0" animBg="1"/>
      <p:bldP spid="65573" grpId="0" animBg="1"/>
      <p:bldP spid="65575" grpId="0" animBg="1"/>
      <p:bldP spid="65576" grpId="0" animBg="1"/>
      <p:bldP spid="65577" grpId="0" animBg="1"/>
      <p:bldP spid="65578" grpId="0" animBg="1"/>
      <p:bldP spid="65579" grpId="0" animBg="1"/>
      <p:bldP spid="65580" grpId="0" animBg="1"/>
      <p:bldP spid="65581" grpId="0" animBg="1"/>
      <p:bldP spid="65582" grpId="0" animBg="1"/>
      <p:bldP spid="65583" grpId="0" animBg="1"/>
      <p:bldP spid="65584" grpId="0" animBg="1"/>
      <p:bldP spid="65585" grpId="0" animBg="1"/>
      <p:bldP spid="65586" grpId="0" animBg="1"/>
      <p:bldP spid="65587" grpId="0" animBg="1"/>
      <p:bldP spid="65588" grpId="0" animBg="1"/>
      <p:bldP spid="65589" grpId="0" animBg="1"/>
      <p:bldP spid="655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5 Article"/>
          <p:cNvPicPr>
            <a:picLocks noChangeAspect="1" noChangeArrowheads="1"/>
          </p:cNvPicPr>
          <p:nvPr/>
        </p:nvPicPr>
        <p:blipFill>
          <a:blip r:embed="rId3"/>
          <a:srcRect/>
          <a:stretch>
            <a:fillRect/>
          </a:stretch>
        </p:blipFill>
        <p:spPr bwMode="auto">
          <a:xfrm>
            <a:off x="0" y="0"/>
            <a:ext cx="8458200" cy="6223000"/>
          </a:xfrm>
          <a:prstGeom prst="rect">
            <a:avLst/>
          </a:prstGeom>
          <a:noFill/>
          <a:ln w="9525">
            <a:noFill/>
            <a:miter lim="800000"/>
            <a:headEnd/>
            <a:tailEnd/>
          </a:ln>
        </p:spPr>
      </p:pic>
      <p:sp>
        <p:nvSpPr>
          <p:cNvPr id="44035" name="Rectangle 3"/>
          <p:cNvSpPr>
            <a:spLocks noChangeArrowheads="1"/>
          </p:cNvSpPr>
          <p:nvPr/>
        </p:nvSpPr>
        <p:spPr bwMode="auto">
          <a:xfrm>
            <a:off x="5562600" y="3513138"/>
            <a:ext cx="3581400" cy="2832100"/>
          </a:xfrm>
          <a:prstGeom prst="rect">
            <a:avLst/>
          </a:prstGeom>
          <a:solidFill>
            <a:schemeClr val="bg1"/>
          </a:solidFill>
          <a:ln w="9525">
            <a:noFill/>
            <a:miter lim="800000"/>
            <a:headEnd/>
            <a:tailEnd/>
          </a:ln>
        </p:spPr>
        <p:txBody>
          <a:bodyPr>
            <a:prstTxWarp prst="textNoShape">
              <a:avLst/>
            </a:prstTxWarp>
            <a:spAutoFit/>
          </a:bodyPr>
          <a:lstStyle/>
          <a:p>
            <a:pPr marL="241300" indent="-241300" eaLnBrk="0" hangingPunct="0">
              <a:spcBef>
                <a:spcPts val="600"/>
              </a:spcBef>
            </a:pPr>
            <a:r>
              <a:rPr lang="en-US">
                <a:solidFill>
                  <a:srgbClr val="009999"/>
                </a:solidFill>
                <a:latin typeface="Calibri" pitchFamily="-84" charset="0"/>
              </a:rPr>
              <a:t>Results:</a:t>
            </a:r>
          </a:p>
          <a:p>
            <a:pPr marL="241300" indent="-241300" eaLnBrk="0" hangingPunct="0">
              <a:spcBef>
                <a:spcPts val="600"/>
              </a:spcBef>
              <a:buFontTx/>
              <a:buChar char="•"/>
            </a:pPr>
            <a:r>
              <a:rPr lang="en-US">
                <a:solidFill>
                  <a:srgbClr val="009999"/>
                </a:solidFill>
                <a:latin typeface="Calibri" pitchFamily="-84" charset="0"/>
              </a:rPr>
              <a:t>First major UK civil project in last 40 years to be delivered on time</a:t>
            </a:r>
          </a:p>
          <a:p>
            <a:pPr marL="241300" indent="-241300" eaLnBrk="0" hangingPunct="0">
              <a:spcBef>
                <a:spcPts val="600"/>
              </a:spcBef>
              <a:buFontTx/>
              <a:buChar char="•"/>
            </a:pPr>
            <a:r>
              <a:rPr lang="en-US">
                <a:solidFill>
                  <a:srgbClr val="009999"/>
                </a:solidFill>
                <a:latin typeface="Calibri" pitchFamily="-84" charset="0"/>
              </a:rPr>
              <a:t>$125 million cost savings in civil phase; 10% of contract value</a:t>
            </a:r>
          </a:p>
        </p:txBody>
      </p:sp>
      <p:sp>
        <p:nvSpPr>
          <p:cNvPr id="44036" name="Slide Number Placeholder 3"/>
          <p:cNvSpPr>
            <a:spLocks noGrp="1"/>
          </p:cNvSpPr>
          <p:nvPr>
            <p:ph type="sldNum" sz="quarter" idx="12"/>
          </p:nvPr>
        </p:nvSpPr>
        <p:spPr bwMode="auto">
          <a:noFill/>
          <a:ln>
            <a:miter lim="800000"/>
            <a:headEnd/>
            <a:tailEnd/>
          </a:ln>
        </p:spPr>
        <p:txBody>
          <a:bodyPr/>
          <a:lstStyle/>
          <a:p>
            <a:fld id="{C7606C33-A1E1-D249-BEE8-65BC56EAE6E3}" type="slidenum">
              <a:rPr lang="en-US" smtClean="0">
                <a:latin typeface="Calibri" pitchFamily="-84" charset="0"/>
              </a:rPr>
              <a:pPr/>
              <a:t>27</a:t>
            </a:fld>
            <a:endParaRPr lang="en-US" smtClean="0">
              <a:latin typeface="Calibri" pitchFamily="-84" charset="0"/>
            </a:endParaRPr>
          </a:p>
        </p:txBody>
      </p:sp>
      <p:sp>
        <p:nvSpPr>
          <p:cNvPr id="44037" name="Footer Placeholder 3"/>
          <p:cNvSpPr>
            <a:spLocks noGrp="1"/>
          </p:cNvSpPr>
          <p:nvPr>
            <p:ph type="ftr" sz="quarter" idx="11"/>
          </p:nvPr>
        </p:nvSpPr>
        <p:spPr bwMode="auto">
          <a:xfrm>
            <a:off x="5181600" y="6040438"/>
            <a:ext cx="3706813" cy="365125"/>
          </a:xfrm>
          <a:noFill/>
          <a:ln>
            <a:miter lim="800000"/>
            <a:headEnd/>
            <a:tailEnd/>
          </a:ln>
        </p:spPr>
        <p:txBody>
          <a:bodyPr/>
          <a:lstStyle/>
          <a:p>
            <a:r>
              <a:rPr lang="en-US" smtClean="0">
                <a:solidFill>
                  <a:srgbClr val="000000"/>
                </a:solidFill>
                <a:latin typeface="Calibri" pitchFamily="-84" charset="0"/>
              </a:rPr>
              <a:t>Courtesy of Strategic Project Solutions</a:t>
            </a:r>
          </a:p>
        </p:txBody>
      </p:sp>
    </p:spTree>
    <p:extLst>
      <p:ext uri="{BB962C8B-B14F-4D97-AF65-F5344CB8AC3E}">
        <p14:creationId xmlns:p14="http://schemas.microsoft.com/office/powerpoint/2010/main" val="41165320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3" y="2567202"/>
            <a:ext cx="8229600" cy="1143000"/>
          </a:xfrm>
          <a:solidFill>
            <a:srgbClr val="0000FF"/>
          </a:solidFill>
        </p:spPr>
        <p:txBody>
          <a:bodyPr/>
          <a:lstStyle/>
          <a:p>
            <a:r>
              <a:rPr lang="en-US" b="1" dirty="0" smtClean="0">
                <a:solidFill>
                  <a:srgbClr val="FFFF00"/>
                </a:solidFill>
              </a:rPr>
              <a:t>Takeaways?  </a:t>
            </a:r>
            <a:endParaRPr lang="en-US" b="1" dirty="0">
              <a:solidFill>
                <a:srgbClr val="FFFF00"/>
              </a:solidFill>
            </a:endParaRPr>
          </a:p>
        </p:txBody>
      </p:sp>
      <p:sp>
        <p:nvSpPr>
          <p:cNvPr id="4" name="Footer Placeholder 3"/>
          <p:cNvSpPr>
            <a:spLocks noGrp="1"/>
          </p:cNvSpPr>
          <p:nvPr>
            <p:ph type="ftr" sz="quarter" idx="11"/>
          </p:nvPr>
        </p:nvSpPr>
        <p:spPr/>
        <p:txBody>
          <a:bodyPr/>
          <a:lstStyle/>
          <a:p>
            <a:r>
              <a:rPr lang="en-US" smtClean="0"/>
              <a:t>©2010 Glenn Ballard</a:t>
            </a:r>
            <a:endParaRPr lang="en-US"/>
          </a:p>
        </p:txBody>
      </p:sp>
      <p:sp>
        <p:nvSpPr>
          <p:cNvPr id="5" name="Title 2"/>
          <p:cNvSpPr txBox="1">
            <a:spLocks/>
          </p:cNvSpPr>
          <p:nvPr/>
        </p:nvSpPr>
        <p:spPr>
          <a:xfrm>
            <a:off x="455613" y="4321581"/>
            <a:ext cx="8229600" cy="1143000"/>
          </a:xfrm>
          <a:prstGeom prst="rect">
            <a:avLst/>
          </a:prstGeom>
          <a:solidFill>
            <a:srgbClr val="0000FF"/>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Questions? </a:t>
            </a:r>
            <a:endParaRPr kumimoji="0" lang="en-US" sz="4400" b="1" i="0" u="none" strike="noStrike" kern="1200" cap="none" spc="0" normalizeH="0" baseline="0" noProof="0" dirty="0">
              <a:ln>
                <a:noFill/>
              </a:ln>
              <a:solidFill>
                <a:srgbClr val="FFFF00"/>
              </a:solidFill>
              <a:effectLst/>
              <a:uLnTx/>
              <a:uFillTx/>
              <a:latin typeface="+mj-lt"/>
              <a:ea typeface="+mj-ea"/>
              <a:cs typeface="+mj-cs"/>
            </a:endParaRPr>
          </a:p>
        </p:txBody>
      </p:sp>
      <p:sp>
        <p:nvSpPr>
          <p:cNvPr id="6" name="TextBox 5"/>
          <p:cNvSpPr txBox="1"/>
          <p:nvPr/>
        </p:nvSpPr>
        <p:spPr>
          <a:xfrm>
            <a:off x="1834573" y="71835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2148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685800" y="609600"/>
            <a:ext cx="7340600" cy="1143000"/>
          </a:xfrm>
          <a:solidFill>
            <a:srgbClr val="0000FF"/>
          </a:solidFill>
        </p:spPr>
        <p:txBody>
          <a:bodyPr/>
          <a:lstStyle/>
          <a:p>
            <a:pPr algn="l" eaLnBrk="1" hangingPunct="1"/>
            <a:r>
              <a:rPr lang="en-US" sz="3600" dirty="0" smtClean="0">
                <a:solidFill>
                  <a:srgbClr val="FFFF00"/>
                </a:solidFill>
              </a:rPr>
              <a:t>XYZ Production Cell: Shear Walls</a:t>
            </a:r>
            <a:br>
              <a:rPr lang="en-US" sz="3600" dirty="0" smtClean="0">
                <a:solidFill>
                  <a:srgbClr val="FFFF00"/>
                </a:solidFill>
              </a:rPr>
            </a:br>
            <a:r>
              <a:rPr lang="en-US" sz="2400" dirty="0" smtClean="0">
                <a:solidFill>
                  <a:srgbClr val="FFFF00"/>
                </a:solidFill>
              </a:rPr>
              <a:t>Process Chart</a:t>
            </a:r>
            <a:endParaRPr lang="en-US" sz="3600" dirty="0" smtClean="0">
              <a:solidFill>
                <a:srgbClr val="FFFF00"/>
              </a:solidFill>
            </a:endParaRPr>
          </a:p>
        </p:txBody>
      </p:sp>
      <p:graphicFrame>
        <p:nvGraphicFramePr>
          <p:cNvPr id="61442" name="Object 2"/>
          <p:cNvGraphicFramePr>
            <a:graphicFrameLocks noGrp="1" noChangeAspect="1"/>
          </p:cNvGraphicFramePr>
          <p:nvPr>
            <p:ph idx="1"/>
          </p:nvPr>
        </p:nvGraphicFramePr>
        <p:xfrm>
          <a:off x="915988" y="2384425"/>
          <a:ext cx="7310437" cy="3306763"/>
        </p:xfrm>
        <a:graphic>
          <a:graphicData uri="http://schemas.openxmlformats.org/presentationml/2006/ole">
            <mc:AlternateContent xmlns:mc="http://schemas.openxmlformats.org/markup-compatibility/2006">
              <mc:Choice xmlns:v="urn:schemas-microsoft-com:vml" Requires="v">
                <p:oleObj spid="_x0000_s3078" name="Visio" r:id="rId4" imgW="9194800" imgH="4318000" progId="">
                  <p:embed/>
                </p:oleObj>
              </mc:Choice>
              <mc:Fallback>
                <p:oleObj name="Visio" r:id="rId4" imgW="9194800" imgH="4318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988" y="2384425"/>
                        <a:ext cx="7310437"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t>©2010 Glenn Ballard</a:t>
            </a:r>
            <a:endParaRPr lang="en-US"/>
          </a:p>
        </p:txBody>
      </p:sp>
    </p:spTree>
    <p:extLst>
      <p:ext uri="{BB962C8B-B14F-4D97-AF65-F5344CB8AC3E}">
        <p14:creationId xmlns:p14="http://schemas.microsoft.com/office/powerpoint/2010/main" val="20343394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solidFill>
            <a:srgbClr val="0000FF"/>
          </a:solidFill>
        </p:spPr>
        <p:txBody>
          <a:bodyPr>
            <a:normAutofit fontScale="90000"/>
          </a:bodyPr>
          <a:lstStyle/>
          <a:p>
            <a:pPr algn="l" eaLnBrk="1" hangingPunct="1"/>
            <a:r>
              <a:rPr lang="en-US" sz="3600" b="1" dirty="0" smtClean="0">
                <a:solidFill>
                  <a:srgbClr val="FFFF00"/>
                </a:solidFill>
              </a:rPr>
              <a:t>XYZ Production Cell: Shear Walls</a:t>
            </a:r>
            <a:br>
              <a:rPr lang="en-US" sz="3600" b="1" dirty="0" smtClean="0">
                <a:solidFill>
                  <a:srgbClr val="FFFF00"/>
                </a:solidFill>
              </a:rPr>
            </a:br>
            <a:r>
              <a:rPr lang="en-US" sz="3600" b="1" dirty="0" smtClean="0">
                <a:solidFill>
                  <a:srgbClr val="FFFF00"/>
                </a:solidFill>
              </a:rPr>
              <a:t>Current State Process Chart</a:t>
            </a:r>
            <a:endParaRPr lang="en-US" sz="2400" b="1" dirty="0" smtClean="0">
              <a:solidFill>
                <a:srgbClr val="FFFF00"/>
              </a:solidFill>
            </a:endParaRPr>
          </a:p>
        </p:txBody>
      </p:sp>
      <p:graphicFrame>
        <p:nvGraphicFramePr>
          <p:cNvPr id="63490" name="Object 2"/>
          <p:cNvGraphicFramePr>
            <a:graphicFrameLocks noGrp="1" noChangeAspect="1"/>
          </p:cNvGraphicFramePr>
          <p:nvPr>
            <p:ph idx="1"/>
          </p:nvPr>
        </p:nvGraphicFramePr>
        <p:xfrm>
          <a:off x="933450" y="2482850"/>
          <a:ext cx="7275513" cy="3109913"/>
        </p:xfrm>
        <a:graphic>
          <a:graphicData uri="http://schemas.openxmlformats.org/presentationml/2006/ole">
            <mc:AlternateContent xmlns:mc="http://schemas.openxmlformats.org/markup-compatibility/2006">
              <mc:Choice xmlns:v="urn:schemas-microsoft-com:vml" Requires="v">
                <p:oleObj spid="_x0000_s4102" name="Visio" r:id="rId4" imgW="9563100" imgH="4241800" progId="">
                  <p:embed/>
                </p:oleObj>
              </mc:Choice>
              <mc:Fallback>
                <p:oleObj name="Visio" r:id="rId4" imgW="9563100" imgH="4241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2482850"/>
                        <a:ext cx="7275513"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3492" name="Text Box 4"/>
          <p:cNvSpPr txBox="1">
            <a:spLocks noChangeArrowheads="1"/>
          </p:cNvSpPr>
          <p:nvPr/>
        </p:nvSpPr>
        <p:spPr bwMode="auto">
          <a:xfrm>
            <a:off x="1447800" y="3962400"/>
            <a:ext cx="61722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b="1" i="1">
                <a:solidFill>
                  <a:srgbClr val="0000FF"/>
                </a:solidFill>
                <a:ea typeface="Arial" charset="0"/>
                <a:cs typeface="Arial" charset="0"/>
              </a:rPr>
              <a:t>Build up of inventories and cycle time in push systems</a:t>
            </a:r>
          </a:p>
        </p:txBody>
      </p:sp>
      <p:sp>
        <p:nvSpPr>
          <p:cNvPr id="5" name="Footer Placeholder 4"/>
          <p:cNvSpPr>
            <a:spLocks noGrp="1"/>
          </p:cNvSpPr>
          <p:nvPr>
            <p:ph type="ftr" sz="quarter" idx="11"/>
          </p:nvPr>
        </p:nvSpPr>
        <p:spPr/>
        <p:txBody>
          <a:bodyPr/>
          <a:lstStyle/>
          <a:p>
            <a:r>
              <a:rPr lang="en-US" smtClean="0"/>
              <a:t>©2010 Glenn Ballard</a:t>
            </a:r>
            <a:endParaRPr lang="en-US"/>
          </a:p>
        </p:txBody>
      </p:sp>
    </p:spTree>
    <p:extLst>
      <p:ext uri="{BB962C8B-B14F-4D97-AF65-F5344CB8AC3E}">
        <p14:creationId xmlns:p14="http://schemas.microsoft.com/office/powerpoint/2010/main" val="1248981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685800" y="609600"/>
            <a:ext cx="7340600" cy="1143000"/>
          </a:xfrm>
          <a:solidFill>
            <a:srgbClr val="0000FF"/>
          </a:solidFill>
        </p:spPr>
        <p:txBody>
          <a:bodyPr/>
          <a:lstStyle/>
          <a:p>
            <a:pPr algn="l" eaLnBrk="1" hangingPunct="1"/>
            <a:r>
              <a:rPr lang="en-US" sz="3600" dirty="0" smtClean="0">
                <a:solidFill>
                  <a:srgbClr val="FFFF00"/>
                </a:solidFill>
              </a:rPr>
              <a:t>XYZ Production Cell: Shear Walls</a:t>
            </a:r>
            <a:br>
              <a:rPr lang="en-US" sz="3600" dirty="0" smtClean="0">
                <a:solidFill>
                  <a:srgbClr val="FFFF00"/>
                </a:solidFill>
              </a:rPr>
            </a:br>
            <a:r>
              <a:rPr lang="en-US" sz="3200" dirty="0" smtClean="0">
                <a:solidFill>
                  <a:srgbClr val="FFFF00"/>
                </a:solidFill>
              </a:rPr>
              <a:t>Future State Process Chart</a:t>
            </a:r>
            <a:endParaRPr lang="en-US" sz="3600" dirty="0" smtClean="0">
              <a:solidFill>
                <a:srgbClr val="FFFF00"/>
              </a:solidFill>
            </a:endParaRPr>
          </a:p>
        </p:txBody>
      </p:sp>
      <p:graphicFrame>
        <p:nvGraphicFramePr>
          <p:cNvPr id="65538" name="Object 2"/>
          <p:cNvGraphicFramePr>
            <a:graphicFrameLocks noGrp="1" noChangeAspect="1"/>
          </p:cNvGraphicFramePr>
          <p:nvPr>
            <p:ph idx="1"/>
          </p:nvPr>
        </p:nvGraphicFramePr>
        <p:xfrm>
          <a:off x="928688" y="2384425"/>
          <a:ext cx="7283450" cy="3306763"/>
        </p:xfrm>
        <a:graphic>
          <a:graphicData uri="http://schemas.openxmlformats.org/presentationml/2006/ole">
            <mc:AlternateContent xmlns:mc="http://schemas.openxmlformats.org/markup-compatibility/2006">
              <mc:Choice xmlns:v="urn:schemas-microsoft-com:vml" Requires="v">
                <p:oleObj spid="_x0000_s5126" name="Visio" r:id="rId4" imgW="11328400" imgH="5143500" progId="">
                  <p:embed/>
                </p:oleObj>
              </mc:Choice>
              <mc:Fallback>
                <p:oleObj name="Visio" r:id="rId4" imgW="11328400" imgH="51435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2384425"/>
                        <a:ext cx="7283450"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Rectangle 3"/>
          <p:cNvSpPr>
            <a:spLocks noChangeArrowheads="1"/>
          </p:cNvSpPr>
          <p:nvPr/>
        </p:nvSpPr>
        <p:spPr bwMode="auto">
          <a:xfrm>
            <a:off x="3505200" y="5791200"/>
            <a:ext cx="4572000" cy="830263"/>
          </a:xfrm>
          <a:prstGeom prst="rect">
            <a:avLst/>
          </a:prstGeom>
          <a:solidFill>
            <a:schemeClr val="tx1"/>
          </a:solidFill>
          <a:ln w="9525">
            <a:noFill/>
            <a:miter lim="800000"/>
            <a:headEnd/>
            <a:tailEnd/>
          </a:ln>
        </p:spPr>
        <p:txBody>
          <a:bodyPr>
            <a:prstTxWarp prst="textNoShape">
              <a:avLst/>
            </a:prstTxWarp>
            <a:spAutoFit/>
          </a:bodyPr>
          <a:lstStyle/>
          <a:p>
            <a:pPr>
              <a:buClr>
                <a:srgbClr val="0000FF"/>
              </a:buClr>
            </a:pPr>
            <a:r>
              <a:rPr lang="en-US">
                <a:solidFill>
                  <a:schemeClr val="bg1"/>
                </a:solidFill>
                <a:ea typeface="Arial" charset="0"/>
                <a:cs typeface="Arial" charset="0"/>
              </a:rPr>
              <a:t>Flow when you can, pull when you can’t, push when you must</a:t>
            </a:r>
          </a:p>
        </p:txBody>
      </p:sp>
      <p:sp>
        <p:nvSpPr>
          <p:cNvPr id="5" name="Footer Placeholder 4"/>
          <p:cNvSpPr>
            <a:spLocks noGrp="1"/>
          </p:cNvSpPr>
          <p:nvPr>
            <p:ph type="ftr" sz="quarter" idx="11"/>
          </p:nvPr>
        </p:nvSpPr>
        <p:spPr/>
        <p:txBody>
          <a:bodyPr/>
          <a:lstStyle/>
          <a:p>
            <a:r>
              <a:rPr lang="en-US" smtClean="0"/>
              <a:t>©2010 Glenn Ballard</a:t>
            </a:r>
            <a:endParaRPr lang="en-US"/>
          </a:p>
        </p:txBody>
      </p:sp>
    </p:spTree>
    <p:extLst>
      <p:ext uri="{BB962C8B-B14F-4D97-AF65-F5344CB8AC3E}">
        <p14:creationId xmlns:p14="http://schemas.microsoft.com/office/powerpoint/2010/main" val="28655852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solidFill>
            <a:srgbClr val="0000FF"/>
          </a:solidFill>
        </p:spPr>
        <p:txBody>
          <a:bodyPr>
            <a:normAutofit fontScale="90000"/>
          </a:bodyPr>
          <a:lstStyle/>
          <a:p>
            <a:pPr eaLnBrk="1" hangingPunct="1"/>
            <a:r>
              <a:rPr lang="en-US" sz="4000" b="1" dirty="0" smtClean="0">
                <a:solidFill>
                  <a:srgbClr val="FFFF00"/>
                </a:solidFill>
              </a:rPr>
              <a:t>Productivity Improvement in Shear Walls at </a:t>
            </a:r>
            <a:r>
              <a:rPr lang="en-US" sz="4000" b="1" dirty="0" err="1" smtClean="0">
                <a:solidFill>
                  <a:srgbClr val="FFFF00"/>
                </a:solidFill>
              </a:rPr>
              <a:t>Malling</a:t>
            </a:r>
            <a:r>
              <a:rPr lang="en-US" sz="4000" b="1" dirty="0" smtClean="0">
                <a:solidFill>
                  <a:srgbClr val="FFFF00"/>
                </a:solidFill>
              </a:rPr>
              <a:t> Precast</a:t>
            </a:r>
          </a:p>
        </p:txBody>
      </p:sp>
      <p:sp>
        <p:nvSpPr>
          <p:cNvPr id="67587" name="Content Placeholder 2"/>
          <p:cNvSpPr>
            <a:spLocks noGrp="1"/>
          </p:cNvSpPr>
          <p:nvPr>
            <p:ph idx="1"/>
          </p:nvPr>
        </p:nvSpPr>
        <p:spPr>
          <a:xfrm>
            <a:off x="457200" y="2324088"/>
            <a:ext cx="8229600" cy="4525963"/>
          </a:xfrm>
        </p:spPr>
        <p:txBody>
          <a:bodyPr/>
          <a:lstStyle/>
          <a:p>
            <a:pPr eaLnBrk="1" hangingPunct="1">
              <a:buFontTx/>
              <a:buNone/>
            </a:pPr>
            <a:r>
              <a:rPr lang="en-US" dirty="0" smtClean="0"/>
              <a:t>	       	</a:t>
            </a:r>
            <a:r>
              <a:rPr lang="en-US" u="sng" dirty="0" smtClean="0"/>
              <a:t>Previous</a:t>
            </a:r>
            <a:r>
              <a:rPr lang="en-US" dirty="0" smtClean="0"/>
              <a:t>  </a:t>
            </a:r>
            <a:r>
              <a:rPr lang="en-US" u="sng" dirty="0" smtClean="0"/>
              <a:t>Prep Week</a:t>
            </a:r>
            <a:r>
              <a:rPr lang="en-US" dirty="0" smtClean="0"/>
              <a:t>	 </a:t>
            </a:r>
            <a:r>
              <a:rPr lang="en-US" u="sng" dirty="0" smtClean="0"/>
              <a:t>Target</a:t>
            </a:r>
          </a:p>
          <a:p>
            <a:pPr eaLnBrk="1" hangingPunct="1">
              <a:buFontTx/>
              <a:buNone/>
            </a:pPr>
            <a:endParaRPr lang="en-US" dirty="0" smtClean="0"/>
          </a:p>
          <a:p>
            <a:pPr eaLnBrk="1" hangingPunct="1">
              <a:buFontTx/>
              <a:buNone/>
            </a:pPr>
            <a:r>
              <a:rPr lang="en-US" dirty="0" smtClean="0"/>
              <a:t>Workers:          12             14          </a:t>
            </a:r>
            <a:r>
              <a:rPr lang="en-US" dirty="0" smtClean="0"/>
              <a:t>12</a:t>
            </a:r>
            <a:endParaRPr lang="en-US" dirty="0" smtClean="0"/>
          </a:p>
          <a:p>
            <a:pPr eaLnBrk="1" hangingPunct="1">
              <a:buFontTx/>
              <a:buNone/>
            </a:pPr>
            <a:r>
              <a:rPr lang="en-US" dirty="0" smtClean="0"/>
              <a:t>Output:            3.2              6	     </a:t>
            </a:r>
            <a:r>
              <a:rPr lang="en-US" dirty="0" smtClean="0"/>
              <a:t> 9</a:t>
            </a:r>
            <a:endParaRPr lang="en-US" dirty="0" smtClean="0"/>
          </a:p>
          <a:p>
            <a:pPr eaLnBrk="1" hangingPunct="1">
              <a:buFontTx/>
              <a:buNone/>
            </a:pPr>
            <a:endParaRPr lang="en-US" dirty="0" smtClean="0"/>
          </a:p>
          <a:p>
            <a:pPr eaLnBrk="1" hangingPunct="1">
              <a:buFontTx/>
              <a:buNone/>
            </a:pPr>
            <a:r>
              <a:rPr lang="en-US" dirty="0" smtClean="0"/>
              <a:t>Productivity </a:t>
            </a:r>
          </a:p>
          <a:p>
            <a:pPr eaLnBrk="1" hangingPunct="1">
              <a:buFontTx/>
              <a:buNone/>
            </a:pPr>
            <a:r>
              <a:rPr lang="en-US" dirty="0" smtClean="0"/>
              <a:t>Improvement:                 		        281%</a:t>
            </a:r>
          </a:p>
          <a:p>
            <a:pPr eaLnBrk="1" hangingPunct="1"/>
            <a:endParaRPr lang="en-US" dirty="0" smtClean="0"/>
          </a:p>
        </p:txBody>
      </p:sp>
      <p:sp>
        <p:nvSpPr>
          <p:cNvPr id="4" name="Footer Placeholder 3"/>
          <p:cNvSpPr>
            <a:spLocks noGrp="1"/>
          </p:cNvSpPr>
          <p:nvPr>
            <p:ph type="ftr" sz="quarter" idx="11"/>
          </p:nvPr>
        </p:nvSpPr>
        <p:spPr/>
        <p:txBody>
          <a:bodyPr/>
          <a:lstStyle/>
          <a:p>
            <a:r>
              <a:rPr lang="en-US" smtClean="0"/>
              <a:t>©2010 Glenn Ballard</a:t>
            </a:r>
            <a:endParaRPr lang="en-US"/>
          </a:p>
        </p:txBody>
      </p:sp>
    </p:spTree>
    <p:extLst>
      <p:ext uri="{BB962C8B-B14F-4D97-AF65-F5344CB8AC3E}">
        <p14:creationId xmlns:p14="http://schemas.microsoft.com/office/powerpoint/2010/main" val="16871587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57150" y="800100"/>
          <a:ext cx="9029700" cy="5372100"/>
        </p:xfrm>
        <a:graphic>
          <a:graphicData uri="http://schemas.openxmlformats.org/presentationml/2006/ole">
            <mc:AlternateContent xmlns:mc="http://schemas.openxmlformats.org/markup-compatibility/2006">
              <mc:Choice xmlns:v="urn:schemas-microsoft-com:vml" Requires="v">
                <p:oleObj spid="_x0000_s1030" name="Worksheet" r:id="rId4" imgW="10718800" imgH="6375400" progId="Excel.Sheet.8">
                  <p:embed/>
                </p:oleObj>
              </mc:Choice>
              <mc:Fallback>
                <p:oleObj name="Worksheet" r:id="rId4" imgW="10718800" imgH="6375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800100"/>
                        <a:ext cx="90297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9635" name="Text Box 3"/>
          <p:cNvSpPr txBox="1">
            <a:spLocks noChangeArrowheads="1"/>
          </p:cNvSpPr>
          <p:nvPr/>
        </p:nvSpPr>
        <p:spPr bwMode="auto">
          <a:xfrm>
            <a:off x="1828800" y="152400"/>
            <a:ext cx="5410200" cy="641350"/>
          </a:xfrm>
          <a:prstGeom prst="rect">
            <a:avLst/>
          </a:prstGeom>
          <a:solidFill>
            <a:srgbClr val="0000FF"/>
          </a:solidFill>
          <a:ln w="9525">
            <a:noFill/>
            <a:miter lim="800000"/>
            <a:headEnd/>
            <a:tailEnd/>
          </a:ln>
        </p:spPr>
        <p:txBody>
          <a:bodyPr>
            <a:prstTxWarp prst="textNoShape">
              <a:avLst/>
            </a:prstTxWarp>
            <a:spAutoFit/>
          </a:bodyPr>
          <a:lstStyle/>
          <a:p>
            <a:pPr algn="ctr">
              <a:spcBef>
                <a:spcPct val="50000"/>
              </a:spcBef>
            </a:pPr>
            <a:r>
              <a:rPr lang="en-US" sz="3600" b="1" dirty="0" err="1">
                <a:solidFill>
                  <a:srgbClr val="FFFF00"/>
                </a:solidFill>
              </a:rPr>
              <a:t>Malling</a:t>
            </a:r>
            <a:r>
              <a:rPr lang="en-US" sz="3600" b="1" dirty="0">
                <a:solidFill>
                  <a:srgbClr val="FFFF00"/>
                </a:solidFill>
              </a:rPr>
              <a:t> Revenue</a:t>
            </a:r>
            <a:r>
              <a:rPr lang="en-US" b="1" dirty="0">
                <a:solidFill>
                  <a:srgbClr val="FFFF00"/>
                </a:solidFill>
              </a:rPr>
              <a:t> </a:t>
            </a:r>
          </a:p>
        </p:txBody>
      </p:sp>
      <p:sp>
        <p:nvSpPr>
          <p:cNvPr id="4" name="Footer Placeholder 3"/>
          <p:cNvSpPr>
            <a:spLocks noGrp="1"/>
          </p:cNvSpPr>
          <p:nvPr>
            <p:ph type="ftr" sz="quarter" idx="11"/>
          </p:nvPr>
        </p:nvSpPr>
        <p:spPr/>
        <p:txBody>
          <a:bodyPr/>
          <a:lstStyle/>
          <a:p>
            <a:r>
              <a:rPr lang="en-US" smtClean="0"/>
              <a:t>©2010 Glenn Ballard</a:t>
            </a:r>
            <a:endParaRPr lang="en-US"/>
          </a:p>
        </p:txBody>
      </p:sp>
    </p:spTree>
    <p:extLst>
      <p:ext uri="{BB962C8B-B14F-4D97-AF65-F5344CB8AC3E}">
        <p14:creationId xmlns:p14="http://schemas.microsoft.com/office/powerpoint/2010/main" val="23031902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885" y="274638"/>
            <a:ext cx="4891212" cy="954770"/>
          </a:xfrm>
          <a:solidFill>
            <a:srgbClr val="0000FF"/>
          </a:solidFill>
        </p:spPr>
        <p:txBody>
          <a:bodyPr/>
          <a:lstStyle/>
          <a:p>
            <a:r>
              <a:rPr lang="en-US" b="1" dirty="0" smtClean="0">
                <a:solidFill>
                  <a:srgbClr val="FFFF00"/>
                </a:solidFill>
              </a:rPr>
              <a:t>Key Points</a:t>
            </a:r>
            <a:endParaRPr lang="en-US" b="1" dirty="0">
              <a:solidFill>
                <a:srgbClr val="FFFF00"/>
              </a:solidFill>
            </a:endParaRPr>
          </a:p>
        </p:txBody>
      </p:sp>
      <p:sp>
        <p:nvSpPr>
          <p:cNvPr id="3" name="Content Placeholder 2"/>
          <p:cNvSpPr>
            <a:spLocks noGrp="1"/>
          </p:cNvSpPr>
          <p:nvPr>
            <p:ph idx="1"/>
          </p:nvPr>
        </p:nvSpPr>
        <p:spPr>
          <a:xfrm>
            <a:off x="455613" y="2249796"/>
            <a:ext cx="8229600" cy="4921041"/>
          </a:xfrm>
        </p:spPr>
        <p:txBody>
          <a:bodyPr>
            <a:normAutofit fontScale="47500" lnSpcReduction="20000"/>
          </a:bodyPr>
          <a:lstStyle/>
          <a:p>
            <a:r>
              <a:rPr lang="en-US" sz="3840" dirty="0" smtClean="0"/>
              <a:t>Reducing cost in any part of a process helps only if the cost of the entire process is reduced.</a:t>
            </a:r>
          </a:p>
          <a:p>
            <a:pPr lvl="1"/>
            <a:r>
              <a:rPr lang="en-US" sz="3200" dirty="0" smtClean="0"/>
              <a:t>Increased the per ton cost of reinforcing steel in order to reduce the quantity delivered…in order to reduce time spent looking for and handling materials…in order to free time for value-adding work…in order to increase capacity.</a:t>
            </a:r>
          </a:p>
          <a:p>
            <a:pPr lvl="1"/>
            <a:r>
              <a:rPr lang="en-US" sz="3200" dirty="0" smtClean="0"/>
              <a:t>Increased the cost of carpentry services in order to make each production cell independent…in order to reduce waiting time…in order to …</a:t>
            </a:r>
          </a:p>
          <a:p>
            <a:r>
              <a:rPr lang="en-US" sz="3840" dirty="0" smtClean="0"/>
              <a:t>We now had more capacity to produce precast products, but to use that capacity productively, we needed to have work flow evenly and predictably. Better coordination was achieved through pull and flow, which--together with a batch size of one--reduced cycle time. If we limit WIP in the system, cycle time reduction increases throughput (TH=WIP/CT).  </a:t>
            </a:r>
          </a:p>
          <a:p>
            <a:r>
              <a:rPr lang="en-US" sz="3840" dirty="0" smtClean="0"/>
              <a:t>Impact of process design on productivity</a:t>
            </a:r>
          </a:p>
          <a:p>
            <a:pPr lvl="1"/>
            <a:r>
              <a:rPr lang="en-US" sz="3200" dirty="0" smtClean="0"/>
              <a:t>Almost tripled throughput and productivity by changing only the way work flowed through the production cell.  No changes were made in technology, tools, skills, or work </a:t>
            </a:r>
            <a:r>
              <a:rPr lang="en-US" sz="3200" dirty="0" smtClean="0"/>
              <a:t>methods.</a:t>
            </a:r>
            <a:endParaRPr lang="en-US" sz="3200" dirty="0" smtClean="0"/>
          </a:p>
          <a:p>
            <a:endParaRPr lang="en-US" dirty="0"/>
          </a:p>
        </p:txBody>
      </p:sp>
      <p:sp>
        <p:nvSpPr>
          <p:cNvPr id="4" name="Footer Placeholder 3"/>
          <p:cNvSpPr>
            <a:spLocks noGrp="1"/>
          </p:cNvSpPr>
          <p:nvPr>
            <p:ph type="ftr" sz="quarter" idx="11"/>
          </p:nvPr>
        </p:nvSpPr>
        <p:spPr/>
        <p:txBody>
          <a:bodyPr/>
          <a:lstStyle/>
          <a:p>
            <a:r>
              <a:rPr lang="en-US" smtClean="0"/>
              <a:t>©2010 Glenn Ballard</a:t>
            </a:r>
            <a:endParaRPr lang="en-US"/>
          </a:p>
        </p:txBody>
      </p:sp>
    </p:spTree>
    <p:extLst>
      <p:ext uri="{BB962C8B-B14F-4D97-AF65-F5344CB8AC3E}">
        <p14:creationId xmlns:p14="http://schemas.microsoft.com/office/powerpoint/2010/main" val="15070270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Kanban</a:t>
            </a:r>
            <a:endParaRPr lang="en-US" dirty="0"/>
          </a:p>
        </p:txBody>
      </p:sp>
      <p:sp>
        <p:nvSpPr>
          <p:cNvPr id="3" name="Content Placeholder 2"/>
          <p:cNvSpPr>
            <a:spLocks noGrp="1"/>
          </p:cNvSpPr>
          <p:nvPr>
            <p:ph idx="1"/>
          </p:nvPr>
        </p:nvSpPr>
        <p:spPr/>
        <p:txBody>
          <a:bodyPr/>
          <a:lstStyle/>
          <a:p>
            <a:r>
              <a:rPr lang="en-US" dirty="0" err="1" smtClean="0"/>
              <a:t>Kanban</a:t>
            </a:r>
            <a:r>
              <a:rPr lang="en-US" dirty="0" smtClean="0"/>
              <a:t> is a tool for sending a pull </a:t>
            </a:r>
            <a:r>
              <a:rPr lang="en-US" dirty="0" smtClean="0"/>
              <a:t>signal to humans; in other words, a request. </a:t>
            </a:r>
            <a:r>
              <a:rPr lang="en-US" dirty="0" smtClean="0"/>
              <a:t>It can be a tag with preprinted information on it, it can be a bar-coded container, it can be a rule everyone knows to follow</a:t>
            </a:r>
            <a:r>
              <a:rPr lang="en-US" dirty="0" smtClean="0"/>
              <a:t>.</a:t>
            </a:r>
            <a:endParaRPr lang="en-US" dirty="0" smtClean="0"/>
          </a:p>
        </p:txBody>
      </p:sp>
    </p:spTree>
    <p:extLst>
      <p:ext uri="{BB962C8B-B14F-4D97-AF65-F5344CB8AC3E}">
        <p14:creationId xmlns:p14="http://schemas.microsoft.com/office/powerpoint/2010/main" val="289757346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306</TotalTime>
  <Words>1009</Words>
  <Application>Microsoft Macintosh PowerPoint</Application>
  <PresentationFormat>On-screen Show (4:3)</PresentationFormat>
  <Paragraphs>218</Paragraphs>
  <Slides>28</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Genesis</vt:lpstr>
      <vt:lpstr>Visio</vt:lpstr>
      <vt:lpstr>Worksheet</vt:lpstr>
      <vt:lpstr>Kanban in the Management of Projects</vt:lpstr>
      <vt:lpstr>PowerPoint Presentation</vt:lpstr>
      <vt:lpstr>XYZ Production Cell: Shear Walls Process Chart</vt:lpstr>
      <vt:lpstr>XYZ Production Cell: Shear Walls Current State Process Chart</vt:lpstr>
      <vt:lpstr>XYZ Production Cell: Shear Walls Future State Process Chart</vt:lpstr>
      <vt:lpstr>Productivity Improvement in Shear Walls at Malling Precast</vt:lpstr>
      <vt:lpstr>PowerPoint Presentation</vt:lpstr>
      <vt:lpstr>Key Points</vt:lpstr>
      <vt:lpstr>Kanban</vt:lpstr>
      <vt:lpstr>PowerPoint Presentation</vt:lpstr>
      <vt:lpstr>PowerPoint Presentation</vt:lpstr>
      <vt:lpstr>Reliable Promising</vt:lpstr>
      <vt:lpstr>Construction Weekly Work Plan</vt:lpstr>
      <vt:lpstr>Issue #1: How to increase the match between WILL and DID?</vt:lpstr>
      <vt:lpstr>Issue #2: How to make ready what SHOULD be done so it CAN be done?</vt:lpstr>
      <vt:lpstr> Issue #3: How to set goals and sequence tasks? How to decide what SHOULD be done when?</vt:lpstr>
      <vt:lpstr>Last Planner Principles</vt:lpstr>
      <vt:lpstr>Report from Sutter Health on Lean Project Delivery: Costs–Projects over $10M</vt:lpstr>
      <vt:lpstr>Eden Medical Center Replacement Hospital</vt:lpstr>
      <vt:lpstr>Performance – Eden Medical Center</vt:lpstr>
      <vt:lpstr>Eden Medical Center – adherence to the model</vt:lpstr>
      <vt:lpstr>PowerPoint Presentation</vt:lpstr>
      <vt:lpstr>PowerPoint Presentation</vt:lpstr>
      <vt:lpstr>PowerPoint Presentation</vt:lpstr>
      <vt:lpstr>PowerPoint Presentation</vt:lpstr>
      <vt:lpstr>PowerPoint Presentation</vt:lpstr>
      <vt:lpstr>PowerPoint Presentation</vt:lpstr>
      <vt:lpstr>Takeaways?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Kanban in the Management of Projects</dc:title>
  <dc:creator> Glenn Ballard</dc:creator>
  <cp:lastModifiedBy> Glenn Ballard</cp:lastModifiedBy>
  <cp:revision>9</cp:revision>
  <dcterms:created xsi:type="dcterms:W3CDTF">2013-04-18T00:49:56Z</dcterms:created>
  <dcterms:modified xsi:type="dcterms:W3CDTF">2013-04-18T23:37:04Z</dcterms:modified>
</cp:coreProperties>
</file>