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3" r:id="rId13"/>
    <p:sldId id="270" r:id="rId14"/>
    <p:sldId id="279" r:id="rId15"/>
    <p:sldId id="274" r:id="rId16"/>
    <p:sldId id="277" r:id="rId17"/>
    <p:sldId id="278" r:id="rId18"/>
    <p:sldId id="281" r:id="rId19"/>
    <p:sldId id="284" r:id="rId20"/>
    <p:sldId id="282" r:id="rId2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36" autoAdjust="0"/>
  </p:normalViewPr>
  <p:slideViewPr>
    <p:cSldViewPr>
      <p:cViewPr varScale="1">
        <p:scale>
          <a:sx n="48" d="100"/>
          <a:sy n="48" d="100"/>
        </p:scale>
        <p:origin x="-19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0225" cy="46831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9" y="2"/>
            <a:ext cx="3070225" cy="46831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A967D636-7C80-483B-B3FF-6D83D02201BF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2701"/>
            <a:ext cx="3070225" cy="46831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9" y="8902701"/>
            <a:ext cx="3070225" cy="46831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6B7AD75-786D-4F5E-B458-0E2DBB68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0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68630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1"/>
            <a:ext cx="3070860" cy="468630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r">
              <a:defRPr sz="1200"/>
            </a:lvl1pPr>
          </a:lstStyle>
          <a:p>
            <a:fld id="{BDBFD328-888B-4B9B-872B-30960CE9E927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1" tIns="47021" rIns="94041" bIns="470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1" tIns="47021" rIns="94041" bIns="470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r">
              <a:defRPr sz="1200"/>
            </a:lvl1pPr>
          </a:lstStyle>
          <a:p>
            <a:fld id="{FC269E24-7A17-4611-95AF-8DD9593CC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5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cel_Key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BMI is new, developed 1972</a:t>
            </a:r>
          </a:p>
          <a:p>
            <a:r>
              <a:rPr lang="en-US" dirty="0" smtClean="0"/>
              <a:t>(</a:t>
            </a:r>
            <a:r>
              <a:rPr lang="en-US" dirty="0"/>
              <a:t>paper published in the July edition of 1972 in the </a:t>
            </a:r>
            <a:r>
              <a:rPr lang="en-US" i="1" dirty="0"/>
              <a:t>Journal of Chronic Diseases</a:t>
            </a:r>
            <a:r>
              <a:rPr lang="en-US" dirty="0"/>
              <a:t> by </a:t>
            </a:r>
            <a:r>
              <a:rPr lang="en-US" dirty="0" err="1">
                <a:hlinkClick r:id="rId3" tooltip="Ancel Keys"/>
              </a:rPr>
              <a:t>Ancel</a:t>
            </a:r>
            <a:r>
              <a:rPr lang="en-US" dirty="0">
                <a:hlinkClick r:id="rId3" tooltip="Ancel Keys"/>
              </a:rPr>
              <a:t> Keys</a:t>
            </a:r>
            <a:r>
              <a:rPr lang="en-US" dirty="0"/>
              <a:t>)</a:t>
            </a:r>
          </a:p>
          <a:p>
            <a:r>
              <a:rPr lang="en-US" dirty="0"/>
              <a:t>Always known that heavy people and light people were less fit </a:t>
            </a:r>
            <a:r>
              <a:rPr lang="en-US" dirty="0" err="1"/>
              <a:t>tha</a:t>
            </a:r>
            <a:r>
              <a:rPr lang="en-US" dirty="0"/>
              <a:t> those with medium weight (hunters, farmers, soldiers)</a:t>
            </a:r>
          </a:p>
          <a:p>
            <a:r>
              <a:rPr lang="en-US" dirty="0"/>
              <a:t>18.5 and 25 limits adopted by NIH 1998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would switch “Agile” and “Lean”</a:t>
            </a:r>
          </a:p>
          <a:p>
            <a:r>
              <a:rPr lang="en-US" dirty="0" smtClean="0"/>
              <a:t>OK, if “Agile” is defined as “elimination of waste”</a:t>
            </a:r>
          </a:p>
          <a:p>
            <a:pPr defTabSz="940412">
              <a:defRPr/>
            </a:pPr>
            <a:r>
              <a:rPr lang="en-US" dirty="0" smtClean="0"/>
              <a:t>Like lean, a re-use of an existing word</a:t>
            </a:r>
          </a:p>
          <a:p>
            <a:r>
              <a:rPr lang="en-US" dirty="0" smtClean="0"/>
              <a:t>Agile is a word that has been used in English for more than 400 years</a:t>
            </a:r>
          </a:p>
          <a:p>
            <a:r>
              <a:rPr lang="en-US" dirty="0" smtClean="0"/>
              <a:t>Dictionary definition of Agile is “</a:t>
            </a:r>
            <a:r>
              <a:rPr lang="en-US" dirty="0"/>
              <a:t>quick and well-coordinated”</a:t>
            </a:r>
          </a:p>
          <a:p>
            <a:pPr defTabSz="940412">
              <a:defRPr/>
            </a:pPr>
            <a:r>
              <a:rPr lang="en-US" dirty="0"/>
              <a:t>Agile Alliance (2001). "Manifesto for Agile Software Development". </a:t>
            </a:r>
          </a:p>
          <a:p>
            <a:r>
              <a:rPr lang="en-US" dirty="0"/>
              <a:t>Lean is no necessarily quick, and perhaps not well coordinated</a:t>
            </a:r>
          </a:p>
          <a:p>
            <a:r>
              <a:rPr lang="en-US" dirty="0"/>
              <a:t>In fact, some lean techniques slow down the early stages of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6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 is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7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used to weigh 64 pounds more than I do now</a:t>
            </a:r>
          </a:p>
          <a:p>
            <a:r>
              <a:rPr lang="en-US" dirty="0" smtClean="0"/>
              <a:t>Experienced health problems</a:t>
            </a:r>
          </a:p>
          <a:p>
            <a:r>
              <a:rPr lang="en-US" dirty="0" smtClean="0"/>
              <a:t>Doctor said to lose weight</a:t>
            </a:r>
          </a:p>
          <a:p>
            <a:r>
              <a:rPr lang="en-US" dirty="0" smtClean="0"/>
              <a:t>Joined weightwatchers and lost 64 pounds</a:t>
            </a:r>
          </a:p>
          <a:p>
            <a:r>
              <a:rPr lang="en-US" dirty="0" smtClean="0"/>
              <a:t>This has relevance to the definition of LEAN</a:t>
            </a:r>
          </a:p>
          <a:p>
            <a:pPr defTabSz="940412">
              <a:defRPr/>
            </a:pPr>
            <a:endParaRPr lang="en-US" dirty="0" smtClean="0"/>
          </a:p>
          <a:p>
            <a:pPr defTabSz="940412">
              <a:defRPr/>
            </a:pPr>
            <a:r>
              <a:rPr lang="en-US" dirty="0" smtClean="0"/>
              <a:t>Known </a:t>
            </a:r>
            <a:r>
              <a:rPr lang="en-US" dirty="0" smtClean="0"/>
              <a:t>since earliest time that people and animals</a:t>
            </a:r>
            <a:r>
              <a:rPr lang="en-US" baseline="0" dirty="0" smtClean="0"/>
              <a:t> become thin in times of famine </a:t>
            </a:r>
          </a:p>
          <a:p>
            <a:r>
              <a:rPr lang="en-US" baseline="0" dirty="0" smtClean="0"/>
              <a:t>And fat when they eat a lot</a:t>
            </a:r>
          </a:p>
          <a:p>
            <a:r>
              <a:rPr lang="en-US" dirty="0" smtClean="0"/>
              <a:t>Found in Hebrew scriptures</a:t>
            </a:r>
          </a:p>
          <a:p>
            <a:pPr marL="176327" indent="-176327">
              <a:buFontTx/>
              <a:buChar char="-"/>
            </a:pPr>
            <a:r>
              <a:rPr lang="en-US" dirty="0" smtClean="0"/>
              <a:t>Joseph’s dream of 7 lean cattle and 7 fat cattle</a:t>
            </a:r>
          </a:p>
          <a:p>
            <a:pPr marL="176327" indent="-176327">
              <a:buFontTx/>
              <a:buChar char="-"/>
            </a:pPr>
            <a:r>
              <a:rPr lang="en-US" dirty="0" smtClean="0"/>
              <a:t>Writer of Genesis did not invent these words</a:t>
            </a:r>
          </a:p>
          <a:p>
            <a:r>
              <a:rPr lang="en-US" baseline="0" dirty="0" smtClean="0"/>
              <a:t>Lean production is a new use of an age-old word</a:t>
            </a:r>
          </a:p>
          <a:p>
            <a:r>
              <a:rPr lang="en-US" baseline="0" dirty="0" smtClean="0"/>
              <a:t>Word has been in use in English for more than 1,000 years</a:t>
            </a:r>
          </a:p>
          <a:p>
            <a:r>
              <a:rPr lang="en-US" baseline="0" dirty="0" smtClean="0"/>
              <a:t>The analogy is useful, although not perfect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Difficult: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We know it, but nevertheless have an obesity epidemic</a:t>
            </a:r>
          </a:p>
          <a:p>
            <a:r>
              <a:rPr lang="en-US" baseline="0" dirty="0" smtClean="0"/>
              <a:t>Worldwide health problem</a:t>
            </a:r>
          </a:p>
          <a:p>
            <a:r>
              <a:rPr lang="en-US" baseline="0" dirty="0" smtClean="0"/>
              <a:t>I knew I was overweight throughout the 20 years that I was overweight</a:t>
            </a:r>
          </a:p>
          <a:p>
            <a:r>
              <a:rPr lang="en-US" baseline="0" dirty="0" smtClean="0"/>
              <a:t>I lost weight because of fear I was afraid of having a stroke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“Zero waste” is used to refer to</a:t>
            </a:r>
            <a:r>
              <a:rPr lang="en-US" baseline="0" dirty="0" smtClean="0"/>
              <a:t> “zero landfill”.</a:t>
            </a:r>
          </a:p>
          <a:p>
            <a:pPr marL="176327" indent="-176327">
              <a:buFontTx/>
              <a:buChar char="-"/>
            </a:pPr>
            <a:r>
              <a:rPr lang="en-US" baseline="0" dirty="0" smtClean="0"/>
              <a:t>The effort involved in reaching zero landfill outweighs the benefits</a:t>
            </a:r>
          </a:p>
          <a:p>
            <a:pPr marL="176327" indent="-176327">
              <a:buFontTx/>
              <a:buChar char="-"/>
            </a:pPr>
            <a:r>
              <a:rPr lang="en-US" baseline="0" dirty="0" smtClean="0"/>
              <a:t>The world does not have a shortage of landfill space</a:t>
            </a:r>
          </a:p>
          <a:p>
            <a:pPr marL="176327" indent="-176327">
              <a:buFontTx/>
              <a:buChar char="-"/>
            </a:pPr>
            <a:r>
              <a:rPr lang="en-US" baseline="0" dirty="0" smtClean="0"/>
              <a:t>In recycling and reusing the last pieces of material, one creates enormous effort that could be used more productively elsewhere</a:t>
            </a:r>
          </a:p>
          <a:p>
            <a:pPr marL="176327" indent="-176327">
              <a:buFontTx/>
              <a:buChar char="-"/>
            </a:pPr>
            <a:r>
              <a:rPr lang="en-US" baseline="0" dirty="0" smtClean="0"/>
              <a:t>E.g., using carbon energy to reduce landfill</a:t>
            </a:r>
          </a:p>
          <a:p>
            <a:pPr marL="176327" indent="-176327">
              <a:buFontTx/>
              <a:buChar char="-"/>
            </a:pPr>
            <a:r>
              <a:rPr lang="en-US" baseline="0" dirty="0" smtClean="0"/>
              <a:t>Hiring specialist contractors to get rid of last pieces of waste, who in turn produce landfill</a:t>
            </a:r>
          </a:p>
          <a:p>
            <a:pPr marL="176327" indent="-176327">
              <a:buFontTx/>
              <a:buChar char="-"/>
            </a:pPr>
            <a:r>
              <a:rPr lang="en-US" baseline="0" dirty="0" smtClean="0"/>
              <a:t>Need a systems view</a:t>
            </a:r>
          </a:p>
          <a:p>
            <a:pPr marL="176327" indent="-176327">
              <a:buFontTx/>
              <a:buChar char="-"/>
            </a:pPr>
            <a:r>
              <a:rPr lang="en-US" baseline="0" dirty="0" smtClean="0"/>
              <a:t>ISO 14040 Life-Cycle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0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not cheaper</a:t>
            </a:r>
          </a:p>
          <a:p>
            <a:r>
              <a:rPr lang="en-US" dirty="0" smtClean="0"/>
              <a:t>Most</a:t>
            </a:r>
            <a:r>
              <a:rPr lang="en-US" baseline="0" dirty="0" smtClean="0"/>
              <a:t> clients want the best value for their budget, rather than a lower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are variations of “Diet and Exercise”</a:t>
            </a:r>
          </a:p>
          <a:p>
            <a:r>
              <a:rPr lang="en-US" dirty="0" smtClean="0"/>
              <a:t>All have overlapping features</a:t>
            </a:r>
          </a:p>
          <a:p>
            <a:r>
              <a:rPr lang="en-US" dirty="0" smtClean="0"/>
              <a:t>Each technique has some unique features (often trade-marked / copyrighted / patented)</a:t>
            </a:r>
          </a:p>
          <a:p>
            <a:r>
              <a:rPr lang="en-US" dirty="0" smtClean="0"/>
              <a:t>Each technique has worked for some people</a:t>
            </a:r>
          </a:p>
          <a:p>
            <a:r>
              <a:rPr lang="en-US" dirty="0" smtClean="0"/>
              <a:t>For most people who try a technique, it fails </a:t>
            </a:r>
          </a:p>
          <a:p>
            <a:r>
              <a:rPr lang="en-US" dirty="0" smtClean="0"/>
              <a:t>It is never too late to start, and no setback is an excuse to not try again</a:t>
            </a:r>
          </a:p>
          <a:p>
            <a:r>
              <a:rPr lang="en-US" dirty="0" smtClean="0"/>
              <a:t>All work best if they include measurement</a:t>
            </a:r>
          </a:p>
          <a:p>
            <a:r>
              <a:rPr lang="en-US" dirty="0" smtClean="0"/>
              <a:t>Every technique will become obsolete</a:t>
            </a:r>
          </a:p>
          <a:p>
            <a:r>
              <a:rPr lang="en-US" b="1" i="1" dirty="0" smtClean="0"/>
              <a:t>Zero fat is undesirable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E24-7A17-4611-95AF-8DD9593CC3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63321D-3D2D-42D6-B7AD-32F96E922EA9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448D311-227E-45BE-B832-E2ABFB1498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Lean Delivery: </a:t>
            </a:r>
            <a:br>
              <a:rPr lang="en-US" dirty="0" smtClean="0"/>
            </a:br>
            <a:r>
              <a:rPr lang="en-US" dirty="0" smtClean="0"/>
              <a:t>The Future of Project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Nigel </a:t>
            </a:r>
            <a:r>
              <a:rPr lang="en-US" dirty="0" err="1" smtClean="0"/>
              <a:t>Blampied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56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Nigel\AppData\Local\Microsoft\Windows\Temporary Internet Files\Content.IE5\S2GWKU9Z\MP9004054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7897"/>
            <a:ext cx="3978097" cy="28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Tools</a:t>
            </a:r>
          </a:p>
          <a:p>
            <a:r>
              <a:rPr lang="en-US" dirty="0" smtClean="0"/>
              <a:t>Approved by management</a:t>
            </a:r>
          </a:p>
          <a:p>
            <a:r>
              <a:rPr lang="en-US" dirty="0" smtClean="0"/>
              <a:t>Most successful if benchmarked with other similar operations to find the best available tools (outside stimulus)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396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8" name="Picture 14" descr="C:\Users\Nigel\AppData\Local\Microsoft\Windows\Temporary Internet Files\Content.IE5\1UPJVRKS\MC9003911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91" y="623096"/>
            <a:ext cx="2097526" cy="17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97978" cy="14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igel\AppData\Local\Microsoft\Windows\Temporary Internet Files\Content.IE5\S2GWKU9Z\MC9002812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40" y="3985591"/>
            <a:ext cx="1760899" cy="19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People, Processes and Tools Hierarchy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Adoption of new tools always requires some change in processes, but </a:t>
            </a:r>
          </a:p>
          <a:p>
            <a:pPr lvl="1"/>
            <a:r>
              <a:rPr lang="en-US" sz="3200" dirty="0" smtClean="0"/>
              <a:t>Process changes do not always require new tools</a:t>
            </a:r>
          </a:p>
          <a:p>
            <a:r>
              <a:rPr lang="en-US" sz="3200" dirty="0" smtClean="0"/>
              <a:t>Process changes always require some people changes (training, mentoring, or hiring workers with different skills), but</a:t>
            </a:r>
          </a:p>
          <a:p>
            <a:pPr lvl="1"/>
            <a:r>
              <a:rPr lang="en-US" sz="3200" dirty="0" smtClean="0"/>
              <a:t>People changes do not always require new processes (e.g., training and hiring people to perform existing processes better)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People, Processes and Tools Impact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greatest improvements in productivity come with new tools</a:t>
            </a:r>
          </a:p>
          <a:p>
            <a:r>
              <a:rPr lang="en-US" sz="3200" dirty="0" smtClean="0"/>
              <a:t>Process changes can produce greater productivity improvement than what can be accomplished with people </a:t>
            </a:r>
            <a:endParaRPr lang="en-US" sz="3200" dirty="0" smtClean="0"/>
          </a:p>
          <a:p>
            <a:pPr marL="179388" lvl="1" indent="93663">
              <a:buNone/>
            </a:pPr>
            <a:r>
              <a:rPr lang="en-US" sz="3200" dirty="0" smtClean="0"/>
              <a:t>changes </a:t>
            </a:r>
            <a:r>
              <a:rPr lang="en-US" sz="3200" dirty="0" smtClean="0"/>
              <a:t>alone</a:t>
            </a:r>
          </a:p>
          <a:p>
            <a:r>
              <a:rPr lang="en-US" sz="3200" dirty="0" smtClean="0"/>
              <a:t>In all cases, success is </a:t>
            </a:r>
            <a:endParaRPr lang="en-US" sz="3200" dirty="0" smtClean="0"/>
          </a:p>
          <a:p>
            <a:pPr marL="238125" indent="-238125">
              <a:buNone/>
            </a:pPr>
            <a:r>
              <a:rPr lang="en-US" sz="3200" dirty="0"/>
              <a:t>	</a:t>
            </a:r>
            <a:r>
              <a:rPr lang="en-US" sz="3200" dirty="0" smtClean="0"/>
              <a:t>not </a:t>
            </a:r>
            <a:r>
              <a:rPr lang="en-US" sz="3200" dirty="0" smtClean="0"/>
              <a:t>guaranteed</a:t>
            </a:r>
            <a:endParaRPr lang="en-US" sz="3200" dirty="0"/>
          </a:p>
          <a:p>
            <a:endParaRPr lang="en-US" dirty="0" smtClean="0"/>
          </a:p>
        </p:txBody>
      </p:sp>
      <p:pic>
        <p:nvPicPr>
          <p:cNvPr id="3075" name="Picture 3" descr="C:\Users\Nigel\AppData\Local\Microsoft\Windows\Temporary Internet Files\Content.IE5\7Z182TTN\MC900053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743200" cy="27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43" y="3952085"/>
            <a:ext cx="2317756" cy="23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dirty="0" smtClean="0"/>
              <a:t>Some Lean </a:t>
            </a:r>
            <a:r>
              <a:rPr lang="en-US" dirty="0"/>
              <a:t>Techniques in Humans</a:t>
            </a: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48" y="1172878"/>
            <a:ext cx="2892595" cy="95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0" y="2789745"/>
            <a:ext cx="3501104" cy="75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0" y="1840252"/>
            <a:ext cx="3029065" cy="116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2" y="1207598"/>
            <a:ext cx="2643432" cy="87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14" y="3158696"/>
            <a:ext cx="2273696" cy="12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19" y="1207598"/>
            <a:ext cx="2302001" cy="75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02" y="4438917"/>
            <a:ext cx="1766585" cy="142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03" y="5970474"/>
            <a:ext cx="2992298" cy="67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90" y="3493279"/>
            <a:ext cx="1805716" cy="180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63" y="3545686"/>
            <a:ext cx="1359626" cy="168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6" y="3545686"/>
            <a:ext cx="1172283" cy="163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6" y="5349981"/>
            <a:ext cx="4438169" cy="98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92" y="1968950"/>
            <a:ext cx="2067916" cy="20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58" y="2041826"/>
            <a:ext cx="1479507" cy="225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26" y="2188406"/>
            <a:ext cx="2159793" cy="10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0" y="6079050"/>
            <a:ext cx="5065747" cy="56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2" descr="data:image/jpeg;base64,/9j/4AAQSkZJRgABAQAAAQABAAD/2wCEAAkGBhQSDxQUEhQWFRUVFBYVGBQUFRYZFBQXGBUXFhUUFxUXHSYeFxwjGRcVHzAgIycpLS0sFR4xNTAqNSYrLCkBCQoKDgwOGg8PGi0kHyQuLS4qLC0wLC0sKS4sNSw1LCotLC0pLCkvLzQtLCwsKSwsLCwsLDQsLCwtLSwsLCwsLP/AABEIAGcB0AMBIgACEQEDEQH/xAAcAAEAAgMBAQEAAAAAAAAAAAAABQYDBAcCAQj/xABLEAACAQIDAwgECgYJBAMBAAABAgMAEQQSIQUGMQcTIjJBUXGRYYGhsRQVNVJyc3SSs8EWIzM0QtEXJCVTYoKy0uFUVdPwQ0RjJv/EABsBAQADAQEBAQAAAAAAAAAAAAABAgMEBQYH/8QAOBEAAQMCBAEJBwQBBQAAAAAAAQACEQMEEiExQVEFEzJhcYGhsdEUIjRykcHwMzVC4dIkUlOS8f/aAAwDAQACEQMRAD8A6vS1a20sO0kEqRtkd43VX16DMpCtproSD6q5DvNuZtLBYOXENtSVxGoOUPMCbkJxLaaH2d+tfm1rbsrnCXhpmACDn9F3OMbLs9qWriG527O0doYX4Qu05YwXdcrPMTdSutw3abeXpNTn9GG0/wDu0n3p+8kfxek10VLGlTcWOrAEdTvRVDydl1O1K5X/AEX7T/7tJ96fut87u/nxqL3PmxcG8Qwk+LlnVBJe7uUa8WYHKx8PLSoFgx7XOp1QcIJiDt2pjO4XaLUrnG9+5WLvisVHtOeNVWSZYFVwqhELhAwlA7Drl7eGlZORLaUs+BmaaR5GGIyhpGZiAIYrAFjwrJ1o3mDWY8GIkQRE9qnFnELodKUrhV0pSlESlKURKVigxSPmyOrZGytlYHK1gcrW4GxGh76y0IhEpSq9tLd+eSZnTEsik6KM2mg7jXTbUqdVxFR4YOJBPdkrNAJzMKw0rnezI8RNiHhGJcFM/SLMQcrZeF6mf0VxX/WN5v8Azr1K/JNKg7DVrtBidHaHuWzqIaYLla6VVTsXHx6piQ1uxidfvAj202bvZIkvM4tMjcM/AX7LjhY94rE8lOe0ut3tqRmQJxRxggKvNEiWkFWqlKV5CxSlKURKUrX2hhjJEyK5QsLBxxXUa8R76swAuAJgceHWpC2LUqg7x4SfChD8KkfPmHFltYD/ABG/Gr0yFo7A2JW1+0XHGvQurFtCnTqtqBzXzBAI011zWj6eEAgzKy2r5VH29sufDQ858LkfpBbdJeN9b5zVr2JIWw0RJJJjUkk3JNu+lzYtpUW12VA5pMZAjTtR1MBuIGVu0pSvNWSUpSiJSlRMuz5AC3OHQE8W7r99ddtQZWJD3hvCQTP0UgKWpUFgoHkBtIRb0t/Otn4tlHCXzLf813VeTaVF5pvrtBHU70UwpSlRRGITtzD1H2cazYTawY2YZT7P+KxqcmVQw1KRDwNcJmO0apC36UpXmKqUqNxG0WWbILWuo4a62vUlXTXtalBrHP0cJHYpIhKUpXMoSlKURKUr4TYXNEX2lAaURKUpRErTwW2YJndIpo5GTR1R1Zl1tqAdNdKy49SYZACQSjgEcQcpsRXAuQ9CdrA3OkEhNuB0UWPo18wK9C2sxWo1apMYB6+io50EBfoSqnyrfIuL+gv4iVbKqfKr8i4v6C/iJWFn8RT+Yeal2hUZyIfJA+vl94q/1QORE/2QPr5feKte9EhGAxRBIIw05BBIIIicggjga2vW4rx7eLlDeiFKVx7AD/8As5P8/Zb/AOuPPxqa5DMY8mAmMjs5GJIBdixA5qM2ux7ya6PV8XsNSrS1kFvDXdOkAVFb1/J+L+yz/gvVI5A/k+f7UfwYqu+9fyfi/ss/4L1SOQP5Pn+0n8GKr0fgKnzNUHphdMpUZvLt9MFhJMRILiMaKCAXYmyqL95PvrlOwthY7b2bEYvEtDhsxVYo7hWtxCITlAFyMzZjfsNc9vac4w1XuwsGU658AN1YujILsyzqTYMCe64v5V7rnD8g+Ay2Dzg/OzoT42yWqt4rFY3d/FRB5mxODkPBr8B1lAYnm3AIIsbN522ZZUq3u0Kku4ERPYZKguI1C7XUXvUbbPxZH/TT/hPUhh8QroroQysoZWHAqRcEeIINc13r5MW5vF4j4diepPNzV+h1Xfm7Zurbo8OFc9rTY6oOcdhzGxMqXExkvXIH8nz/AGk/gxV0yuDcmO4Rx2Fkk+FzwBZsmSI2U/q0YsdRr0gPVV/2DyYNhsTHN8OxMvNtm5tz0G0Iseke8eVehylSomvUcamfCD9JVGEwMleqUoK8Raqj7r/Kc/jN+JV4qj7r/Kc/jN+JV4vXvcv/ABLfkaui46XcEqm8ocAtE/8AF0lv3jQ+w3+9VsxONSMXkdVH+Ige/jVN2kW2jiVWIHmY9DIQbanpN46AAeinIbHMuRcOyY0EuO2hy/pLcEOxbBW3ZEpbDxMeJjUn7o1rbrzFEFUKugUAAegCwqO2/ttcNFmOrHRV7z3n0DS/iO+vKFN1zXw0hm4mAsYxOgKTr4HHfVQwexJ8YBJiZWVG1WNdND6OAHiCa2pNwobdB5Fb51wfZb3WrufZWtJ2CrX97fC0kDvkT3BaFjBkXeCs1Kpke0p8DMsc7GSFuDniB3gnXTtU1ckcEAjUEXB7weBrmu7J1thdIc12bXDQ+h4hVewt7FUOUTqw+L+5at0fVHgPdVR5ROrD4v7lq3R9UeA91dt3+3W3a/zV3/pt71Xt/P3QfWL+dSmwf3WH6tfdUXv5+6D6xfzqU2D+6Q/Vr7qVf2un87vJD+kO1b9Koe9OyZMPlkWaVldiD0m6JOoGh4cfKpzYGxApSYTyuGS4VzcdIePEVWtydRp24uBWkGY905kba5d6Gm0NxSrBSvjC4NUPeTZRwsakYiVmZrAFiNALsdD4edc/J9my7qc0X4XHTImePZCpTYHmJV9rHieo/wBFvcah93NhtCA7yOzMgujEkKSQdLnj2edTGJ6jfRb3GsnU2UrgMpuxAEZxCq4AGAZUfsLqt4j3VKVF7C6reI91SldHLHxtTtHkEdqlR+1cEGUuOsOPpHbUhQ1x2ty+2qiow5jx6lAMLR2Ti862PFe3vHZW9UJsvozlfpDyP/FSWLwecg5itu6vS5StqTLwicLXDFpMT1DrUkZrYK19qEniMcqDMxuVOpPzrVN1x3doKDWOa7EHCRlCghKVrY7GCNb8SeA/OtKHBvL0pGIB4Ad3hwAq1Cyx0+equwM0nUk9Q3SFKhq+1HNsROwsD6vOsK4l4XCucynt/MH8q1bYU64Ps1TE4fxIgnszIPYpjgpeo3bnUX6X5Gt6VM6EA2uOI99RG0sEUUHMW1tYn0GteRqdM3LC50OByEHPLijdVL4b9mn0V9wrJUZFsu6g842oBtfvHCtvCYTJfpFr249lct1RoNLnNqSZ0wkb8VBhbFKUrz1CWrhnIfhbbVxGn7OB14HQ86i214cDx7q7mK5NyR4XLtXan+FyvnPJ/tr1bJ+G2rjqb5/2s3dILrNVPlV+RcX9BfxEq2VU+VX5Fxf0F/ESuOz+Ip/MPNWdoVzTk/5Lkx+CE7YmWM84y5UAI6B0NyeOp9vfUxtjkUjhw00oxcxMUMjhSqgHJGxsbHQEADw0qwciHyQPr5feKu20sEJoJYmJAljeMkcQHUqSL9uterdco3FO6c0O90O4DT6KjWAtXPOQP5Pn+0n8GKumVX9zNzo9mwPFE7uHk5wl8twcqrbogaWUVYK8y+qtrXD3s0JV2iBCit6/k/F/ZZ/wXqkcgfyfP9qP4MVXfev5Pxf2Wf8ABeqRyB/J8/2o/gxV1UfgKnzNVT0wr3t7d+HGQ81iFLJmDZQxXVeFyvEeitWPF4LZsCQGWKBEU5UkkAa1ySbMczak61XeV7fOTA4WNIGyyzswDjiiIBnZfTdlF/SaidzuR6F4Vn2gXmmlAcoXIVc2oDHrO1uNzb31FKgBbipXeQwnJozJO54BCc4AVqflQ2aDY4uP1CQ+5ao3K7vlgsZgETDzrJIs6sAocEDKwY9JQO2r+nJzs4CwwcPrUnu7z6BVD5Zd28HhcDGYMPHHI84XMgscoV2bt4XI8xXRYeye0MwY5nKYhQ7FGa6HuM5Oy8GTx+Dx+xQB7AKz71/J+L+yz/gvWtuH8lYP7PH7q2d6/k/F/ZZ/wXrzXfEn5vur/wAVSOQP5Pn+0n8GKumVzPkD+T5/tJ/Birptq25T+LqdqhnRC+UFKCvPV1zjAbJGIx0yFiozytdeOkh09tTv6Ap/fSeQrR3X+U5/Gb8SrxX1vK/KVzb1mspPgYW7D7hdlaq9roB2VRfk9XiszA+lARfzFeDtjEYF1ScK8R4MigaDjawGo7j31car2/UYODueIkS3rNj7DXJZ8o1Lys2hdw9rjGYEidwQJVGVC9wa/MKfimDKGU3BFwR2g9tUjbzc/tNImPQTKDc6AWzN58KntzJC2CS/YXUeAY2qubVwKvtbJJfLIy8DbimmviK25Kott7yuwnoNfB3yykdcK1JuF7hwBV4GKT56feX+dffhafPX7w/nUJ+g2F+a/wB80/QbC/Nf75ry+asP+V//AEH+axinxP0/tN8FSTCPZlLIQ46Qvxsbeomsu5uJL4NL8VLJ6gdPZWL9BsL81/vmpXZmy0w6ZI75bk6m5ufTW9e5tRZezU3OcQ7ECQBGUEalWc5vN4RxVa5ROrD4v7lq3R9UeA91VHlE6sPi/uWrdH1R4D3Uu/2627X+aP8A0296r2/n7oPrF/OpTYP7rD9WvuqL38/dB9Yv51KbB/dYfq191Kv7XT+d3kh/SHavu2tn8/h3j7SOj6GGqnzqG3Ex+aFoW60R0B45STp6muPWKs9UvGD4JtNZOEc3Hu6WjeTWPrqeTz7Tb1bM69Nva3Ud4Sn7zSzvCulUyX+t7UA4xw8e7om58309VWTbm0eYw7ydoFl+kdB7fdUVuNs7JAZW60pv6co0Hmbn11Fh/prardnXoM7Tqe4JT91pf3BWSseJ6jfRb3GslY8T1G+i3uNeTR/Ub2hYKP2F1W8R7qlKi9hdVvEe6pSu/lj42p2jyCs7VKUrFip8iFj2D29leaxhe4NbqclVROA1xJ8XPvqbqH2HF0mbuFvWdT/76amK9nlxwN1gH8Wgfn1VnaqJ2n+3j/y/6zUtUTtP9vH/AJf9ZqWrO/8Ah7f5T5oVC40h8QFPAWH5mpjnR3jzFQuJhBxNm4MR7RW78TR+nzrtvmW/NUG1Hke4CABIz1OozUmFu86O8eYrT2qA0R1FxY8R3618+JY/8Xn/AMU+Jo/8XnXFbmzoVW1RUdkQeiP8lAhe9kyXiHoJFYtufs1+l+Rrcw+GCCy8L31rS25+zX6X5GtbOoypymH09C4kd8oNVvYbqL9FfcKyVjw3UT6K+4Vkrx636ju0qqUpSs0SqDyd4MJtLbB1ucSg9X6xx/q9gq/VCbA2K0OIxsjWtiMQJEsbnKIkXXTQ5g2ldNGoG06jeIHgQqkZhTRNhc1T+VLFodjYoB1JyLoGBP7ROwGrTtHBCaGSJiQskbxki1wHUqSLgi9j2iue/wBAmB/vsT96H/xVrZ8y14qVXEQQYiZjvUOnQLPyK4lF2SAzKDz0uhYA8R310CKZW6rA+BB91c4/oEwP99ifvQ/+KrXufuXDs2J44GkYSOHPOFCbgZdMirpWl6beo51Wm8kkzER4yjZGRU/SlK81XUTvWf7Pxf2af8F6pHIGf7Pn+0n8GKpLbPI/hcTiJZ3mxKtKxYhHjCgkWNgYybW048K0V5CMGOE+KHg8Xo//AC9A8h3V7FN9sLd1E1D7xB6OkbarM4pmFo8vmx2eDD4hQSsTSI5HYJMhQnuF1I/zCrxuRvRFjsHG8bAuEVZEuMyOBYgjuJBIPaKlBsqM4cQOOcj5sRkOAc6hQvSAAHZ2Aei1UDHciMPOmTCYmbCk30XpBQexSGVgPQWNUZWoVqAoVXYS0nCYkQdiNUggyF0fETrGpZ2CqouWYgKAOJJOgFcE5UduttEmeG/wPDMsKOVIEssmrsLjsCga9gHDNV5g5HFdgcbjcTigDfIzFVJ9bMR6iKsW3NwsNicGmEsYYUcOogyqQQCP4lYG99TxNaWtW2tKoeHYjxiABvrmTtsjg5wWTcJh8VYP7OnuqS23gzNhZ4l4yQyxjxeNlHtNVPYXJFhsJiYp0mxLNE2ZVd4yhOUrqBGDwPfV5rhuDTFXHSdMmdI3VhMQVyjkD2kvMYnDk2kEolynRipQIbDibFLHuzDvr5y1bckEuEw2GkdZmLFhE7K3TKJEpykcTm8vTUvvNyOw4nEHEQTPhpGJZsihlLHiwGZSpOt7G3o43z7qck0GEmE8kj4mcG4eQAKp+cEuSW9LMbW0tXqG4tefN3iJP+yN4jXSFnDowq7YeLKire+VQLnibC19a9GUA8R5ivVQG0dzIZpWkZpAWNyFKW4W0upNeTbsovceeeWjiBOf1C6Ghp6RhQu7DD4ynJItebXs/aVdueX5w8xVb/o+g+fL5p/sp/R9B8+Xzj/2V7l/UsLuoKhqkQAOjOneuioabzM+CnZ9qwp15UHiwv5XvVN3h2yca6Q4dSyg3vaxY8L+hRepuHcXDDiHbxe3+kCpnBbOjhFo0VO+w1PieJrChc2Nk7naWJ7xpIAaOuJJVWup0zIzK8bJwHMwJGNcosT3niT51X99dmNdMTGOlHbNbjYG6t6jx9B9FWuhFefbX1Shc+0akkz1zqs21C12JR2xduJiIwVIDW6SX1U9viL9tSNQGO3LhdsyFom43jOl++3Z6iK1zua50fFysvdrw9bEeyul9GwqOxMqlgP8S0kjqkZHwVi2mcwYXje7bt1GHhJaRmF8h1XXq3HaTap7Y+EMUCI5JYDpEm+p1OprBsrd2HD6ot2+e2rersHqFbmPwYliaNiQGFrroR26GouLmgabLWjIYDJcRmTxjgBoJRzmwGt0VV5RD0YfF/ctW+M6DwHuqtncCE//ACTfeT/ZWzgdz44nLK8pJVl6TLazCxOijWum5qWb7WnRbVMsxfx1kzxy8VdxYWBs6TssO/h/qg+sX86lNgn+qw/Vr7qiDuDD/eTfeT/ZWfA7mxRSK6vKShuAzLb1gKKmq+zNmLcVTLSXdHWRpr4oSzBhnwU/UDvns7ncKWA6UZzjw4MPLX1VPVjxMiqjM3VCknwtrXkWlZ1CuyqzUEd/V36LBji1wIVBxm1GxgwsAOv8Z/xXy39SAn/NV/hhCKFXQKAB4AWqm7h7PBkkntYC6KO6+p19AsPXV1r2OXajGVRa0hDWSe92Z+mQW9wQDgGgSsOJkGRtR1W7fQazVHfEad7ez+VeVaNoYsVZ5bERAmfFc4hY9htYNcjiO30GpIzKOJA8SK0fiNO9vZ/Kg2Gne3s/lXpXhsbms6sapE7Yf7UmCs8u041/iv6F1/4qNkkfENYCyjyHpJ7TUhHsmMdl/E/+ittVAFgLD0VnTu7W0963aXP2c6IHYB90kDReMNAEUKOz/wBvWSla2LwAkIJJFu635ivMYW1ak1nRMkmJULS2mf18f+X/AF1LVHfEad7ez+VZcNsxUbMCxOvG3bx7K9S7fa1KLGNqGWAjo6+OXipMLBtjDnSRf4ePnofOtvB40SLpx7R3VsVoz7JQ6g5D6OFY07ijXoNoXEgt6LgJyOxHlCTOq3qjNqY24yIbknW3Zrw07a+/FB7ZWI9f+6tnDbPROAue88f+KtR9ktXCrj5wjQAECesn7JkF7wcJWNQeNtfGtXbaXjB7m18iPzqQry8YYEEXBrkoXRp3IuHcZP3UTnKxYGUNGpHcB5aVowSlsSbE5RftNtBbh416+JRc2c27Ra/qOtbmEwSxjTieJPE16LqtpQFV9JxcXggCIwzxJ+ynILX2ptXmQLKWY3IA0sAQtybHtZRYAm5rzsva/O6FcraniSCA2VuIBBBsCCNLim1tlmWxW1wMrK18rrmVspIBtqo1se0dtedk7KMZJOUdYIiarGGbOwzEC9yB2aAVyhtr7LP8/wA2/qI3nJX93B1rcxuIyRlu3gPE1F4baz5xmNwTa1h26XFTE0IZSrcDWlh9jKrXJLW1Atbwv3102FexZbvbXbLjplO2UHbPsVBEKQpSleGqpSlKIlKUoiUpSiJSlKIlKUoiUpSiJSlKIlKUoiUpSiJSlKIlKUoiUpSiJSlKIlKUoiUpSiKP2vtuPDBTJmsxIGUX4a1Wdr7xNjAIMMjWY9Jjpcd3oHab91XR4weIB8QD76RxBeqAPAAe6vUs7u3tgHmlieNCTlOxiNu1ase1ucZrV2Rs4QQJGOwanvY6k+dblKV51So6o8veZJMlZkyZKVHYzbiRy82wa4iMpIGgQXufT1TUjWN8MpJJUEsuU3HFdeie8anzqG4Z95QomLeyJkDhXIszEKFOVEy53uDZgMwGhOtx2Gs0O8cTz8yM2fMy2K6dFc2a/DKRw7yD3GtqTZULWvGhs2YdEcdLn2DyHdWVcKgNwqg5i17C+YixbxI0vWhNLYFRmo+feOOPNzgZAJDHcgEFghk0y30yi96y4HbaTSFEDaKrZiLCzKrr7GFbbYVDxUHXNw7SMpPlpXiLZ8avnVAGIC5hxIAsB5aVE040Mpmo/wDSiMrmCSEZ3UWAv0AWdrEjQBT7KyneBNCquyl8hYAZR0BJmNzfLkN7jurM2xYCLGJCM2exGmbW5t6z51sDCoDcKvWzcB1rWzeNtL1JNLYFM1Ey72xKhdlcdQgHKMyyBjG4JNgCFPEi3bW9hNrJI5QBgQqvdhluCAdAdToR7RXuPZUKiwiQAnNbKLXta9vAkeuvcWBjVsyooawW4GuUWsPDQeVHGnGQKZqMfeuILfK9jlyHo2kVmKhlN9BcHjatTfSzRYe6lg069C9i11PRv2Hsqci2ZEpJWNASwYkKOsL2Po4nzNZJ8Ij5c6hsrBlv2MOBFdFrcU7eu2qAcp8lem7C6SqXh8TisNaO+ULG8/NtZiqBjZL8ezv4X17i7yYpEWRyWj0NyigtnQ2AseAYaHt9lXN8EjPnKgtlKXI1ynivhWqmwMOEZREmViCwtxtqPK5r1hyravzrUQSdch1znMzGhz6+K355p1aqvBvBiyTqTkUBlCLaxjLZ2bsN7aDjY1rYzamIkjyvLcEQSXCgWzNa1xbhxPhV0n2LC752iUta1yPRb16Eivj7DgIIMS2Kqp0/hU3Ueqrs5Ws2uDhRAOWjW5RrH4OGykVmTOFU7D7VmSWeONwn6yaVnyjplF6oB01Iv6xWzhd5MQ7q+cBOdhQplGudTfpcbaE+urK+7uHIsYUtmzcO21vdWb4qivfm1vmV+H8SiynxAqKnKlm8fpZxEkN6pPePpGWqGqw7LbpSlfMrlSlKURKUrnsu2Jvh/wANCTfBll+C5sy8xzAbm2mK3zZvhBuGtbKnGt6NE1Zg6eJ2HaVBMLoVKq2/eFaU4KMOVV8YquMoZWHNSMMwPEArw4cL1XMRvFLh8O6xyGN2xm0GDOIyhEc2kd5Qbk5hZF6RF7cK1p2hqNBaczt9fRQXQumUqk7vbXkl2mDJKVE+AwsywEdElkcyc2TwymxPadAeFae8W2ZMPjcY0c2RxFhmjhMRf4SwEn6hbjtv/B0ule9hYSLNxfgnOAd949UxbroVL1RsTvPihtUQDKiiWJRE2Qc5EyAySgkc4zBiwBXojm7HU3qM2HzzSQCJrSmHauQvqocYpebzBr3HZ4E2qRZOwy4jSfAn7KMS6ZSoDdDbUmLWSZhkjLKiRlQGVkQCck8T+tLKPq/TVYxm8ksEGZXSIfDcaGCqnOuschC82sgyO17ErozX6OtUbaPc8s3H9+inFuujUqvb47aaDDIUYxtLIqBzzYVLqWPONLdEBCkXIOpAqoJvNI74aeXEjDM2BxGaTmsyFkxIC/q20Utl4HU6qtiRU0rN9RuLbv8At2IXQuoUrnu0t7MUI0Z3GFf4FFMkbQF/hWIYNngF9VsQi5BZ/wBZe5Arfn3vlWZoWskpxeFVYil2EEqRGQ3Ghs5kXP2EeFPYqnV+R67JiCudKq+4mIdhilkmMjJi5lyMAGjXnXK39DLYgcABpVfwWLlgillM2QT7SmilxLRAmCNGlCsb3FiQiAsMq5uFBakuc2dI45z+d+yYl0ilUE70zmHD85OsEbyYlTjuZGV1iIEDZXBROdBZr8DzZy2vWltXerEvhlEsgwzSYB5VTmGvipSZEMakm6dARtlWzDnQb2Fqs2xqE6jx6+rq7t4UYwul0qs43axg2TFIrEExYdBIAhylwih2L9BV1uWIsONqh9k7wYvErh4xMqM82KiadYkfMsKBkdR1Lm/EaHiBVG2jnNLpEAkfTNTiV+pXMdob4Ty4RC8ow5k2cZVUQljiZjnR4la91sAhslmHOg3sLVZ9obWbD7JhcMys0eHQSEJ0C6qM785ZUHeWFh3VL7N7YB1Jj8PomJWelc4wW355X2dJLPzY+E4mB2ULzc2XSK4HRJcCwI06VwOFfcFtBwhV5edZdsLGUkQZolad8p7xcWI7BbQVc2LhqfPiR9vFRiXRqVz7Y+35MPDeXEZgu0pYpjIgBhiLzZSx/hDHmyDwAIA0r2+98rJAzTrh45JMYefMGYNzMxWCEKRoWTpdjNkIXXhU2T5gHLjn1nh1JiCv1K5VBvPi4MNg0Q5b4YSAyBcs0pmcGFmcX0UDoJ0+mONten4fFq5YKQSjZXHzWsDbyIrOvbOo5nMZ+CkOlZ7V8rne7uAxJKYmNGGRsWXZsTIxxVnmEcPMnop0svS7Mg76w7M3xxj4WeTOjMFw5BZUJimkmVJImjjtZADwY5xlNzqDWxsXSQ1wMQD2kx1/nWoxLpVKou0tq4jDy4kZlZ0w+DzT8z1Q80iyzGNT0lRbtlB01uaxtvPOID/WAYvhaQ/GPMrl5ox5mfJ+zNpLRZx0elfsqos3kSCNuPV1demp4KcSv1Kqe420wUkDyh3lxeIKNlK86q5TmVT1Rlse7XTjW28pbawSRiFjwwkhTMQsjtIySuQOuUUILdgkJtqCMnW5a8tOwntSVYbUrmG7OJxSJsqOVnkjldZVlLa6wSmTDym+tmIdTrcAg6rUjsreTEzSqnO3eVcQJcOsIDYAqG5tixF2ObKtn0cm400rd9i5pMOBA/v0+yjEr9SqtuVtNviiOWSRpmSEs9lBkDIpLRWHWcWtrqTxrV3C3mlxMsySOsiiOGVGATMOcMmZGMdlJGVdOKm4JJrJ1q8B52aYKnFornSud7Z3llvtGNnWUJBMyIqI0SBMgCy8JFc3Is1w2pUixrdxu3MUk7MsgEUWIwUPM80pzriBEJCX4gqXuLW4G97i1/Yn5Zj8j1TErvSqLHvJiRjY0d2HOY14TAcMRGkI5wxOmII6bOEVuJ4nQWNQUG8uKw+BwSxtkDYeVxLIEyySrMQkTGW5AtqVXpkHQ6GrNsHncbff02UYwur0qB3l2pLFg0dSI2ZolkkymRcOjkc5LltqF7zprc6VH4Xak8k+EjhxSSRNHNLJPzAvKsU0ahUtZQTmK5gLaXArBtu5zcUjfjtnwUyrdSqBHvvM0YAZTNHhdoSTLzeqSwFeZDD+HS5t26d4r5NvJjIlmV5A1o8FLzvMj+rpOzLO2RdHVMtxe9tb3rX2GpuR48Y4KMQXQKVQ8XNLNJgzBjC5yY7+srCtmyrHl6BAjaxsMw42NuJIk8RvDOdirikCidoInAKnLndkU9E9mpqptXDDB1Mb5ZkcOpTiVppXP9tbwY3D4uODnFYhISrMsSJi3eQiUWsWGVcqhY9RcE3BrJid6p1xmTn0VvhyYf4JzN2EBcAT85xuw1zHo9IAC+tWFk8gEEZid/T83UYlfKVQf0xkkAjLKX5raPPJk6rRX5hWFjxUE2GpGtiDTZ+28YYneLLlg2fh5UgEVzLLJh2awPWyqQpyi5J0uO17E8CSQP8A2PP1TEFfqVzvB724lsJI/OoV53Dr8JyRuYUkvzzskV0slha/DP0urc+thYgyPmOIL/2qLSaoJlGFFgFGhBAzfNNrroQKk2Tmglx07T+eaYl0KlV/dWU87jIlYvDFiMsbFixXNGryRBjckK7Ht0vbsqwVyVGYHR+ZqwMpSlKopSlKURKUpREpSlESvE8IdWVhdWBVgeBBFiD6qUoi8YPBpFGscahEUWCroB2++/nWalKEk5lEpelKIlKUoiUpSiJSlKIlKUoiXpSlESlKURKXpSiJSlKIlL0pREpSlES9YpcMjMrMoLISVYgXUkWJU8RcaV9pQGEWSlKURKUpREvSlKIo+Ld7DrOZ1hQSksect0rt1iO4ntIqQpSpc4u1KJSlKhEpelKIlKUoiVhxOESQASKGCsrgNqAym6sPSDrX2lASMwiy3pSlESlKURYsNhUjUJGoRReyqLAXNzoO8kn11lpShM6olKUo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Measurement in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4924"/>
            <a:ext cx="7526181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Lean </a:t>
            </a:r>
            <a:r>
              <a:rPr lang="en-US" sz="3600" dirty="0"/>
              <a:t>Techniques in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2895600" cy="5486400"/>
          </a:xfrm>
        </p:spPr>
        <p:txBody>
          <a:bodyPr>
            <a:noAutofit/>
          </a:bodyPr>
          <a:lstStyle/>
          <a:p>
            <a:pPr>
              <a:buClrTx/>
              <a:buFont typeface="+mj-lt"/>
              <a:buAutoNum type="arabicPeriod"/>
            </a:pPr>
            <a:r>
              <a:rPr lang="en-US" sz="1200" dirty="0" smtClean="0"/>
              <a:t>5S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5 Whys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6Ms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7Ps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A3s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Agile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err="1" smtClean="0"/>
              <a:t>Analagous</a:t>
            </a:r>
            <a:r>
              <a:rPr lang="en-US" sz="1200" dirty="0" smtClean="0"/>
              <a:t> Estimates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i="1" dirty="0" err="1" smtClean="0"/>
              <a:t>Andon</a:t>
            </a:r>
            <a:r>
              <a:rPr lang="en-US" sz="1200" i="1" dirty="0" smtClean="0"/>
              <a:t> </a:t>
            </a:r>
            <a:r>
              <a:rPr lang="en-US" sz="1200" dirty="0" smtClean="0"/>
              <a:t>– call for help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Benchmarking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Bottom-Up Estimating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Brainstorming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Business </a:t>
            </a:r>
            <a:r>
              <a:rPr lang="en-US" sz="1200" dirty="0"/>
              <a:t>Process Reengineering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CADD – 3D / 4D / 5D / 6D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Cause and Effect Diagrams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Checklists / </a:t>
            </a:r>
            <a:r>
              <a:rPr lang="en-US" sz="1200" dirty="0" err="1" smtClean="0"/>
              <a:t>Checksheets</a:t>
            </a:r>
            <a:endParaRPr lang="en-US" sz="1200" dirty="0" smtClean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Choosing </a:t>
            </a:r>
            <a:r>
              <a:rPr lang="en-US" sz="1200" dirty="0"/>
              <a:t>by </a:t>
            </a:r>
            <a:r>
              <a:rPr lang="en-US" sz="1200" dirty="0" smtClean="0"/>
              <a:t>Advantages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Collocation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Continuous </a:t>
            </a:r>
            <a:r>
              <a:rPr lang="en-US" sz="1200" dirty="0"/>
              <a:t>Improvement / </a:t>
            </a:r>
            <a:r>
              <a:rPr lang="en-US" sz="1200" i="1" dirty="0" smtClean="0"/>
              <a:t>Kaizen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Control Charts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Critical Chain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/>
              <a:t>Critical </a:t>
            </a:r>
            <a:r>
              <a:rPr lang="en-US" sz="1200" dirty="0" smtClean="0"/>
              <a:t>Path Method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Design </a:t>
            </a:r>
            <a:r>
              <a:rPr lang="en-US" sz="1200" dirty="0"/>
              <a:t>Structure Matrix </a:t>
            </a:r>
            <a:endParaRPr lang="en-US" sz="1200" dirty="0" smtClean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Earned Value Management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First </a:t>
            </a:r>
            <a:r>
              <a:rPr lang="en-US" sz="1200" dirty="0"/>
              <a:t>run </a:t>
            </a:r>
            <a:r>
              <a:rPr lang="en-US" sz="1200" dirty="0" smtClean="0"/>
              <a:t>studies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/>
            </a:pPr>
            <a:r>
              <a:rPr lang="en-US" sz="1200" dirty="0" smtClean="0"/>
              <a:t>Fishbone </a:t>
            </a:r>
            <a:r>
              <a:rPr lang="en-US" sz="1200" dirty="0"/>
              <a:t>/ Ishikawa </a:t>
            </a:r>
            <a:r>
              <a:rPr lang="en-US" sz="1200" dirty="0" smtClean="0"/>
              <a:t>Diagram</a:t>
            </a:r>
          </a:p>
          <a:p>
            <a:endParaRPr lang="en-US" sz="1600" i="1" dirty="0"/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990600"/>
            <a:ext cx="2971800" cy="5334000"/>
          </a:xfrm>
        </p:spPr>
        <p:txBody>
          <a:bodyPr>
            <a:noAutofit/>
          </a:bodyPr>
          <a:lstStyle/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/>
              <a:t>Flowcharts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Going </a:t>
            </a:r>
            <a:r>
              <a:rPr lang="en-US" sz="1200" dirty="0"/>
              <a:t>to the source / </a:t>
            </a:r>
            <a:r>
              <a:rPr lang="en-US" sz="1200" i="1" dirty="0" err="1"/>
              <a:t>Genchi</a:t>
            </a:r>
            <a:r>
              <a:rPr lang="en-US" sz="1200" i="1" dirty="0"/>
              <a:t> </a:t>
            </a:r>
            <a:r>
              <a:rPr lang="en-US" sz="1200" i="1" dirty="0" err="1"/>
              <a:t>Genbutsu</a:t>
            </a:r>
            <a:endParaRPr lang="en-US" sz="1200" i="1" dirty="0"/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i="1" dirty="0" err="1" smtClean="0"/>
              <a:t>hansei</a:t>
            </a:r>
            <a:r>
              <a:rPr lang="en-US" sz="1200" dirty="0" smtClean="0"/>
              <a:t>  </a:t>
            </a:r>
            <a:r>
              <a:rPr lang="en-US" sz="1200" dirty="0"/>
              <a:t>- reflect on shortcomings and develop </a:t>
            </a:r>
            <a:r>
              <a:rPr lang="en-US" sz="1200" dirty="0" smtClean="0"/>
              <a:t>countermeasures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Histograms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Integrated </a:t>
            </a:r>
            <a:r>
              <a:rPr lang="en-US" sz="1200" dirty="0"/>
              <a:t>Project </a:t>
            </a:r>
            <a:r>
              <a:rPr lang="en-US" sz="1200" dirty="0" smtClean="0"/>
              <a:t>Delivery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Intelligent </a:t>
            </a:r>
            <a:r>
              <a:rPr lang="en-US" sz="1200" dirty="0"/>
              <a:t>use of machines / </a:t>
            </a:r>
            <a:r>
              <a:rPr lang="en-US" sz="1200" i="1" dirty="0" err="1"/>
              <a:t>jidoka</a:t>
            </a:r>
            <a:r>
              <a:rPr lang="en-US" sz="1200" i="1" dirty="0"/>
              <a:t> </a:t>
            </a:r>
            <a:endParaRPr lang="en-US" sz="1200" dirty="0" smtClean="0"/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inventive </a:t>
            </a:r>
            <a:r>
              <a:rPr lang="en-US" sz="1200" dirty="0"/>
              <a:t>problem solving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/>
              <a:t>Just in Time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Last Planner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Leads and Lags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Life Cycle Assessment / ISO 14040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/>
              <a:t>Line of Balance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/>
              <a:t>Overall equipment effectiveness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/>
              <a:t>Off-site </a:t>
            </a:r>
            <a:r>
              <a:rPr lang="en-US" sz="1200" dirty="0" smtClean="0"/>
              <a:t>production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Parametric Estimates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Pareto Analysis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Plan-do-check-act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Precedence Diagrams</a:t>
            </a:r>
            <a:endParaRPr lang="en-US" sz="1200" dirty="0"/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/>
              <a:t>Pull systems / </a:t>
            </a:r>
            <a:r>
              <a:rPr lang="en-US" sz="1200" i="1" dirty="0" err="1"/>
              <a:t>Kanban</a:t>
            </a:r>
            <a:endParaRPr lang="en-US" sz="1200" i="1" dirty="0"/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Quality </a:t>
            </a:r>
            <a:r>
              <a:rPr lang="en-US" sz="1200" dirty="0"/>
              <a:t>circles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Red-yellow-green </a:t>
            </a:r>
            <a:r>
              <a:rPr lang="en-US" sz="1200" dirty="0"/>
              <a:t>progress </a:t>
            </a:r>
            <a:r>
              <a:rPr lang="en-US" sz="1200" dirty="0" smtClean="0"/>
              <a:t>reports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Responsibility Assignment Matrix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 smtClean="0"/>
              <a:t>Risk Management</a:t>
            </a:r>
          </a:p>
          <a:p>
            <a:pPr marL="228600" indent="-228600">
              <a:buClrTx/>
              <a:buFont typeface="+mj-lt"/>
              <a:buAutoNum type="arabicPeriod" startAt="26"/>
            </a:pPr>
            <a:r>
              <a:rPr lang="en-US" sz="1200" dirty="0"/>
              <a:t>Rolling-Wave Planning / Progressive Elaboration</a:t>
            </a:r>
          </a:p>
          <a:p>
            <a:pPr>
              <a:buFont typeface="+mj-lt"/>
              <a:buAutoNum type="arabicPeriod" startAt="26"/>
            </a:pPr>
            <a:endParaRPr lang="en-US" sz="1200" dirty="0" smtClean="0"/>
          </a:p>
          <a:p>
            <a:endParaRPr lang="en-US" sz="15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943600" y="993913"/>
            <a:ext cx="2895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Root </a:t>
            </a:r>
            <a:r>
              <a:rPr lang="en-US" sz="1200" dirty="0"/>
              <a:t>Cause Analysis / </a:t>
            </a:r>
            <a:r>
              <a:rPr lang="en-US" sz="1200" i="1" dirty="0" err="1"/>
              <a:t>nemawashi</a:t>
            </a:r>
            <a:r>
              <a:rPr lang="en-US" sz="1200" i="1" dirty="0"/>
              <a:t> 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Scatter Diagrams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Scrum</a:t>
            </a:r>
            <a:endParaRPr lang="en-US" sz="1200" dirty="0"/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Self-managed teams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Set-based </a:t>
            </a:r>
            <a:r>
              <a:rPr lang="en-US" sz="1200" dirty="0"/>
              <a:t>design / Last responsible moment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Six </a:t>
            </a:r>
            <a:r>
              <a:rPr lang="en-US" sz="1200" dirty="0"/>
              <a:t>Sigma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Spaghetti Plots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Standardizing tasks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Statistical Process Control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Supply Chain Participation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err="1" smtClean="0"/>
              <a:t>Takt</a:t>
            </a:r>
            <a:r>
              <a:rPr lang="en-US" sz="1200" dirty="0" smtClean="0"/>
              <a:t> units</a:t>
            </a:r>
            <a:endParaRPr lang="en-US" sz="1200" dirty="0"/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Target Value Design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Theory of Constraints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Three-bin </a:t>
            </a:r>
            <a:r>
              <a:rPr lang="en-US" sz="1200" dirty="0" smtClean="0"/>
              <a:t>system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Three-point Estimates</a:t>
            </a:r>
            <a:endParaRPr lang="en-US" sz="1200" dirty="0"/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Total productive </a:t>
            </a:r>
            <a:r>
              <a:rPr lang="en-US" sz="1200" dirty="0" smtClean="0"/>
              <a:t>maintenance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Trend Analysis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Value Analysis / Value Engineering</a:t>
            </a:r>
            <a:endParaRPr lang="en-US" sz="1200" dirty="0"/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Value </a:t>
            </a:r>
            <a:r>
              <a:rPr lang="en-US" sz="1200" dirty="0"/>
              <a:t>Stream Mapping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Visual </a:t>
            </a:r>
            <a:r>
              <a:rPr lang="en-US" sz="1200" dirty="0" smtClean="0"/>
              <a:t>control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 smtClean="0"/>
              <a:t>Work Breakdown Structure</a:t>
            </a:r>
            <a:endParaRPr lang="en-US" sz="1200" dirty="0"/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Work Structuring</a:t>
            </a:r>
          </a:p>
          <a:p>
            <a:pPr marL="228600" indent="-228600">
              <a:buFont typeface="+mj-lt"/>
              <a:buAutoNum type="arabicPeriod" startAt="50"/>
            </a:pPr>
            <a:r>
              <a:rPr lang="en-US" sz="1200" dirty="0"/>
              <a:t>Workload balancing / </a:t>
            </a:r>
            <a:r>
              <a:rPr lang="en-US" sz="1200" i="1" dirty="0" err="1" smtClean="0"/>
              <a:t>heijunka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822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in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Most projects have iterative elements of work, which permits:</a:t>
            </a:r>
          </a:p>
          <a:p>
            <a:r>
              <a:rPr lang="en-US" sz="3200" dirty="0" smtClean="0"/>
              <a:t>Test a technique, learn, and apply on future iterations, e.g.:</a:t>
            </a:r>
          </a:p>
          <a:p>
            <a:pPr lvl="1"/>
            <a:r>
              <a:rPr lang="en-US" sz="3200" dirty="0" smtClean="0"/>
              <a:t>Agile</a:t>
            </a:r>
          </a:p>
          <a:p>
            <a:pPr lvl="1"/>
            <a:r>
              <a:rPr lang="en-US" sz="3200" dirty="0" smtClean="0"/>
              <a:t>First run studies</a:t>
            </a:r>
          </a:p>
          <a:p>
            <a:pPr lvl="1"/>
            <a:r>
              <a:rPr lang="en-US" sz="3200" dirty="0" smtClean="0"/>
              <a:t>Last Planner</a:t>
            </a:r>
          </a:p>
          <a:p>
            <a:pPr lvl="1"/>
            <a:r>
              <a:rPr lang="en-US" sz="3200" dirty="0" smtClean="0"/>
              <a:t>Plan-do-check-act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7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in Project 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For work that is not iterative (performed only once on any particular project), Lean techniques are applied across projects (i.e., apply lessons learned on one project to subsequent projects).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94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Eras of Project Management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894115"/>
              </p:ext>
            </p:extLst>
          </p:nvPr>
        </p:nvGraphicFramePr>
        <p:xfrm>
          <a:off x="397565" y="1520428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Pre-Modern Project Management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Modern Project Management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Post-Modern</a:t>
                      </a:r>
                      <a:r>
                        <a:rPr lang="en-US" sz="2800" baseline="0" dirty="0" smtClean="0"/>
                        <a:t> Project Management / Lean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“It takes as long as it takes and it costs what</a:t>
                      </a:r>
                      <a:r>
                        <a:rPr lang="en-US" sz="2800" baseline="0" dirty="0" smtClean="0"/>
                        <a:t> it costs.”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“Generally recognized good practice” (PMBOK® Guide, 5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dirty="0" smtClean="0"/>
                        <a:t> Ed., page 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Systematic elimination of waste /  continuous</a:t>
                      </a:r>
                      <a:r>
                        <a:rPr lang="en-US" sz="2800" baseline="0" dirty="0" smtClean="0"/>
                        <a:t> improvement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496" y="6488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Gauthier and </a:t>
            </a:r>
            <a:r>
              <a:rPr lang="en-US" dirty="0" err="1" smtClean="0"/>
              <a:t>Ika</a:t>
            </a:r>
            <a:r>
              <a:rPr lang="en-US" dirty="0" smtClean="0"/>
              <a:t>, Project Management Journal, October 2012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97565" y="3092726"/>
            <a:ext cx="87630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Lean Production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676400"/>
            <a:ext cx="62579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4572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quality along production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In humans and animals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“containing little or no fat” </a:t>
            </a:r>
          </a:p>
          <a:p>
            <a:pPr marL="800100" lvl="2" indent="0">
              <a:buNone/>
            </a:pPr>
            <a:r>
              <a:rPr lang="en-US" sz="1900" dirty="0" smtClean="0"/>
              <a:t>- </a:t>
            </a:r>
            <a:r>
              <a:rPr lang="en-US" sz="1900" i="1" dirty="0" smtClean="0"/>
              <a:t>dictionary.com, merriam-webster.com</a:t>
            </a:r>
            <a:endParaRPr lang="en-US" sz="1900" dirty="0" smtClean="0"/>
          </a:p>
          <a:p>
            <a:r>
              <a:rPr lang="en-US" dirty="0" smtClean="0"/>
              <a:t>Concept in human language for millennia</a:t>
            </a:r>
          </a:p>
          <a:p>
            <a:r>
              <a:rPr lang="en-US" dirty="0" smtClean="0"/>
              <a:t>Reduction of waist</a:t>
            </a:r>
          </a:p>
          <a:p>
            <a:pPr marL="0" indent="0">
              <a:buNone/>
            </a:pPr>
            <a:r>
              <a:rPr lang="en-US" u="sng" dirty="0" smtClean="0"/>
              <a:t>In organizations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Designing </a:t>
            </a:r>
            <a:r>
              <a:rPr lang="en-US" dirty="0"/>
              <a:t>production systems to minimize waste </a:t>
            </a:r>
            <a:r>
              <a:rPr lang="en-US" dirty="0" smtClean="0"/>
              <a:t>and maximize value for the end customer.</a:t>
            </a:r>
          </a:p>
          <a:p>
            <a:r>
              <a:rPr lang="en-US" dirty="0"/>
              <a:t>Reduction of </a:t>
            </a:r>
            <a:r>
              <a:rPr lang="en-US" dirty="0" smtClean="0"/>
              <a:t>waste</a:t>
            </a:r>
          </a:p>
          <a:p>
            <a:r>
              <a:rPr lang="en-US" dirty="0" smtClean="0"/>
              <a:t>Term adopted by John </a:t>
            </a:r>
            <a:r>
              <a:rPr lang="en-US" dirty="0" err="1"/>
              <a:t>Krafcik</a:t>
            </a:r>
            <a:r>
              <a:rPr lang="en-US" dirty="0"/>
              <a:t> </a:t>
            </a:r>
            <a:r>
              <a:rPr lang="en-US" dirty="0" smtClean="0"/>
              <a:t>in 1988 to describe the Toyota Production System</a:t>
            </a:r>
            <a:endParaRPr lang="en-US" sz="1900" dirty="0"/>
          </a:p>
          <a:p>
            <a:pPr lvl="1"/>
            <a:r>
              <a:rPr lang="en-US" sz="1900" dirty="0" err="1" smtClean="0"/>
              <a:t>Krafcik</a:t>
            </a:r>
            <a:r>
              <a:rPr lang="en-US" sz="1900" dirty="0"/>
              <a:t>, JF (1988), "Triumph of the lean production system", </a:t>
            </a:r>
            <a:r>
              <a:rPr lang="en-US" sz="1900" dirty="0" smtClean="0"/>
              <a:t>Sloan Management </a:t>
            </a:r>
            <a:r>
              <a:rPr lang="en-US" sz="1900" dirty="0"/>
              <a:t>Review, </a:t>
            </a:r>
            <a:r>
              <a:rPr lang="en-US" sz="1900" dirty="0" err="1" smtClean="0"/>
              <a:t>Vol</a:t>
            </a:r>
            <a:r>
              <a:rPr lang="en-US" sz="1900" dirty="0" smtClean="0"/>
              <a:t> </a:t>
            </a:r>
            <a:r>
              <a:rPr lang="en-US" sz="1900" dirty="0"/>
              <a:t>30 </a:t>
            </a:r>
            <a:r>
              <a:rPr lang="en-US" sz="1900" dirty="0" smtClean="0"/>
              <a:t>No1</a:t>
            </a:r>
            <a:r>
              <a:rPr lang="en-US" sz="1900" dirty="0"/>
              <a:t>, </a:t>
            </a:r>
            <a:r>
              <a:rPr lang="en-US" sz="1900" dirty="0" smtClean="0"/>
              <a:t>pp41-52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402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Organizations become 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Reduce the seven wastes </a:t>
            </a:r>
            <a:r>
              <a:rPr lang="en-US" sz="2400" dirty="0"/>
              <a:t>(</a:t>
            </a:r>
            <a:r>
              <a:rPr lang="en-US" sz="2400" i="1" dirty="0" err="1" smtClean="0"/>
              <a:t>muda</a:t>
            </a:r>
            <a:r>
              <a:rPr lang="en-US" sz="2400" dirty="0" smtClean="0"/>
              <a:t>) - items that incur cost without adding value</a:t>
            </a:r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Transportation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Inventory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Motion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Waiting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Over-processing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Over-production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Defects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Reduce inconsistency / variation (</a:t>
            </a:r>
            <a:r>
              <a:rPr lang="en-US" sz="2400" i="1" dirty="0" err="1" smtClean="0"/>
              <a:t>mura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Eliminate unreasonable demands (</a:t>
            </a:r>
            <a:r>
              <a:rPr lang="en-US" sz="2400" i="1" dirty="0" err="1" smtClean="0"/>
              <a:t>muri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85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How Humans and Animals become 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05000"/>
            <a:ext cx="4724400" cy="4221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Diet and exercise</a:t>
            </a:r>
          </a:p>
          <a:p>
            <a:r>
              <a:rPr lang="en-US" sz="3200" dirty="0" smtClean="0"/>
              <a:t>Again, known </a:t>
            </a:r>
            <a:r>
              <a:rPr lang="en-US" sz="3200" dirty="0"/>
              <a:t>for </a:t>
            </a:r>
            <a:r>
              <a:rPr lang="en-US" sz="3200" dirty="0" smtClean="0"/>
              <a:t>millennia</a:t>
            </a:r>
          </a:p>
          <a:p>
            <a:r>
              <a:rPr lang="en-US" sz="3200" dirty="0" smtClean="0"/>
              <a:t>Simple concept, but difficult to implement</a:t>
            </a:r>
          </a:p>
        </p:txBody>
      </p:sp>
      <p:pic>
        <p:nvPicPr>
          <p:cNvPr id="4098" name="Picture 2" descr="C:\Users\Nigel\Documents\My Box Files\Nigel-Box\photos\2010\2010-11-13WeightWatchers\IMG_4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1623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Organizations become 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Reduce the seven wastes </a:t>
            </a:r>
            <a:r>
              <a:rPr lang="en-US" sz="2400" dirty="0"/>
              <a:t>(</a:t>
            </a:r>
            <a:r>
              <a:rPr lang="en-US" sz="2400" i="1" dirty="0" err="1" smtClean="0"/>
              <a:t>muda</a:t>
            </a:r>
            <a:r>
              <a:rPr lang="en-US" sz="2400" dirty="0" smtClean="0"/>
              <a:t>) - items that incur cost without adding value</a:t>
            </a:r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Transportation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Inventory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Motion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Waiting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Over-processing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Over-production</a:t>
            </a:r>
            <a:endParaRPr lang="en-US" sz="2400" dirty="0"/>
          </a:p>
          <a:p>
            <a:pPr marL="1425575" lvl="1" indent="-511175">
              <a:buFont typeface="+mj-lt"/>
              <a:buAutoNum type="alphaLcParenR"/>
            </a:pPr>
            <a:r>
              <a:rPr lang="en-US" sz="2400" dirty="0" smtClean="0"/>
              <a:t>Defects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Reduce inconsistency / variation (</a:t>
            </a:r>
            <a:r>
              <a:rPr lang="en-US" sz="2400" i="1" dirty="0" err="1" smtClean="0"/>
              <a:t>mura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Eliminate unreasonable demands (</a:t>
            </a:r>
            <a:r>
              <a:rPr lang="en-US" sz="2400" i="1" dirty="0" err="1" smtClean="0"/>
              <a:t>muri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22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in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optimize the system (Reduction of one of the seven wastes might increase other wastes)</a:t>
            </a:r>
          </a:p>
          <a:p>
            <a:r>
              <a:rPr lang="en-US" b="1" i="1" dirty="0" smtClean="0"/>
              <a:t>Zero waste is impossible, but it is always possible to do better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1757"/>
            <a:ext cx="5786062" cy="256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and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Modern Project Management</a:t>
            </a:r>
          </a:p>
          <a:p>
            <a:pPr lvl="1"/>
            <a:r>
              <a:rPr lang="en-US" sz="3200" dirty="0" smtClean="0"/>
              <a:t>The Triple Constraint</a:t>
            </a:r>
          </a:p>
          <a:p>
            <a:pPr lvl="1"/>
            <a:r>
              <a:rPr lang="en-US" sz="3200" dirty="0" smtClean="0"/>
              <a:t>PMBOK® Guide Third Edition, 2004, page 8:</a:t>
            </a:r>
          </a:p>
          <a:p>
            <a:pPr lvl="2"/>
            <a:r>
              <a:rPr lang="en-US" sz="3200" dirty="0" smtClean="0"/>
              <a:t>“Project managers often talk of a “triple constraint” - project scope, time and cost – in managing project requirements”</a:t>
            </a:r>
          </a:p>
          <a:p>
            <a:pPr lvl="1"/>
            <a:r>
              <a:rPr lang="en-US" sz="3200" dirty="0" smtClean="0"/>
              <a:t>No longer in Fourth Edition, 2008, and Fifth Edition, 2012</a:t>
            </a:r>
          </a:p>
        </p:txBody>
      </p:sp>
    </p:spTree>
    <p:extLst>
      <p:ext uri="{BB962C8B-B14F-4D97-AF65-F5344CB8AC3E}">
        <p14:creationId xmlns:p14="http://schemas.microsoft.com/office/powerpoint/2010/main" val="31617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2800" dirty="0"/>
              <a:t>"Time, Budget, Scope: </a:t>
            </a:r>
            <a:r>
              <a:rPr lang="en-US" sz="2800" dirty="0" smtClean="0"/>
              <a:t>pick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 smtClean="0"/>
              <a:t>    any</a:t>
            </a:r>
            <a:r>
              <a:rPr lang="en-US" sz="2800" dirty="0"/>
              <a:t> </a:t>
            </a:r>
            <a:r>
              <a:rPr lang="en-US" sz="2800" dirty="0" smtClean="0"/>
              <a:t>two" </a:t>
            </a:r>
            <a:r>
              <a:rPr lang="en-US" sz="2800" dirty="0"/>
              <a:t>‐ Greg </a:t>
            </a:r>
            <a:r>
              <a:rPr lang="en-US" sz="2800" dirty="0" err="1"/>
              <a:t>Larman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/>
              <a:t>sign at an automotive repair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shop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"We can do GOOD, QUICK and </a:t>
            </a:r>
            <a:endParaRPr lang="en-US" sz="2800" dirty="0" smtClean="0"/>
          </a:p>
          <a:p>
            <a:pPr lvl="1"/>
            <a:r>
              <a:rPr lang="en-US" sz="2800" dirty="0" smtClean="0"/>
              <a:t>CHEAP work. You </a:t>
            </a:r>
            <a:r>
              <a:rPr lang="en-US" sz="2800" dirty="0"/>
              <a:t>can have any two but not all </a:t>
            </a:r>
            <a:r>
              <a:rPr lang="en-US" sz="2800" dirty="0" smtClean="0"/>
              <a:t>three: </a:t>
            </a:r>
            <a:endParaRPr lang="en-US" sz="2800" dirty="0"/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/>
              <a:t>GOOD </a:t>
            </a:r>
            <a:r>
              <a:rPr lang="en-US" sz="2800" dirty="0"/>
              <a:t>QUICK work won't be </a:t>
            </a:r>
            <a:r>
              <a:rPr lang="en-US" sz="2800" dirty="0" smtClean="0"/>
              <a:t>CHEAP </a:t>
            </a:r>
            <a:endParaRPr lang="en-US" sz="2800" dirty="0"/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/>
              <a:t>GOOD </a:t>
            </a:r>
            <a:r>
              <a:rPr lang="en-US" sz="2800" dirty="0"/>
              <a:t>CHEAP work won't be </a:t>
            </a:r>
            <a:r>
              <a:rPr lang="en-US" sz="2800" dirty="0" smtClean="0"/>
              <a:t>QUICK </a:t>
            </a:r>
            <a:endParaRPr lang="en-US" sz="2800" dirty="0"/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/>
              <a:t>QUICK </a:t>
            </a:r>
            <a:r>
              <a:rPr lang="en-US" sz="2800" dirty="0"/>
              <a:t>CHEAP work won't be </a:t>
            </a:r>
            <a:r>
              <a:rPr lang="en-US" sz="2800" dirty="0" smtClean="0"/>
              <a:t>GOOD" </a:t>
            </a: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971800" cy="23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2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rejects the Triple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 </a:t>
            </a:r>
            <a:r>
              <a:rPr lang="en-US" sz="3200" u="sng" dirty="0" smtClean="0"/>
              <a:t>can</a:t>
            </a:r>
            <a:r>
              <a:rPr lang="en-US" sz="3200" dirty="0" smtClean="0"/>
              <a:t> be faster and better without increasing cost</a:t>
            </a:r>
          </a:p>
          <a:p>
            <a:r>
              <a:rPr lang="en-US" sz="3200" dirty="0" smtClean="0"/>
              <a:t>How:</a:t>
            </a:r>
          </a:p>
          <a:p>
            <a:pPr lvl="1"/>
            <a:r>
              <a:rPr lang="en-US" sz="3200" u="sng" dirty="0" smtClean="0"/>
              <a:t>People</a:t>
            </a:r>
            <a:r>
              <a:rPr lang="en-US" sz="3200" dirty="0" smtClean="0"/>
              <a:t>: training, mentoring, and hiring workers with different skills</a:t>
            </a:r>
          </a:p>
          <a:p>
            <a:pPr lvl="1"/>
            <a:r>
              <a:rPr lang="en-US" sz="3200" dirty="0" smtClean="0"/>
              <a:t>Adopting more efficient </a:t>
            </a:r>
            <a:r>
              <a:rPr lang="en-US" sz="3200" u="sng" dirty="0" smtClean="0"/>
              <a:t>processes</a:t>
            </a:r>
          </a:p>
          <a:p>
            <a:pPr lvl="1"/>
            <a:r>
              <a:rPr lang="en-US" sz="3200" dirty="0" smtClean="0"/>
              <a:t>Using </a:t>
            </a:r>
            <a:r>
              <a:rPr lang="en-US" sz="3200" u="sng" dirty="0" smtClean="0"/>
              <a:t>tools</a:t>
            </a:r>
            <a:r>
              <a:rPr lang="en-US" sz="3200" dirty="0" smtClean="0"/>
              <a:t> to increase productivity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56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and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u="sng" dirty="0" smtClean="0"/>
              <a:t>People</a:t>
            </a:r>
          </a:p>
          <a:p>
            <a:r>
              <a:rPr lang="en-US" sz="4400" dirty="0" smtClean="0"/>
              <a:t>Change adopted by management</a:t>
            </a:r>
          </a:p>
          <a:p>
            <a:r>
              <a:rPr lang="en-US" sz="4400" dirty="0" smtClean="0"/>
              <a:t>Implemented through specialists - trainers, mentors, HR professionals </a:t>
            </a:r>
            <a:r>
              <a:rPr lang="en-US" sz="4400" dirty="0"/>
              <a:t>(outside stimulus</a:t>
            </a:r>
            <a:r>
              <a:rPr lang="en-US" sz="4400" dirty="0" smtClean="0"/>
              <a:t>)</a:t>
            </a:r>
          </a:p>
          <a:p>
            <a:pPr marL="0" indent="0">
              <a:buNone/>
            </a:pPr>
            <a:r>
              <a:rPr lang="en-US" sz="4400" u="sng" dirty="0" smtClean="0"/>
              <a:t>Processes</a:t>
            </a:r>
          </a:p>
          <a:p>
            <a:r>
              <a:rPr lang="en-US" sz="4400" dirty="0" smtClean="0"/>
              <a:t>Sanctioned by management – create an environment that fosters systematic innovation</a:t>
            </a:r>
          </a:p>
          <a:p>
            <a:r>
              <a:rPr lang="en-US" sz="4400" dirty="0" smtClean="0"/>
              <a:t>Developed and implemented by front-line workers</a:t>
            </a:r>
          </a:p>
          <a:p>
            <a:r>
              <a:rPr lang="en-US" sz="4400" dirty="0" smtClean="0"/>
              <a:t>Works best when benchmarked with other similar operations (outside stimulus)</a:t>
            </a:r>
          </a:p>
          <a:p>
            <a:r>
              <a:rPr lang="en-US" sz="4400" dirty="0" smtClean="0"/>
              <a:t>It is helpful to have training in process improvement </a:t>
            </a:r>
            <a:r>
              <a:rPr lang="en-US" sz="4400" dirty="0"/>
              <a:t>techniques (outside stimulus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Improvements are adopted by management</a:t>
            </a:r>
            <a:endParaRPr lang="en-US" sz="4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700</TotalTime>
  <Words>1295</Words>
  <Application>Microsoft Office PowerPoint</Application>
  <PresentationFormat>On-screen Show (4:3)</PresentationFormat>
  <Paragraphs>247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Lean Delivery:  The Future of Project Management</vt:lpstr>
      <vt:lpstr>What is Lean?</vt:lpstr>
      <vt:lpstr>How Humans and Animals become Lean</vt:lpstr>
      <vt:lpstr>How Organizations become Lean</vt:lpstr>
      <vt:lpstr>Lean in Organizations</vt:lpstr>
      <vt:lpstr>Lean and Project Management</vt:lpstr>
      <vt:lpstr>Triple Constraint</vt:lpstr>
      <vt:lpstr>Lean rejects the Triple Constraint</vt:lpstr>
      <vt:lpstr>People and Processes</vt:lpstr>
      <vt:lpstr>Tools</vt:lpstr>
      <vt:lpstr>People, Processes and Tools Hierarchy</vt:lpstr>
      <vt:lpstr>People, Processes and Tools Impact</vt:lpstr>
      <vt:lpstr>Some Lean Techniques in Humans</vt:lpstr>
      <vt:lpstr>Lean Measurement in Humans</vt:lpstr>
      <vt:lpstr>Some Lean Techniques in Organizations</vt:lpstr>
      <vt:lpstr>Lean in Projects</vt:lpstr>
      <vt:lpstr>Lean in Project Portfolios</vt:lpstr>
      <vt:lpstr>Three Eras of Project Management</vt:lpstr>
      <vt:lpstr>Lean Production Goal</vt:lpstr>
      <vt:lpstr>How Organizations become Lean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Project Delivery:  The Future of Project Management</dc:title>
  <dc:creator>Nigel</dc:creator>
  <cp:lastModifiedBy>Nigel</cp:lastModifiedBy>
  <cp:revision>92</cp:revision>
  <cp:lastPrinted>2013-01-16T04:47:33Z</cp:lastPrinted>
  <dcterms:created xsi:type="dcterms:W3CDTF">2012-12-28T22:19:05Z</dcterms:created>
  <dcterms:modified xsi:type="dcterms:W3CDTF">2013-02-08T20:59:16Z</dcterms:modified>
</cp:coreProperties>
</file>