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27"/>
  </p:notesMasterIdLst>
  <p:handoutMasterIdLst>
    <p:handoutMasterId r:id="rId28"/>
  </p:handoutMasterIdLst>
  <p:sldIdLst>
    <p:sldId id="1087" r:id="rId2"/>
    <p:sldId id="1093" r:id="rId3"/>
    <p:sldId id="1106" r:id="rId4"/>
    <p:sldId id="1108" r:id="rId5"/>
    <p:sldId id="1122" r:id="rId6"/>
    <p:sldId id="1143" r:id="rId7"/>
    <p:sldId id="1128" r:id="rId8"/>
    <p:sldId id="1133" r:id="rId9"/>
    <p:sldId id="1138" r:id="rId10"/>
    <p:sldId id="1132" r:id="rId11"/>
    <p:sldId id="1142" r:id="rId12"/>
    <p:sldId id="1129" r:id="rId13"/>
    <p:sldId id="1136" r:id="rId14"/>
    <p:sldId id="1141" r:id="rId15"/>
    <p:sldId id="1124" r:id="rId16"/>
    <p:sldId id="1139" r:id="rId17"/>
    <p:sldId id="1123" r:id="rId18"/>
    <p:sldId id="1140" r:id="rId19"/>
    <p:sldId id="1131" r:id="rId20"/>
    <p:sldId id="1127" r:id="rId21"/>
    <p:sldId id="1135" r:id="rId22"/>
    <p:sldId id="1126" r:id="rId23"/>
    <p:sldId id="1125" r:id="rId24"/>
    <p:sldId id="1130" r:id="rId25"/>
    <p:sldId id="1137" r:id="rId26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w Research Cen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637"/>
    <a:srgbClr val="DDD9C7"/>
    <a:srgbClr val="7C431D"/>
    <a:srgbClr val="E38173"/>
    <a:srgbClr val="A55A26"/>
    <a:srgbClr val="74697D"/>
    <a:srgbClr val="000000"/>
    <a:srgbClr val="D1A732"/>
    <a:srgbClr val="BF3927"/>
    <a:srgbClr val="949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5286" autoAdjust="0"/>
  </p:normalViewPr>
  <p:slideViewPr>
    <p:cSldViewPr>
      <p:cViewPr>
        <p:scale>
          <a:sx n="100" d="100"/>
          <a:sy n="100" d="100"/>
        </p:scale>
        <p:origin x="-138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62" y="-90"/>
      </p:cViewPr>
      <p:guideLst>
        <p:guide orient="horz" pos="291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t" anchorCtr="0" compatLnSpc="1">
            <a:prstTxWarp prst="textNoShape">
              <a:avLst/>
            </a:prstTxWarp>
          </a:bodyPr>
          <a:lstStyle>
            <a:lvl1pPr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9" y="1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t" anchorCtr="0" compatLnSpc="1">
            <a:prstTxWarp prst="textNoShape">
              <a:avLst/>
            </a:prstTxWarp>
          </a:bodyPr>
          <a:lstStyle>
            <a:lvl1pPr algn="r"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770803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b" anchorCtr="0" compatLnSpc="1">
            <a:prstTxWarp prst="textNoShape">
              <a:avLst/>
            </a:prstTxWarp>
          </a:bodyPr>
          <a:lstStyle>
            <a:lvl1pPr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9" y="8770803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b" anchorCtr="0" compatLnSpc="1">
            <a:prstTxWarp prst="textNoShape">
              <a:avLst/>
            </a:prstTxWarp>
          </a:bodyPr>
          <a:lstStyle>
            <a:lvl1pPr algn="r" defTabSz="916248">
              <a:spcBef>
                <a:spcPct val="0"/>
              </a:spcBef>
              <a:defRPr sz="1200" b="0"/>
            </a:lvl1pPr>
          </a:lstStyle>
          <a:p>
            <a:fld id="{F41B7EEE-F863-479C-8522-D88F325DF3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3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t" anchorCtr="0" compatLnSpc="1">
            <a:prstTxWarp prst="textNoShape">
              <a:avLst/>
            </a:prstTxWarp>
          </a:bodyPr>
          <a:lstStyle>
            <a:lvl1pPr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9" y="1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t" anchorCtr="0" compatLnSpc="1">
            <a:prstTxWarp prst="textNoShape">
              <a:avLst/>
            </a:prstTxWarp>
          </a:bodyPr>
          <a:lstStyle>
            <a:lvl1pPr algn="r"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236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869" y="4386190"/>
            <a:ext cx="5488264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0803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b" anchorCtr="0" compatLnSpc="1">
            <a:prstTxWarp prst="textNoShape">
              <a:avLst/>
            </a:prstTxWarp>
          </a:bodyPr>
          <a:lstStyle>
            <a:lvl1pPr defTabSz="916248">
              <a:spcBef>
                <a:spcPct val="0"/>
              </a:spcBef>
              <a:defRPr sz="1200" b="0"/>
            </a:lvl1pPr>
          </a:lstStyle>
          <a:p>
            <a:endParaRPr lang="en-US" dirty="0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9" y="8770803"/>
            <a:ext cx="2972421" cy="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7" tIns="45831" rIns="91657" bIns="45831" numCol="1" anchor="b" anchorCtr="0" compatLnSpc="1">
            <a:prstTxWarp prst="textNoShape">
              <a:avLst/>
            </a:prstTxWarp>
          </a:bodyPr>
          <a:lstStyle>
            <a:lvl1pPr algn="r" defTabSz="916248">
              <a:spcBef>
                <a:spcPct val="0"/>
              </a:spcBef>
              <a:defRPr sz="1200" b="0"/>
            </a:lvl1pPr>
          </a:lstStyle>
          <a:p>
            <a:fld id="{6DFA69B6-0ECC-4EA7-B771-49F3ADAF4A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84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43934-8114-4811-8B67-4724131A59D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5298" name="Rectangle 7"/>
          <p:cNvSpPr txBox="1">
            <a:spLocks noGrp="1" noChangeArrowheads="1"/>
          </p:cNvSpPr>
          <p:nvPr/>
        </p:nvSpPr>
        <p:spPr bwMode="auto">
          <a:xfrm>
            <a:off x="3884757" y="8771440"/>
            <a:ext cx="2971697" cy="46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65" tIns="45733" rIns="91465" bIns="45733" anchor="b"/>
          <a:lstStyle/>
          <a:p>
            <a:pPr algn="r" defTabSz="914644">
              <a:spcBef>
                <a:spcPct val="0"/>
              </a:spcBef>
            </a:pPr>
            <a:fld id="{2871CD44-FD6A-4355-BA83-71BC4F5AC52E}" type="slidenum">
              <a:rPr lang="en-US" sz="1200" b="0">
                <a:solidFill>
                  <a:prstClr val="black"/>
                </a:solidFill>
              </a:rPr>
              <a:pPr algn="r" defTabSz="914644">
                <a:spcBef>
                  <a:spcPct val="0"/>
                </a:spcBef>
              </a:pPr>
              <a:t>1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33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3925"/>
          </a:xfrm>
          <a:ln/>
        </p:spPr>
      </p:sp>
      <p:sp>
        <p:nvSpPr>
          <p:cNvPr id="133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89656"/>
            <a:ext cx="5484539" cy="4151824"/>
          </a:xfrm>
        </p:spPr>
        <p:txBody>
          <a:bodyPr lIns="91465" tIns="45733" rIns="91465" bIns="457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Non-whites: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Among those who use their phone to go online, six in ten Hispanics and 43% of African-Americans are cell-mostly internet users, compared with 27% of whites. 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Young adults: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Half of cell internet users ages 18-29 mostly use their cell phone to go online. 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less-educated: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Some 45% of cell internet users with a high school diploma or less mostly use their phone to go online, compared with 21% of those with a college degree.</a:t>
            </a:r>
          </a:p>
          <a:p>
            <a:pPr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less-affluent: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Similarly, 45% of cell internet users living in households with an annual income of less than $30,000 mostly use their phone to go online, compared with 27% of those living in households with an annual income of $75,000 or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just one example of how the</a:t>
            </a:r>
            <a:r>
              <a:rPr lang="en-US" baseline="0" dirty="0" smtClean="0"/>
              <a:t> online population falls out along demographic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43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43934-8114-4811-8B67-4724131A59D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5298" name="Rectangle 7"/>
          <p:cNvSpPr txBox="1">
            <a:spLocks noGrp="1" noChangeArrowheads="1"/>
          </p:cNvSpPr>
          <p:nvPr/>
        </p:nvSpPr>
        <p:spPr bwMode="auto">
          <a:xfrm>
            <a:off x="3884757" y="8771440"/>
            <a:ext cx="2971697" cy="46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65" tIns="45733" rIns="91465" bIns="45733" anchor="b"/>
          <a:lstStyle/>
          <a:p>
            <a:pPr algn="r" defTabSz="914644">
              <a:spcBef>
                <a:spcPct val="0"/>
              </a:spcBef>
            </a:pPr>
            <a:fld id="{2871CD44-FD6A-4355-BA83-71BC4F5AC52E}" type="slidenum">
              <a:rPr lang="en-US" sz="1200" b="0">
                <a:solidFill>
                  <a:prstClr val="black"/>
                </a:solidFill>
              </a:rPr>
              <a:pPr algn="r" defTabSz="914644">
                <a:spcBef>
                  <a:spcPct val="0"/>
                </a:spcBef>
              </a:pPr>
              <a:t>6</a:t>
            </a:fld>
            <a:endParaRPr lang="en-US" sz="1200" b="0" dirty="0">
              <a:solidFill>
                <a:prstClr val="black"/>
              </a:solidFill>
            </a:endParaRPr>
          </a:p>
        </p:txBody>
      </p:sp>
      <p:sp>
        <p:nvSpPr>
          <p:cNvPr id="133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3925"/>
          </a:xfrm>
          <a:ln/>
        </p:spPr>
      </p:sp>
      <p:sp>
        <p:nvSpPr>
          <p:cNvPr id="133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89656"/>
            <a:ext cx="5484539" cy="4151824"/>
          </a:xfrm>
        </p:spPr>
        <p:txBody>
          <a:bodyPr lIns="91465" tIns="45733" rIns="91465" bIns="457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See: http://www.pewinternet.org/Reports/2013/Social-Media-Update.aspx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2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http://www.linkedin.com/groups/Digital-Health-2181454/about </a:t>
            </a:r>
          </a:p>
          <a:p>
            <a:endParaRPr lang="en-US" dirty="0" smtClean="0"/>
          </a:p>
          <a:p>
            <a:r>
              <a:rPr lang="en-US" dirty="0" smtClean="0"/>
              <a:t>22,000</a:t>
            </a:r>
            <a:r>
              <a:rPr lang="en-US" baseline="0" dirty="0" smtClean="0"/>
              <a:t> members: http://www.linkedin.com/groups?groupDashboard=&amp;gid=2181454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3 Healthcare Users Who Get Pinterest Right - And What They Can Teach You, by Marie Ennis-O’Connor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http://healthworkscollective.com/marie-ennis-oconnor/145306/3-healthcare-users-who-got-pinterest-right-and-what-you-can-learn-them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4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also: http://blogs.bmj.com/bmj/2013/11/27/navjoyt-ladher-on-the-success-of-the-hellomynameis-campaign/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  <a:r>
              <a:rPr lang="en-US" baseline="0" dirty="0" smtClean="0"/>
              <a:t> search Twitter for the hashtag: #</a:t>
            </a:r>
            <a:r>
              <a:rPr lang="en-US" baseline="0" dirty="0" err="1" smtClean="0"/>
              <a:t>hellomynameis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6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also: http://aids.gov/using-new-media/new-media-basics/ </a:t>
            </a:r>
          </a:p>
          <a:p>
            <a:endParaRPr lang="en-US" dirty="0" smtClean="0"/>
          </a:p>
          <a:p>
            <a:r>
              <a:rPr lang="en-US" dirty="0" smtClean="0"/>
              <a:t>And: http://www.pewinternet.org/Reports/2013/Online-Video.aspx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69B6-0ECC-4EA7-B771-49F3ADAF4A5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9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E56F419-E300-499F-BB08-A55BBB924DFD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8333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333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941ED-25E3-4407-8661-11CF556E9ECF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C2C96-A80F-467E-BCB2-29D83D07688D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C25CDD-2B27-4D7A-9254-864FEB86910C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27362-1BE2-455C-A462-8AEE577B3CCA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57B04-22AF-4C31-8A94-75B9CA55C772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ED02E-6134-45AD-B5A0-3E763A699008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3059A-C859-450D-BC19-596E8E126C66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6AD79-24CE-4CBA-B139-E6E3357FA8BB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CA338-8BF2-453A-9B44-8692DC2203EF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D7DCBA-FFD6-4723-81B2-B509054C812F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CA58B-F9C9-4688-992F-279BF2D3DAC6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+mj-lt"/>
              </a:defRPr>
            </a:lvl1pPr>
          </a:lstStyle>
          <a:p>
            <a:fld id="{A6CD80C9-51A5-475F-B267-FFAF1FFF23B5}" type="datetime8">
              <a:rPr lang="en-US"/>
              <a:pPr/>
              <a:t>1/21/2014 1:59 PM</a:t>
            </a:fld>
            <a:endParaRPr lang="en-US" altLang="en-US" dirty="0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latin typeface="+mj-lt"/>
              </a:defRPr>
            </a:lvl1pPr>
          </a:lstStyle>
          <a:p>
            <a:endParaRPr lang="en-US" altLang="en-US" dirty="0"/>
          </a:p>
        </p:txBody>
      </p:sp>
      <p:sp>
        <p:nvSpPr>
          <p:cNvPr id="48231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231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PRC Logo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6600" y="6324600"/>
            <a:ext cx="1600200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304800" y="3032125"/>
            <a:ext cx="8534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200">
              <a:solidFill>
                <a:srgbClr val="5F5F5F"/>
              </a:solidFill>
            </a:endParaRPr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457200" y="2438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3600" dirty="0">
              <a:solidFill>
                <a:srgbClr val="436983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1334277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600" i="1" dirty="0" smtClean="0">
              <a:solidFill>
                <a:srgbClr val="436983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@</a:t>
            </a:r>
            <a:r>
              <a:rPr lang="en-US" sz="1400" i="1" dirty="0" err="1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SusannahFox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 @</a:t>
            </a:r>
            <a:r>
              <a:rPr lang="en-US" sz="1400" i="1" dirty="0" err="1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PewResearch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 				          #HA2014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</a:br>
            <a:endParaRPr lang="en-US" sz="2000" dirty="0">
              <a:solidFill>
                <a:srgbClr val="000000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609600" y="3657600"/>
            <a:ext cx="7772400" cy="0"/>
          </a:xfrm>
          <a:prstGeom prst="line">
            <a:avLst/>
          </a:prstGeom>
          <a:noFill/>
          <a:ln w="15875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t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2457994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Who uses </a:t>
            </a:r>
            <a:r>
              <a:rPr lang="en-US" sz="2800" dirty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ocial </a:t>
            </a:r>
            <a:r>
              <a:rPr lang="en-US" sz="2800" dirty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edia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? 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What are some health-related examples?</a:t>
            </a:r>
            <a:endParaRPr lang="en-US" sz="2800" dirty="0">
              <a:solidFill>
                <a:srgbClr val="000000"/>
              </a:solidFill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656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638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LinkedIn: </a:t>
            </a:r>
            <a:r>
              <a:rPr lang="en-US" dirty="0" smtClean="0"/>
              <a:t>22</a:t>
            </a:r>
            <a:r>
              <a:rPr lang="en-US" dirty="0" smtClean="0"/>
              <a:t>% of </a:t>
            </a:r>
            <a:r>
              <a:rPr lang="en-US" dirty="0"/>
              <a:t>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04801"/>
            <a:ext cx="370885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2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686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486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Pinterest: </a:t>
            </a:r>
            <a:r>
              <a:rPr lang="en-US" dirty="0" smtClean="0"/>
              <a:t>21% of </a:t>
            </a:r>
            <a:r>
              <a:rPr lang="en-US" dirty="0"/>
              <a:t>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6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68059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Pinterest: </a:t>
            </a:r>
            <a:r>
              <a:rPr lang="en-US" dirty="0" smtClean="0"/>
              <a:t>21% of </a:t>
            </a:r>
            <a:r>
              <a:rPr lang="en-US" dirty="0"/>
              <a:t>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12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419100"/>
            <a:ext cx="3833812" cy="554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62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fox\Pictures\BCSMexch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62902"/>
            <a:ext cx="3124200" cy="55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1219200"/>
            <a:ext cx="2971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Twitter:</a:t>
            </a:r>
          </a:p>
          <a:p>
            <a:r>
              <a:rPr lang="en-US" dirty="0" smtClean="0"/>
              <a:t>18% of </a:t>
            </a:r>
            <a:r>
              <a:rPr lang="en-US" dirty="0"/>
              <a:t>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4" y="457200"/>
            <a:ext cx="381964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6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8593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Instagram: 17% </a:t>
            </a:r>
            <a:r>
              <a:rPr lang="en-US" dirty="0"/>
              <a:t>of 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400050"/>
            <a:ext cx="3929062" cy="56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8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550175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YouTube/</a:t>
            </a:r>
            <a:r>
              <a:rPr lang="en-US" dirty="0" err="1" smtClean="0"/>
              <a:t>Vimeo</a:t>
            </a:r>
            <a:r>
              <a:rPr lang="en-US" dirty="0"/>
              <a:t>: 78% of internet users in the U.S., age 18</a:t>
            </a:r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4800"/>
            <a:ext cx="8077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4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Let’s start with who has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access in the U.S.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Internet adoption over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1875"/>
            <a:ext cx="5715000" cy="51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124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99641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95528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25" y="55626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Slideshare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4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78867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556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Storify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1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153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3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Tumblr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9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63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Tumblr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2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many other social tools to consider: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Google+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MySpace</a:t>
            </a:r>
            <a:r>
              <a:rPr lang="en-US" sz="2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Reddit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Foursquare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&lt;your favorite which I didn’t mention&gt;</a:t>
            </a:r>
          </a:p>
          <a:p>
            <a:endParaRPr lang="en-US" sz="2800" dirty="0" smtClean="0"/>
          </a:p>
          <a:p>
            <a:r>
              <a:rPr lang="en-US" sz="2800" dirty="0" smtClean="0"/>
              <a:t>More data: pewresearch.org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05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410200" cy="51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U.S.: 63% of cell phone owners use mobile internet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8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46768" cy="57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3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15" y="304800"/>
            <a:ext cx="532870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92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304800" y="3032125"/>
            <a:ext cx="8534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spcBef>
                <a:spcPct val="0"/>
              </a:spcBef>
            </a:pPr>
            <a:endParaRPr lang="en-US" sz="1200">
              <a:solidFill>
                <a:srgbClr val="5F5F5F"/>
              </a:solidFill>
            </a:endParaRPr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457200" y="2438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z="3600" dirty="0">
              <a:solidFill>
                <a:srgbClr val="436983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1334277" name="Rectangle 3"/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600" i="1" dirty="0" smtClean="0">
              <a:solidFill>
                <a:srgbClr val="436983"/>
              </a:solidFill>
              <a:latin typeface="Verdana"/>
              <a:ea typeface="Verdana"/>
              <a:cs typeface="Times New Roman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@</a:t>
            </a:r>
            <a:r>
              <a:rPr lang="en-US" sz="1400" i="1" dirty="0" err="1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SusannahFox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 @</a:t>
            </a:r>
            <a:r>
              <a:rPr lang="en-US" sz="1400" i="1" dirty="0" err="1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PewResearch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 				          </a:t>
            </a:r>
            <a:r>
              <a:rPr lang="en-US" sz="1400" i="1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#</a:t>
            </a:r>
            <a:r>
              <a:rPr lang="en-US" sz="1400" i="1" dirty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HA2014</a:t>
            </a:r>
            <a: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</a:br>
            <a:endParaRPr lang="en-US" sz="2000" dirty="0">
              <a:solidFill>
                <a:srgbClr val="000000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609600" y="3657600"/>
            <a:ext cx="7772400" cy="0"/>
          </a:xfrm>
          <a:prstGeom prst="line">
            <a:avLst/>
          </a:prstGeom>
          <a:noFill/>
          <a:ln w="15875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tIns="0" bIns="0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400" y="245799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Verdana"/>
                <a:ea typeface="Verdana"/>
                <a:cs typeface="Times New Roman"/>
              </a:rPr>
              <a:t>Examples</a:t>
            </a:r>
            <a:endParaRPr lang="en-US" sz="2800" dirty="0">
              <a:solidFill>
                <a:srgbClr val="000000"/>
              </a:solidFill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340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848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25" y="53398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smtClean="0"/>
              <a:t>71% of internet users in the U.S., age 18+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5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333375"/>
            <a:ext cx="8077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724" y="5382309"/>
            <a:ext cx="806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“Breastfeeding </a:t>
            </a:r>
            <a:r>
              <a:rPr lang="en-US" dirty="0"/>
              <a:t>support and </a:t>
            </a:r>
            <a:r>
              <a:rPr lang="en-US" dirty="0" smtClean="0"/>
              <a:t>lactation </a:t>
            </a:r>
            <a:r>
              <a:rPr lang="en-US" dirty="0"/>
              <a:t>are huge on </a:t>
            </a:r>
            <a:r>
              <a:rPr lang="en-US" dirty="0" err="1"/>
              <a:t>SocMed</a:t>
            </a:r>
            <a:r>
              <a:rPr lang="en-US" dirty="0"/>
              <a:t>, because that's where our #</a:t>
            </a:r>
            <a:r>
              <a:rPr lang="en-US" dirty="0" err="1"/>
              <a:t>millenialmoms</a:t>
            </a:r>
            <a:r>
              <a:rPr lang="en-US" dirty="0"/>
              <a:t> are</a:t>
            </a:r>
            <a:r>
              <a:rPr lang="en-US" dirty="0" smtClean="0"/>
              <a:t>!” - @</a:t>
            </a:r>
            <a:r>
              <a:rPr lang="en-US" dirty="0" err="1" smtClean="0"/>
              <a:t>HelenGrayIBCLC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1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381000"/>
            <a:ext cx="3919537" cy="566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6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18075</TotalTime>
  <Words>286</Words>
  <Application>Microsoft Office PowerPoint</Application>
  <PresentationFormat>On-screen Show (4:3)</PresentationFormat>
  <Paragraphs>60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Pew Charitable Trusts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17-Nation Pew Global Attitudes Survey UNFAVORABLE IMAGE OF U.S. LARGELY UNCHANGED</dc:title>
  <dc:creator>Pew Research Center</dc:creator>
  <cp:lastModifiedBy>Susannah Fox</cp:lastModifiedBy>
  <cp:revision>2213</cp:revision>
  <dcterms:created xsi:type="dcterms:W3CDTF">2005-06-08T16:07:28Z</dcterms:created>
  <dcterms:modified xsi:type="dcterms:W3CDTF">2014-01-21T20:23:32Z</dcterms:modified>
</cp:coreProperties>
</file>