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sldIdLst>
    <p:sldId id="325" r:id="rId2"/>
    <p:sldId id="256" r:id="rId3"/>
    <p:sldId id="310" r:id="rId4"/>
    <p:sldId id="311" r:id="rId5"/>
    <p:sldId id="313" r:id="rId6"/>
    <p:sldId id="323" r:id="rId7"/>
    <p:sldId id="297" r:id="rId8"/>
    <p:sldId id="298" r:id="rId9"/>
    <p:sldId id="299" r:id="rId10"/>
    <p:sldId id="318" r:id="rId11"/>
    <p:sldId id="319" r:id="rId12"/>
    <p:sldId id="300" r:id="rId13"/>
    <p:sldId id="314" r:id="rId14"/>
    <p:sldId id="315" r:id="rId15"/>
    <p:sldId id="316" r:id="rId16"/>
    <p:sldId id="317" r:id="rId17"/>
    <p:sldId id="322" r:id="rId18"/>
    <p:sldId id="321" r:id="rId19"/>
    <p:sldId id="305" r:id="rId20"/>
    <p:sldId id="32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78307" autoAdjust="0"/>
  </p:normalViewPr>
  <p:slideViewPr>
    <p:cSldViewPr>
      <p:cViewPr varScale="1">
        <p:scale>
          <a:sx n="42" d="100"/>
          <a:sy n="42" d="100"/>
        </p:scale>
        <p:origin x="-1400" y="-104"/>
      </p:cViewPr>
      <p:guideLst>
        <p:guide orient="horz" pos="2160"/>
        <p:guide pos="2880"/>
      </p:guideLst>
    </p:cSldViewPr>
  </p:slideViewPr>
  <p:outlineViewPr>
    <p:cViewPr>
      <p:scale>
        <a:sx n="33" d="100"/>
        <a:sy n="33" d="100"/>
      </p:scale>
      <p:origin x="0" y="36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3F3EC9-F01D-4E83-B3F8-4163D7E76689}" type="datetimeFigureOut">
              <a:rPr lang="en-US" smtClean="0"/>
              <a:pPr/>
              <a:t>9/11/12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461F8D-1D89-4130-97CD-1C74D2372050}" type="slidenum">
              <a:rPr lang="en-US" smtClean="0"/>
              <a:pPr/>
              <a:t>‹#›</a:t>
            </a:fld>
            <a:endParaRPr lang="en-US"/>
          </a:p>
        </p:txBody>
      </p:sp>
    </p:spTree>
    <p:extLst>
      <p:ext uri="{BB962C8B-B14F-4D97-AF65-F5344CB8AC3E}">
        <p14:creationId xmlns:p14="http://schemas.microsoft.com/office/powerpoint/2010/main" val="39227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228600" indent="-228600" eaLnBrk="1" hangingPunct="1">
              <a:spcBef>
                <a:spcPct val="0"/>
              </a:spcBef>
              <a:buFontTx/>
              <a:buChar char="-"/>
            </a:pPr>
            <a:r>
              <a:rPr lang="en-US" dirty="0" smtClean="0">
                <a:latin typeface="Calibri" charset="0"/>
              </a:rPr>
              <a:t>ATMs</a:t>
            </a:r>
            <a:r>
              <a:rPr lang="en-US" baseline="0" dirty="0" smtClean="0">
                <a:latin typeface="Calibri" charset="0"/>
              </a:rPr>
              <a:t> … urban infrastructure, privacy and personal security in public spaces</a:t>
            </a:r>
          </a:p>
          <a:p>
            <a:pPr marL="228600" indent="-228600" eaLnBrk="1" hangingPunct="1">
              <a:spcBef>
                <a:spcPct val="0"/>
              </a:spcBef>
              <a:buFontTx/>
              <a:buChar char="-"/>
            </a:pPr>
            <a:r>
              <a:rPr lang="en-US" baseline="0" dirty="0" smtClean="0">
                <a:latin typeface="Calibri" charset="0"/>
              </a:rPr>
              <a:t>Off the Grid event … the temporally fleeting, set up and break down of space</a:t>
            </a:r>
          </a:p>
          <a:p>
            <a:pPr marL="228600" indent="-228600" eaLnBrk="1" hangingPunct="1">
              <a:spcBef>
                <a:spcPct val="0"/>
              </a:spcBef>
              <a:buFontTx/>
              <a:buChar char="-"/>
            </a:pPr>
            <a:r>
              <a:rPr lang="en-US" baseline="0" dirty="0" smtClean="0">
                <a:latin typeface="Calibri" charset="0"/>
              </a:rPr>
              <a:t>Parks … spaces of respite, negotiating technological intrusions?</a:t>
            </a:r>
            <a:endParaRPr lang="en-US" dirty="0">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71E970-53ED-9844-9344-938165D20F3E}" type="slidenum">
              <a:rPr lang="en-US" sz="1200">
                <a:latin typeface="Calibri" charset="0"/>
              </a:rPr>
              <a:pPr eaLnBrk="1" hangingPunct="1"/>
              <a:t>1</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What Clifford describes as the breakdown</a:t>
            </a:r>
            <a:r>
              <a:rPr lang="en-US" baseline="0" dirty="0" smtClean="0"/>
              <a:t> in “ethnographic authority”</a:t>
            </a:r>
          </a:p>
          <a:p>
            <a:pPr>
              <a:buFontTx/>
              <a:buChar char="-"/>
            </a:pPr>
            <a:r>
              <a:rPr lang="en-US" baseline="0" dirty="0" smtClean="0"/>
              <a:t> the convergence of anthropology and sociology</a:t>
            </a:r>
            <a:endParaRPr lang="en-US" dirty="0"/>
          </a:p>
        </p:txBody>
      </p:sp>
      <p:sp>
        <p:nvSpPr>
          <p:cNvPr id="4" name="Slide Number Placeholder 3"/>
          <p:cNvSpPr>
            <a:spLocks noGrp="1"/>
          </p:cNvSpPr>
          <p:nvPr>
            <p:ph type="sldNum" sz="quarter" idx="10"/>
          </p:nvPr>
        </p:nvSpPr>
        <p:spPr/>
        <p:txBody>
          <a:bodyPr/>
          <a:lstStyle/>
          <a:p>
            <a:fld id="{16461F8D-1D89-4130-97CD-1C74D237205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461F8D-1D89-4130-97CD-1C74D237205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Objectivity</a:t>
            </a:r>
            <a:r>
              <a:rPr lang="en-US" baseline="0" dirty="0" smtClean="0"/>
              <a:t> and ‘scientific approach’ as a rhetorical strategy for maintaining power/authority or serving the powerful.  See Said, </a:t>
            </a:r>
            <a:r>
              <a:rPr lang="en-US" u="sng" baseline="0" dirty="0" err="1" smtClean="0"/>
              <a:t>Orientalism</a:t>
            </a:r>
            <a:r>
              <a:rPr lang="en-US" u="none" baseline="0" dirty="0" smtClean="0"/>
              <a:t> or </a:t>
            </a:r>
            <a:r>
              <a:rPr lang="en-US" u="none" baseline="0" dirty="0" err="1" smtClean="0"/>
              <a:t>Rosaldo</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err="1" smtClean="0">
                <a:ln>
                  <a:noFill/>
                </a:ln>
                <a:solidFill>
                  <a:schemeClr val="tx1"/>
                </a:solidFill>
                <a:effectLst/>
                <a:uLnTx/>
                <a:uFillTx/>
                <a:latin typeface="+mn-lt"/>
                <a:ea typeface="+mn-ea"/>
                <a:cs typeface="+mn-cs"/>
              </a:rPr>
              <a:t>Haraway</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 calls this the ‘god trick’ and proposes ‘situated knowledge’</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schemeClr val="tx1"/>
                </a:solidFill>
                <a:effectLst/>
                <a:uLnTx/>
                <a:uFillTx/>
                <a:latin typeface="+mn-lt"/>
                <a:ea typeface="+mn-ea"/>
                <a:cs typeface="+mn-cs"/>
              </a:rPr>
              <a:t> there was something to be gained by one’s presence in the </a:t>
            </a:r>
            <a:r>
              <a:rPr kumimoji="0" lang="en-GB" sz="1200" b="0" i="0" u="none" strike="noStrike" kern="1200" cap="none" spc="0" normalizeH="0" baseline="0" noProof="0" dirty="0" err="1" smtClean="0">
                <a:ln>
                  <a:noFill/>
                </a:ln>
                <a:solidFill>
                  <a:schemeClr val="tx1"/>
                </a:solidFill>
                <a:effectLst/>
                <a:uLnTx/>
                <a:uFillTx/>
                <a:latin typeface="+mn-lt"/>
                <a:ea typeface="+mn-ea"/>
                <a:cs typeface="+mn-cs"/>
              </a:rPr>
              <a:t>fieldsite</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 – that the researcher and the presence in the field could generate knowledge – not one that claimed a universal objectivity – but a “situated knowledge”</a:t>
            </a:r>
          </a:p>
        </p:txBody>
      </p:sp>
      <p:sp>
        <p:nvSpPr>
          <p:cNvPr id="4" name="Slide Number Placeholder 3"/>
          <p:cNvSpPr>
            <a:spLocks noGrp="1"/>
          </p:cNvSpPr>
          <p:nvPr>
            <p:ph type="sldNum" sz="quarter" idx="10"/>
          </p:nvPr>
        </p:nvSpPr>
        <p:spPr/>
        <p:txBody>
          <a:bodyPr/>
          <a:lstStyle/>
          <a:p>
            <a:fld id="{16461F8D-1D89-4130-97CD-1C74D237205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E57F53A-EFBF-4664-B21C-8151B27FD226}" type="slidenum">
              <a:rPr lang="en-US"/>
              <a:pPr/>
              <a:t>13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solidFill>
                  <a:srgbClr val="000000"/>
                </a:solidFill>
                <a:latin typeface="Helvetica" pitchFamily="64" charset="0"/>
              </a:rPr>
              <a:t>"Ethnography, of course, means many things. Minimally, however, it has always meant the attempt to understand another life world using the self -- or as much of it as possible -- as the instrument of knowing.</a:t>
            </a:r>
            <a:r>
              <a:rPr lang="en-US" dirty="0" smtClean="0">
                <a:solidFill>
                  <a:srgbClr val="000000"/>
                </a:solidFill>
              </a:rPr>
              <a:t>”</a:t>
            </a:r>
          </a:p>
          <a:p>
            <a:pPr eaLnBrk="1" hangingPunct="1"/>
            <a:endParaRPr lang="en-US" dirty="0" smtClean="0">
              <a:solidFill>
                <a:srgbClr val="000000"/>
              </a:solidFill>
            </a:endParaRPr>
          </a:p>
          <a:p>
            <a:pPr eaLnBrk="1" hangingPunct="1"/>
            <a:r>
              <a:rPr lang="en-US" dirty="0" err="1" smtClean="0">
                <a:solidFill>
                  <a:srgbClr val="000000"/>
                </a:solidFill>
              </a:rPr>
              <a:t>Ortner</a:t>
            </a:r>
            <a:r>
              <a:rPr lang="en-US" dirty="0" smtClean="0">
                <a:solidFill>
                  <a:srgbClr val="000000"/>
                </a:solidFill>
              </a:rPr>
              <a:t>, 1995, Resistance and the Problem of Ethnographic Refusal, Comparative Studies in Society and History 37(1) 173-193</a:t>
            </a:r>
            <a:endParaRPr lang="en-US" dirty="0" smtClean="0">
              <a:solidFill>
                <a:srgbClr val="000000"/>
              </a:solidFill>
              <a:latin typeface="Helvetica" pitchFamily="64" charset="0"/>
            </a:endParaRPr>
          </a:p>
          <a:p>
            <a:pPr eaLnBrk="1" hangingPunct="1"/>
            <a:endParaRPr lang="en-US" dirty="0" smtClean="0">
              <a:solidFill>
                <a:srgbClr val="000000"/>
              </a:solidFill>
              <a:latin typeface="Helvetica" pitchFamily="64" charset="0"/>
            </a:endParaRPr>
          </a:p>
          <a:p>
            <a:pPr eaLnBrk="1" hangingPunct="1"/>
            <a:r>
              <a:rPr lang="en-US" dirty="0" smtClean="0">
                <a:solidFill>
                  <a:srgbClr val="000000"/>
                </a:solidFill>
                <a:latin typeface="Helvetica" pitchFamily="64" charset="0"/>
              </a:rPr>
              <a:t>So in other words the important thing here is to understand the role of the self in ethnography. One of the common critiques from people working in other methodological traditions is the ethnography is subjective or that the involvement of the ethnographer in the setting alters or produces a bias in that setting. </a:t>
            </a:r>
            <a:r>
              <a:rPr lang="en-US" b="1" dirty="0" err="1" smtClean="0">
                <a:solidFill>
                  <a:srgbClr val="000000"/>
                </a:solidFill>
                <a:latin typeface="Helvetica" pitchFamily="64" charset="0"/>
              </a:rPr>
              <a:t>Ortner</a:t>
            </a:r>
            <a:r>
              <a:rPr lang="en-US" b="1" dirty="0" err="1" smtClean="0">
                <a:solidFill>
                  <a:srgbClr val="000000"/>
                </a:solidFill>
              </a:rPr>
              <a:t>’</a:t>
            </a:r>
            <a:r>
              <a:rPr lang="en-US" b="1" dirty="0" err="1" smtClean="0">
                <a:solidFill>
                  <a:srgbClr val="000000"/>
                </a:solidFill>
                <a:latin typeface="Helvetica" pitchFamily="64" charset="0"/>
              </a:rPr>
              <a:t>s</a:t>
            </a:r>
            <a:r>
              <a:rPr lang="en-US" b="1" dirty="0" smtClean="0">
                <a:solidFill>
                  <a:srgbClr val="000000"/>
                </a:solidFill>
                <a:latin typeface="Helvetica" pitchFamily="64" charset="0"/>
              </a:rPr>
              <a:t> quote indicates that subjectivity is not a problem in ethnography -- rather, it</a:t>
            </a:r>
            <a:r>
              <a:rPr lang="en-US" b="1" dirty="0" smtClean="0">
                <a:solidFill>
                  <a:srgbClr val="000000"/>
                </a:solidFill>
              </a:rPr>
              <a:t>’</a:t>
            </a:r>
            <a:r>
              <a:rPr lang="en-US" b="1" dirty="0" smtClean="0">
                <a:solidFill>
                  <a:srgbClr val="000000"/>
                </a:solidFill>
                <a:latin typeface="Helvetica" pitchFamily="64" charset="0"/>
              </a:rPr>
              <a:t>s a method.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E57F53A-EFBF-4664-B21C-8151B27FD226}" type="slidenum">
              <a:rPr lang="en-US"/>
              <a:pPr/>
              <a:t>14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solidFill>
                  <a:srgbClr val="000000"/>
                </a:solidFill>
              </a:rPr>
              <a:t>The big question is -- what is</a:t>
            </a:r>
            <a:r>
              <a:rPr lang="en-US" baseline="0" dirty="0" smtClean="0">
                <a:solidFill>
                  <a:srgbClr val="000000"/>
                </a:solidFill>
              </a:rPr>
              <a:t> gained by the researcher as ‘research instrument?’</a:t>
            </a:r>
            <a:endParaRPr lang="en-US" dirty="0"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E57F53A-EFBF-4664-B21C-8151B27FD226}" type="slidenum">
              <a:rPr lang="en-US"/>
              <a:pPr/>
              <a:t>15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dirty="0" smtClean="0">
                <a:solidFill>
                  <a:srgbClr val="000000"/>
                </a:solidFill>
                <a:latin typeface="Helvetica" pitchFamily="64" charset="0"/>
              </a:rPr>
              <a:t>“flash</a:t>
            </a:r>
            <a:r>
              <a:rPr lang="en-US" baseline="0" dirty="0" smtClean="0">
                <a:solidFill>
                  <a:srgbClr val="000000"/>
                </a:solidFill>
                <a:latin typeface="Helvetica" pitchFamily="64" charset="0"/>
              </a:rPr>
              <a:t> mobs”</a:t>
            </a:r>
          </a:p>
          <a:p>
            <a:pPr eaLnBrk="1" hangingPunct="1"/>
            <a:r>
              <a:rPr lang="en-US" baseline="0" dirty="0" smtClean="0">
                <a:solidFill>
                  <a:srgbClr val="000000"/>
                </a:solidFill>
                <a:latin typeface="Helvetica" pitchFamily="64" charset="0"/>
              </a:rPr>
              <a:t>Lest you conclude that ‘subjectivity’ and the researcher as research instrument is purely about the indeterminate, highly personal domain of emotion, belief, the ineffable – the case of </a:t>
            </a:r>
            <a:r>
              <a:rPr lang="en-US" baseline="0" dirty="0" err="1" smtClean="0">
                <a:solidFill>
                  <a:srgbClr val="000000"/>
                </a:solidFill>
                <a:latin typeface="Helvetica" pitchFamily="64" charset="0"/>
              </a:rPr>
              <a:t>ethnomethodology</a:t>
            </a:r>
            <a:r>
              <a:rPr lang="en-US" baseline="0" dirty="0" smtClean="0">
                <a:solidFill>
                  <a:srgbClr val="000000"/>
                </a:solidFill>
                <a:latin typeface="Helvetica" pitchFamily="64" charset="0"/>
              </a:rPr>
              <a:t>.</a:t>
            </a:r>
            <a:endParaRPr lang="en-US" dirty="0" smtClean="0">
              <a:solidFill>
                <a:srgbClr val="000000"/>
              </a:solidFill>
              <a:latin typeface="Helvetica" pitchFamily="6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E57F53A-EFBF-4664-B21C-8151B27FD226}" type="slidenum">
              <a:rPr lang="en-US"/>
              <a:pPr/>
              <a:t>16</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solidFill>
                <a:srgbClr val="000000"/>
              </a:solidFill>
              <a:latin typeface="Helvetica" pitchFamily="6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E57F53A-EFBF-4664-B21C-8151B27FD226}" type="slidenum">
              <a:rPr lang="en-US"/>
              <a:pPr/>
              <a:t>17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solidFill>
                <a:srgbClr val="000000"/>
              </a:solidFill>
              <a:latin typeface="Helvetica" pitchFamily="6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E57F53A-EFBF-4664-B21C-8151B27FD226}" type="slidenum">
              <a:rPr lang="en-US"/>
              <a:pPr/>
              <a:t>18</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solidFill>
                <a:srgbClr val="000000"/>
              </a:solidFill>
              <a:latin typeface="Helvetica" pitchFamily="6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605B272-EEF6-4516-B797-CC0200179485}" type="slidenum">
              <a:rPr lang="en-US"/>
              <a:pPr/>
              <a:t>19</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dirty="0" smtClean="0"/>
              <a:t>i.e. “Voices of the Poor” – went in with the category of well-being and came out with the assertion that the ‘poor’ prefer well-being</a:t>
            </a:r>
            <a:r>
              <a:rPr lang="en-US" baseline="0" dirty="0" smtClean="0"/>
              <a:t> over material wealth</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461F8D-1D89-4130-97CD-1C74D237205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84E2AAB-2996-492A-A0B3-F04D529956E2}" type="slidenum">
              <a:rPr lang="en-US"/>
              <a:pPr/>
              <a:t>20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a:buFontTx/>
              <a:buChar char="-"/>
            </a:pPr>
            <a:r>
              <a:rPr lang="en-US" dirty="0" smtClean="0"/>
              <a:t>direct observation of events (Becker links this to accuracy)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461F8D-1D89-4130-97CD-1C74D237205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461F8D-1D89-4130-97CD-1C74D237205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dirty="0" smtClean="0"/>
          </a:p>
        </p:txBody>
      </p:sp>
      <p:sp>
        <p:nvSpPr>
          <p:cNvPr id="4" name="Slide Number Placeholder 3"/>
          <p:cNvSpPr>
            <a:spLocks noGrp="1"/>
          </p:cNvSpPr>
          <p:nvPr>
            <p:ph type="sldNum" sz="quarter" idx="10"/>
          </p:nvPr>
        </p:nvSpPr>
        <p:spPr/>
        <p:txBody>
          <a:bodyPr/>
          <a:lstStyle/>
          <a:p>
            <a:fld id="{16461F8D-1D89-4130-97CD-1C74D237205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Extensive use of unaltered</a:t>
            </a:r>
            <a:r>
              <a:rPr lang="en-GB" sz="1200" b="0" baseline="0" dirty="0" smtClean="0"/>
              <a:t> data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Interpretation and meaning (wink vs. blink)</a:t>
            </a:r>
            <a:endParaRPr lang="en-GB" sz="1200" b="0" dirty="0" smtClean="0"/>
          </a:p>
        </p:txBody>
      </p:sp>
      <p:sp>
        <p:nvSpPr>
          <p:cNvPr id="4" name="Slide Number Placeholder 3"/>
          <p:cNvSpPr>
            <a:spLocks noGrp="1"/>
          </p:cNvSpPr>
          <p:nvPr>
            <p:ph type="sldNum" sz="quarter" idx="10"/>
          </p:nvPr>
        </p:nvSpPr>
        <p:spPr/>
        <p:txBody>
          <a:bodyPr/>
          <a:lstStyle/>
          <a:p>
            <a:fld id="{16461F8D-1D89-4130-97CD-1C74D237205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461F8D-1D89-4130-97CD-1C74D237205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461F8D-1D89-4130-97CD-1C74D237205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Gupta and Ferguson on the ‘assumption that the site = focus of the whole culture’</a:t>
            </a:r>
            <a:endParaRPr lang="en-US" dirty="0"/>
          </a:p>
        </p:txBody>
      </p:sp>
      <p:sp>
        <p:nvSpPr>
          <p:cNvPr id="4" name="Slide Number Placeholder 3"/>
          <p:cNvSpPr>
            <a:spLocks noGrp="1"/>
          </p:cNvSpPr>
          <p:nvPr>
            <p:ph type="sldNum" sz="quarter" idx="10"/>
          </p:nvPr>
        </p:nvSpPr>
        <p:spPr/>
        <p:txBody>
          <a:bodyPr/>
          <a:lstStyle/>
          <a:p>
            <a:fld id="{16461F8D-1D89-4130-97CD-1C74D237205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9/11/12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9/11/12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9/11/12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5"/>
          <p:cNvSpPr>
            <a:spLocks noGrp="1"/>
          </p:cNvSpPr>
          <p:nvPr>
            <p:ph type="title"/>
          </p:nvPr>
        </p:nvSpPr>
        <p:spPr/>
        <p:txBody>
          <a:bodyPr/>
          <a:lstStyle/>
          <a:p>
            <a:pPr eaLnBrk="1" hangingPunct="1"/>
            <a:r>
              <a:rPr lang="en-US">
                <a:latin typeface="Franklin Gothic Book" charset="0"/>
              </a:rPr>
              <a:t>Sites</a:t>
            </a:r>
          </a:p>
        </p:txBody>
      </p:sp>
      <p:sp>
        <p:nvSpPr>
          <p:cNvPr id="40962" name="Content Placeholder 3"/>
          <p:cNvSpPr>
            <a:spLocks noGrp="1"/>
          </p:cNvSpPr>
          <p:nvPr>
            <p:ph idx="1"/>
          </p:nvPr>
        </p:nvSpPr>
        <p:spPr>
          <a:xfrm>
            <a:off x="228600" y="1600200"/>
            <a:ext cx="4419600" cy="4525963"/>
          </a:xfrm>
        </p:spPr>
        <p:txBody>
          <a:bodyPr>
            <a:normAutofit/>
          </a:bodyPr>
          <a:lstStyle/>
          <a:p>
            <a:r>
              <a:rPr lang="en-US" sz="3600" u="sng" dirty="0" smtClean="0">
                <a:latin typeface="Arial" charset="0"/>
              </a:rPr>
              <a:t>Parks – </a:t>
            </a:r>
            <a:r>
              <a:rPr lang="en-US" sz="3600" u="sng" dirty="0">
                <a:latin typeface="Arial" charset="0"/>
              </a:rPr>
              <a:t>3</a:t>
            </a:r>
          </a:p>
          <a:p>
            <a:r>
              <a:rPr lang="en-US" sz="3900" b="1" dirty="0" smtClean="0">
                <a:latin typeface="Arial" charset="0"/>
              </a:rPr>
              <a:t>ATMs – 4</a:t>
            </a:r>
          </a:p>
          <a:p>
            <a:r>
              <a:rPr lang="en-US" sz="4000" b="1" dirty="0"/>
              <a:t>Off the Grid event - 5</a:t>
            </a:r>
          </a:p>
          <a:p>
            <a:endParaRPr lang="en-US" sz="3900" b="1" dirty="0">
              <a:latin typeface="Arial" charset="0"/>
            </a:endParaRPr>
          </a:p>
        </p:txBody>
      </p:sp>
      <p:sp>
        <p:nvSpPr>
          <p:cNvPr id="5" name="Content Placeholder 3"/>
          <p:cNvSpPr txBox="1">
            <a:spLocks/>
          </p:cNvSpPr>
          <p:nvPr/>
        </p:nvSpPr>
        <p:spPr bwMode="auto">
          <a:xfrm>
            <a:off x="6248400" y="381000"/>
            <a:ext cx="2438400" cy="6096000"/>
          </a:xfrm>
          <a:prstGeom prst="rect">
            <a:avLst/>
          </a:prstGeom>
          <a:noFill/>
          <a:ln w="9525">
            <a:noFill/>
            <a:miter lim="800000"/>
            <a:headEnd/>
            <a:tailEnd/>
          </a:ln>
        </p:spPr>
        <p:txBody>
          <a:bodyPr/>
          <a:lstStyle/>
          <a:p>
            <a:pPr marL="419100" indent="-382588" eaLnBrk="0" hangingPunct="0">
              <a:spcBef>
                <a:spcPct val="20000"/>
              </a:spcBef>
              <a:buClr>
                <a:schemeClr val="accent1"/>
              </a:buClr>
              <a:buSzPct val="80000"/>
              <a:buFont typeface="Wingdings 2" pitchFamily="18" charset="2"/>
              <a:buChar char=""/>
              <a:defRPr/>
            </a:pPr>
            <a:endParaRPr lang="en-US" sz="2800" dirty="0">
              <a:latin typeface="+mn-lt"/>
              <a:ea typeface="+mn-ea"/>
              <a:cs typeface="+mn-cs"/>
            </a:endParaRPr>
          </a:p>
        </p:txBody>
      </p:sp>
    </p:spTree>
    <p:extLst>
      <p:ext uri="{BB962C8B-B14F-4D97-AF65-F5344CB8AC3E}">
        <p14:creationId xmlns:p14="http://schemas.microsoft.com/office/powerpoint/2010/main" val="3526728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587375"/>
            <a:ext cx="7772400" cy="936625"/>
          </a:xfrm>
        </p:spPr>
        <p:txBody>
          <a:bodyPr/>
          <a:lstStyle/>
          <a:p>
            <a:r>
              <a:rPr lang="en-US" dirty="0"/>
              <a:t>challenges to the model</a:t>
            </a:r>
          </a:p>
        </p:txBody>
      </p:sp>
      <p:sp>
        <p:nvSpPr>
          <p:cNvPr id="5" name="Rectangle 3"/>
          <p:cNvSpPr txBox="1">
            <a:spLocks noChangeArrowheads="1"/>
          </p:cNvSpPr>
          <p:nvPr/>
        </p:nvSpPr>
        <p:spPr>
          <a:xfrm>
            <a:off x="685800" y="1712913"/>
            <a:ext cx="7391400" cy="4535487"/>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Tx/>
              <a:buNone/>
              <a:tabLst/>
              <a:defRPr/>
            </a:pPr>
            <a:r>
              <a:rPr kumimoji="0" lang="en-GB" sz="3000" b="1" i="0" u="none" strike="noStrike" kern="1200" cap="none" spc="0" normalizeH="0" baseline="0" noProof="0" dirty="0" smtClean="0">
                <a:ln>
                  <a:noFill/>
                </a:ln>
                <a:solidFill>
                  <a:schemeClr val="tx1"/>
                </a:solidFill>
                <a:effectLst/>
                <a:uLnTx/>
                <a:uFillTx/>
                <a:latin typeface="+mn-lt"/>
                <a:ea typeface="+mn-ea"/>
                <a:cs typeface="+mn-cs"/>
              </a:rPr>
              <a:t>1) Subject Matter</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Chicago school (urban ethnography)</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ethnographies of ‘the West’ and “studying up” (Marcus, 1986)</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scientists and engineers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Latour</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Traweek</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Orr</a:t>
            </a:r>
            <a:r>
              <a:rPr lang="en-GB" sz="2800" dirty="0" smtClean="0"/>
              <a:t>)</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692150" y="1674813"/>
            <a:ext cx="8070850" cy="4497387"/>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Tx/>
              <a:buNone/>
              <a:tabLst/>
              <a:defRPr/>
            </a:pPr>
            <a:r>
              <a:rPr kumimoji="0" lang="en-GB" sz="3000" b="1" i="0" u="none" strike="noStrike" kern="1200" cap="none" spc="0" normalizeH="0" baseline="0" noProof="0" dirty="0" smtClean="0">
                <a:ln>
                  <a:noFill/>
                </a:ln>
                <a:effectLst/>
                <a:uLnTx/>
                <a:uFillTx/>
                <a:latin typeface="+mn-lt"/>
                <a:ea typeface="+mn-ea"/>
                <a:cs typeface="+mn-cs"/>
              </a:rPr>
              <a:t>2) Spatial</a:t>
            </a:r>
            <a:r>
              <a:rPr kumimoji="0" lang="en-GB" sz="3000" b="1" i="0" u="none" strike="noStrike" kern="1200" cap="none" spc="0" normalizeH="0" noProof="0" dirty="0" smtClean="0">
                <a:ln>
                  <a:noFill/>
                </a:ln>
                <a:effectLst/>
                <a:uLnTx/>
                <a:uFillTx/>
                <a:latin typeface="+mn-lt"/>
                <a:ea typeface="+mn-ea"/>
                <a:cs typeface="+mn-cs"/>
              </a:rPr>
              <a:t> Aspects</a:t>
            </a:r>
            <a:r>
              <a:rPr kumimoji="0" lang="en-GB" sz="3000" b="1" i="0" u="none" strike="noStrike" kern="1200" cap="none" spc="0" normalizeH="0" baseline="0" noProof="0" dirty="0" smtClean="0">
                <a:ln>
                  <a:noFill/>
                </a:ln>
                <a:effectLst/>
                <a:uLnTx/>
                <a:uFillTx/>
                <a:latin typeface="+mn-lt"/>
                <a:ea typeface="+mn-ea"/>
                <a:cs typeface="+mn-cs"/>
              </a:rPr>
              <a:t> of the ‘Field Site’: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question</a:t>
            </a:r>
            <a:r>
              <a:rPr kumimoji="0" lang="en-US" sz="2800" i="0" u="none" strike="noStrike" kern="1200" cap="none" spc="0" normalizeH="0" baseline="0" noProof="0" dirty="0" smtClean="0">
                <a:ln>
                  <a:noFill/>
                </a:ln>
                <a:solidFill>
                  <a:schemeClr val="tx1"/>
                </a:solidFill>
                <a:effectLst/>
                <a:uLnTx/>
                <a:uFillTx/>
                <a:latin typeface="+mn-lt"/>
                <a:ea typeface="+mn-ea"/>
                <a:cs typeface="+mn-cs"/>
              </a:rPr>
              <a:t>ing cultural isolation and cultural ‘purity,’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‘authenticity’ and whether it ever existed</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ambiguous spatial terrain (cyberspace, media studies,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transnationalism</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Marcus (1995</a:t>
            </a:r>
            <a:r>
              <a:rPr kumimoji="0" lang="en-GB" sz="2800" i="0" u="none" strike="noStrike" kern="1200" cap="none" spc="0" normalizeH="0" baseline="0" noProof="0" dirty="0" smtClean="0">
                <a:ln>
                  <a:noFill/>
                </a:ln>
                <a:solidFill>
                  <a:schemeClr val="tx1"/>
                </a:solidFill>
                <a:effectLst/>
                <a:uLnTx/>
                <a:uFillTx/>
                <a:latin typeface="+mn-lt"/>
                <a:ea typeface="+mn-ea"/>
                <a:cs typeface="+mn-cs"/>
              </a:rPr>
              <a:t>) proposes multi-sited ethnography</a:t>
            </a:r>
            <a:endParaRPr kumimoji="0" lang="en-GB" sz="280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9"/>
          <p:cNvSpPr>
            <a:spLocks noGrp="1" noChangeArrowheads="1"/>
          </p:cNvSpPr>
          <p:nvPr>
            <p:ph type="title"/>
          </p:nvPr>
        </p:nvSpPr>
        <p:spPr>
          <a:xfrm>
            <a:off x="685800" y="593725"/>
            <a:ext cx="7772400" cy="936625"/>
          </a:xfrm>
          <a:noFill/>
          <a:ln/>
        </p:spPr>
        <p:txBody>
          <a:bodyPr/>
          <a:lstStyle/>
          <a:p>
            <a:r>
              <a:rPr lang="en-US" dirty="0"/>
              <a:t>challenges to the model</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685800" y="588962"/>
            <a:ext cx="7772400" cy="936625"/>
          </a:xfrm>
        </p:spPr>
        <p:txBody>
          <a:bodyPr/>
          <a:lstStyle/>
          <a:p>
            <a:r>
              <a:rPr lang="en-US" dirty="0"/>
              <a:t>challenges to the model</a:t>
            </a:r>
          </a:p>
        </p:txBody>
      </p:sp>
      <p:sp>
        <p:nvSpPr>
          <p:cNvPr id="9" name="Rectangle 3"/>
          <p:cNvSpPr txBox="1">
            <a:spLocks noChangeArrowheads="1"/>
          </p:cNvSpPr>
          <p:nvPr/>
        </p:nvSpPr>
        <p:spPr>
          <a:xfrm>
            <a:off x="685800" y="1752600"/>
            <a:ext cx="7926387" cy="3786188"/>
          </a:xfrm>
          <a:prstGeom prst="rect">
            <a:avLst/>
          </a:prstGeom>
        </p:spPr>
        <p:txBody>
          <a:bodyPr vert="horz">
            <a:normAutofit/>
          </a:bodyPr>
          <a:lstStyle/>
          <a:p>
            <a:pPr marL="420624" marR="0" lvl="0" indent="-384048" algn="l" defTabSz="914400" rtl="0" eaLnBrk="1" fontAlgn="auto" latinLnBrk="0" hangingPunct="1">
              <a:spcBef>
                <a:spcPct val="20000"/>
              </a:spcBef>
              <a:spcAft>
                <a:spcPts val="0"/>
              </a:spcAft>
              <a:buClr>
                <a:schemeClr val="accent1"/>
              </a:buClr>
              <a:buSzPct val="80000"/>
              <a:buFontTx/>
              <a:buNone/>
              <a:tabLst/>
              <a:defRPr/>
            </a:pPr>
            <a:r>
              <a:rPr kumimoji="0" lang="en-GB" sz="2800" b="1" i="0" u="none" strike="noStrike" kern="1200" cap="none" spc="0" normalizeH="0" baseline="0" noProof="0" dirty="0" smtClean="0">
                <a:ln>
                  <a:noFill/>
                </a:ln>
                <a:solidFill>
                  <a:schemeClr val="tx1"/>
                </a:solidFill>
                <a:effectLst/>
                <a:uLnTx/>
                <a:uFillTx/>
                <a:latin typeface="+mn-lt"/>
                <a:ea typeface="+mn-ea"/>
                <a:cs typeface="+mn-cs"/>
              </a:rPr>
              <a:t>3) Researchers Role </a:t>
            </a:r>
            <a:r>
              <a:rPr lang="en-GB" sz="2800" b="1" dirty="0" smtClean="0"/>
              <a:t>– Issue of</a:t>
            </a:r>
            <a:r>
              <a:rPr kumimoji="0" lang="en-GB" sz="2800" b="1" i="0" u="none" strike="noStrike" kern="1200" cap="none" spc="0" normalizeH="0" baseline="0" noProof="0" dirty="0" smtClean="0">
                <a:ln>
                  <a:noFill/>
                </a:ln>
                <a:solidFill>
                  <a:schemeClr val="tx1"/>
                </a:solidFill>
                <a:effectLst/>
                <a:uLnTx/>
                <a:uFillTx/>
                <a:latin typeface="+mn-lt"/>
                <a:ea typeface="+mn-ea"/>
                <a:cs typeface="+mn-cs"/>
              </a:rPr>
              <a:t> Subjectivity</a:t>
            </a:r>
          </a:p>
          <a:p>
            <a:pPr marL="420624" marR="0" lvl="0" indent="-384048" algn="l" defTabSz="914400" rtl="0" eaLnBrk="1" fontAlgn="auto" latinLnBrk="0" hangingPunct="1">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cultural research implicated in colonial practices – the politics of ‘objectivity’</a:t>
            </a:r>
          </a:p>
          <a:p>
            <a:pPr marL="420624" marR="0" lvl="0" indent="-384048" algn="l" defTabSz="914400" rtl="0" eaLnBrk="1" fontAlgn="auto" latinLnBrk="0" hangingPunct="1">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The ‘subjects’ of research begin to talk back </a:t>
            </a:r>
            <a:r>
              <a:rPr kumimoji="0" lang="en-GB" sz="2800" b="1" i="0" u="none" strike="noStrike" kern="1200" cap="none" spc="0" normalizeH="0" baseline="0" noProof="0" dirty="0" smtClean="0">
                <a:ln>
                  <a:noFill/>
                </a:ln>
                <a:solidFill>
                  <a:schemeClr val="tx1"/>
                </a:solidFill>
                <a:effectLst/>
                <a:uLnTx/>
                <a:uFillTx/>
                <a:latin typeface="+mn-lt"/>
                <a:ea typeface="+mn-ea"/>
                <a:cs typeface="+mn-cs"/>
              </a:rPr>
              <a:t>(negritude movement)</a:t>
            </a:r>
          </a:p>
          <a:p>
            <a:pPr marL="420624" marR="0" lvl="0" indent="-384048" algn="l" defTabSz="914400" rtl="0" eaLnBrk="1" fontAlgn="auto" latinLnBrk="0" hangingPunct="1">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insights gained from </a:t>
            </a:r>
            <a:r>
              <a:rPr kumimoji="0" lang="en-GB" sz="2800" b="1" i="0" u="none" strike="noStrike" kern="1200" cap="none" spc="0" normalizeH="0" baseline="0" noProof="0" dirty="0" smtClean="0">
                <a:ln>
                  <a:noFill/>
                </a:ln>
                <a:solidFill>
                  <a:schemeClr val="tx1"/>
                </a:solidFill>
                <a:effectLst/>
                <a:uLnTx/>
                <a:uFillTx/>
                <a:latin typeface="+mn-lt"/>
                <a:ea typeface="+mn-ea"/>
                <a:cs typeface="+mn-cs"/>
              </a:rPr>
              <a:t>examining subjectivity</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strike="noStrike" kern="1200" cap="none" spc="0" normalizeH="0" baseline="0" noProof="0" dirty="0" smtClean="0">
                <a:ln>
                  <a:noFill/>
                </a:ln>
                <a:solidFill>
                  <a:schemeClr val="tx1"/>
                </a:solidFill>
                <a:effectLst/>
                <a:uLnTx/>
                <a:uFillTx/>
                <a:latin typeface="+mn-lt"/>
                <a:ea typeface="+mn-ea"/>
                <a:cs typeface="+mn-cs"/>
              </a:rPr>
              <a:t>(</a:t>
            </a:r>
            <a:r>
              <a:rPr kumimoji="0" lang="en-GB" sz="2800" b="0" i="0" strike="noStrike" kern="1200" cap="none" spc="0" normalizeH="0" baseline="0" noProof="0" dirty="0" err="1" smtClean="0">
                <a:ln>
                  <a:noFill/>
                </a:ln>
                <a:solidFill>
                  <a:schemeClr val="tx1"/>
                </a:solidFill>
                <a:effectLst/>
                <a:uLnTx/>
                <a:uFillTx/>
                <a:latin typeface="+mn-lt"/>
                <a:ea typeface="+mn-ea"/>
                <a:cs typeface="+mn-cs"/>
              </a:rPr>
              <a:t>Rosaldo</a:t>
            </a:r>
            <a:r>
              <a:rPr lang="en-GB" sz="2800" dirty="0" smtClean="0"/>
              <a:t> reading</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533400"/>
            <a:ext cx="7467600" cy="1143000"/>
          </a:xfrm>
        </p:spPr>
        <p:txBody>
          <a:bodyPr/>
          <a:lstStyle/>
          <a:p>
            <a:pPr eaLnBrk="1" hangingPunct="1"/>
            <a:r>
              <a:rPr lang="en-US" dirty="0" smtClean="0"/>
              <a:t>subjectivity</a:t>
            </a:r>
          </a:p>
        </p:txBody>
      </p:sp>
      <p:sp>
        <p:nvSpPr>
          <p:cNvPr id="7171" name="Rectangle 3"/>
          <p:cNvSpPr>
            <a:spLocks noGrp="1" noChangeArrowheads="1"/>
          </p:cNvSpPr>
          <p:nvPr>
            <p:ph type="body" idx="1"/>
          </p:nvPr>
        </p:nvSpPr>
        <p:spPr>
          <a:xfrm>
            <a:off x="457200" y="1371600"/>
            <a:ext cx="7467600" cy="4525963"/>
          </a:xfrm>
        </p:spPr>
        <p:txBody>
          <a:bodyPr/>
          <a:lstStyle/>
          <a:p>
            <a:pPr eaLnBrk="1" hangingPunct="1">
              <a:buFontTx/>
              <a:buNone/>
            </a:pPr>
            <a:endParaRPr lang="en-US" dirty="0" smtClean="0"/>
          </a:p>
          <a:p>
            <a:pPr eaLnBrk="1" hangingPunct="1">
              <a:buFontTx/>
              <a:buNone/>
            </a:pPr>
            <a:endParaRPr lang="en-US" dirty="0" smtClean="0"/>
          </a:p>
          <a:p>
            <a:pPr algn="ctr" eaLnBrk="1" hangingPunct="1">
              <a:buFontTx/>
              <a:buNone/>
            </a:pPr>
            <a:r>
              <a:rPr lang="en-US" dirty="0" smtClean="0"/>
              <a:t>“the attempt to understand another life world using the self … as the instrument of knowing”</a:t>
            </a:r>
          </a:p>
          <a:p>
            <a:pPr lvl="1" algn="r" eaLnBrk="1" hangingPunct="1">
              <a:buFontTx/>
              <a:buNone/>
            </a:pPr>
            <a:r>
              <a:rPr lang="en-US" dirty="0" smtClean="0"/>
              <a:t>Sherry </a:t>
            </a:r>
            <a:r>
              <a:rPr lang="en-US" dirty="0" err="1" smtClean="0"/>
              <a:t>Ortner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549275"/>
            <a:ext cx="7467600" cy="1143000"/>
          </a:xfrm>
        </p:spPr>
        <p:txBody>
          <a:bodyPr/>
          <a:lstStyle/>
          <a:p>
            <a:pPr eaLnBrk="1" hangingPunct="1"/>
            <a:r>
              <a:rPr lang="en-US" dirty="0" smtClean="0"/>
              <a:t>subjectivity, example 1</a:t>
            </a:r>
          </a:p>
        </p:txBody>
      </p:sp>
      <p:sp>
        <p:nvSpPr>
          <p:cNvPr id="7171" name="Rectangle 3"/>
          <p:cNvSpPr>
            <a:spLocks noGrp="1" noChangeArrowheads="1"/>
          </p:cNvSpPr>
          <p:nvPr>
            <p:ph type="body" idx="1"/>
          </p:nvPr>
        </p:nvSpPr>
        <p:spPr>
          <a:xfrm>
            <a:off x="609600" y="1874837"/>
            <a:ext cx="7467600" cy="4525963"/>
          </a:xfrm>
        </p:spPr>
        <p:txBody>
          <a:bodyPr/>
          <a:lstStyle/>
          <a:p>
            <a:pPr eaLnBrk="1" hangingPunct="1">
              <a:buFontTx/>
              <a:buNone/>
            </a:pPr>
            <a:r>
              <a:rPr lang="en-US" dirty="0" smtClean="0"/>
              <a:t>Emotion:</a:t>
            </a:r>
          </a:p>
          <a:p>
            <a:pPr eaLnBrk="1" hangingPunct="1">
              <a:buFontTx/>
              <a:buNone/>
            </a:pPr>
            <a:r>
              <a:rPr lang="en-US" dirty="0" smtClean="0"/>
              <a:t>- Briggs, </a:t>
            </a:r>
            <a:r>
              <a:rPr lang="en-US" u="sng" dirty="0" smtClean="0"/>
              <a:t>Never in Anger</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49275"/>
            <a:ext cx="7467600" cy="1143000"/>
          </a:xfrm>
        </p:spPr>
        <p:txBody>
          <a:bodyPr/>
          <a:lstStyle/>
          <a:p>
            <a:pPr eaLnBrk="1" hangingPunct="1"/>
            <a:r>
              <a:rPr lang="en-US" dirty="0" smtClean="0"/>
              <a:t>subjectivity, example 2</a:t>
            </a:r>
          </a:p>
        </p:txBody>
      </p:sp>
      <p:sp>
        <p:nvSpPr>
          <p:cNvPr id="7171" name="Rectangle 3"/>
          <p:cNvSpPr>
            <a:spLocks noGrp="1" noChangeArrowheads="1"/>
          </p:cNvSpPr>
          <p:nvPr>
            <p:ph type="body" idx="1"/>
          </p:nvPr>
        </p:nvSpPr>
        <p:spPr>
          <a:xfrm>
            <a:off x="533400" y="1874837"/>
            <a:ext cx="7467600" cy="4525963"/>
          </a:xfrm>
        </p:spPr>
        <p:txBody>
          <a:bodyPr/>
          <a:lstStyle/>
          <a:p>
            <a:pPr eaLnBrk="1" hangingPunct="1">
              <a:buFontTx/>
              <a:buNone/>
            </a:pPr>
            <a:r>
              <a:rPr lang="en-US" dirty="0" smtClean="0"/>
              <a:t>The Everyday, common sense (</a:t>
            </a:r>
            <a:r>
              <a:rPr lang="en-US" dirty="0" err="1" smtClean="0"/>
              <a:t>ethnomethodology</a:t>
            </a:r>
            <a:r>
              <a:rPr lang="en-US" dirty="0" smtClean="0"/>
              <a:t>):</a:t>
            </a:r>
          </a:p>
          <a:p>
            <a:pPr eaLnBrk="1" hangingPunct="1">
              <a:buFontTx/>
              <a:buNone/>
            </a:pPr>
            <a:r>
              <a:rPr lang="en-US" u="sng" dirty="0" err="1" smtClean="0"/>
              <a:t>Garfinkel</a:t>
            </a:r>
            <a:endParaRPr lang="en-US" u="sng" dirty="0" smtClean="0"/>
          </a:p>
        </p:txBody>
      </p:sp>
      <p:pic>
        <p:nvPicPr>
          <p:cNvPr id="2050" name="Picture 2" descr="http://www.sfgate.com/blogs/images/sfgate/culture/2006/02/22/Wasik_Crowd.jpg"/>
          <p:cNvPicPr>
            <a:picLocks noChangeAspect="1" noChangeArrowheads="1"/>
          </p:cNvPicPr>
          <p:nvPr/>
        </p:nvPicPr>
        <p:blipFill>
          <a:blip r:embed="rId3"/>
          <a:srcRect/>
          <a:stretch>
            <a:fillRect/>
          </a:stretch>
        </p:blipFill>
        <p:spPr bwMode="auto">
          <a:xfrm>
            <a:off x="4165988" y="3124200"/>
            <a:ext cx="4444612" cy="3327109"/>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49275"/>
            <a:ext cx="7467600" cy="1143000"/>
          </a:xfrm>
        </p:spPr>
        <p:txBody>
          <a:bodyPr/>
          <a:lstStyle/>
          <a:p>
            <a:pPr eaLnBrk="1" hangingPunct="1"/>
            <a:r>
              <a:rPr lang="en-US" dirty="0" smtClean="0"/>
              <a:t>subjectivity, example 2</a:t>
            </a:r>
          </a:p>
        </p:txBody>
      </p:sp>
      <p:sp>
        <p:nvSpPr>
          <p:cNvPr id="7171" name="Rectangle 3"/>
          <p:cNvSpPr>
            <a:spLocks noGrp="1" noChangeArrowheads="1"/>
          </p:cNvSpPr>
          <p:nvPr>
            <p:ph type="body" idx="1"/>
          </p:nvPr>
        </p:nvSpPr>
        <p:spPr>
          <a:xfrm>
            <a:off x="533400" y="1874837"/>
            <a:ext cx="7467600" cy="4525963"/>
          </a:xfrm>
        </p:spPr>
        <p:txBody>
          <a:bodyPr/>
          <a:lstStyle/>
          <a:p>
            <a:pPr>
              <a:buNone/>
            </a:pPr>
            <a:r>
              <a:rPr lang="en-US" dirty="0" smtClean="0"/>
              <a:t>Frozen in Grand Central Station - http://www.youtube.com/watch?v=jwMj3PJDxuo</a:t>
            </a:r>
            <a:endParaRPr lang="en-US" u="sng"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49275"/>
            <a:ext cx="7467600" cy="1143000"/>
          </a:xfrm>
        </p:spPr>
        <p:txBody>
          <a:bodyPr/>
          <a:lstStyle/>
          <a:p>
            <a:pPr eaLnBrk="1" hangingPunct="1"/>
            <a:r>
              <a:rPr lang="en-US" dirty="0" smtClean="0"/>
              <a:t>subjectivity</a:t>
            </a:r>
          </a:p>
        </p:txBody>
      </p:sp>
      <p:sp>
        <p:nvSpPr>
          <p:cNvPr id="7171" name="Rectangle 3"/>
          <p:cNvSpPr>
            <a:spLocks noGrp="1" noChangeArrowheads="1"/>
          </p:cNvSpPr>
          <p:nvPr>
            <p:ph type="body" idx="1"/>
          </p:nvPr>
        </p:nvSpPr>
        <p:spPr>
          <a:xfrm>
            <a:off x="533400" y="1874837"/>
            <a:ext cx="7467600" cy="4525963"/>
          </a:xfrm>
        </p:spPr>
        <p:txBody>
          <a:bodyPr/>
          <a:lstStyle/>
          <a:p>
            <a:pPr>
              <a:buNone/>
            </a:pPr>
            <a:r>
              <a:rPr lang="en-US" dirty="0" smtClean="0"/>
              <a:t>Forms of </a:t>
            </a:r>
            <a:r>
              <a:rPr lang="en-US" smtClean="0"/>
              <a:t>knowledge not </a:t>
            </a:r>
            <a:r>
              <a:rPr lang="en-US" dirty="0" smtClean="0"/>
              <a:t>easily attained through interviews:</a:t>
            </a:r>
          </a:p>
          <a:p>
            <a:pPr lvl="1">
              <a:buFontTx/>
              <a:buChar char="-"/>
            </a:pPr>
            <a:r>
              <a:rPr lang="en-US" dirty="0" smtClean="0"/>
              <a:t>Embodied</a:t>
            </a:r>
          </a:p>
          <a:p>
            <a:pPr lvl="1">
              <a:buFontTx/>
              <a:buChar char="-"/>
            </a:pPr>
            <a:r>
              <a:rPr lang="en-US" dirty="0" smtClean="0"/>
              <a:t>Tacit (what cannot be articulated)</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49275"/>
            <a:ext cx="7467600" cy="1143000"/>
          </a:xfrm>
        </p:spPr>
        <p:txBody>
          <a:bodyPr/>
          <a:lstStyle/>
          <a:p>
            <a:pPr eaLnBrk="1" hangingPunct="1"/>
            <a:r>
              <a:rPr lang="en-US" dirty="0" smtClean="0"/>
              <a:t>For Tuesday</a:t>
            </a:r>
          </a:p>
        </p:txBody>
      </p:sp>
      <p:sp>
        <p:nvSpPr>
          <p:cNvPr id="7171" name="Rectangle 3"/>
          <p:cNvSpPr>
            <a:spLocks noGrp="1" noChangeArrowheads="1"/>
          </p:cNvSpPr>
          <p:nvPr>
            <p:ph type="body" idx="1"/>
          </p:nvPr>
        </p:nvSpPr>
        <p:spPr>
          <a:xfrm>
            <a:off x="457200" y="1874837"/>
            <a:ext cx="7467600" cy="4525963"/>
          </a:xfrm>
        </p:spPr>
        <p:txBody>
          <a:bodyPr/>
          <a:lstStyle/>
          <a:p>
            <a:pPr>
              <a:buNone/>
            </a:pPr>
            <a:r>
              <a:rPr lang="en-US" dirty="0" smtClean="0"/>
              <a:t>Discussion of your observation exercise</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503238"/>
            <a:ext cx="8153400" cy="1143000"/>
          </a:xfrm>
        </p:spPr>
        <p:txBody>
          <a:bodyPr>
            <a:normAutofit fontScale="90000"/>
          </a:bodyPr>
          <a:lstStyle/>
          <a:p>
            <a:pPr eaLnBrk="1" hangingPunct="1"/>
            <a:r>
              <a:rPr lang="en-US" dirty="0" smtClean="0"/>
              <a:t>When is ethnography NOT ethnography</a:t>
            </a:r>
          </a:p>
        </p:txBody>
      </p:sp>
      <p:sp>
        <p:nvSpPr>
          <p:cNvPr id="23555" name="Rectangle 3"/>
          <p:cNvSpPr>
            <a:spLocks noGrp="1" noChangeArrowheads="1"/>
          </p:cNvSpPr>
          <p:nvPr>
            <p:ph type="body" idx="1"/>
          </p:nvPr>
        </p:nvSpPr>
        <p:spPr>
          <a:xfrm>
            <a:off x="838200" y="1981200"/>
            <a:ext cx="7620000" cy="4572000"/>
          </a:xfrm>
        </p:spPr>
        <p:txBody>
          <a:bodyPr>
            <a:noAutofit/>
          </a:bodyPr>
          <a:lstStyle/>
          <a:p>
            <a:pPr eaLnBrk="1" hangingPunct="1">
              <a:lnSpc>
                <a:spcPct val="90000"/>
              </a:lnSpc>
              <a:buFontTx/>
              <a:buNone/>
            </a:pPr>
            <a:r>
              <a:rPr lang="en-US" sz="2000" dirty="0" smtClean="0"/>
              <a:t>When there’s no context (holistic)</a:t>
            </a:r>
          </a:p>
          <a:p>
            <a:pPr eaLnBrk="1" hangingPunct="1">
              <a:lnSpc>
                <a:spcPct val="90000"/>
              </a:lnSpc>
              <a:buFontTx/>
              <a:buNone/>
            </a:pPr>
            <a:endParaRPr lang="en-US" sz="2000" dirty="0" smtClean="0"/>
          </a:p>
          <a:p>
            <a:pPr eaLnBrk="1" hangingPunct="1">
              <a:lnSpc>
                <a:spcPct val="90000"/>
              </a:lnSpc>
              <a:buFontTx/>
              <a:buNone/>
            </a:pPr>
            <a:r>
              <a:rPr lang="en-US" sz="2000" dirty="0" smtClean="0"/>
              <a:t>When there’s no empathetic understanding (</a:t>
            </a:r>
            <a:r>
              <a:rPr lang="en-US" sz="2000" dirty="0" err="1" smtClean="0"/>
              <a:t>emic</a:t>
            </a:r>
            <a:r>
              <a:rPr lang="en-US" sz="2000" dirty="0" smtClean="0"/>
              <a:t>)</a:t>
            </a:r>
          </a:p>
          <a:p>
            <a:pPr eaLnBrk="1" hangingPunct="1">
              <a:lnSpc>
                <a:spcPct val="90000"/>
              </a:lnSpc>
              <a:buFontTx/>
              <a:buNone/>
            </a:pPr>
            <a:endParaRPr lang="en-US" sz="2000" dirty="0" smtClean="0"/>
          </a:p>
          <a:p>
            <a:pPr eaLnBrk="1" hangingPunct="1">
              <a:lnSpc>
                <a:spcPct val="90000"/>
              </a:lnSpc>
              <a:buFontTx/>
              <a:buNone/>
            </a:pPr>
            <a:r>
              <a:rPr lang="en-US" sz="2000" dirty="0" smtClean="0"/>
              <a:t>When there is no symbolic understanding of action (thick description)</a:t>
            </a:r>
          </a:p>
          <a:p>
            <a:pPr eaLnBrk="1" hangingPunct="1">
              <a:lnSpc>
                <a:spcPct val="90000"/>
              </a:lnSpc>
              <a:buFontTx/>
              <a:buNone/>
            </a:pPr>
            <a:endParaRPr lang="en-US" sz="2000" dirty="0" smtClean="0"/>
          </a:p>
          <a:p>
            <a:pPr eaLnBrk="1" hangingPunct="1">
              <a:lnSpc>
                <a:spcPct val="90000"/>
              </a:lnSpc>
              <a:buFontTx/>
              <a:buNone/>
            </a:pPr>
            <a:r>
              <a:rPr lang="en-US" sz="2000" dirty="0" smtClean="0"/>
              <a:t>When there’s no situated participation (experience)</a:t>
            </a:r>
          </a:p>
          <a:p>
            <a:pPr eaLnBrk="1" hangingPunct="1">
              <a:lnSpc>
                <a:spcPct val="90000"/>
              </a:lnSpc>
              <a:buFontTx/>
              <a:buNone/>
            </a:pPr>
            <a:endParaRPr lang="en-US" sz="2000" dirty="0" smtClean="0"/>
          </a:p>
          <a:p>
            <a:pPr eaLnBrk="1" hangingPunct="1">
              <a:lnSpc>
                <a:spcPct val="90000"/>
              </a:lnSpc>
              <a:buFontTx/>
              <a:buNone/>
            </a:pPr>
            <a:r>
              <a:rPr lang="en-US" sz="2000" dirty="0" smtClean="0"/>
              <a:t>When you’re not prepared to be surprised (assumptions)</a:t>
            </a:r>
          </a:p>
          <a:p>
            <a:pPr eaLnBrk="1" hangingPunct="1">
              <a:lnSpc>
                <a:spcPct val="90000"/>
              </a:lnSpc>
              <a:buFontTx/>
              <a:buNone/>
            </a:pPr>
            <a:endParaRPr lang="en-US" sz="2000" dirty="0" smtClean="0"/>
          </a:p>
          <a:p>
            <a:pPr eaLnBrk="1" hangingPunct="1">
              <a:lnSpc>
                <a:spcPct val="90000"/>
              </a:lnSpc>
              <a:buFontTx/>
              <a:buNone/>
            </a:pPr>
            <a:r>
              <a:rPr lang="en-US" sz="2000" dirty="0" smtClean="0"/>
              <a:t>When there’s no interpretation/framework (models)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116" y="1724654"/>
            <a:ext cx="7526684" cy="2167896"/>
          </a:xfrm>
        </p:spPr>
        <p:txBody>
          <a:bodyPr>
            <a:normAutofit/>
          </a:bodyPr>
          <a:lstStyle/>
          <a:p>
            <a:pPr algn="ctr"/>
            <a:r>
              <a:rPr sz="3600" b="0" cap="none" smtClean="0">
                <a:ln w="18415" cmpd="sng">
                  <a:solidFill>
                    <a:srgbClr val="FFFFFF"/>
                  </a:solidFill>
                  <a:prstDash val="solid"/>
                </a:ln>
                <a:solidFill>
                  <a:srgbClr val="FFFFFF"/>
                </a:solidFill>
                <a:effectLst>
                  <a:outerShdw blurRad="63500" dir="3600000" algn="tl" rotWithShape="0">
                    <a:srgbClr val="000000">
                      <a:alpha val="70000"/>
                    </a:srgbClr>
                  </a:outerShdw>
                </a:effectLst>
              </a:rPr>
              <a:t>Ethnography</a:t>
            </a:r>
            <a:endParaRPr lang="en-US" sz="3600" b="0"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762000" y="810254"/>
            <a:ext cx="7598898" cy="914400"/>
          </a:xfrm>
        </p:spPr>
        <p:txBody>
          <a:bodyPr/>
          <a:lstStyle/>
          <a:p>
            <a:pPr algn="ctr"/>
            <a:r>
              <a:rPr lang="en-US" dirty="0" smtClean="0"/>
              <a:t>INFO 272. Qualitative Research Methods</a:t>
            </a:r>
            <a:endParaRPr lang="en-US" dirty="0"/>
          </a:p>
        </p:txBody>
      </p:sp>
      <p:pic>
        <p:nvPicPr>
          <p:cNvPr id="34818" name="Picture 2" descr="http://www.vanderbilt.edu/AnS/Anthro/Anth206/malinowski2.JPG"/>
          <p:cNvPicPr>
            <a:picLocks noChangeAspect="1" noChangeArrowheads="1"/>
          </p:cNvPicPr>
          <p:nvPr/>
        </p:nvPicPr>
        <p:blipFill>
          <a:blip r:embed="rId3"/>
          <a:srcRect/>
          <a:stretch>
            <a:fillRect/>
          </a:stretch>
        </p:blipFill>
        <p:spPr bwMode="auto">
          <a:xfrm>
            <a:off x="2286000" y="2667000"/>
            <a:ext cx="4514850" cy="2781300"/>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33375"/>
            <a:ext cx="7772400" cy="1143000"/>
          </a:xfrm>
        </p:spPr>
        <p:txBody>
          <a:bodyPr/>
          <a:lstStyle/>
          <a:p>
            <a:pPr eaLnBrk="1" hangingPunct="1"/>
            <a:r>
              <a:rPr lang="en-US" smtClean="0"/>
              <a:t>advantages/disadvantages</a:t>
            </a:r>
          </a:p>
        </p:txBody>
      </p:sp>
      <p:sp>
        <p:nvSpPr>
          <p:cNvPr id="19459" name="Rectangle 3"/>
          <p:cNvSpPr>
            <a:spLocks noGrp="1" noChangeArrowheads="1"/>
          </p:cNvSpPr>
          <p:nvPr>
            <p:ph type="body" idx="1"/>
          </p:nvPr>
        </p:nvSpPr>
        <p:spPr>
          <a:xfrm>
            <a:off x="457200" y="1557338"/>
            <a:ext cx="3525838" cy="4538662"/>
          </a:xfrm>
        </p:spPr>
        <p:txBody>
          <a:bodyPr>
            <a:normAutofit lnSpcReduction="10000"/>
          </a:bodyPr>
          <a:lstStyle/>
          <a:p>
            <a:pPr eaLnBrk="1" hangingPunct="1"/>
            <a:r>
              <a:rPr lang="en-GB" sz="2800" dirty="0" smtClean="0"/>
              <a:t>rich data, non-reductive</a:t>
            </a:r>
          </a:p>
          <a:p>
            <a:pPr eaLnBrk="1" hangingPunct="1"/>
            <a:r>
              <a:rPr lang="en-GB" sz="2800" dirty="0" smtClean="0"/>
              <a:t>direct observation of events, practice rather than reliance only on second hand reports</a:t>
            </a:r>
          </a:p>
          <a:p>
            <a:pPr eaLnBrk="1" hangingPunct="1"/>
            <a:r>
              <a:rPr lang="en-GB" sz="2800" dirty="0" smtClean="0"/>
              <a:t>understanding behaviour, tacit knowledge</a:t>
            </a:r>
          </a:p>
        </p:txBody>
      </p:sp>
      <p:sp>
        <p:nvSpPr>
          <p:cNvPr id="19460" name="Rectangle 4"/>
          <p:cNvSpPr>
            <a:spLocks noChangeArrowheads="1"/>
          </p:cNvSpPr>
          <p:nvPr/>
        </p:nvSpPr>
        <p:spPr bwMode="auto">
          <a:xfrm>
            <a:off x="4343400" y="1631950"/>
            <a:ext cx="4114800" cy="4464050"/>
          </a:xfrm>
          <a:prstGeom prst="rect">
            <a:avLst/>
          </a:prstGeom>
          <a:noFill/>
          <a:ln w="9525">
            <a:noFill/>
            <a:miter lim="800000"/>
            <a:headEnd/>
            <a:tailEnd/>
          </a:ln>
        </p:spPr>
        <p:txBody>
          <a:bodyPr/>
          <a:lstStyle/>
          <a:p>
            <a:pPr marL="342900" indent="-342900">
              <a:lnSpc>
                <a:spcPct val="80000"/>
              </a:lnSpc>
              <a:spcBef>
                <a:spcPct val="20000"/>
              </a:spcBef>
              <a:buFontTx/>
              <a:buChar char="•"/>
            </a:pPr>
            <a:r>
              <a:rPr lang="en-GB" sz="2800" dirty="0"/>
              <a:t>extraordinarily time consuming, lots of waiting around, unpredictable</a:t>
            </a:r>
          </a:p>
          <a:p>
            <a:pPr marL="342900" indent="-342900">
              <a:lnSpc>
                <a:spcPct val="80000"/>
              </a:lnSpc>
              <a:spcBef>
                <a:spcPct val="20000"/>
              </a:spcBef>
              <a:buFontTx/>
              <a:buChar char="•"/>
            </a:pPr>
            <a:r>
              <a:rPr lang="en-GB" sz="2800" dirty="0"/>
              <a:t>social isolation</a:t>
            </a:r>
          </a:p>
          <a:p>
            <a:pPr marL="342900" indent="-342900">
              <a:lnSpc>
                <a:spcPct val="80000"/>
              </a:lnSpc>
              <a:spcBef>
                <a:spcPct val="20000"/>
              </a:spcBef>
              <a:buFontTx/>
              <a:buChar char="•"/>
            </a:pPr>
            <a:r>
              <a:rPr lang="en-GB" sz="2800" dirty="0"/>
              <a:t>extreme heterogeneity of data can be difficult to analyze, make sense of</a:t>
            </a:r>
          </a:p>
          <a:p>
            <a:pPr marL="342900" indent="-342900">
              <a:lnSpc>
                <a:spcPct val="80000"/>
              </a:lnSpc>
              <a:spcBef>
                <a:spcPct val="20000"/>
              </a:spcBef>
              <a:buFontTx/>
              <a:buChar char="•"/>
            </a:pPr>
            <a:r>
              <a:rPr lang="en-GB" sz="2800" dirty="0"/>
              <a:t>commitment to inductive approach may lead to gaps in data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657225"/>
            <a:ext cx="7772400" cy="863600"/>
          </a:xfrm>
        </p:spPr>
        <p:txBody>
          <a:bodyPr/>
          <a:lstStyle/>
          <a:p>
            <a:r>
              <a:rPr lang="en-US" dirty="0" smtClean="0"/>
              <a:t>Introduction</a:t>
            </a:r>
            <a:endParaRPr lang="en-US" dirty="0"/>
          </a:p>
        </p:txBody>
      </p:sp>
      <p:sp>
        <p:nvSpPr>
          <p:cNvPr id="5" name="Rectangle 3"/>
          <p:cNvSpPr txBox="1">
            <a:spLocks noChangeArrowheads="1"/>
          </p:cNvSpPr>
          <p:nvPr/>
        </p:nvSpPr>
        <p:spPr>
          <a:xfrm>
            <a:off x="684213" y="1619250"/>
            <a:ext cx="7920037" cy="4400550"/>
          </a:xfrm>
          <a:prstGeom prst="rect">
            <a:avLst/>
          </a:prstGeom>
        </p:spPr>
        <p:txBody>
          <a:bodyPr vert="horz">
            <a:normAutofit/>
          </a:bodyPr>
          <a:lstStyle/>
          <a:p>
            <a:pPr marL="420624"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Participant-observation</a:t>
            </a:r>
            <a:r>
              <a:rPr kumimoji="0" lang="en-GB" sz="2800" b="0" i="0" u="none" strike="noStrike" kern="1200" cap="none" spc="0" normalizeH="0" noProof="0" dirty="0" smtClean="0">
                <a:ln>
                  <a:noFill/>
                </a:ln>
                <a:solidFill>
                  <a:schemeClr val="tx1"/>
                </a:solidFill>
                <a:effectLst/>
                <a:uLnTx/>
                <a:uFillTx/>
                <a:latin typeface="+mn-lt"/>
                <a:ea typeface="+mn-ea"/>
                <a:cs typeface="+mn-cs"/>
              </a:rPr>
              <a:t> </a:t>
            </a:r>
            <a:r>
              <a:rPr kumimoji="0" lang="en-GB" sz="4000" b="0" i="0" u="none" strike="noStrike" kern="1200" cap="none" spc="0" normalizeH="0" noProof="0" dirty="0" smtClean="0">
                <a:ln>
                  <a:noFill/>
                </a:ln>
                <a:solidFill>
                  <a:schemeClr val="tx1"/>
                </a:solidFill>
                <a:effectLst/>
                <a:uLnTx/>
                <a:uFillTx/>
                <a:latin typeface="+mn-lt"/>
                <a:ea typeface="+mn-ea"/>
                <a:cs typeface="+mn-cs"/>
              </a:rPr>
              <a:t>≠ </a:t>
            </a:r>
            <a:r>
              <a:rPr kumimoji="0" lang="en-GB" sz="2800" b="0" i="0" u="none" strike="noStrike" kern="1200" cap="none" spc="0" normalizeH="0" noProof="0" dirty="0" smtClean="0">
                <a:ln>
                  <a:noFill/>
                </a:ln>
                <a:solidFill>
                  <a:schemeClr val="tx1"/>
                </a:solidFill>
                <a:effectLst/>
                <a:uLnTx/>
                <a:uFillTx/>
                <a:latin typeface="+mn-lt"/>
                <a:ea typeface="+mn-ea"/>
                <a:cs typeface="+mn-cs"/>
              </a:rPr>
              <a:t>Ethnography</a:t>
            </a:r>
            <a:endParaRPr kumimoji="0" lang="en-GB" sz="2800" b="0" i="0" u="none" strike="noStrike" kern="1200" cap="none" spc="0" normalizeH="0" noProof="0" dirty="0" smtClean="0">
              <a:ln>
                <a:noFill/>
              </a:ln>
              <a:solidFill>
                <a:srgbClr val="FF0000"/>
              </a:solidFill>
              <a:effectLst/>
              <a:uLnTx/>
              <a:uFillTx/>
              <a:latin typeface="+mn-lt"/>
              <a:ea typeface="+mn-ea"/>
              <a:cs typeface="+mn-cs"/>
            </a:endParaRPr>
          </a:p>
          <a:p>
            <a:pPr marL="420624"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lang="en-GB" sz="2800" baseline="0" dirty="0" smtClean="0"/>
              <a:t>Classic Ethnographic</a:t>
            </a:r>
            <a:r>
              <a:rPr lang="en-GB" sz="2800" dirty="0" smtClean="0"/>
              <a:t> Practice</a:t>
            </a:r>
          </a:p>
          <a:p>
            <a:pPr marL="420624"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kumimoji="0" lang="en-GB" sz="2800" b="0" i="0" u="none" strike="noStrike" kern="1200" cap="none" spc="0" normalizeH="0" baseline="0" noProof="0" dirty="0" smtClean="0">
                <a:ln>
                  <a:noFill/>
                </a:ln>
                <a:effectLst/>
                <a:uLnTx/>
                <a:uFillTx/>
                <a:latin typeface="+mn-lt"/>
                <a:ea typeface="+mn-ea"/>
                <a:cs typeface="+mn-cs"/>
              </a:rPr>
              <a:t>Challenges to the</a:t>
            </a:r>
            <a:r>
              <a:rPr kumimoji="0" lang="en-GB" sz="2800" b="0" i="0" u="none" strike="noStrike" kern="1200" cap="none" spc="0" normalizeH="0" noProof="0" dirty="0" smtClean="0">
                <a:ln>
                  <a:noFill/>
                </a:ln>
                <a:effectLst/>
                <a:uLnTx/>
                <a:uFillTx/>
                <a:latin typeface="+mn-lt"/>
                <a:ea typeface="+mn-ea"/>
                <a:cs typeface="+mn-cs"/>
              </a:rPr>
              <a:t> Classic Model</a:t>
            </a:r>
            <a:endParaRPr kumimoji="0" lang="en-GB" sz="2800" b="0" i="0" u="none" strike="noStrike" kern="1200" cap="none" spc="0" normalizeH="0" baseline="0" noProof="0" dirty="0" smtClean="0">
              <a:ln>
                <a:noFill/>
              </a:ln>
              <a:effectLst/>
              <a:uLnTx/>
              <a:uFillTx/>
              <a:latin typeface="+mn-lt"/>
              <a:ea typeface="+mn-ea"/>
              <a:cs typeface="+mn-cs"/>
            </a:endParaRPr>
          </a:p>
          <a:p>
            <a:pPr marL="420624" marR="0" lvl="0" indent="-384048" algn="l" defTabSz="914400" rtl="0" eaLnBrk="1" fontAlgn="auto" latinLnBrk="0" hangingPunct="1">
              <a:lnSpc>
                <a:spcPct val="90000"/>
              </a:lnSpc>
              <a:spcBef>
                <a:spcPct val="20000"/>
              </a:spcBef>
              <a:spcAft>
                <a:spcPts val="0"/>
              </a:spcAft>
              <a:buClr>
                <a:schemeClr val="accent1"/>
              </a:buClr>
              <a:buSzPct val="80000"/>
              <a:buFont typeface="Wingdings 2"/>
              <a:buChar char=""/>
              <a:tabLst/>
              <a:defRPr/>
            </a:pPr>
            <a:r>
              <a:rPr lang="en-GB" sz="3200" b="1" baseline="0" dirty="0" smtClean="0"/>
              <a:t>Subjectivity, The Researcher</a:t>
            </a:r>
            <a:r>
              <a:rPr lang="en-GB" sz="3200" b="1" dirty="0" smtClean="0"/>
              <a:t> as Research Instrument</a:t>
            </a:r>
            <a:endParaRPr kumimoji="0" lang="en-GB" sz="2800" b="1"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657225"/>
            <a:ext cx="7772400" cy="863600"/>
          </a:xfrm>
        </p:spPr>
        <p:txBody>
          <a:bodyPr/>
          <a:lstStyle/>
          <a:p>
            <a:r>
              <a:rPr lang="en-US" dirty="0" smtClean="0"/>
              <a:t>Ethnography</a:t>
            </a:r>
            <a:endParaRPr lang="en-US" dirty="0"/>
          </a:p>
        </p:txBody>
      </p:sp>
      <p:sp>
        <p:nvSpPr>
          <p:cNvPr id="5" name="Rectangle 3"/>
          <p:cNvSpPr txBox="1">
            <a:spLocks noChangeArrowheads="1"/>
          </p:cNvSpPr>
          <p:nvPr/>
        </p:nvSpPr>
        <p:spPr>
          <a:xfrm>
            <a:off x="684213" y="1619250"/>
            <a:ext cx="7920037" cy="4400550"/>
          </a:xfrm>
          <a:prstGeom prst="rect">
            <a:avLst/>
          </a:prstGeom>
        </p:spPr>
        <p:txBody>
          <a:bodyPr vert="horz">
            <a:normAutofit/>
          </a:bodyPr>
          <a:lstStyle/>
          <a:p>
            <a:pPr marL="420624" lvl="0" indent="-384048">
              <a:lnSpc>
                <a:spcPct val="90000"/>
              </a:lnSpc>
              <a:spcBef>
                <a:spcPct val="20000"/>
              </a:spcBef>
              <a:buClr>
                <a:schemeClr val="accent1"/>
              </a:buClr>
              <a:buSzPct val="80000"/>
              <a:buFont typeface="Wingdings 2"/>
              <a:buChar char=""/>
              <a:defRPr/>
            </a:pPr>
            <a:r>
              <a:rPr lang="en-GB" sz="3200" dirty="0" smtClean="0"/>
              <a:t>not a ‘method’ or ‘procedure’ rather a methodological approach: combination of subject matter, epistemology, and practice</a:t>
            </a:r>
          </a:p>
          <a:p>
            <a:pPr marL="722376" lvl="1" indent="-274320">
              <a:lnSpc>
                <a:spcPct val="90000"/>
              </a:lnSpc>
              <a:spcBef>
                <a:spcPct val="20000"/>
              </a:spcBef>
              <a:buClr>
                <a:schemeClr val="accent1"/>
              </a:buClr>
              <a:buSzPct val="90000"/>
              <a:buFont typeface="Wingdings 2"/>
              <a:buChar char=""/>
              <a:defRPr/>
            </a:pPr>
            <a:r>
              <a:rPr lang="en-GB" sz="2800" i="1" dirty="0" smtClean="0"/>
              <a:t>ethno </a:t>
            </a:r>
            <a:r>
              <a:rPr lang="en-GB" sz="2800" dirty="0" smtClean="0"/>
              <a:t>[nation]</a:t>
            </a:r>
            <a:r>
              <a:rPr lang="en-GB" sz="2800" i="1" dirty="0" smtClean="0"/>
              <a:t> + </a:t>
            </a:r>
            <a:r>
              <a:rPr lang="en-GB" sz="2800" i="1" dirty="0" err="1" smtClean="0"/>
              <a:t>graphy</a:t>
            </a:r>
            <a:r>
              <a:rPr lang="en-GB" sz="2800" i="1" dirty="0" smtClean="0"/>
              <a:t> </a:t>
            </a:r>
            <a:r>
              <a:rPr lang="en-GB" sz="2800" dirty="0" smtClean="0"/>
              <a:t>[writing]</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657225"/>
            <a:ext cx="7772400" cy="863600"/>
          </a:xfrm>
        </p:spPr>
        <p:txBody>
          <a:bodyPr>
            <a:normAutofit fontScale="90000"/>
          </a:bodyPr>
          <a:lstStyle/>
          <a:p>
            <a:r>
              <a:rPr lang="en-US" dirty="0" smtClean="0"/>
              <a:t>Ethnography – characterized by…</a:t>
            </a:r>
            <a:endParaRPr lang="en-US" dirty="0"/>
          </a:p>
        </p:txBody>
      </p:sp>
      <p:sp>
        <p:nvSpPr>
          <p:cNvPr id="7" name="Rectangle 3"/>
          <p:cNvSpPr txBox="1">
            <a:spLocks noChangeArrowheads="1"/>
          </p:cNvSpPr>
          <p:nvPr/>
        </p:nvSpPr>
        <p:spPr>
          <a:xfrm>
            <a:off x="684213" y="1619250"/>
            <a:ext cx="7920037" cy="4400550"/>
          </a:xfrm>
          <a:prstGeom prst="rect">
            <a:avLst/>
          </a:prstGeom>
        </p:spPr>
        <p:txBody>
          <a:bodyPr vert="horz">
            <a:normAutofit/>
          </a:bodyPr>
          <a:lstStyle/>
          <a:p>
            <a:pPr marL="265176" indent="-274320">
              <a:lnSpc>
                <a:spcPct val="90000"/>
              </a:lnSpc>
              <a:spcBef>
                <a:spcPct val="20000"/>
              </a:spcBef>
              <a:buClr>
                <a:schemeClr val="accent1"/>
              </a:buClr>
              <a:buSzPct val="90000"/>
              <a:buFont typeface="Wingdings 2"/>
              <a:buChar char=""/>
              <a:defRPr/>
            </a:pPr>
            <a:r>
              <a:rPr lang="en-GB" sz="3200" b="1" dirty="0" smtClean="0"/>
              <a:t>subject:</a:t>
            </a:r>
            <a:r>
              <a:rPr lang="en-GB" sz="3200" dirty="0" smtClean="0"/>
              <a:t> the </a:t>
            </a:r>
            <a:r>
              <a:rPr lang="en-GB" sz="3200" i="1" dirty="0" smtClean="0"/>
              <a:t>holistic</a:t>
            </a:r>
            <a:r>
              <a:rPr lang="en-GB" sz="3200" dirty="0" smtClean="0"/>
              <a:t> study of people, culture, societies, social relations, social processes, behaviour </a:t>
            </a:r>
            <a:r>
              <a:rPr lang="en-GB" sz="3200" i="1" dirty="0" smtClean="0"/>
              <a:t>in situ</a:t>
            </a:r>
          </a:p>
          <a:p>
            <a:pPr marL="265176" indent="-274320">
              <a:lnSpc>
                <a:spcPct val="90000"/>
              </a:lnSpc>
              <a:spcBef>
                <a:spcPct val="20000"/>
              </a:spcBef>
              <a:buClr>
                <a:schemeClr val="accent1"/>
              </a:buClr>
              <a:buSzPct val="90000"/>
              <a:buFont typeface="Wingdings 2"/>
              <a:buChar char=""/>
              <a:defRPr/>
            </a:pPr>
            <a:r>
              <a:rPr lang="en-GB" sz="3200" b="1" dirty="0" smtClean="0"/>
              <a:t>method:</a:t>
            </a:r>
            <a:r>
              <a:rPr lang="en-GB" sz="3200" dirty="0" smtClean="0"/>
              <a:t> some component of participant-observation</a:t>
            </a:r>
          </a:p>
          <a:p>
            <a:pPr marL="265176" indent="-274320">
              <a:lnSpc>
                <a:spcPct val="90000"/>
              </a:lnSpc>
              <a:spcBef>
                <a:spcPct val="20000"/>
              </a:spcBef>
              <a:buClr>
                <a:schemeClr val="accent1"/>
              </a:buClr>
              <a:buSzPct val="90000"/>
              <a:buFont typeface="Wingdings 2"/>
              <a:buChar char=""/>
              <a:defRPr/>
            </a:pPr>
            <a:r>
              <a:rPr lang="en-GB" sz="3200" b="1" dirty="0" smtClean="0"/>
              <a:t>analysis and writing style: </a:t>
            </a:r>
            <a:r>
              <a:rPr lang="en-GB" sz="3200" dirty="0" smtClean="0"/>
              <a:t>inductive analysis, use of ‘thick description’ and narrative, </a:t>
            </a:r>
            <a:r>
              <a:rPr lang="en-GB" sz="3200" i="1" dirty="0" err="1" smtClean="0"/>
              <a:t>emic</a:t>
            </a:r>
            <a:r>
              <a:rPr lang="en-GB" sz="3200" dirty="0" smtClean="0"/>
              <a:t> accounts</a:t>
            </a:r>
            <a:endParaRPr lang="en-GB" sz="24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dissolv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657225"/>
            <a:ext cx="7772400" cy="863600"/>
          </a:xfrm>
        </p:spPr>
        <p:txBody>
          <a:bodyPr>
            <a:normAutofit fontScale="90000"/>
          </a:bodyPr>
          <a:lstStyle/>
          <a:p>
            <a:r>
              <a:rPr lang="en-US" dirty="0" smtClean="0"/>
              <a:t>Ethnography – characterized by…</a:t>
            </a:r>
            <a:endParaRPr lang="en-US" dirty="0"/>
          </a:p>
        </p:txBody>
      </p:sp>
      <p:sp>
        <p:nvSpPr>
          <p:cNvPr id="7" name="Rectangle 3"/>
          <p:cNvSpPr txBox="1">
            <a:spLocks noChangeArrowheads="1"/>
          </p:cNvSpPr>
          <p:nvPr/>
        </p:nvSpPr>
        <p:spPr>
          <a:xfrm>
            <a:off x="684213" y="1619250"/>
            <a:ext cx="7920037" cy="4400550"/>
          </a:xfrm>
          <a:prstGeom prst="rect">
            <a:avLst/>
          </a:prstGeom>
        </p:spPr>
        <p:txBody>
          <a:bodyPr vert="horz">
            <a:normAutofit/>
          </a:bodyPr>
          <a:lstStyle/>
          <a:p>
            <a:pPr marL="265176" indent="-274320">
              <a:lnSpc>
                <a:spcPct val="90000"/>
              </a:lnSpc>
              <a:spcBef>
                <a:spcPct val="20000"/>
              </a:spcBef>
              <a:buClr>
                <a:schemeClr val="accent1"/>
              </a:buClr>
              <a:buSzPct val="90000"/>
              <a:buFont typeface="Wingdings 2"/>
              <a:buChar char=""/>
              <a:defRPr/>
            </a:pPr>
            <a:r>
              <a:rPr lang="en-GB" sz="3200" b="1" dirty="0" smtClean="0"/>
              <a:t>thick description</a:t>
            </a:r>
          </a:p>
          <a:p>
            <a:pPr marL="722376" lvl="1" indent="-274320">
              <a:lnSpc>
                <a:spcPct val="90000"/>
              </a:lnSpc>
              <a:spcBef>
                <a:spcPct val="20000"/>
              </a:spcBef>
              <a:buClr>
                <a:schemeClr val="accent1"/>
              </a:buClr>
              <a:buSzPct val="90000"/>
              <a:buFont typeface="Wingdings 2"/>
              <a:buChar char=""/>
              <a:defRPr/>
            </a:pPr>
            <a:r>
              <a:rPr lang="en-GB" sz="2800" dirty="0" smtClean="0"/>
              <a:t>Keeping intact (holism)</a:t>
            </a:r>
          </a:p>
          <a:p>
            <a:pPr marL="722376" lvl="1" indent="-274320">
              <a:lnSpc>
                <a:spcPct val="90000"/>
              </a:lnSpc>
              <a:spcBef>
                <a:spcPct val="20000"/>
              </a:spcBef>
              <a:buClr>
                <a:schemeClr val="accent1"/>
              </a:buClr>
              <a:buSzPct val="90000"/>
              <a:buFont typeface="Wingdings 2"/>
              <a:buChar char=""/>
              <a:defRPr/>
            </a:pPr>
            <a:r>
              <a:rPr lang="en-GB" sz="2800" dirty="0" smtClean="0"/>
              <a:t>‘You are there’ feeling</a:t>
            </a:r>
          </a:p>
          <a:p>
            <a:pPr marL="722376" lvl="1" indent="-274320">
              <a:lnSpc>
                <a:spcPct val="90000"/>
              </a:lnSpc>
              <a:spcBef>
                <a:spcPct val="20000"/>
              </a:spcBef>
              <a:buClr>
                <a:schemeClr val="accent1"/>
              </a:buClr>
              <a:buSzPct val="90000"/>
              <a:buFont typeface="Wingdings 2"/>
              <a:buChar char=""/>
              <a:defRPr/>
            </a:pPr>
            <a:r>
              <a:rPr lang="en-GB" sz="2800" dirty="0" smtClean="0"/>
              <a:t>Not just  observing action, understanding </a:t>
            </a:r>
            <a:r>
              <a:rPr lang="en-GB" sz="2800" i="1" dirty="0" smtClean="0"/>
              <a:t>symbolic</a:t>
            </a:r>
            <a:r>
              <a:rPr lang="en-GB" sz="2800" dirty="0" smtClean="0"/>
              <a:t> action, </a:t>
            </a:r>
            <a:r>
              <a:rPr lang="en-GB" sz="2800" dirty="0" err="1" smtClean="0"/>
              <a:t>behavior</a:t>
            </a:r>
            <a:r>
              <a:rPr lang="en-GB" sz="2800" dirty="0" smtClean="0"/>
              <a:t> and its </a:t>
            </a:r>
            <a:r>
              <a:rPr lang="en-GB" sz="2800" i="1" dirty="0" smtClean="0"/>
              <a:t>meaning</a:t>
            </a:r>
            <a:endParaRPr lang="en-GB" sz="28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2555875" y="3284538"/>
            <a:ext cx="2952750" cy="579437"/>
          </a:xfrm>
          <a:prstGeom prst="rect">
            <a:avLst/>
          </a:prstGeom>
          <a:noFill/>
          <a:ln w="9525">
            <a:noFill/>
            <a:miter lim="800000"/>
            <a:headEnd/>
            <a:tailEnd/>
          </a:ln>
          <a:effectLst/>
        </p:spPr>
        <p:txBody>
          <a:bodyPr>
            <a:spAutoFit/>
          </a:bodyPr>
          <a:lstStyle/>
          <a:p>
            <a:pPr>
              <a:spcBef>
                <a:spcPct val="50000"/>
              </a:spcBef>
            </a:pPr>
            <a:r>
              <a:rPr lang="en-US" sz="3200"/>
              <a:t>a brief history...</a:t>
            </a:r>
          </a:p>
        </p:txBody>
      </p:sp>
      <p:pic>
        <p:nvPicPr>
          <p:cNvPr id="30724" name="Picture 4" descr="http://www.vanderbilt.edu/AnS/Anthro/Anth206/malinowski2.JPG"/>
          <p:cNvPicPr>
            <a:picLocks noChangeAspect="1" noChangeArrowheads="1"/>
          </p:cNvPicPr>
          <p:nvPr/>
        </p:nvPicPr>
        <p:blipFill>
          <a:blip r:embed="rId3"/>
          <a:srcRect/>
          <a:stretch>
            <a:fillRect/>
          </a:stretch>
        </p:blipFill>
        <p:spPr bwMode="auto">
          <a:xfrm>
            <a:off x="457200" y="304800"/>
            <a:ext cx="4514850" cy="2781300"/>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476375" y="3429000"/>
            <a:ext cx="7056438" cy="1938992"/>
          </a:xfrm>
          <a:prstGeom prst="rect">
            <a:avLst/>
          </a:prstGeom>
          <a:noFill/>
          <a:ln w="9525">
            <a:noFill/>
            <a:miter lim="800000"/>
            <a:headEnd/>
            <a:tailEnd/>
          </a:ln>
          <a:effectLst/>
        </p:spPr>
        <p:txBody>
          <a:bodyPr>
            <a:spAutoFit/>
          </a:bodyPr>
          <a:lstStyle/>
          <a:p>
            <a:pPr>
              <a:spcBef>
                <a:spcPct val="50000"/>
              </a:spcBef>
            </a:pPr>
            <a:r>
              <a:rPr lang="en-GB" sz="2400" b="1" dirty="0"/>
              <a:t>Researchers Role:</a:t>
            </a:r>
          </a:p>
          <a:p>
            <a:pPr>
              <a:spcBef>
                <a:spcPct val="50000"/>
              </a:spcBef>
              <a:buFontTx/>
              <a:buChar char="•"/>
            </a:pPr>
            <a:r>
              <a:rPr lang="en-GB" sz="2400" dirty="0"/>
              <a:t> scientific detachment</a:t>
            </a:r>
          </a:p>
          <a:p>
            <a:pPr>
              <a:spcBef>
                <a:spcPct val="50000"/>
              </a:spcBef>
              <a:buFontTx/>
              <a:buChar char="•"/>
            </a:pPr>
            <a:r>
              <a:rPr lang="en-GB" sz="2400" dirty="0"/>
              <a:t> be neither preacher nor politician (Weber, “Science as a Vocation</a:t>
            </a:r>
            <a:r>
              <a:rPr lang="en-GB" sz="2400" dirty="0" smtClean="0"/>
              <a:t>”)</a:t>
            </a:r>
            <a:endParaRPr lang="en-US" sz="2400" dirty="0"/>
          </a:p>
        </p:txBody>
      </p:sp>
      <p:sp>
        <p:nvSpPr>
          <p:cNvPr id="9" name="Text Box 13"/>
          <p:cNvSpPr txBox="1">
            <a:spLocks noChangeArrowheads="1"/>
          </p:cNvSpPr>
          <p:nvPr/>
        </p:nvSpPr>
        <p:spPr bwMode="auto">
          <a:xfrm>
            <a:off x="5795963" y="476250"/>
            <a:ext cx="2952750" cy="1798638"/>
          </a:xfrm>
          <a:prstGeom prst="rect">
            <a:avLst/>
          </a:prstGeom>
          <a:noFill/>
          <a:ln w="9525">
            <a:noFill/>
            <a:miter lim="800000"/>
            <a:headEnd/>
            <a:tailEnd/>
          </a:ln>
          <a:effectLst/>
        </p:spPr>
        <p:txBody>
          <a:bodyPr>
            <a:spAutoFit/>
          </a:bodyPr>
          <a:lstStyle/>
          <a:p>
            <a:pPr>
              <a:spcBef>
                <a:spcPct val="50000"/>
              </a:spcBef>
            </a:pPr>
            <a:r>
              <a:rPr lang="en-US" sz="3200"/>
              <a:t>Ethnography ala Malinowski</a:t>
            </a:r>
          </a:p>
          <a:p>
            <a:pPr>
              <a:spcBef>
                <a:spcPct val="50000"/>
              </a:spcBef>
            </a:pPr>
            <a:r>
              <a:rPr lang="en-US" sz="3200"/>
              <a:t>1922-1960s</a:t>
            </a:r>
          </a:p>
        </p:txBody>
      </p:sp>
      <p:pic>
        <p:nvPicPr>
          <p:cNvPr id="6" name="Picture 4" descr="http://www.vanderbilt.edu/AnS/Anthro/Anth206/malinowski2.JPG"/>
          <p:cNvPicPr>
            <a:picLocks noChangeAspect="1" noChangeArrowheads="1"/>
          </p:cNvPicPr>
          <p:nvPr/>
        </p:nvPicPr>
        <p:blipFill>
          <a:blip r:embed="rId3"/>
          <a:srcRect/>
          <a:stretch>
            <a:fillRect/>
          </a:stretch>
        </p:blipFill>
        <p:spPr bwMode="auto">
          <a:xfrm>
            <a:off x="457200" y="304800"/>
            <a:ext cx="4514850" cy="2781300"/>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476375" y="3335338"/>
            <a:ext cx="6551613" cy="3231654"/>
          </a:xfrm>
          <a:prstGeom prst="rect">
            <a:avLst/>
          </a:prstGeom>
          <a:noFill/>
          <a:ln w="9525">
            <a:noFill/>
            <a:miter lim="800000"/>
            <a:headEnd/>
            <a:tailEnd/>
          </a:ln>
          <a:effectLst/>
        </p:spPr>
        <p:txBody>
          <a:bodyPr>
            <a:spAutoFit/>
          </a:bodyPr>
          <a:lstStyle/>
          <a:p>
            <a:pPr>
              <a:spcBef>
                <a:spcPct val="50000"/>
              </a:spcBef>
            </a:pPr>
            <a:r>
              <a:rPr lang="en-GB" sz="2400" b="1" dirty="0" smtClean="0"/>
              <a:t>Spatial Aspects of Field Work:</a:t>
            </a:r>
            <a:endParaRPr lang="en-GB" sz="2400" b="1" dirty="0"/>
          </a:p>
          <a:p>
            <a:pPr>
              <a:spcBef>
                <a:spcPct val="50000"/>
              </a:spcBef>
              <a:buFontTx/>
              <a:buChar char="•"/>
            </a:pPr>
            <a:r>
              <a:rPr lang="en-GB" sz="2400" dirty="0"/>
              <a:t> fieldwork: the study of distant cultures through total immersion in particular sites, participant-observation</a:t>
            </a:r>
          </a:p>
          <a:p>
            <a:pPr>
              <a:buFontTx/>
              <a:buChar char="•"/>
            </a:pPr>
            <a:r>
              <a:rPr lang="en-GB" sz="2400" dirty="0"/>
              <a:t> assumed to take place in </a:t>
            </a:r>
            <a:r>
              <a:rPr lang="en-GB" sz="2400" u="sng" dirty="0"/>
              <a:t>one</a:t>
            </a:r>
            <a:r>
              <a:rPr lang="en-GB" sz="2400" dirty="0"/>
              <a:t> distinct site (‘the field’)</a:t>
            </a:r>
          </a:p>
          <a:p>
            <a:pPr>
              <a:buFontTx/>
              <a:buChar char="•"/>
            </a:pPr>
            <a:r>
              <a:rPr lang="en-GB" sz="2400" dirty="0"/>
              <a:t> Assumption </a:t>
            </a:r>
            <a:r>
              <a:rPr lang="en-GB" sz="2400" dirty="0" smtClean="0"/>
              <a:t>that the </a:t>
            </a:r>
            <a:r>
              <a:rPr lang="en-GB" sz="2400" dirty="0"/>
              <a:t>site = focus of ‘whole culture’</a:t>
            </a:r>
            <a:endParaRPr lang="en-US" sz="2400" dirty="0"/>
          </a:p>
        </p:txBody>
      </p:sp>
      <p:sp>
        <p:nvSpPr>
          <p:cNvPr id="6" name="Text Box 13"/>
          <p:cNvSpPr txBox="1">
            <a:spLocks noChangeArrowheads="1"/>
          </p:cNvSpPr>
          <p:nvPr/>
        </p:nvSpPr>
        <p:spPr bwMode="auto">
          <a:xfrm>
            <a:off x="5795963" y="476250"/>
            <a:ext cx="2952750" cy="1798638"/>
          </a:xfrm>
          <a:prstGeom prst="rect">
            <a:avLst/>
          </a:prstGeom>
          <a:noFill/>
          <a:ln w="9525">
            <a:noFill/>
            <a:miter lim="800000"/>
            <a:headEnd/>
            <a:tailEnd/>
          </a:ln>
          <a:effectLst/>
        </p:spPr>
        <p:txBody>
          <a:bodyPr>
            <a:spAutoFit/>
          </a:bodyPr>
          <a:lstStyle/>
          <a:p>
            <a:pPr>
              <a:spcBef>
                <a:spcPct val="50000"/>
              </a:spcBef>
            </a:pPr>
            <a:r>
              <a:rPr lang="en-US" sz="3200"/>
              <a:t>Ethnography ala Malinowski</a:t>
            </a:r>
          </a:p>
          <a:p>
            <a:pPr>
              <a:spcBef>
                <a:spcPct val="50000"/>
              </a:spcBef>
            </a:pPr>
            <a:r>
              <a:rPr lang="en-US" sz="3200"/>
              <a:t>1922-1960s</a:t>
            </a:r>
          </a:p>
        </p:txBody>
      </p:sp>
      <p:pic>
        <p:nvPicPr>
          <p:cNvPr id="8" name="Picture 4" descr="http://www.vanderbilt.edu/AnS/Anthro/Anth206/malinowski2.JPG"/>
          <p:cNvPicPr>
            <a:picLocks noChangeAspect="1" noChangeArrowheads="1"/>
          </p:cNvPicPr>
          <p:nvPr/>
        </p:nvPicPr>
        <p:blipFill>
          <a:blip r:embed="rId3"/>
          <a:srcRect/>
          <a:stretch>
            <a:fillRect/>
          </a:stretch>
        </p:blipFill>
        <p:spPr bwMode="auto">
          <a:xfrm>
            <a:off x="457200" y="304800"/>
            <a:ext cx="4514850" cy="2781300"/>
          </a:xfrm>
          <a:prstGeom prst="rect">
            <a:avLst/>
          </a:prstGeom>
          <a:noFill/>
          <a:ln>
            <a:solidFill>
              <a:schemeClr val="tx1"/>
            </a:solidFill>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3342</TotalTime>
  <Words>1043</Words>
  <Application>Microsoft Macintosh PowerPoint</Application>
  <PresentationFormat>On-screen Show (4:3)</PresentationFormat>
  <Paragraphs>130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Sites</vt:lpstr>
      <vt:lpstr>Ethnography</vt:lpstr>
      <vt:lpstr>Introduction</vt:lpstr>
      <vt:lpstr>Ethnography</vt:lpstr>
      <vt:lpstr>Ethnography – characterized by…</vt:lpstr>
      <vt:lpstr>Ethnography – characterized by…</vt:lpstr>
      <vt:lpstr>PowerPoint Presentation</vt:lpstr>
      <vt:lpstr>PowerPoint Presentation</vt:lpstr>
      <vt:lpstr>PowerPoint Presentation</vt:lpstr>
      <vt:lpstr>challenges to the model</vt:lpstr>
      <vt:lpstr>challenges to the model</vt:lpstr>
      <vt:lpstr>challenges to the model</vt:lpstr>
      <vt:lpstr>subjectivity</vt:lpstr>
      <vt:lpstr>subjectivity, example 1</vt:lpstr>
      <vt:lpstr>subjectivity, example 2</vt:lpstr>
      <vt:lpstr>subjectivity, example 2</vt:lpstr>
      <vt:lpstr>subjectivity</vt:lpstr>
      <vt:lpstr>For Tuesday</vt:lpstr>
      <vt:lpstr>When is ethnography NOT ethnography</vt:lpstr>
      <vt:lpstr>advantages/disadvantages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Jenna Burrell</cp:lastModifiedBy>
  <cp:revision>480</cp:revision>
  <dcterms:created xsi:type="dcterms:W3CDTF">2006-08-16T00:00:00Z</dcterms:created>
  <dcterms:modified xsi:type="dcterms:W3CDTF">2012-09-11T22:10:06Z</dcterms:modified>
</cp:coreProperties>
</file>