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9"/>
  </p:notesMasterIdLst>
  <p:sldIdLst>
    <p:sldId id="257" r:id="rId2"/>
    <p:sldId id="349" r:id="rId3"/>
    <p:sldId id="350" r:id="rId4"/>
    <p:sldId id="351" r:id="rId5"/>
    <p:sldId id="368" r:id="rId6"/>
    <p:sldId id="369" r:id="rId7"/>
    <p:sldId id="370" r:id="rId8"/>
    <p:sldId id="359" r:id="rId9"/>
    <p:sldId id="353" r:id="rId10"/>
    <p:sldId id="354" r:id="rId11"/>
    <p:sldId id="371" r:id="rId12"/>
    <p:sldId id="356" r:id="rId13"/>
    <p:sldId id="357" r:id="rId14"/>
    <p:sldId id="360" r:id="rId15"/>
    <p:sldId id="361" r:id="rId16"/>
    <p:sldId id="367" r:id="rId17"/>
    <p:sldId id="363" r:id="rId18"/>
    <p:sldId id="364" r:id="rId19"/>
    <p:sldId id="365" r:id="rId20"/>
    <p:sldId id="362" r:id="rId21"/>
    <p:sldId id="366" r:id="rId22"/>
    <p:sldId id="258" r:id="rId23"/>
    <p:sldId id="269" r:id="rId24"/>
    <p:sldId id="291" r:id="rId25"/>
    <p:sldId id="271" r:id="rId26"/>
    <p:sldId id="323" r:id="rId27"/>
    <p:sldId id="327" r:id="rId28"/>
    <p:sldId id="328" r:id="rId29"/>
    <p:sldId id="342" r:id="rId30"/>
    <p:sldId id="343" r:id="rId31"/>
    <p:sldId id="329" r:id="rId32"/>
    <p:sldId id="333" r:id="rId33"/>
    <p:sldId id="372" r:id="rId34"/>
    <p:sldId id="374" r:id="rId35"/>
    <p:sldId id="377" r:id="rId36"/>
    <p:sldId id="376" r:id="rId37"/>
    <p:sldId id="378" r:id="rId3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6" autoAdjust="0"/>
    <p:restoredTop sz="73765" autoAdjust="0"/>
  </p:normalViewPr>
  <p:slideViewPr>
    <p:cSldViewPr>
      <p:cViewPr varScale="1">
        <p:scale>
          <a:sx n="77" d="100"/>
          <a:sy n="77" d="100"/>
        </p:scale>
        <p:origin x="-246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17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B1E1BCC-FC47-458C-B401-0B9A5762FE1F}" type="datetimeFigureOut">
              <a:rPr lang="en-US" smtClean="0"/>
              <a:pPr/>
              <a:t>12/12/2013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5A99B35-8416-43AE-9DDE-49790E79637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1200" dirty="0" smtClean="0">
              <a:latin typeface="UC Berkeley OS Sign"/>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1200" dirty="0" smtClean="0">
              <a:latin typeface="UC Berkeley OS Sign"/>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xfrm>
            <a:off x="1104900" y="852488"/>
            <a:ext cx="4648200" cy="3486150"/>
          </a:xfrm>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74E76DC2-B2E6-4094-8872-6ED4E450F1E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E76DC2-B2E6-4094-8872-6ED4E450F1E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E76DC2-B2E6-4094-8872-6ED4E450F1E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A99B35-8416-43AE-9DDE-49790E79637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E76DC2-B2E6-4094-8872-6ED4E450F1E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F17A63-4A13-4654-BC52-E9275450096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A99B35-8416-43AE-9DDE-49790E79637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endParaRPr lang="en-US" dirty="0" smtClean="0"/>
          </a:p>
        </p:txBody>
      </p:sp>
      <p:sp>
        <p:nvSpPr>
          <p:cNvPr id="4" name="Slide Number Placeholder 3"/>
          <p:cNvSpPr>
            <a:spLocks noGrp="1"/>
          </p:cNvSpPr>
          <p:nvPr>
            <p:ph type="sldNum" sz="quarter" idx="5"/>
          </p:nvPr>
        </p:nvSpPr>
        <p:spPr/>
        <p:txBody>
          <a:bodyPr/>
          <a:lstStyle/>
          <a:p>
            <a:pPr>
              <a:defRPr/>
            </a:pPr>
            <a:fld id="{51C97810-9C4B-4D7C-8CD6-35D8C20DC3AE}"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A99B35-8416-43AE-9DDE-49790E79637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sz="1200"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B712B0-46E1-4CE2-BCCB-05003D433A8D}"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712B0-46E1-4CE2-BCCB-05003D433A8D}"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712B0-46E1-4CE2-BCCB-05003D433A8D}"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712B0-46E1-4CE2-BCCB-05003D433A8D}"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9949E-D186-4368-A802-7C95BCDEBDFD}" type="slidenum">
              <a:rPr lang="en-US" smtClean="0"/>
              <a:pPr/>
              <a:t>‹#›</a:t>
            </a:fld>
            <a:endParaRPr lang="en-US"/>
          </a:p>
        </p:txBody>
      </p:sp>
      <p:pic>
        <p:nvPicPr>
          <p:cNvPr id="7" name="Picture 5"/>
          <p:cNvPicPr>
            <a:picLocks noChangeArrowheads="1"/>
          </p:cNvPicPr>
          <p:nvPr userDrawn="1"/>
        </p:nvPicPr>
        <p:blipFill>
          <a:blip r:embed="rId2" cstate="print"/>
          <a:srcRect/>
          <a:stretch>
            <a:fillRect/>
          </a:stretch>
        </p:blipFill>
        <p:spPr bwMode="auto">
          <a:xfrm>
            <a:off x="194221" y="223242"/>
            <a:ext cx="892969" cy="892969"/>
          </a:xfrm>
          <a:prstGeom prst="rect">
            <a:avLst/>
          </a:prstGeom>
          <a:noFill/>
          <a:ln w="9525">
            <a:noFill/>
            <a:round/>
            <a:headEnd/>
            <a:tailEnd/>
          </a:ln>
        </p:spPr>
      </p:pic>
      <p:sp>
        <p:nvSpPr>
          <p:cNvPr id="8" name="Rectangle 3"/>
          <p:cNvSpPr>
            <a:spLocks/>
          </p:cNvSpPr>
          <p:nvPr userDrawn="1"/>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9" name="Rectangle 4"/>
          <p:cNvSpPr>
            <a:spLocks/>
          </p:cNvSpPr>
          <p:nvPr userDrawn="1"/>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B712B0-46E1-4CE2-BCCB-05003D433A8D}"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B712B0-46E1-4CE2-BCCB-05003D433A8D}"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B712B0-46E1-4CE2-BCCB-05003D433A8D}" type="datetimeFigureOut">
              <a:rPr lang="en-US" smtClean="0"/>
              <a:pPr/>
              <a:t>12/12/2013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B712B0-46E1-4CE2-BCCB-05003D433A8D}" type="datetimeFigureOut">
              <a:rPr lang="en-US" smtClean="0"/>
              <a:pPr/>
              <a:t>12/12/2013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712B0-46E1-4CE2-BCCB-05003D433A8D}" type="datetimeFigureOut">
              <a:rPr lang="en-US" smtClean="0"/>
              <a:pPr/>
              <a:t>12/12/2013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712B0-46E1-4CE2-BCCB-05003D433A8D}"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712B0-46E1-4CE2-BCCB-05003D433A8D}"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9949E-D186-4368-A802-7C95BCDEBD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712B0-46E1-4CE2-BCCB-05003D433A8D}" type="datetimeFigureOut">
              <a:rPr lang="en-US" smtClean="0"/>
              <a:pPr/>
              <a:t>12/12/2013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9949E-D186-4368-A802-7C95BCDEBD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TTS-lastday.wa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smtClean="0">
                <a:sym typeface="UC Berkeley OS Sign"/>
              </a:rPr>
              <a:t>INFO 202</a:t>
            </a:r>
            <a:br>
              <a:rPr lang="en-US" sz="4000" b="1" dirty="0" smtClean="0">
                <a:sym typeface="UC Berkeley OS Sign"/>
              </a:rPr>
            </a:br>
            <a:r>
              <a:rPr lang="en-US" sz="4000" b="1" dirty="0" smtClean="0">
                <a:sym typeface="UC Berkeley OS Sign"/>
              </a:rPr>
              <a:t>“Information Organization &amp; Retrieval”</a:t>
            </a:r>
            <a:br>
              <a:rPr lang="en-US" sz="4000" b="1" dirty="0" smtClean="0">
                <a:sym typeface="UC Berkeley OS Sign"/>
              </a:rPr>
            </a:br>
            <a:r>
              <a:rPr lang="en-US" sz="4000" b="1" dirty="0" smtClean="0">
                <a:sym typeface="UC Berkeley OS Sign"/>
              </a:rPr>
              <a:t>Fall 2013</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type="body" idx="1"/>
          </p:nvPr>
        </p:nvSpPr>
        <p:spPr>
          <a:xfrm>
            <a:off x="392906" y="2464594"/>
            <a:ext cx="8228707" cy="3589734"/>
          </a:xfrm>
        </p:spPr>
        <p:txBody>
          <a:bodyPr anchor="ctr">
            <a:normAutofit fontScale="92500" lnSpcReduction="1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12  </a:t>
            </a:r>
            <a:r>
              <a:rPr lang="en-US" sz="3000" dirty="0" smtClean="0">
                <a:sym typeface="UC Berkeley OS Sign"/>
              </a:rPr>
              <a:t>December 2013</a:t>
            </a:r>
            <a:br>
              <a:rPr lang="en-US" sz="3000" dirty="0" smtClean="0">
                <a:sym typeface="UC Berkeley OS Sign"/>
              </a:rPr>
            </a:br>
            <a:r>
              <a:rPr lang="en-US" sz="3000" dirty="0" smtClean="0">
                <a:sym typeface="UC Berkeley OS Sign"/>
              </a:rPr>
              <a:t>Lecture </a:t>
            </a:r>
            <a:r>
              <a:rPr lang="en-US" sz="3000" dirty="0" smtClean="0">
                <a:sym typeface="UC Berkeley OS Sign"/>
              </a:rPr>
              <a:t>30.1 </a:t>
            </a:r>
            <a:r>
              <a:rPr lang="en-US" sz="3000" dirty="0" smtClean="0">
                <a:sym typeface="UC Berkeley OS Sign"/>
              </a:rPr>
              <a:t>–  </a:t>
            </a:r>
            <a:r>
              <a:rPr lang="en-US" sz="3000" dirty="0" smtClean="0">
                <a:sym typeface="UC Berkeley OS Sign"/>
              </a:rPr>
              <a:t>Course Review</a:t>
            </a: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Vector Model Retrieval and Ranking</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10</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1752600"/>
            <a:ext cx="8077200" cy="4079673"/>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So vector queries are fundamentally a form of "evidence accumulation" where the presence of more query terms in a document adds to its "score"</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This score is not an exact measure of relevance with respect to the query, but it is vastly better than the all or none Boolean model!</a:t>
            </a:r>
          </a:p>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915293" y="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Similarity in Vector Models</a:t>
            </a:r>
            <a:br>
              <a:rPr lang="en-US" sz="3600" b="1" dirty="0" smtClean="0"/>
            </a:br>
            <a:r>
              <a:rPr lang="en-US" sz="3600" b="1" dirty="0" smtClean="0"/>
              <a:t> (Graphical Depiction)</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11</a:t>
            </a:fld>
            <a:endParaRPr lang="en-US" sz="1500" dirty="0">
              <a:solidFill>
                <a:srgbClr val="002955"/>
              </a:solidFill>
              <a:latin typeface="UC Berkeley OS Sign"/>
              <a:ea typeface="MS PGothic" pitchFamily="34" charset="-128"/>
              <a:sym typeface="UC Berkeley OS Sign"/>
            </a:endParaRPr>
          </a:p>
        </p:txBody>
      </p:sp>
      <p:pic>
        <p:nvPicPr>
          <p:cNvPr id="5122" name="Picture 2"/>
          <p:cNvPicPr>
            <a:picLocks noChangeAspect="1" noChangeArrowheads="1"/>
          </p:cNvPicPr>
          <p:nvPr/>
        </p:nvPicPr>
        <p:blipFill>
          <a:blip r:embed="rId3" cstate="print"/>
          <a:stretch>
            <a:fillRect/>
          </a:stretch>
        </p:blipFill>
        <p:spPr bwMode="auto">
          <a:xfrm>
            <a:off x="1905000" y="1257182"/>
            <a:ext cx="5486400" cy="536895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609600" y="990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IR Models and “Information Needs”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12</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5435557"/>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t>In classical IR, an "information need" is formulated as a query submitted to some information collection</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t>"Documents" in the information collection are returned that "satisfy" the query</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t>The "IR model" specifies how the queries and documents are represented and how "satisfaction" is calculated</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t>"Satisfaction" can be an exact match, but more often the returned documents are ranked according to the statistical similarity between their representations and that of the query</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ym typeface="UC Berkeley OS Sign"/>
              </a:rPr>
              <a:t>Getting Beyond the “10 Blue Links”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5372591"/>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t>IR systems locate relevant documents in response to a query, but the user must extract the actual answer to his or her question</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t>This challenge has been described as “getting beyond the 10 blue links” – here are some of the ways to do that:</a:t>
            </a:r>
          </a:p>
          <a:p>
            <a:pPr marL="6179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t>Semantic search</a:t>
            </a:r>
          </a:p>
          <a:p>
            <a:pPr marL="6179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t>Structured data search</a:t>
            </a:r>
          </a:p>
          <a:p>
            <a:pPr marL="6179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t>Structure  / graph search</a:t>
            </a:r>
          </a:p>
          <a:p>
            <a:pPr marL="6179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533400" y="990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Crossing the Semantic Gap</a:t>
            </a:r>
            <a:br>
              <a:rPr lang="en-US" sz="3600" b="1" dirty="0" smtClean="0"/>
            </a:br>
            <a:r>
              <a:rPr lang="en-US" sz="3600" b="1" dirty="0" smtClean="0"/>
              <a:t> Through Computation</a:t>
            </a:r>
            <a:endParaRPr lang="en-US" sz="3400"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2362200"/>
            <a:ext cx="8036719" cy="3732591"/>
          </a:xfrm>
          <a:prstGeom prst="rect">
            <a:avLst/>
          </a:prstGeom>
          <a:noFill/>
          <a:ln w="9525">
            <a:noFill/>
            <a:miter lim="800000"/>
            <a:headEnd/>
            <a:tailEnd/>
          </a:ln>
        </p:spPr>
        <p:txBody>
          <a:bodyPr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 consequence of the semantic gap for </a:t>
            </a:r>
            <a:r>
              <a:rPr lang="en-US" sz="2800" dirty="0" err="1" smtClean="0">
                <a:latin typeface="UC Berkeley OS Sign"/>
                <a:cs typeface="Arial" pitchFamily="34" charset="0"/>
                <a:sym typeface="Arial" pitchFamily="34" charset="0"/>
              </a:rPr>
              <a:t>mulitimedia</a:t>
            </a:r>
            <a:r>
              <a:rPr lang="en-US" sz="2800" dirty="0" smtClean="0">
                <a:latin typeface="UC Berkeley OS Sign"/>
                <a:cs typeface="Arial" pitchFamily="34" charset="0"/>
                <a:sym typeface="Arial" pitchFamily="34" charset="0"/>
              </a:rPr>
              <a:t> is that there are a very large number of low-level features that can be reliably identified</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Any description using these features will be "sparse" - lots of missing values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Dimensionality reduction techniques can exploit correlations between low-level features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533400" y="3810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Natural Language Processing</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57200" y="1066800"/>
            <a:ext cx="8229600" cy="740802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Every NLP application needs to identify and classify the words, phrases, structures, documents  in some context or domain</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earliest NLP applications were very narrow in scope, relying on “hand crafted” rules to implement the required knowledge</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Today much NLP uses dictionaries, stemmers, grammars, and other language knowledge</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the statistics of co-occurrence / conditional probability yield many practical techniques for analyzing and generating language that make no use of “</a:t>
            </a:r>
            <a:r>
              <a:rPr lang="en-US" sz="2800" dirty="0" err="1" smtClean="0">
                <a:latin typeface="UC Berkeley OS Sign"/>
                <a:sym typeface="UC Berkeley OS Sign"/>
              </a:rPr>
              <a:t>languageness</a:t>
            </a:r>
            <a:r>
              <a:rPr lang="en-US" sz="2800" dirty="0" smtClean="0">
                <a:latin typeface="UC Berkeley OS Sign"/>
                <a:sym typeface="UC Berkeley OS Sign"/>
              </a:rPr>
              <a: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400" dirty="0" smtClean="0">
              <a:sym typeface="UC Berkeley OS Sign"/>
            </a:endParaRPr>
          </a:p>
          <a:p>
            <a:pPr marL="160729" indent="-160729" eaLnBrk="0" hangingPunct="0">
              <a:lnSpc>
                <a:spcPct val="92000"/>
              </a:lnSpc>
              <a:spcBef>
                <a:spcPts val="1266"/>
              </a:spcBef>
              <a:buClr>
                <a:srgbClr val="002955"/>
              </a:buClr>
              <a:buSzPct val="44000"/>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400" dirty="0" smtClean="0">
              <a:sym typeface="UC Berkeley OS Sign"/>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533400" y="4572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Real World NLP Applications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242906"/>
            <a:ext cx="8077200" cy="5332067"/>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smtClean="0">
                <a:latin typeface="UC Berkeley OS Sign"/>
                <a:sym typeface="UC Berkeley OS Sign"/>
              </a:rPr>
              <a:t>Information extraction</a:t>
            </a:r>
          </a:p>
          <a:p>
            <a:pPr marL="160729"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smtClean="0">
                <a:latin typeface="UC Berkeley OS Sign"/>
                <a:sym typeface="UC Berkeley OS Sign"/>
              </a:rPr>
              <a:t>Summarization</a:t>
            </a:r>
          </a:p>
          <a:p>
            <a:pPr marL="160729"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smtClean="0">
                <a:latin typeface="UC Berkeley OS Sign"/>
                <a:sym typeface="UC Berkeley OS Sign"/>
              </a:rPr>
              <a:t>Auto-journalism (story generation)</a:t>
            </a:r>
          </a:p>
          <a:p>
            <a:pPr marL="160729"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smtClean="0">
                <a:latin typeface="UC Berkeley OS Sign"/>
                <a:sym typeface="UC Berkeley OS Sign"/>
              </a:rPr>
              <a:t>Machine translation</a:t>
            </a:r>
          </a:p>
          <a:p>
            <a:pPr marL="160729"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smtClean="0">
                <a:latin typeface="UC Berkeley OS Sign"/>
                <a:sym typeface="UC Berkeley OS Sign"/>
              </a:rPr>
              <a:t>Speech recognition and synthesis </a:t>
            </a:r>
          </a:p>
          <a:p>
            <a:pPr marL="160729"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smtClean="0">
                <a:latin typeface="UC Berkeley OS Sign"/>
                <a:sym typeface="UC Berkeley OS Sign"/>
              </a:rPr>
              <a:t>Computational classification</a:t>
            </a:r>
          </a:p>
          <a:p>
            <a:pPr marL="617929" lvl="1"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smtClean="0">
                <a:latin typeface="UC Berkeley OS Sign"/>
                <a:sym typeface="UC Berkeley OS Sign"/>
              </a:rPr>
              <a:t>Topic identification</a:t>
            </a:r>
          </a:p>
          <a:p>
            <a:pPr marL="617929" lvl="1"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smtClean="0">
                <a:latin typeface="UC Berkeley OS Sign"/>
                <a:sym typeface="UC Berkeley OS Sign"/>
              </a:rPr>
              <a:t>Author identification</a:t>
            </a:r>
          </a:p>
          <a:p>
            <a:pPr marL="617929" lvl="1"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smtClean="0">
                <a:latin typeface="UC Berkeley OS Sign"/>
                <a:sym typeface="UC Berkeley OS Sign"/>
              </a:rPr>
              <a:t>Spam detection</a:t>
            </a:r>
          </a:p>
          <a:p>
            <a:pPr marL="617929" lvl="1"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smtClean="0">
                <a:latin typeface="UC Berkeley OS Sign"/>
                <a:sym typeface="UC Berkeley OS Sign"/>
              </a:rPr>
              <a:t>Sentiment analysis</a:t>
            </a:r>
          </a:p>
          <a:p>
            <a:pPr marL="160729"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smtClean="0">
                <a:latin typeface="UC Berkeley OS Sign"/>
                <a:sym typeface="UC Berkeley OS Sign"/>
              </a:rPr>
              <a:t>Question answering, automated customer service, recommendations…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normAutofit/>
          </a:bodyPr>
          <a:lstStyle/>
          <a:p>
            <a:r>
              <a:rPr lang="en-US" b="1" dirty="0" smtClean="0"/>
              <a:t>Computational Classification</a:t>
            </a:r>
            <a:endParaRPr lang="en-US" dirty="0"/>
          </a:p>
        </p:txBody>
      </p:sp>
      <p:sp>
        <p:nvSpPr>
          <p:cNvPr id="3" name="Content Placeholder 2"/>
          <p:cNvSpPr>
            <a:spLocks noGrp="1"/>
          </p:cNvSpPr>
          <p:nvPr>
            <p:ph idx="1"/>
          </p:nvPr>
        </p:nvSpPr>
        <p:spPr>
          <a:xfrm>
            <a:off x="228600" y="1981200"/>
            <a:ext cx="8229600" cy="4525963"/>
          </a:xfrm>
        </p:spPr>
        <p:txBody>
          <a:bodyPr>
            <a:noAutofit/>
          </a:bodyPr>
          <a:lstStyle/>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latin typeface="UC Berkeley OS Sign"/>
                <a:sym typeface="UC Berkeley OS Sign"/>
              </a:rPr>
              <a:t>Some classification tasks can't be done by people at the needed scale or </a:t>
            </a:r>
            <a:r>
              <a:rPr lang="en-US" sz="2800" dirty="0" smtClean="0">
                <a:latin typeface="UC Berkeley OS Sign"/>
                <a:sym typeface="UC Berkeley OS Sign"/>
              </a:rPr>
              <a:t>speed</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latin typeface="UC Berkeley OS Sign"/>
                <a:sym typeface="UC Berkeley OS Sign"/>
              </a:rPr>
              <a:t> </a:t>
            </a:r>
            <a:r>
              <a:rPr lang="en-US" sz="2800" dirty="0" smtClean="0">
                <a:latin typeface="UC Berkeley OS Sign"/>
                <a:sym typeface="UC Berkeley OS Sign"/>
              </a:rPr>
              <a:t>Some of the tasks can be done by computational approaches like N-gram analysis that are very simple yet very usefu</a:t>
            </a:r>
            <a:r>
              <a:rPr lang="en-US" sz="2800" dirty="0">
                <a:latin typeface="UC Berkeley OS Sign"/>
                <a:sym typeface="UC Berkeley OS Sign"/>
              </a:rPr>
              <a:t>l</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Some tasks are inherently difficult and require techniques of “machine </a:t>
            </a:r>
            <a:r>
              <a:rPr lang="en-US" sz="2800" dirty="0">
                <a:latin typeface="UC Berkeley OS Sign"/>
                <a:sym typeface="UC Berkeley OS Sign"/>
              </a:rPr>
              <a:t>learning</a:t>
            </a:r>
            <a:r>
              <a:rPr lang="en-US" sz="2800" dirty="0" smtClean="0">
                <a:latin typeface="UC Berkeley OS Sign"/>
                <a:sym typeface="UC Berkeley OS Sign"/>
              </a:rPr>
              <a:t>”, which are not simple</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a:latin typeface="UC Berkeley OS Sign"/>
              <a:sym typeface="UC Berkeley OS Sign"/>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b="1" dirty="0" smtClean="0"/>
              <a:t>Text Classification Problems</a:t>
            </a:r>
            <a:endParaRPr lang="en-US" dirty="0"/>
          </a:p>
        </p:txBody>
      </p:sp>
      <p:sp>
        <p:nvSpPr>
          <p:cNvPr id="3" name="Content Placeholder 2"/>
          <p:cNvSpPr>
            <a:spLocks noGrp="1"/>
          </p:cNvSpPr>
          <p:nvPr>
            <p:ph idx="1"/>
          </p:nvPr>
        </p:nvSpPr>
        <p:spPr>
          <a:xfrm>
            <a:off x="457200" y="1752600"/>
            <a:ext cx="8229600" cy="4525963"/>
          </a:xfrm>
        </p:spPr>
        <p:txBody>
          <a:bodyPr>
            <a:normAutofit fontScale="92500" lnSpcReduction="10000"/>
          </a:bodyPr>
          <a:lstStyle/>
          <a:p>
            <a:r>
              <a:rPr lang="en-US" sz="3100" dirty="0" smtClean="0"/>
              <a:t>Classification assigns objects in some domain to one of at least two classes or categories</a:t>
            </a:r>
          </a:p>
          <a:p>
            <a:pPr lvl="1"/>
            <a:r>
              <a:rPr lang="en-US" sz="3100" dirty="0" smtClean="0"/>
              <a:t>words - determine part of speech</a:t>
            </a:r>
          </a:p>
          <a:p>
            <a:pPr lvl="1"/>
            <a:r>
              <a:rPr lang="en-US" sz="3100" dirty="0" smtClean="0"/>
              <a:t>words - disambiguate </a:t>
            </a:r>
            <a:r>
              <a:rPr lang="en-US" sz="3100" dirty="0" err="1" smtClean="0"/>
              <a:t>polysemy</a:t>
            </a:r>
            <a:endParaRPr lang="en-US" sz="3100" dirty="0" smtClean="0"/>
          </a:p>
          <a:p>
            <a:pPr lvl="1"/>
            <a:r>
              <a:rPr lang="en-US" sz="3100" dirty="0" smtClean="0"/>
              <a:t>document retrieval - relevant/not relevant?</a:t>
            </a:r>
          </a:p>
          <a:p>
            <a:pPr lvl="1"/>
            <a:r>
              <a:rPr lang="en-US" sz="3100" dirty="0" smtClean="0"/>
              <a:t>author identification - Shakespeare or not?</a:t>
            </a:r>
          </a:p>
          <a:p>
            <a:pPr lvl="1"/>
            <a:r>
              <a:rPr lang="en-US" sz="3100" dirty="0" smtClean="0"/>
              <a:t>sentiment classification - positive or negative affect? urgent or not urgent?</a:t>
            </a:r>
          </a:p>
          <a:p>
            <a:pPr lvl="1"/>
            <a:r>
              <a:rPr lang="en-US" sz="3100" dirty="0" smtClean="0"/>
              <a:t>language - English, Spanish, whatever?</a:t>
            </a:r>
            <a:endParaRPr lang="en-US" sz="31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1143000"/>
          </a:xfrm>
        </p:spPr>
        <p:txBody>
          <a:bodyPr>
            <a:normAutofit/>
          </a:bodyPr>
          <a:lstStyle/>
          <a:p>
            <a:r>
              <a:rPr lang="en-US" b="1" dirty="0" smtClean="0"/>
              <a:t>Computational Classification</a:t>
            </a:r>
            <a:endParaRPr lang="en-US" dirty="0"/>
          </a:p>
        </p:txBody>
      </p:sp>
      <p:sp>
        <p:nvSpPr>
          <p:cNvPr id="3" name="Content Placeholder 2"/>
          <p:cNvSpPr>
            <a:spLocks noGrp="1"/>
          </p:cNvSpPr>
          <p:nvPr>
            <p:ph idx="1"/>
          </p:nvPr>
        </p:nvSpPr>
        <p:spPr>
          <a:xfrm>
            <a:off x="457200" y="1828800"/>
            <a:ext cx="8229600" cy="4525963"/>
          </a:xfrm>
        </p:spPr>
        <p:txBody>
          <a:bodyPr>
            <a:normAutofit/>
          </a:bodyPr>
          <a:lstStyle/>
          <a:p>
            <a:r>
              <a:rPr lang="en-US" dirty="0" smtClean="0"/>
              <a:t>CLASSIFICATION assumes a system of categories and some labeled instances so we can train a system to assign new instances to the appropriate categories</a:t>
            </a:r>
          </a:p>
          <a:p>
            <a:r>
              <a:rPr lang="en-US" dirty="0" smtClean="0"/>
              <a:t>In contrast, CLUSTERING techniques don't assume pre-existing categories - they create them (usually to maximize similarity within categories and maximize it between them)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 Models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core problems of information retrieval are finding relevant documents and ordering the found documents according to relevance</a:t>
            </a:r>
          </a:p>
          <a:p>
            <a:r>
              <a:rPr lang="en-US" dirty="0" smtClean="0"/>
              <a:t>The IR model explains how these problems are solved:</a:t>
            </a:r>
          </a:p>
          <a:p>
            <a:pPr lvl="1"/>
            <a:r>
              <a:rPr lang="en-US" dirty="0" smtClean="0"/>
              <a:t>...By specifying the representations of queries and documents in the collection being searched</a:t>
            </a:r>
          </a:p>
          <a:p>
            <a:pPr lvl="1"/>
            <a:r>
              <a:rPr lang="en-US" dirty="0" smtClean="0"/>
              <a:t>...And the information used, and the calculations performed, that order the retrieved documents by relevance </a:t>
            </a:r>
          </a:p>
          <a:p>
            <a:pPr lvl="1"/>
            <a:r>
              <a:rPr lang="en-US" dirty="0" smtClean="0"/>
              <a:t>(And optionally, the model provides mechanisms for using relevance feedback to improve precision and results ordering)</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1143000"/>
          </a:xfrm>
        </p:spPr>
        <p:txBody>
          <a:bodyPr>
            <a:noAutofit/>
          </a:bodyPr>
          <a:lstStyle/>
          <a:p>
            <a:r>
              <a:rPr lang="en-US" sz="3600" b="1" dirty="0" smtClean="0"/>
              <a:t>Understanding Information Extraction</a:t>
            </a:r>
            <a:endParaRPr lang="en-US" sz="3600" b="1" dirty="0"/>
          </a:p>
        </p:txBody>
      </p:sp>
      <p:sp>
        <p:nvSpPr>
          <p:cNvPr id="3" name="Content Placeholder 2"/>
          <p:cNvSpPr>
            <a:spLocks noGrp="1"/>
          </p:cNvSpPr>
          <p:nvPr>
            <p:ph idx="1"/>
          </p:nvPr>
        </p:nvSpPr>
        <p:spPr>
          <a:xfrm>
            <a:off x="457200" y="2332037"/>
            <a:ext cx="8229600" cy="4525963"/>
          </a:xfrm>
        </p:spPr>
        <p:txBody>
          <a:bodyPr>
            <a:normAutofit/>
          </a:bodyPr>
          <a:lstStyle/>
          <a:p>
            <a:pPr marL="160729"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What type of structure is being extracted?</a:t>
            </a:r>
          </a:p>
          <a:p>
            <a:pPr marL="160729"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What is the unstructured source input?</a:t>
            </a:r>
          </a:p>
          <a:p>
            <a:pPr marL="160729"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What resources are available to guide the extraction?</a:t>
            </a:r>
          </a:p>
          <a:p>
            <a:pPr marL="160729"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What extraction techniques are employed?</a:t>
            </a:r>
          </a:p>
          <a:p>
            <a:pPr marL="160729" indent="-160729" eaLnBrk="0" hangingPunct="0">
              <a:lnSpc>
                <a:spcPct val="92000"/>
              </a:lnSpc>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What is the format of the extracted information?</a:t>
            </a:r>
          </a:p>
          <a:p>
            <a:pPr marL="160729" indent="-160729" eaLnBrk="0" hangingPunct="0">
              <a:lnSpc>
                <a:spcPct val="92000"/>
              </a:lnSpc>
              <a:spcBef>
                <a:spcPts val="600"/>
              </a:spcBef>
              <a:buClr>
                <a:srgbClr val="002955"/>
              </a:buClr>
              <a:buSzPct val="44000"/>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a:p>
            <a:pPr marL="160729" indent="-160729" eaLnBrk="0" hangingPunct="0">
              <a:lnSpc>
                <a:spcPct val="92000"/>
              </a:lnSpc>
              <a:spcBef>
                <a:spcPts val="600"/>
              </a:spcBef>
              <a:buClr>
                <a:srgbClr val="002955"/>
              </a:buClr>
              <a:buSzPct val="44000"/>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 (IE typically starts after tokenization, part-of-speech tagging, and phrase identification steps of text processing)</a:t>
            </a:r>
            <a:endParaRPr lang="en-US" sz="2800" dirty="0">
              <a:latin typeface="UC Berkeley OS Sign"/>
              <a:sym typeface="UC Berkeley OS Sign"/>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b="1" dirty="0" smtClean="0"/>
              <a:t>Sentiment Analysis</a:t>
            </a:r>
          </a:p>
        </p:txBody>
      </p:sp>
      <p:sp>
        <p:nvSpPr>
          <p:cNvPr id="3" name="Content Placeholder 2"/>
          <p:cNvSpPr>
            <a:spLocks noGrp="1"/>
          </p:cNvSpPr>
          <p:nvPr>
            <p:ph idx="1"/>
          </p:nvPr>
        </p:nvSpPr>
        <p:spPr/>
        <p:txBody>
          <a:bodyPr>
            <a:normAutofit fontScale="92500" lnSpcReduction="20000"/>
          </a:bodyPr>
          <a:lstStyle/>
          <a:p>
            <a:r>
              <a:rPr lang="en-US" dirty="0" smtClean="0"/>
              <a:t>Sentiment analysis (aka "opinion mining") can be thought of a three-stage classification problem</a:t>
            </a:r>
          </a:p>
          <a:p>
            <a:pPr lvl="1"/>
            <a:r>
              <a:rPr lang="en-US" dirty="0" smtClean="0"/>
              <a:t>Entity extraction to locate text of interest </a:t>
            </a:r>
          </a:p>
          <a:p>
            <a:pPr lvl="1"/>
            <a:r>
              <a:rPr lang="en-US" dirty="0" smtClean="0"/>
              <a:t>Classifying texts as opinions or facts</a:t>
            </a:r>
          </a:p>
          <a:p>
            <a:pPr lvl="1"/>
            <a:r>
              <a:rPr lang="en-US" dirty="0" smtClean="0"/>
              <a:t>Classifying the opinions according to polarity - positive vs. negative (or on some numerical scale)</a:t>
            </a:r>
          </a:p>
          <a:p>
            <a:r>
              <a:rPr lang="en-US" dirty="0" smtClean="0"/>
              <a:t>This is challenging because these classes are really </a:t>
            </a:r>
            <a:r>
              <a:rPr lang="en-US" dirty="0" err="1" smtClean="0"/>
              <a:t>continuaa</a:t>
            </a:r>
            <a:r>
              <a:rPr lang="en-US" dirty="0" smtClean="0"/>
              <a:t> without sharp boundaries</a:t>
            </a:r>
          </a:p>
          <a:p>
            <a:r>
              <a:rPr lang="en-US" dirty="0" smtClean="0"/>
              <a:t>...and because sarcasm, slang, </a:t>
            </a:r>
            <a:r>
              <a:rPr lang="en-US" dirty="0" err="1" smtClean="0"/>
              <a:t>cliches</a:t>
            </a:r>
            <a:r>
              <a:rPr lang="en-US" dirty="0" smtClean="0"/>
              <a:t>, and cultural norms obscure the content used to make the classification</a:t>
            </a:r>
          </a:p>
          <a:p>
            <a:pPr lvl="1"/>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4000" b="1" dirty="0" smtClean="0"/>
              <a:t> The Organizing System Lifecycle</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22</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1524000"/>
            <a:ext cx="8077200" cy="510200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There is always a lifecycle, but there are times when its phases need to be more explicit and formal:</a:t>
            </a:r>
          </a:p>
          <a:p>
            <a:pPr marL="617929" lvl="1"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In institutional contexts</a:t>
            </a:r>
          </a:p>
          <a:p>
            <a:pPr marL="617929" lvl="1"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In information-intensive contexts</a:t>
            </a:r>
          </a:p>
          <a:p>
            <a:pPr marL="617929" lvl="1"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When traceability and impact analysis are necessary</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Better to be more explicit and formal than absolutely necessary than vice versa</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4000" b="1" dirty="0" smtClean="0"/>
              <a:t>Defining and Scoping the Domain</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1524000"/>
            <a:ext cx="8077200" cy="337845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Determining scope and scale</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Nature and number of users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Expected lifetime </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Physical and technological environment</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Relationship to other organizing systems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4000" b="1" dirty="0" smtClean="0"/>
              <a:t>Physical or Technological Environment</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24</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533400" y="1524000"/>
            <a:ext cx="8077200" cy="451722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There might be affordances that create possibilities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there might be constraints that limit them</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Estimating the ultimate size of a collection at the beginning of an organizing system’s lifecycle can reduce scaling issues related to storage space for the resources or for their descriptions (flashback to “warrant” goes here)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sz="4000" b="1" dirty="0" smtClean="0"/>
              <a:t>Requirements for Interactions</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25</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533400" y="1524000"/>
            <a:ext cx="8077200" cy="494811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All organizing systems have some common interactions, but most of the time we want to pay attention to the more resource-specific interactions that create the most value</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priorities of different interactions are often determined by decisions about intended users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An essential requirement is ensuring that the supported interactions can be discovered and invoked by their intended users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sz="4000" b="1" dirty="0" smtClean="0"/>
              <a:t>Requirements for Interactions</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26</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533400" y="1524000"/>
            <a:ext cx="8077200" cy="494811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For most organizing systems other than personal ones, the set of interactions that are implemented in an organizing system is strongly determined by business model considerations, funding levels, or other economic factors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Businesses differentiate themselves by the number and quality of the interactions they support with their resources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b="1" dirty="0" smtClean="0"/>
              <a:t>Requirements about </a:t>
            </a:r>
            <a:br>
              <a:rPr lang="en-US" b="1" dirty="0" smtClean="0"/>
            </a:br>
            <a:r>
              <a:rPr lang="en-US" b="1" dirty="0" smtClean="0"/>
              <a:t>Resource Description</a:t>
            </a:r>
            <a:endParaRPr lang="en-US"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27</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457200" y="1478997"/>
            <a:ext cx="8077200" cy="357851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most generic interactions use descriptions that can be associated with almost any type of resource, such as the name, creator, and date</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Different types of resources must have differentiating properties, otherwise there would be no reason to distinguish them</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b="1" dirty="0" smtClean="0"/>
              <a:t>Requirements about </a:t>
            </a:r>
            <a:br>
              <a:rPr lang="en-US" b="1" dirty="0" smtClean="0"/>
            </a:br>
            <a:r>
              <a:rPr lang="en-US" b="1" dirty="0" smtClean="0"/>
              <a:t>Resource Description</a:t>
            </a:r>
            <a:endParaRPr lang="en-US"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28</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457200" y="1478997"/>
            <a:ext cx="8077200" cy="4009398"/>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Business strategy and economics strongly influence the extent of resource description and the use of technology for automatic description </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tradeoffs imposed by the extent and timing of resource description arise throughout the lifecycle, with the tradeoff between recall and precision being the most salient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4000" b="1" dirty="0" smtClean="0"/>
              <a:t> Tradeoffs involving Description</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29</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533400" y="1219200"/>
            <a:ext cx="8077200" cy="3655455"/>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Someone designs or selects a structure for the description... or not</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Someone determines the content of the description .. or not</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How much structure or how detailed a description?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 Models</a:t>
            </a:r>
            <a:endParaRPr lang="en-US" dirty="0"/>
          </a:p>
        </p:txBody>
      </p:sp>
      <p:sp>
        <p:nvSpPr>
          <p:cNvPr id="3" name="Content Placeholder 2"/>
          <p:cNvSpPr>
            <a:spLocks noGrp="1"/>
          </p:cNvSpPr>
          <p:nvPr>
            <p:ph idx="1"/>
          </p:nvPr>
        </p:nvSpPr>
        <p:spPr/>
        <p:txBody>
          <a:bodyPr>
            <a:normAutofit/>
          </a:bodyPr>
          <a:lstStyle/>
          <a:p>
            <a:r>
              <a:rPr lang="en-US" dirty="0" smtClean="0"/>
              <a:t>BOOLEAN model -- representations are sets of index terms, set theory operations with Boolean algebra calculate relevance as binary</a:t>
            </a:r>
          </a:p>
          <a:p>
            <a:r>
              <a:rPr lang="en-US" dirty="0" smtClean="0"/>
              <a:t>VECTOR </a:t>
            </a:r>
            <a:r>
              <a:rPr lang="en-US" dirty="0" smtClean="0"/>
              <a:t>models -- representations are vectors with non-binary weighted index terms, linear algebra operations yield continuous measure of relevance</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sz="4000" b="1" dirty="0" smtClean="0"/>
              <a:t>Tradeoffs involving Description</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30</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533400" y="1219200"/>
            <a:ext cx="8077200" cy="494811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Is it easier to create structured or unstructured descriptions?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If we want to combine information from many different authors or sources, what are the implications for description and organizing decisions? </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Is it easier to combine information from different authors or sources if it is structured or unstructured?  </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762000"/>
            <a:ext cx="8228707" cy="119099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b="1" dirty="0" smtClean="0"/>
              <a:t>The Fundamental Tradeoff in</a:t>
            </a:r>
            <a:br>
              <a:rPr lang="en-US" b="1" dirty="0" smtClean="0"/>
            </a:br>
            <a:r>
              <a:rPr lang="en-US" b="1" dirty="0" smtClean="0"/>
              <a:t>an Organizing System</a:t>
            </a:r>
            <a:endParaRPr lang="en-US"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31</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533400" y="1600200"/>
            <a:ext cx="8077200" cy="494811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There is a tradeoff between the amount of work that goes into describing and organizing a collection of resources and the amount of work required to find and use them </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more effort we put into describing and organizing resources, the more effectively they can support interactions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more effort we put into retrieving resources, the less they need to be organized first</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762000"/>
            <a:ext cx="8228707" cy="119099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b="1" dirty="0" smtClean="0"/>
              <a:t>The Fundamental Tradeoff in</a:t>
            </a:r>
            <a:br>
              <a:rPr lang="en-US" b="1" dirty="0" smtClean="0"/>
            </a:br>
            <a:r>
              <a:rPr lang="en-US" b="1" dirty="0" smtClean="0"/>
              <a:t>an Organizing System</a:t>
            </a:r>
            <a:endParaRPr lang="en-US"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32</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609600" y="1914035"/>
            <a:ext cx="8077200" cy="357851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We need to think in terms of investment, allocation of costs and benefits between the describer/organizer and user</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allocation differs according to the relationship between them; who does the work and who gets the benefit?</a:t>
            </a:r>
            <a:endParaRPr lang="en-US" sz="2800" dirty="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455414" y="1995785"/>
            <a:ext cx="7867055" cy="4491633"/>
          </a:xfrm>
        </p:spPr>
        <p:txBody>
          <a:bodyPr>
            <a:normAutofit fontScale="77500" lnSpcReduction="20000"/>
          </a:bodyPr>
          <a:lstStyle/>
          <a:p>
            <a:r>
              <a:rPr lang="en-US" sz="2800" dirty="0" smtClean="0"/>
              <a:t>To organize is to create capabilities by intentionally imposing order and structure </a:t>
            </a:r>
          </a:p>
          <a:p>
            <a:r>
              <a:rPr lang="en-US" sz="2800" dirty="0" smtClean="0"/>
              <a:t>We organize things, we organize information, we organize information about things, and we organize information about information</a:t>
            </a:r>
          </a:p>
          <a:p>
            <a:r>
              <a:rPr lang="en-US" sz="2800" dirty="0" smtClean="0"/>
              <a:t>If we think abstractly about these activities, we can see commonalities that outweigh their differences; We select, organize, interact with, and maintain resources</a:t>
            </a:r>
          </a:p>
          <a:p>
            <a:r>
              <a:rPr lang="en-US" sz="2800" dirty="0" smtClean="0"/>
              <a:t>We organize resources as individuals, in informal association with other individuals, or as part of a more formal institutional or business context</a:t>
            </a:r>
          </a:p>
          <a:p>
            <a:r>
              <a:rPr lang="en-US" sz="2800" dirty="0" smtClean="0"/>
              <a:t>We must recognize the profound impact of new technologies and their co-evolution with the nature of the organizing we do and the kinds of interactions that this organizing enables, but can't ignore the "classical" </a:t>
            </a:r>
            <a:r>
              <a:rPr lang="en-US" sz="2800" smtClean="0"/>
              <a:t>concepts and knowledge</a:t>
            </a:r>
            <a:endParaRPr lang="en-US" sz="2800" dirty="0" smtClean="0"/>
          </a:p>
          <a:p>
            <a:pPr marL="160729" indent="-160729">
              <a:lnSpc>
                <a:spcPct val="92000"/>
              </a:lnSpc>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p>
          <a:p>
            <a:pPr marL="160729" indent="-160729">
              <a:lnSpc>
                <a:spcPct val="92000"/>
              </a:lnSpc>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p>
        </p:txBody>
      </p:sp>
      <p:sp>
        <p:nvSpPr>
          <p:cNvPr id="7171"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400" dirty="0" smtClean="0">
                <a:sym typeface="UC Berkeley OS Sign"/>
              </a:rPr>
              <a:t>The Course In One Slide</a:t>
            </a:r>
          </a:p>
        </p:txBody>
      </p:sp>
      <p:sp>
        <p:nvSpPr>
          <p:cNvPr id="7172"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25E6FFFD-38D9-4C0C-960C-8E08C295169A}" type="slidenum">
              <a:rPr lang="en-US" sz="1500">
                <a:solidFill>
                  <a:srgbClr val="002955"/>
                </a:solidFill>
                <a:latin typeface="UC Berkeley OS Sign"/>
                <a:ea typeface="MS PGothic" pitchFamily="34" charset="-128"/>
                <a:sym typeface="UC Berkeley OS Sign"/>
              </a:rPr>
              <a:pPr algn="ctr"/>
              <a:t>33</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7175"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sz="4000" b="1" dirty="0" smtClean="0"/>
              <a:t>Your Final Exam</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34</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533400" y="2057400"/>
            <a:ext cx="8382000" cy="1003638"/>
          </a:xfrm>
          <a:prstGeom prst="rect">
            <a:avLst/>
          </a:prstGeom>
          <a:noFill/>
          <a:ln w="9525">
            <a:noFill/>
            <a:miter lim="800000"/>
            <a:headEnd/>
            <a:tailEnd/>
          </a:ln>
        </p:spPr>
        <p:txBody>
          <a:bodyPr wrap="square" lIns="64291" tIns="32146" rIns="64291" bIns="32146">
            <a:spAutoFit/>
          </a:bodyPr>
          <a:lstStyle/>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Tuesday </a:t>
            </a:r>
            <a:r>
              <a:rPr lang="en-US" sz="2800" dirty="0" smtClean="0">
                <a:latin typeface="UC Berkeley OS Sign"/>
                <a:sym typeface="UC Berkeley OS Sign"/>
              </a:rPr>
              <a:t>December 17, 9-1 – Early </a:t>
            </a:r>
            <a:r>
              <a:rPr lang="en-US" sz="2800" dirty="0" smtClean="0">
                <a:latin typeface="UC Berkeley OS Sign"/>
                <a:sym typeface="UC Berkeley OS Sign"/>
              </a:rPr>
              <a:t>Final</a:t>
            </a:r>
            <a:endParaRPr lang="en-US" sz="2800" dirty="0" smtClean="0">
              <a:latin typeface="UC Berkeley OS Sign"/>
              <a:sym typeface="UC Berkeley OS Sign"/>
            </a:endParaRP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Wednesday December 18, 9-1 – FINAL EXAM</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sz="4000" b="1" dirty="0" smtClean="0"/>
              <a:t>My Final Exam</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35</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457200" y="1752600"/>
            <a:ext cx="8382000" cy="5035511"/>
          </a:xfrm>
          <a:prstGeom prst="rect">
            <a:avLst/>
          </a:prstGeom>
          <a:noFill/>
          <a:ln w="9525">
            <a:noFill/>
            <a:miter lim="800000"/>
            <a:headEnd/>
            <a:tailEnd/>
          </a:ln>
        </p:spPr>
        <p:txBody>
          <a:bodyPr wrap="square" lIns="64291" tIns="32146" rIns="64291" bIns="32146">
            <a:spAutoFit/>
          </a:bodyPr>
          <a:lstStyle/>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On the first day of class I said: </a:t>
            </a:r>
            <a:endParaRPr lang="en-US" sz="2800" dirty="0" smtClean="0">
              <a:latin typeface="UC Berkeley OS Sign"/>
              <a:sym typeface="UC Berkeley OS Sign"/>
            </a:endParaRPr>
          </a:p>
          <a:p>
            <a:pPr marL="617929" lvl="1"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We deal with deep intellectual issues that have challenged philosophers and other deep thinkers for millennia</a:t>
            </a:r>
          </a:p>
          <a:p>
            <a:pPr marL="617929" lvl="1"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You must </a:t>
            </a:r>
            <a:r>
              <a:rPr lang="en-US" sz="2800" dirty="0" smtClean="0">
                <a:latin typeface="UC Berkeley OS Sign"/>
                <a:sym typeface="UC Berkeley OS Sign"/>
              </a:rPr>
              <a:t>make </a:t>
            </a:r>
            <a:r>
              <a:rPr lang="en-US" sz="2800" dirty="0" smtClean="0">
                <a:latin typeface="UC Berkeley OS Sign"/>
                <a:sym typeface="UC Berkeley OS Sign"/>
              </a:rPr>
              <a:t>the transition to studying information / content IN a discipline to studying information / content AS a discipline</a:t>
            </a:r>
          </a:p>
          <a:p>
            <a:pPr marL="617929" lvl="1"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You must learn to look past the presentation / rendition / technology reification / </a:t>
            </a:r>
            <a:r>
              <a:rPr lang="en-US" sz="2800" dirty="0" err="1" smtClean="0">
                <a:latin typeface="UC Berkeley OS Sign"/>
                <a:sym typeface="UC Berkeley OS Sign"/>
              </a:rPr>
              <a:t>thinginess</a:t>
            </a:r>
            <a:r>
              <a:rPr lang="en-US" sz="2800" dirty="0" smtClean="0">
                <a:latin typeface="UC Berkeley OS Sign"/>
                <a:sym typeface="UC Berkeley OS Sign"/>
              </a:rPr>
              <a:t> of information to see it more abstractly as structure and </a:t>
            </a:r>
            <a:r>
              <a:rPr lang="en-US" sz="2800" dirty="0" smtClean="0">
                <a:latin typeface="UC Berkeley OS Sign"/>
                <a:sym typeface="UC Berkeley OS Sign"/>
              </a:rPr>
              <a:t>meaning</a:t>
            </a:r>
            <a:endParaRPr lang="en-US" sz="2800" dirty="0" smtClean="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sz="4000" b="1" dirty="0" smtClean="0"/>
              <a:t>My Final Exam</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36</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457200" y="1981200"/>
            <a:ext cx="8382000" cy="2373244"/>
          </a:xfrm>
          <a:prstGeom prst="rect">
            <a:avLst/>
          </a:prstGeom>
          <a:noFill/>
          <a:ln w="9525">
            <a:noFill/>
            <a:miter lim="800000"/>
            <a:headEnd/>
            <a:tailEnd/>
          </a:ln>
        </p:spPr>
        <p:txBody>
          <a:bodyPr wrap="square" lIns="64291" tIns="32146" rIns="64291" bIns="32146">
            <a:spAutoFit/>
          </a:bodyPr>
          <a:lstStyle/>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On the first day of class I said: </a:t>
            </a:r>
            <a:endParaRPr lang="en-US" sz="2800" dirty="0" smtClean="0">
              <a:latin typeface="UC Berkeley OS Sign"/>
              <a:sym typeface="UC Berkeley OS Sign"/>
            </a:endParaRPr>
          </a:p>
          <a:p>
            <a:pPr marL="617929" lvl="2"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This </a:t>
            </a:r>
            <a:r>
              <a:rPr lang="en-US" sz="2800" dirty="0" smtClean="0">
                <a:latin typeface="UC Berkeley OS Sign"/>
                <a:sym typeface="UC Berkeley OS Sign"/>
              </a:rPr>
              <a:t>course WILL change how you think about information</a:t>
            </a:r>
          </a:p>
          <a:p>
            <a:pPr marL="617929" lvl="2"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If it doesn't, it means that we have both failed this </a:t>
            </a:r>
            <a:r>
              <a:rPr lang="en-US" sz="2800" dirty="0" smtClean="0">
                <a:latin typeface="UC Berkeley OS Sign"/>
                <a:sym typeface="UC Berkeley OS Sign"/>
              </a:rPr>
              <a:t>semester</a:t>
            </a:r>
            <a:endParaRPr lang="en-US" sz="2800" dirty="0" smtClean="0">
              <a:latin typeface="UC Berkeley OS Sign"/>
              <a:sym typeface="UC Berkeley OS Sign"/>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sz="4000" b="1" dirty="0" smtClean="0"/>
              <a:t>This is NOT the end of 202</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37</a:t>
            </a:fld>
            <a:endParaRPr lang="en-US" sz="1500" dirty="0">
              <a:solidFill>
                <a:srgbClr val="002955"/>
              </a:solidFill>
              <a:latin typeface="UC Berkeley OS Sign"/>
              <a:ea typeface="MS PGothic" pitchFamily="34" charset="-128"/>
              <a:sym typeface="UC Berkeley OS Sign"/>
            </a:endParaRPr>
          </a:p>
        </p:txBody>
      </p:sp>
      <p:sp>
        <p:nvSpPr>
          <p:cNvPr id="1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13"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9702" name="Picture 5"/>
          <p:cNvPicPr>
            <a:picLocks noChangeArrowheads="1"/>
          </p:cNvPicPr>
          <p:nvPr/>
        </p:nvPicPr>
        <p:blipFill>
          <a:blip r:embed="rId3" cstate="print"/>
          <a:srcRect/>
          <a:stretch>
            <a:fillRect/>
          </a:stretch>
        </p:blipFill>
        <p:spPr bwMode="auto">
          <a:xfrm>
            <a:off x="194221" y="223242"/>
            <a:ext cx="892969" cy="892969"/>
          </a:xfrm>
          <a:prstGeom prst="rect">
            <a:avLst/>
          </a:prstGeom>
          <a:noFill/>
          <a:ln w="9525">
            <a:noFill/>
            <a:round/>
            <a:headEnd/>
            <a:tailEnd/>
          </a:ln>
        </p:spPr>
      </p:pic>
      <p:sp>
        <p:nvSpPr>
          <p:cNvPr id="29703" name="Rectangle 7"/>
          <p:cNvSpPr>
            <a:spLocks noChangeArrowheads="1"/>
          </p:cNvSpPr>
          <p:nvPr/>
        </p:nvSpPr>
        <p:spPr bwMode="auto">
          <a:xfrm>
            <a:off x="457200" y="1981200"/>
            <a:ext cx="8382000" cy="4681568"/>
          </a:xfrm>
          <a:prstGeom prst="rect">
            <a:avLst/>
          </a:prstGeom>
          <a:noFill/>
          <a:ln w="9525">
            <a:noFill/>
            <a:miter lim="800000"/>
            <a:headEnd/>
            <a:tailEnd/>
          </a:ln>
        </p:spPr>
        <p:txBody>
          <a:bodyPr wrap="square" lIns="64291" tIns="32146" rIns="64291" bIns="32146">
            <a:spAutoFit/>
          </a:bodyPr>
          <a:lstStyle/>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It IS the end of the semester: 1500 pages, 10 assignments, 28 lectures, 12 section meetings…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how you think and talk about information and organization has changed immensely</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hlinkClick r:id="rId4" action="ppaction://hlinkfile"/>
              </a:rPr>
              <a:t>This transformation </a:t>
            </a:r>
            <a:r>
              <a:rPr lang="en-US" sz="2800" dirty="0" smtClean="0">
                <a:latin typeface="UC Berkeley OS Sign"/>
                <a:sym typeface="UC Berkeley OS Sign"/>
              </a:rPr>
              <a:t>will shape the remainder of your ISchool experience and the rest of your personal and professional lives</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Thank you for giving me the privilege of being along for the ride</a:t>
            </a:r>
          </a:p>
          <a:p>
            <a:pPr marL="160729" indent="-160729" eaLnBrk="0" hangingPunct="0">
              <a:spcBef>
                <a:spcPts val="600"/>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Good luck on the final exam</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 Models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STRUCTURE models -- combine representations of terms with information about structures within documents (i.e., hierarchical organization) and between documents (i.e. hypertext links and other explicit relationships) to determine which parts of documents and which documents are most important and relevant </a:t>
            </a:r>
          </a:p>
          <a:p>
            <a:r>
              <a:rPr lang="en-US" dirty="0" smtClean="0"/>
              <a:t>PROBABILISTIC </a:t>
            </a:r>
            <a:r>
              <a:rPr lang="en-US" dirty="0" smtClean="0"/>
              <a:t>models -- documents are represented by index terms, and the key assumption is that the terms are distributed differently in relevant and non relevant documents.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Dimensionality Reduction - A Very Informal Motivation</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87245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If every resource described as “big” is also described as “red,” and every “small” resource is also “green,” this correlation between color and size means that either of these properties is sufficient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With thousands of properties or descriptive terms, we need clever statistical analysis to choose the optimal descriptive terms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We can synthesize  new “logical terms” based on the correlations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From Terms to Topics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24638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dimensionality of the space in the simple vector model is the number of different terms in it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the "semantic dimensionality" of the space is the number of distinct topics represented in it </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number of topics is much lower than the number of terms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Documents can be similar in the topics they contain even if they have no words in common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915293" y="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"Topic Space," Not "Term Space"</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7</a:t>
            </a:fld>
            <a:endParaRPr lang="en-US" sz="1500" dirty="0">
              <a:solidFill>
                <a:srgbClr val="002955"/>
              </a:solidFill>
              <a:latin typeface="UC Berkeley OS Sign"/>
              <a:ea typeface="MS PGothic" pitchFamily="34" charset="-128"/>
              <a:sym typeface="UC Berkeley OS Sign"/>
            </a:endParaRPr>
          </a:p>
        </p:txBody>
      </p:sp>
      <p:pic>
        <p:nvPicPr>
          <p:cNvPr id="5122" name="Picture 2"/>
          <p:cNvPicPr>
            <a:picLocks noChangeAspect="1" noChangeArrowheads="1"/>
          </p:cNvPicPr>
          <p:nvPr/>
        </p:nvPicPr>
        <p:blipFill>
          <a:blip r:embed="rId3" cstate="print"/>
          <a:stretch>
            <a:fillRect/>
          </a:stretch>
        </p:blipFill>
        <p:spPr bwMode="auto">
          <a:xfrm>
            <a:off x="1828800" y="1143000"/>
            <a:ext cx="6019800" cy="531810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ym typeface="UC Berkeley OS Sign"/>
              </a:rPr>
              <a:t>Relevance in the Boolean Model</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8</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28600" y="1981200"/>
            <a:ext cx="8534400" cy="3965860"/>
          </a:xfrm>
          <a:prstGeom prst="rect">
            <a:avLst/>
          </a:prstGeom>
          <a:noFill/>
          <a:ln w="9525">
            <a:noFill/>
            <a:miter lim="800000"/>
            <a:headEnd/>
            <a:tailEnd/>
          </a:ln>
        </p:spPr>
        <p:txBody>
          <a:bodyPr wrap="square" lIns="64291" tIns="32146" rIns="64291" bIns="32146">
            <a:sp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Because terms are either present or absent, a document is either relevant or not relevant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Retrieved documents might be ordered (chronologically?) but not by relevance because there is logically no way to calculate it </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this is clearly flawed -- if a query is "a and b" the Boolean model retrieves only those documents that contain both of them, and treats documents that contain only a or only b as equally irrelevant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ym typeface="UC Berkeley OS Sign"/>
              </a:rPr>
              <a:t>Relevance in other IR Models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9</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28600" y="1981200"/>
            <a:ext cx="8534400" cy="2776688"/>
          </a:xfrm>
          <a:prstGeom prst="rect">
            <a:avLst/>
          </a:prstGeom>
          <a:noFill/>
          <a:ln w="9525">
            <a:noFill/>
            <a:miter lim="800000"/>
            <a:headEnd/>
            <a:tailEnd/>
          </a:ln>
        </p:spPr>
        <p:txBody>
          <a:bodyPr wrap="square" lIns="64291" tIns="32146" rIns="64291" bIns="32146">
            <a:sp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Other IR models rank the retrieved documents in terms of their relevance to the query</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This requires more refined methods of representing what documents are about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 This enables more continuous methods of assessing relevance rather than all or none</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2187</Words>
  <Application>Microsoft Office PowerPoint</Application>
  <PresentationFormat>On-screen Show (4:3)</PresentationFormat>
  <Paragraphs>295</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INFO 202 “Information Organization &amp; Retrieval” Fall 2013 </vt:lpstr>
      <vt:lpstr>IR Models</vt:lpstr>
      <vt:lpstr>IR Models</vt:lpstr>
      <vt:lpstr>IR Models</vt:lpstr>
      <vt:lpstr>Dimensionality Reduction - A Very Informal Motivation</vt:lpstr>
      <vt:lpstr>From Terms to Topics</vt:lpstr>
      <vt:lpstr>"Topic Space," Not "Term Space"</vt:lpstr>
      <vt:lpstr>Relevance in the Boolean Model</vt:lpstr>
      <vt:lpstr>Relevance in other IR Models</vt:lpstr>
      <vt:lpstr> Vector Model Retrieval and Ranking</vt:lpstr>
      <vt:lpstr>Similarity in Vector Models  (Graphical Depiction)</vt:lpstr>
      <vt:lpstr>IR Models and “Information Needs”</vt:lpstr>
      <vt:lpstr>Getting Beyond the “10 Blue Links”</vt:lpstr>
      <vt:lpstr>Crossing the Semantic Gap  Through Computation</vt:lpstr>
      <vt:lpstr>  Natural Language Processing</vt:lpstr>
      <vt:lpstr>  Real World NLP Applications</vt:lpstr>
      <vt:lpstr>Computational Classification</vt:lpstr>
      <vt:lpstr>Text Classification Problems</vt:lpstr>
      <vt:lpstr>Computational Classification</vt:lpstr>
      <vt:lpstr>Understanding Information Extraction</vt:lpstr>
      <vt:lpstr>Sentiment Analysis</vt:lpstr>
      <vt:lpstr>  The Organizing System Lifecycle</vt:lpstr>
      <vt:lpstr> Defining and Scoping the Domain</vt:lpstr>
      <vt:lpstr> Physical or Technological Environment</vt:lpstr>
      <vt:lpstr>  Requirements for Interactions</vt:lpstr>
      <vt:lpstr>  Requirements for Interactions</vt:lpstr>
      <vt:lpstr>  Requirements about  Resource Description</vt:lpstr>
      <vt:lpstr>  Requirements about  Resource Description</vt:lpstr>
      <vt:lpstr>  Tradeoffs involving Description</vt:lpstr>
      <vt:lpstr>  Tradeoffs involving Description</vt:lpstr>
      <vt:lpstr>  The Fundamental Tradeoff in an Organizing System</vt:lpstr>
      <vt:lpstr>  The Fundamental Tradeoff in an Organizing System</vt:lpstr>
      <vt:lpstr>The Course In One Slide</vt:lpstr>
      <vt:lpstr>  Your Final Exam</vt:lpstr>
      <vt:lpstr>  My Final Exam</vt:lpstr>
      <vt:lpstr>  My Final Exam</vt:lpstr>
      <vt:lpstr>  This is NOT the end of 202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2013-12-12T16:03:43Z</dcterms:created>
  <dcterms:modified xsi:type="dcterms:W3CDTF">2013-12-12T16:03:48Z</dcterms:modified>
</cp:coreProperties>
</file>