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5" r:id="rId2"/>
    <p:sldMasterId id="2147483673" r:id="rId3"/>
    <p:sldMasterId id="2147483661" r:id="rId4"/>
  </p:sldMasterIdLst>
  <p:notesMasterIdLst>
    <p:notesMasterId r:id="rId63"/>
  </p:notesMasterIdLst>
  <p:sldIdLst>
    <p:sldId id="284" r:id="rId5"/>
    <p:sldId id="257" r:id="rId6"/>
    <p:sldId id="328" r:id="rId7"/>
    <p:sldId id="271" r:id="rId8"/>
    <p:sldId id="274" r:id="rId9"/>
    <p:sldId id="327" r:id="rId10"/>
    <p:sldId id="272" r:id="rId11"/>
    <p:sldId id="331" r:id="rId12"/>
    <p:sldId id="276" r:id="rId13"/>
    <p:sldId id="273" r:id="rId14"/>
    <p:sldId id="275" r:id="rId15"/>
    <p:sldId id="277" r:id="rId16"/>
    <p:sldId id="268" r:id="rId17"/>
    <p:sldId id="280" r:id="rId18"/>
    <p:sldId id="278" r:id="rId19"/>
    <p:sldId id="333" r:id="rId20"/>
    <p:sldId id="334" r:id="rId21"/>
    <p:sldId id="335" r:id="rId22"/>
    <p:sldId id="336" r:id="rId23"/>
    <p:sldId id="285" r:id="rId24"/>
    <p:sldId id="283" r:id="rId25"/>
    <p:sldId id="337" r:id="rId26"/>
    <p:sldId id="287" r:id="rId27"/>
    <p:sldId id="288" r:id="rId28"/>
    <p:sldId id="338" r:id="rId29"/>
    <p:sldId id="289" r:id="rId30"/>
    <p:sldId id="342" r:id="rId31"/>
    <p:sldId id="291" r:id="rId32"/>
    <p:sldId id="345" r:id="rId33"/>
    <p:sldId id="348" r:id="rId34"/>
    <p:sldId id="346" r:id="rId35"/>
    <p:sldId id="357" r:id="rId36"/>
    <p:sldId id="292" r:id="rId37"/>
    <p:sldId id="347" r:id="rId38"/>
    <p:sldId id="350" r:id="rId39"/>
    <p:sldId id="351" r:id="rId40"/>
    <p:sldId id="343" r:id="rId41"/>
    <p:sldId id="295" r:id="rId42"/>
    <p:sldId id="344" r:id="rId43"/>
    <p:sldId id="297" r:id="rId44"/>
    <p:sldId id="296" r:id="rId45"/>
    <p:sldId id="352" r:id="rId46"/>
    <p:sldId id="305" r:id="rId47"/>
    <p:sldId id="306" r:id="rId48"/>
    <p:sldId id="307" r:id="rId49"/>
    <p:sldId id="358" r:id="rId50"/>
    <p:sldId id="359" r:id="rId51"/>
    <p:sldId id="354" r:id="rId52"/>
    <p:sldId id="360" r:id="rId53"/>
    <p:sldId id="355" r:id="rId54"/>
    <p:sldId id="353" r:id="rId55"/>
    <p:sldId id="308" r:id="rId56"/>
    <p:sldId id="324" r:id="rId57"/>
    <p:sldId id="309" r:id="rId58"/>
    <p:sldId id="323" r:id="rId59"/>
    <p:sldId id="312" r:id="rId60"/>
    <p:sldId id="325" r:id="rId61"/>
    <p:sldId id="361" r:id="rId6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aximized">
    <p:restoredLeft sz="15620"/>
    <p:restoredTop sz="71698" autoAdjust="0"/>
  </p:normalViewPr>
  <p:slideViewPr>
    <p:cSldViewPr>
      <p:cViewPr varScale="1">
        <p:scale>
          <a:sx n="55" d="100"/>
          <a:sy n="55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596" y="-7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0CD74-C4C4-42D2-BC56-219ECC23C7B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BD26C-AAB9-4BA5-A298-4B0C87085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D26C-AAB9-4BA5-A298-4B0C870854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D26C-AAB9-4BA5-A298-4B0C870854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D26C-AAB9-4BA5-A298-4B0C870854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1200" dirty="0" smtClean="0">
              <a:latin typeface="UC Berkeley OS Sign"/>
              <a:sym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D26C-AAB9-4BA5-A298-4B0C870854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D26C-AAB9-4BA5-A298-4B0C870854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D26C-AAB9-4BA5-A298-4B0C8708543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D26C-AAB9-4BA5-A298-4B0C8708543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 smtClean="0">
              <a:sym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D26C-AAB9-4BA5-A298-4B0C8708543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D26C-AAB9-4BA5-A298-4B0C8708543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1200" dirty="0" smtClean="0">
              <a:latin typeface="UC Berkeley OS Sign"/>
              <a:sym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1200" dirty="0" smtClean="0">
              <a:latin typeface="UC Berkeley OS Sign"/>
              <a:sym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D26C-AAB9-4BA5-A298-4B0C870854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1200" dirty="0" smtClean="0">
              <a:latin typeface="UC Berkeley OS Sign"/>
              <a:sym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1200" dirty="0" smtClean="0">
              <a:latin typeface="UC Berkeley OS Sign"/>
              <a:sym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1200" dirty="0" smtClean="0">
              <a:latin typeface="UC Berkeley OS Sign"/>
              <a:sym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D26C-AAB9-4BA5-A298-4B0C870854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82B6-7316-4E72-A528-5E27FDF3BE00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6AC0-45B0-40A9-B7E6-60B5CA0CF1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4"/>
          <p:cNvSpPr>
            <a:spLocks/>
          </p:cNvSpPr>
          <p:nvPr userDrawn="1"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sp>
        <p:nvSpPr>
          <p:cNvPr id="9" name="Rectangle 3"/>
          <p:cNvSpPr>
            <a:spLocks/>
          </p:cNvSpPr>
          <p:nvPr userDrawn="1"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7FD7-CE40-4945-A491-935E3BC272A3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5C05-8DF3-4909-8228-16F3332D2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7FD7-CE40-4945-A491-935E3BC272A3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5C05-8DF3-4909-8228-16F3332D2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7FD7-CE40-4945-A491-935E3BC272A3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5C05-8DF3-4909-8228-16F3332D2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7FD7-CE40-4945-A491-935E3BC272A3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5C05-8DF3-4909-8228-16F3332D2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DE9-1045-4FFE-B5EA-70FED0A88F5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E4DD-E304-4618-9A8D-C63F0699B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DE9-1045-4FFE-B5EA-70FED0A88F5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E4DD-E304-4618-9A8D-C63F0699B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DE9-1045-4FFE-B5EA-70FED0A88F5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E4DD-E304-4618-9A8D-C63F0699B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DE9-1045-4FFE-B5EA-70FED0A88F5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E4DD-E304-4618-9A8D-C63F0699B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DE9-1045-4FFE-B5EA-70FED0A88F5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E4DD-E304-4618-9A8D-C63F0699B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DE9-1045-4FFE-B5EA-70FED0A88F5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E4DD-E304-4618-9A8D-C63F0699B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7FD7-CE40-4945-A491-935E3BC272A3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5C05-8DF3-4909-8228-16F3332D2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DE9-1045-4FFE-B5EA-70FED0A88F5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E4DD-E304-4618-9A8D-C63F0699B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DE9-1045-4FFE-B5EA-70FED0A88F5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E4DD-E304-4618-9A8D-C63F0699B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DE9-1045-4FFE-B5EA-70FED0A88F5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E4DD-E304-4618-9A8D-C63F0699B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DE9-1045-4FFE-B5EA-70FED0A88F5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E4DD-E304-4618-9A8D-C63F0699B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DE9-1045-4FFE-B5EA-70FED0A88F5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E4DD-E304-4618-9A8D-C63F0699B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69C5-0B68-4250-9053-6C083015A42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B80-DDD0-4F98-9B63-AB363A1D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69C5-0B68-4250-9053-6C083015A42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B80-DDD0-4F98-9B63-AB363A1D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69C5-0B68-4250-9053-6C083015A42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B80-DDD0-4F98-9B63-AB363A1D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69C5-0B68-4250-9053-6C083015A42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B80-DDD0-4F98-9B63-AB363A1D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69C5-0B68-4250-9053-6C083015A42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B80-DDD0-4F98-9B63-AB363A1D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7FD7-CE40-4945-A491-935E3BC272A3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5C05-8DF3-4909-8228-16F3332D29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4"/>
          <p:cNvSpPr>
            <a:spLocks/>
          </p:cNvSpPr>
          <p:nvPr userDrawn="1"/>
        </p:nvSpPr>
        <p:spPr bwMode="auto">
          <a:xfrm>
            <a:off x="1447800" y="381000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sp>
        <p:nvSpPr>
          <p:cNvPr id="9" name="Rectangle 3"/>
          <p:cNvSpPr>
            <a:spLocks/>
          </p:cNvSpPr>
          <p:nvPr userDrawn="1"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69C5-0B68-4250-9053-6C083015A42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B80-DDD0-4F98-9B63-AB363A1D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69C5-0B68-4250-9053-6C083015A42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B80-DDD0-4F98-9B63-AB363A1D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69C5-0B68-4250-9053-6C083015A42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B80-DDD0-4F98-9B63-AB363A1D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69C5-0B68-4250-9053-6C083015A42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B80-DDD0-4F98-9B63-AB363A1D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69C5-0B68-4250-9053-6C083015A42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B80-DDD0-4F98-9B63-AB363A1D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69C5-0B68-4250-9053-6C083015A42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4B80-DDD0-4F98-9B63-AB363A1D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E9-1804-4ABB-8BBE-1D5B993493C5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71C-34DB-4C3B-9263-6611F0396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E9-1804-4ABB-8BBE-1D5B993493C5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71C-34DB-4C3B-9263-6611F0396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E9-1804-4ABB-8BBE-1D5B993493C5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71C-34DB-4C3B-9263-6611F0396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E9-1804-4ABB-8BBE-1D5B993493C5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71C-34DB-4C3B-9263-6611F0396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82B6-7316-4E72-A528-5E27FDF3BE00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6AC0-45B0-40A9-B7E6-60B5CA0CF1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4"/>
          <p:cNvSpPr>
            <a:spLocks/>
          </p:cNvSpPr>
          <p:nvPr userDrawn="1"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sp>
        <p:nvSpPr>
          <p:cNvPr id="9" name="Rectangle 3"/>
          <p:cNvSpPr>
            <a:spLocks/>
          </p:cNvSpPr>
          <p:nvPr userDrawn="1"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E9-1804-4ABB-8BBE-1D5B993493C5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71C-34DB-4C3B-9263-6611F0396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E9-1804-4ABB-8BBE-1D5B993493C5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71C-34DB-4C3B-9263-6611F0396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E9-1804-4ABB-8BBE-1D5B993493C5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71C-34DB-4C3B-9263-6611F0396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E9-1804-4ABB-8BBE-1D5B993493C5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71C-34DB-4C3B-9263-6611F0396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E9-1804-4ABB-8BBE-1D5B993493C5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71C-34DB-4C3B-9263-6611F0396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E9-1804-4ABB-8BBE-1D5B993493C5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71C-34DB-4C3B-9263-6611F0396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E9-1804-4ABB-8BBE-1D5B993493C5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71C-34DB-4C3B-9263-6611F0396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7FD7-CE40-4945-A491-935E3BC272A3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5C05-8DF3-4909-8228-16F3332D2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7FD7-CE40-4945-A491-935E3BC272A3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5C05-8DF3-4909-8228-16F3332D2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7FD7-CE40-4945-A491-935E3BC272A3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5C05-8DF3-4909-8228-16F3332D2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7FD7-CE40-4945-A491-935E3BC272A3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5C05-8DF3-4909-8228-16F3332D2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7FD7-CE40-4945-A491-935E3BC272A3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5C05-8DF3-4909-8228-16F3332D2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97FD7-CE40-4945-A491-935E3BC272A3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25C05-8DF3-4909-8228-16F3332D2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9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D9DE9-1045-4FFE-B5EA-70FED0A88F5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EE4DD-E304-4618-9A8D-C63F0699B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869C5-0B68-4250-9053-6C083015A42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4B80-DDD0-4F98-9B63-AB363A1DA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4AE9-1804-4ABB-8BBE-1D5B993493C5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171C-34DB-4C3B-9263-6611F0396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://www.eurospider.com/fileadmin/pdf/SIGIR_Industry_Track_2010/05_SIGIR-2010-BRODER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://www.eurospider.com/fileadmin/pdf/SIGIR_Industry_Track_2010/05_SIGIR-2010-BRODER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://www.eurospider.com/fileadmin/pdf/SIGIR_Industry_Track_2010/05_SIGIR-2010-BRODER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blog.stephenwolfram.com/2013/11/something-very-big-is-coming-our-most-important-technology-project-yet/" TargetMode="External"/><Relationship Id="rId4" Type="http://schemas.openxmlformats.org/officeDocument/2006/relationships/hyperlink" Target="http://www.wolframalpha.com/input/?i=What+is+the+fifteenth+highest+country+by+GDP+per+capit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to.com/phones/findphone.ph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mobile/sm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gate.com/default/article/Netflix-taggers-paid-to-watch-movies-3848966.php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soundcloud.com/radiolab/hairpart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1277741.1277818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1277741.1277818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chool.berkeley.edu/files/DelphiFinalReportLinked.pdf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gif"/><Relationship Id="rId4" Type="http://schemas.openxmlformats.org/officeDocument/2006/relationships/hyperlink" Target="http://pahma.berkeley.edu/delphi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tdo.berkeley.edu/reader/ch06s05.xhtml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link.springer.com/article/10.1007/s10462-009-9109-6" TargetMode="External"/><Relationship Id="rId5" Type="http://schemas.openxmlformats.org/officeDocument/2006/relationships/hyperlink" Target="http://dl.acm.org/citation.cfm?id=1121951" TargetMode="External"/><Relationship Id="rId4" Type="http://schemas.openxmlformats.org/officeDocument/2006/relationships/hyperlink" Target="http://tdo.berkeley.edu/reader/ch07s06.x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://www.eurospider.com/fileadmin/pdf/SIGIR_Industry_Track_2010/05_SIGIR-2010-BRODER.pdf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Plan for Today’s Lecture(s)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39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Getting beyond “10 blue links” (holdover)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Multi-platform and Mobile Information Retrieval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Using Context in Information Retrieval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Using Text and Non-Text Descriptions to Retrieve Non-Text Resources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Delphi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"/>
            <a:ext cx="62814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791200"/>
            <a:ext cx="2919413" cy="93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7556755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791200"/>
            <a:ext cx="2919413" cy="93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530" y="457200"/>
            <a:ext cx="843367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791200"/>
            <a:ext cx="2919413" cy="93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Wolfram Alpha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524000"/>
            <a:ext cx="8077200" cy="368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Wolfram Alpha is a computational “answer engine” developed by Wolfram Research (and based on </a:t>
            </a:r>
            <a:r>
              <a:rPr lang="en-US" sz="2800" dirty="0" err="1" smtClean="0"/>
              <a:t>Mathematica</a:t>
            </a:r>
            <a:r>
              <a:rPr lang="en-US" sz="2800" dirty="0" smtClean="0"/>
              <a:t>, a widely-used computational toolkit)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It answers factual queries directly by computing the answer from externally sourced "</a:t>
            </a:r>
            <a:r>
              <a:rPr lang="en-US" sz="2800" dirty="0" err="1" smtClean="0"/>
              <a:t>curated</a:t>
            </a:r>
            <a:r>
              <a:rPr lang="en-US" sz="2800" dirty="0" smtClean="0"/>
              <a:t>” data from the “deep” web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It has substantial natural language capability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3733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Smarter Search!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838200"/>
            <a:ext cx="5898791" cy="550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36" y="1219200"/>
            <a:ext cx="844161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(Compare to…)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3733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Smarter Search!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8911" y="1066800"/>
            <a:ext cx="55772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886200"/>
            <a:ext cx="535001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3733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Smarter Search!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4506508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86400" y="1752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What is the fifteenth highest country by GDP per capita?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3200400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AND WHAT’S COMING NEXT FROM WOLFRAM IS TRULY MIND-BOGGLING – A PROGRAMMING LANGUAGE THAT CONTAINS ALL THE KNOWLEDGE BUILT INTO WOLFRAM ALPHA!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>
                <a:sym typeface="UC Berkeley OS Sign"/>
              </a:rPr>
              <a:t>Facebook</a:t>
            </a:r>
            <a:r>
              <a:rPr lang="en-US" sz="3600" b="1" dirty="0" smtClean="0">
                <a:sym typeface="UC Berkeley OS Sign"/>
              </a:rPr>
              <a:t> Graph Search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828800"/>
            <a:ext cx="8077200" cy="4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fontAlgn="base" hangingPunct="0">
              <a:lnSpc>
                <a:spcPct val="92000"/>
              </a:lnSpc>
              <a:spcBef>
                <a:spcPts val="1266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Searches the information created by the billion users of </a:t>
            </a:r>
            <a:r>
              <a:rPr lang="en-US" sz="2800" dirty="0" err="1" smtClean="0"/>
              <a:t>Facebook</a:t>
            </a:r>
            <a:endParaRPr lang="en-US" sz="2800" dirty="0" smtClean="0"/>
          </a:p>
          <a:p>
            <a:pPr marL="160729" indent="-160729" eaLnBrk="0" fontAlgn="base" hangingPunct="0">
              <a:lnSpc>
                <a:spcPct val="92000"/>
              </a:lnSpc>
              <a:spcBef>
                <a:spcPts val="1266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Queries consist of multiple phrases that map to different parts of the structured data in profiles</a:t>
            </a:r>
          </a:p>
          <a:p>
            <a:pPr marL="617929" lvl="3" indent="-160729" eaLnBrk="0" fontAlgn="base" hangingPunct="0">
              <a:lnSpc>
                <a:spcPct val="92000"/>
              </a:lnSpc>
              <a:spcBef>
                <a:spcPts val="1266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Locations</a:t>
            </a:r>
          </a:p>
          <a:p>
            <a:pPr marL="617929" lvl="3" indent="-160729" eaLnBrk="0" fontAlgn="base" hangingPunct="0">
              <a:lnSpc>
                <a:spcPct val="92000"/>
              </a:lnSpc>
              <a:spcBef>
                <a:spcPts val="1266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Time</a:t>
            </a:r>
          </a:p>
          <a:p>
            <a:pPr marL="617929" lvl="3" indent="-160729" eaLnBrk="0" fontAlgn="base" hangingPunct="0">
              <a:lnSpc>
                <a:spcPct val="92000"/>
              </a:lnSpc>
              <a:spcBef>
                <a:spcPts val="1266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Objects (that are mentioned, tagged, liked…)</a:t>
            </a:r>
          </a:p>
          <a:p>
            <a:pPr marL="160729" indent="-160729" eaLnBrk="0" fontAlgn="base" hangingPunct="0">
              <a:lnSpc>
                <a:spcPct val="92000"/>
              </a:lnSpc>
              <a:spcBef>
                <a:spcPts val="1266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Results are based on content matches constrained by the relationships between a user and the people in his or her social 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21  November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25.1 – Multi-platform and Mobile IR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19  November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24.4 –Getting Beyond “10 Blue Links”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Multi-platform and Mobile</a:t>
            </a:r>
            <a:br>
              <a:rPr lang="en-US" sz="3600" b="1" dirty="0" smtClean="0"/>
            </a:br>
            <a:r>
              <a:rPr lang="en-US" sz="3600" b="1" dirty="0" smtClean="0"/>
              <a:t> Information Retrieval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2895600"/>
            <a:ext cx="8036719" cy="17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How are queries affected?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How are user interfaces affected?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How are query results affected?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ultiplatform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533400"/>
            <a:ext cx="7559028" cy="5516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Multi-{Device, Platform}</a:t>
            </a:r>
            <a:br>
              <a:rPr lang="en-US" sz="3600" b="1" dirty="0" smtClean="0"/>
            </a:br>
            <a:r>
              <a:rPr lang="en-US" sz="3600" b="1" dirty="0" smtClean="0"/>
              <a:t> Design Imperative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270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Many people routinely use more than one platform or device for different services, but this can create expectations about using the same service on different platforms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(How) can a service provider offer the "same" service on multiple platforms or devices?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Mobile "Phone" Platform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mobile phone was invented in the 1970s, but widespread commercial use didn't begin until the 1990s; SMS was added in 1991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Today, many times more people in the world use mobile phones than personal computers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There are several hundred models of mobile phones on the market today-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rapidly growing percentage of "phones" are multifunction devices with substantial computing capability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Simplest Mobile IR Services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1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On even the "dumbest" phones a query and response can be performed using an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SMS search service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But since your dumb phone doesn't know its location, you have to explicitly localize your query or you'll not get the results you want for many queries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Comparing Devices / Platforms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928928"/>
            <a:ext cx="8036719" cy="49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Devices and platforms differ on many different capability dimensions</a:t>
            </a:r>
          </a:p>
          <a:p>
            <a:pPr marL="731520" lvl="1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Computing power</a:t>
            </a:r>
          </a:p>
          <a:p>
            <a:pPr marL="731520" lvl="1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Storage capacity</a:t>
            </a:r>
          </a:p>
          <a:p>
            <a:pPr marL="731520" lvl="1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Portability</a:t>
            </a:r>
          </a:p>
          <a:p>
            <a:pPr marL="731520" lvl="1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Display size and resolution</a:t>
            </a:r>
          </a:p>
          <a:p>
            <a:pPr marL="731520" lvl="1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Multimedia processing</a:t>
            </a:r>
          </a:p>
          <a:p>
            <a:pPr marL="731520" lvl="1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Bandwidth</a:t>
            </a:r>
          </a:p>
          <a:p>
            <a:pPr marL="731520" lvl="1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GPS capability</a:t>
            </a:r>
          </a:p>
          <a:p>
            <a:pPr marL="731520" lvl="1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Comparing Devices / Platforms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270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These capabilities are not always correlated and bundled into devices in the same combinations (for both technical and business reasons) 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--&gt; user interface design tradeoffs across devices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Smart Phone Capability Checklist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3962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Wi-fi</a:t>
            </a:r>
            <a:endParaRPr lang="en-US" dirty="0" smtClean="0"/>
          </a:p>
          <a:p>
            <a:r>
              <a:rPr lang="en-US" dirty="0" err="1" smtClean="0"/>
              <a:t>Touchscreen</a:t>
            </a:r>
            <a:endParaRPr lang="en-US" dirty="0" smtClean="0"/>
          </a:p>
          <a:p>
            <a:r>
              <a:rPr lang="en-US" dirty="0" smtClean="0"/>
              <a:t>Keypad</a:t>
            </a:r>
          </a:p>
          <a:p>
            <a:r>
              <a:rPr lang="en-US" dirty="0" smtClean="0"/>
              <a:t>Music (MP3) playback</a:t>
            </a:r>
          </a:p>
          <a:p>
            <a:r>
              <a:rPr lang="en-US" dirty="0" smtClean="0"/>
              <a:t>Audio recording</a:t>
            </a:r>
          </a:p>
          <a:p>
            <a:r>
              <a:rPr lang="en-US" dirty="0" smtClean="0"/>
              <a:t>Video (MP4) playback</a:t>
            </a:r>
          </a:p>
          <a:p>
            <a:r>
              <a:rPr lang="en-US" dirty="0" smtClean="0"/>
              <a:t>Video recording</a:t>
            </a:r>
          </a:p>
          <a:p>
            <a:r>
              <a:rPr lang="en-US" dirty="0" smtClean="0"/>
              <a:t>Camera</a:t>
            </a:r>
          </a:p>
          <a:p>
            <a:r>
              <a:rPr lang="en-US" dirty="0" smtClean="0"/>
              <a:t>GPS (possibly with navigation)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1905000"/>
            <a:ext cx="4038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Bluetooth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Memory card reader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Alarms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FM Radio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Picture calling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 calling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application developer community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fr-FR" sz="3600" b="1" dirty="0" smtClean="0"/>
              <a:t>User Interfaces on Mobile </a:t>
            </a:r>
            <a:r>
              <a:rPr lang="fr-FR" sz="3600" b="1" dirty="0" err="1" smtClean="0"/>
              <a:t>Devices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305800" cy="45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Mobile devices lack full-size keyboards; entering text-based queries can be tedious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But mobile devices have input capabilities that larger computers lack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Voice recognition (e.g., SIRI)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Audio processing capability of mobile phone to create content-based query (e.g.,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Shazam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Image or bar/QR code processing to identify resources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Voice Input with SIRI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" name="Picture 4" descr="MobileBarcodeSc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914400"/>
            <a:ext cx="6023209" cy="56339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IR Models and “Information Needs”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524000"/>
            <a:ext cx="8077200" cy="543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In classical IR, an "information need" is formulated as a query submitted to some information collection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"Documents" in the information collection are returned that "satisfy" the query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The "IR model" specifies how the queries and documents are represented and how "satisfaction" is calculated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"Satisfaction" can be an exact match, but more often the returned documents are ranked according to the statistical similarity between their representations and that of the query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Bar Code Input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" name="Picture 4" descr="MobileBarcodeSc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143000"/>
            <a:ext cx="6386512" cy="50090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QR Code Input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" name="Picture 4" descr="MobileBarcodeSc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891904"/>
            <a:ext cx="7072312" cy="52422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0" y="685800"/>
            <a:ext cx="3048000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Photo Input - “Save Our </a:t>
            </a:r>
            <a:r>
              <a:rPr lang="en-US" sz="3600" b="1" dirty="0" err="1" smtClean="0"/>
              <a:t>Citris</a:t>
            </a:r>
            <a:r>
              <a:rPr lang="en-US" sz="3600" b="1" dirty="0" smtClean="0"/>
              <a:t>”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4100" name="Picture 4" descr="SaveOurCitrusScreenS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4191000" cy="6286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57800" y="2286000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View images of diseased fruit and then take photos of lemons and oranges and send them in to US Dept. of Agriculture for a (sometimes automated) analysis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Simplest Mobile IR Service</a:t>
            </a:r>
            <a:br>
              <a:rPr lang="en-US" sz="3600" b="1" dirty="0" smtClean="0"/>
            </a:br>
            <a:r>
              <a:rPr lang="en-US" sz="3600" b="1" dirty="0" smtClean="0"/>
              <a:t> on a Smart Phone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45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search service on a smart phone can use just one piece of information - current location - to personalize or adapt the outputs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Many providers assume local search for "weather" and many other domains that are location-based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For other services that have local providers (restaurant, transportation, etc.) many "Local Search" functions list only "nearby" results pinpointed on a local map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Search Results as List &amp; Map ("Around Me")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" name="Picture 4" descr="MobileBarcodeSc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4303" y="891904"/>
            <a:ext cx="6989705" cy="52422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Presenting Results for Mobile Queries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3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Mobile phones have smaller screens than non-mobile computers so conventional search results presentation won't work as well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But information about location makes for more precise results, so results set is smaller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Display limits imply reformatted and abbreviated text content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Presenting Results for Mobile Queries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29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Bandwidth limits might imply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transcoding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to lower quality images, audio, or video content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Channel translation the right solution in some contexts; voice synthesis instead of text display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Maps are natural UI elements because most mobile services are location-based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21  November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25.2 – Using Context in Information Retrieval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Defining "Context Awareness"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39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If devices can exploit emerging technologies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to infer the current </a:t>
            </a:r>
            <a:r>
              <a:rPr lang="en-US" sz="2800" i="1" dirty="0" smtClean="0">
                <a:latin typeface="UC Berkeley OS Sign"/>
                <a:cs typeface="Arial" pitchFamily="34" charset="0"/>
                <a:sym typeface="Arial" pitchFamily="34" charset="0"/>
              </a:rPr>
              <a:t>activity state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of the user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and the </a:t>
            </a:r>
            <a:r>
              <a:rPr lang="en-US" sz="2800" i="1" dirty="0" smtClean="0">
                <a:latin typeface="UC Berkeley OS Sign"/>
                <a:cs typeface="Arial" pitchFamily="34" charset="0"/>
                <a:sym typeface="Arial" pitchFamily="34" charset="0"/>
              </a:rPr>
              <a:t>characteristics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of the environment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they can then intelligently manage both the </a:t>
            </a:r>
            <a:r>
              <a:rPr lang="en-US" sz="2800" i="1" dirty="0" smtClean="0">
                <a:latin typeface="UC Berkeley OS Sign"/>
                <a:cs typeface="Arial" pitchFamily="34" charset="0"/>
                <a:sym typeface="Arial" pitchFamily="34" charset="0"/>
              </a:rPr>
              <a:t>information content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and the means of </a:t>
            </a:r>
            <a:r>
              <a:rPr lang="en-US" sz="2800" i="1" dirty="0" smtClean="0">
                <a:latin typeface="UC Berkeley OS Sign"/>
                <a:cs typeface="Arial" pitchFamily="34" charset="0"/>
                <a:sym typeface="Arial" pitchFamily="34" charset="0"/>
              </a:rPr>
              <a:t>information distribution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915293" y="990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Design Issues for Context-Awareness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45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What information is defined as the "context" 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How is the information sensed or obtained from the environment?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When is the context information obtained?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Is this information always collected in the same place, or is locating and arranging the sensors or collection points a task in its own right?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What initiates the sending of context information to the service?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Changes in Information Needs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295400"/>
            <a:ext cx="8077200" cy="599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Web search initially emphasized discovery and “finding out about” --&gt; retrieving a ranked list of relevant sites is appropriate for that information need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More recently, other types of information needs and queries are more common: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“navigational” - the user wants a specific page that they know exists  (“UC Berkeley”)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“informational” - user wants an answer to a well-defined question (“Berkeley temperature”)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“transactional”  - user wants to buy something and wants information about a product or service</a:t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915293" y="1143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Design Issues for Context-Awareness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676400"/>
            <a:ext cx="8036719" cy="356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How "smart" is the information when the service receives it?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Is the contextual information shared with other contexts and services?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How does the service process the information it obtains?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Context Awareness: Substituting Information for Interaction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44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Context awareness means a system or service doesn't need to ask: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Where are you?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What are you doing, looking at, looking for?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Who are you with?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What's it like there?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And the service can eliminate irrelevant information from its responses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21  November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25.3 – Using Text and Non-text Descriptions to Retrieve  Non-text Resources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Describing Non-Text With Text</a:t>
            </a:r>
            <a:br>
              <a:rPr lang="en-US" sz="3600" b="1" dirty="0" smtClean="0"/>
            </a:br>
            <a:r>
              <a:rPr lang="en-US" sz="3600" b="1" dirty="0" smtClean="0"/>
              <a:t> - By People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People can always assign names and other textual metadata to non-text objects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Professional cataloguers of "museum objects," images/paintings and other "cultural works" often use the Getty CDWA or CDWA-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Lite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ID3 tags on MP3 audio files contain a very limited amount of song metadata 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MPEG-7 is the newest, most standard, and most complicated specification for "semantic" image and video metadata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Describing Non-Text With Text - Automated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2362200"/>
            <a:ext cx="8036719" cy="31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Other textual metadata can be assigned by the devices or mechanisms that created the non-text objects (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e.g.EXIF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(Exchangeable Image File Format) is used in digital cameras )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But this level of description isn't what most people want to use when they search for non-text resources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Exploiting Multi-Modal Information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Video often has audio content and text transcriptions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Correlations or anomalies with these different content types can be exploited "semi-automatically"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Text overlays (captions) can be used to identify people or places in videos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Location information (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e.g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, GPS) attached to images or video can be used to infer content descriptions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Exploiting Multi-Modal Information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362200"/>
            <a:ext cx="8036719" cy="29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Distinguish speech from non-speech sounds; attempt speech recognition for the former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Excited speech, crowd noise suggest important events 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Multi-modal annotation visualization as user interface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Crossing the Semantic Gap</a:t>
            </a:r>
            <a:br>
              <a:rPr lang="en-US" sz="3600" b="1" dirty="0" smtClean="0"/>
            </a:br>
            <a:r>
              <a:rPr lang="en-US" sz="3600" b="1" dirty="0" smtClean="0"/>
              <a:t> Through Computation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362200"/>
            <a:ext cx="8036719" cy="373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consequence of the semantic gap for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mulitimedia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is that there are a very large number of low-level features that can be reliably identified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Any description using these features will be "sparse" - lots of missing values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Dimensionality reduction techniques can exploit correlations between low-level features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8228707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"</a:t>
            </a:r>
            <a:r>
              <a:rPr lang="en-US" sz="3600" b="1" dirty="0" smtClean="0">
                <a:hlinkClick r:id="rId3"/>
              </a:rPr>
              <a:t>A Music Search Engine Built upon Audio-based and Web-based Similarity Measures"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667000"/>
            <a:ext cx="8036719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Use "artist" / "album" / "title" metadata in ID3 tags as search terms to find web content about a song (excluding the lyrics)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Create a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tf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/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idf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"document vector" for each song from the terms located in the web content 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Compute 19 different audio characteristics from each song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8228707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"</a:t>
            </a:r>
            <a:r>
              <a:rPr lang="en-US" sz="3600" b="1" dirty="0" smtClean="0">
                <a:hlinkClick r:id="rId3"/>
              </a:rPr>
              <a:t>A Music Search Engine Built upon Audio-based and Web-based Similarity Measures"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971800"/>
            <a:ext cx="8036719" cy="189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Use audio characteristics to reduce the dimensionality of the document vector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Queries using the descriptive terms can rank order songs by acoustic similarity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“Navigation” with </a:t>
            </a:r>
            <a:br>
              <a:rPr lang="en-US" dirty="0" smtClean="0"/>
            </a:br>
            <a:r>
              <a:rPr lang="en-US" dirty="0" smtClean="0"/>
              <a:t> “Content Assembly”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7162800" cy="53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Ignoring the Semantic Gap in Search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But maybe we don't need to cross the semantic gap to have effective multimedia IR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We can use low-level features that can be extracted automatically to index the multimedia collection and then extract the same ones from a multimedia query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Shazam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uses audio "fingerprinting" for identification: (try Test Song)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Midomi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uses different features to enable query by humming (broader “equivalence class”)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21  November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25.4 – Delphi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228707" cy="1190997"/>
          </a:xfrm>
        </p:spPr>
        <p:txBody>
          <a:bodyPr/>
          <a:lstStyle/>
          <a:p>
            <a:r>
              <a:rPr lang="en-US" sz="3600" b="1" dirty="0" smtClean="0">
                <a:hlinkClick r:id="rId3"/>
              </a:rPr>
              <a:t>"The Delphi Toolkit: Enabling Semantic Search in Museum Collections"</a:t>
            </a:r>
            <a:endParaRPr lang="en-US" sz="3600" b="1" dirty="0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" name="Picture 4" descr="HearstMuseum.gif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2895600"/>
            <a:ext cx="5503333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6172200" cy="119099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Delphi Home Page</a:t>
            </a:r>
            <a:endParaRPr lang="en-US" sz="3600" b="1" dirty="0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" name="Picture 4" descr="HearstMuseu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0990" y="1066800"/>
            <a:ext cx="6284847" cy="541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Motivation for Delphi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828800"/>
            <a:ext cx="8036719" cy="493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Museum of Anthropology (founded in 1901 by Phoebe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Apperson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Hearst) has an estimated 2-3 million objects in its collection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While the museum is relatively well known among researchers, a small public exhibition space (relative to the total collection size) means that the public has no clue about the richness of the collection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Museum uses a collection management system (TMS) with roughly over 600,000 records describing the entire collection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6172200" cy="119099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Delphi Faceted Browsing</a:t>
            </a:r>
            <a:endParaRPr lang="en-US" sz="3600" b="1" dirty="0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" name="Picture 4" descr="HearstMuseu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143000"/>
            <a:ext cx="7822246" cy="45215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What Delphi Does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Uses NLP techniques to enhance "scientific anthropological" metadata and descriptions of objects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Organizes the metadata and descriptions into an ontology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Ontology facets generate a dynamic searching and browsing UI 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Supports personal user organization and annotation of the collections by allowing visitors to create sets and tag individual items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6172200" cy="119099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Delphi Resource </a:t>
            </a:r>
            <a:endParaRPr lang="en-US" sz="3600" b="1" dirty="0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" name="Picture 4" descr="HearstMuseu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295400"/>
            <a:ext cx="7017963" cy="46225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Readings for Next Lecture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5414" y="1995785"/>
            <a:ext cx="7867055" cy="449163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hlinkClick r:id="rId3"/>
              </a:rPr>
              <a:t>TDO 6.5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4"/>
              </a:rPr>
              <a:t>7.6</a:t>
            </a:r>
            <a:endParaRPr lang="en-US" sz="2800" dirty="0" smtClean="0"/>
          </a:p>
          <a:p>
            <a:r>
              <a:rPr lang="en-US" sz="2800" dirty="0" smtClean="0"/>
              <a:t>Li, </a:t>
            </a:r>
            <a:r>
              <a:rPr lang="en-US" sz="2800" dirty="0" err="1" smtClean="0"/>
              <a:t>Jiexun</a:t>
            </a:r>
            <a:r>
              <a:rPr lang="en-US" sz="2800" dirty="0" smtClean="0"/>
              <a:t>, </a:t>
            </a:r>
            <a:r>
              <a:rPr lang="en-US" sz="2800" dirty="0" err="1" smtClean="0"/>
              <a:t>Rong</a:t>
            </a:r>
            <a:r>
              <a:rPr lang="en-US" sz="2800" dirty="0" smtClean="0"/>
              <a:t> </a:t>
            </a:r>
            <a:r>
              <a:rPr lang="en-US" sz="2800" dirty="0" err="1" smtClean="0"/>
              <a:t>Zheng</a:t>
            </a:r>
            <a:r>
              <a:rPr lang="en-US" sz="2800" dirty="0" smtClean="0"/>
              <a:t>, and </a:t>
            </a:r>
            <a:r>
              <a:rPr lang="en-US" sz="2800" dirty="0" err="1" smtClean="0"/>
              <a:t>Hsinchun</a:t>
            </a:r>
            <a:r>
              <a:rPr lang="en-US" sz="2800" dirty="0" smtClean="0"/>
              <a:t> Chen. “From fingerprint to </a:t>
            </a:r>
            <a:r>
              <a:rPr lang="en-US" sz="2800" dirty="0" err="1" smtClean="0"/>
              <a:t>writeprint</a:t>
            </a:r>
            <a:r>
              <a:rPr lang="en-US" sz="2800" dirty="0" smtClean="0"/>
              <a:t>.” Communications of the ACM 49, no. 4 (2006): 76-82. </a:t>
            </a:r>
            <a:r>
              <a:rPr lang="en-US" sz="2800" dirty="0" smtClean="0">
                <a:hlinkClick r:id="rId5" tooltip="http://dl.acm.org/citation.cfm?id=1121951"/>
              </a:rPr>
              <a:t>dl.acm.org/</a:t>
            </a:r>
            <a:r>
              <a:rPr lang="en-US" sz="2800" dirty="0" err="1" smtClean="0">
                <a:hlinkClick r:id="rId5" tooltip="http://dl.acm.org/citation.cfm?id=1121951"/>
              </a:rPr>
              <a:t>citation.cfm?id</a:t>
            </a:r>
            <a:r>
              <a:rPr lang="en-US" sz="2800" dirty="0" smtClean="0">
                <a:hlinkClick r:id="rId5" tooltip="http://dl.acm.org/citation.cfm?id=1121951"/>
              </a:rPr>
              <a:t>=1121951</a:t>
            </a:r>
            <a:endParaRPr lang="en-US" sz="2800" dirty="0" smtClean="0"/>
          </a:p>
          <a:p>
            <a:r>
              <a:rPr lang="en-US" sz="2800" dirty="0" err="1" smtClean="0"/>
              <a:t>Blanzieri</a:t>
            </a:r>
            <a:r>
              <a:rPr lang="en-US" sz="2800" dirty="0" smtClean="0"/>
              <a:t>, </a:t>
            </a:r>
            <a:r>
              <a:rPr lang="en-US" sz="2800" dirty="0" err="1" smtClean="0"/>
              <a:t>Enrico</a:t>
            </a:r>
            <a:r>
              <a:rPr lang="en-US" sz="2800" dirty="0" smtClean="0"/>
              <a:t>, and Anton </a:t>
            </a:r>
            <a:r>
              <a:rPr lang="en-US" sz="2800" dirty="0" err="1" smtClean="0"/>
              <a:t>Bryl</a:t>
            </a:r>
            <a:r>
              <a:rPr lang="en-US" sz="2800" dirty="0" smtClean="0"/>
              <a:t>. “A survey of learning-based techniques of email spam filtering.” Artificial Intelligence Review 29, no. 1 (2008): 63-92. (Section 3, 67-75). </a:t>
            </a:r>
            <a:r>
              <a:rPr lang="en-US" sz="2800" dirty="0" smtClean="0">
                <a:hlinkClick r:id="rId6" tooltip="http://link.springer.com/article/10.1007/s10462-009-9109-6"/>
              </a:rPr>
              <a:t>link.springer.com/article/10.1007/s10462-009-9109-6</a:t>
            </a:r>
            <a:endParaRPr lang="en-US" sz="2800" dirty="0" smtClean="0"/>
          </a:p>
          <a:p>
            <a:r>
              <a:rPr lang="en-US" sz="2800" dirty="0" smtClean="0"/>
              <a:t>Linden, Greg, Brent Smith, and Jeremy York. “Amazon. com recommendations: Item-to-item collaborative filtering.” Internet Computing, IEEE 7, no. 1 (2003): 76-80.</a:t>
            </a:r>
            <a:endParaRPr lang="en-US" sz="2800" dirty="0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Getting Beyond the “10 Blue Links”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524000"/>
            <a:ext cx="8077200" cy="537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IR systems locate relevant documents in response to a query, but the user must extract the actual answer to his or her question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This challenge has been described as “getting beyond the 10 blue links” – here are some of the ways to do that: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Semantic search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Structured data search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Structure  / graph search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Getting Beyond the “10 Blue Links”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219200"/>
            <a:ext cx="8077200" cy="622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Search engines improve their responses to these kinds of queries not by improving relevance ranking but by becoming better at identifying user intent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“Identifying user intent” doesn’t require “understanding” the query or the retrieved documents, but it involves recognizing query patterns and matching them with document / data structures likely to contain the answers to the query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Structured data is most valuable when natural language processing techniques enable queries to be deconstructed, transformed, and joined to find information from more than one source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Structured Data 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524000"/>
            <a:ext cx="8077200" cy="441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Structured data can be extracted from a wide variety of documents and Web sources depending on the consistency and predictability of structure, presentation, and content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err="1" smtClean="0"/>
              <a:t>Microformats</a:t>
            </a:r>
            <a:r>
              <a:rPr lang="en-US" sz="2800" dirty="0" smtClean="0"/>
              <a:t>, schema.org templates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“Info boxes” in Wikipedia and elsewhere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“Linked data” sources, other “knowledge bases”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50482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199" y="3962400"/>
            <a:ext cx="445498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447800"/>
            <a:ext cx="2919413" cy="93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2238</Words>
  <Application>Microsoft Office PowerPoint</Application>
  <PresentationFormat>On-screen Show (4:3)</PresentationFormat>
  <Paragraphs>337</Paragraphs>
  <Slides>58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Office Theme</vt:lpstr>
      <vt:lpstr>2_Custom Design</vt:lpstr>
      <vt:lpstr>1_Custom Design</vt:lpstr>
      <vt:lpstr>Custom Design</vt:lpstr>
      <vt:lpstr>Plan for Today’s Lecture(s)</vt:lpstr>
      <vt:lpstr>INFO 202 “Information Organization &amp; Retrieval” Fall 2013 </vt:lpstr>
      <vt:lpstr>IR Models and “Information Needs”</vt:lpstr>
      <vt:lpstr>Changes in Information Needs</vt:lpstr>
      <vt:lpstr> “Navigation” with   “Content Assembly”</vt:lpstr>
      <vt:lpstr>Getting Beyond the “10 Blue Links”</vt:lpstr>
      <vt:lpstr>Getting Beyond the “10 Blue Links”</vt:lpstr>
      <vt:lpstr>Structured Data </vt:lpstr>
      <vt:lpstr>Slide 9</vt:lpstr>
      <vt:lpstr>Slide 10</vt:lpstr>
      <vt:lpstr>Slide 11</vt:lpstr>
      <vt:lpstr>Slide 12</vt:lpstr>
      <vt:lpstr>Wolfram Alpha</vt:lpstr>
      <vt:lpstr>Smarter Search!</vt:lpstr>
      <vt:lpstr>(Compare to…)</vt:lpstr>
      <vt:lpstr>Smarter Search!</vt:lpstr>
      <vt:lpstr>Smarter Search!</vt:lpstr>
      <vt:lpstr>Facebook Graph Search</vt:lpstr>
      <vt:lpstr>INFO 202 “Information Organization &amp; Retrieval” Fall 2013 </vt:lpstr>
      <vt:lpstr>Multi-platform and Mobile  Information Retrieval</vt:lpstr>
      <vt:lpstr>Slide 21</vt:lpstr>
      <vt:lpstr>The Multi-{Device, Platform}  Design Imperative</vt:lpstr>
      <vt:lpstr>The Mobile "Phone" Platform</vt:lpstr>
      <vt:lpstr>The Simplest Mobile IR Services</vt:lpstr>
      <vt:lpstr>Comparing Devices / Platforms</vt:lpstr>
      <vt:lpstr>Comparing Devices / Platforms</vt:lpstr>
      <vt:lpstr>Smart Phone Capability Checklist</vt:lpstr>
      <vt:lpstr>User Interfaces on Mobile Devices</vt:lpstr>
      <vt:lpstr>Voice Input with SIRI</vt:lpstr>
      <vt:lpstr>Bar Code Input</vt:lpstr>
      <vt:lpstr>QR Code Input</vt:lpstr>
      <vt:lpstr>Photo Input - “Save Our Citris”</vt:lpstr>
      <vt:lpstr>The Simplest Mobile IR Service  on a Smart Phone</vt:lpstr>
      <vt:lpstr>Search Results as List &amp; Map ("Around Me")</vt:lpstr>
      <vt:lpstr>Presenting Results for Mobile Queries</vt:lpstr>
      <vt:lpstr>Presenting Results for Mobile Queries</vt:lpstr>
      <vt:lpstr>INFO 202 “Information Organization &amp; Retrieval” Fall 2013 </vt:lpstr>
      <vt:lpstr>Defining "Context Awareness"</vt:lpstr>
      <vt:lpstr>Design Issues for Context-Awareness</vt:lpstr>
      <vt:lpstr>Design Issues for Context-Awareness</vt:lpstr>
      <vt:lpstr>Context Awareness: Substituting Information for Interaction</vt:lpstr>
      <vt:lpstr>INFO 202 “Information Organization &amp; Retrieval” Fall 2013 </vt:lpstr>
      <vt:lpstr>Describing Non-Text With Text  - By People</vt:lpstr>
      <vt:lpstr>Describing Non-Text With Text - Automated</vt:lpstr>
      <vt:lpstr>Exploiting Multi-Modal Information</vt:lpstr>
      <vt:lpstr>Exploiting Multi-Modal Information</vt:lpstr>
      <vt:lpstr>Crossing the Semantic Gap  Through Computation</vt:lpstr>
      <vt:lpstr>"A Music Search Engine Built upon Audio-based and Web-based Similarity Measures"</vt:lpstr>
      <vt:lpstr>"A Music Search Engine Built upon Audio-based and Web-based Similarity Measures"</vt:lpstr>
      <vt:lpstr>Ignoring the Semantic Gap in Search</vt:lpstr>
      <vt:lpstr>INFO 202 “Information Organization &amp; Retrieval” Fall 2013 </vt:lpstr>
      <vt:lpstr>"The Delphi Toolkit: Enabling Semantic Search in Museum Collections"</vt:lpstr>
      <vt:lpstr>Delphi Home Page</vt:lpstr>
      <vt:lpstr>Motivation for Delphi</vt:lpstr>
      <vt:lpstr>Delphi Faceted Browsing</vt:lpstr>
      <vt:lpstr>What Delphi Does</vt:lpstr>
      <vt:lpstr>Delphi Resource </vt:lpstr>
      <vt:lpstr>Readings for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2013-11-21T16:50:44Z</dcterms:created>
  <dcterms:modified xsi:type="dcterms:W3CDTF">2013-11-21T16:50:57Z</dcterms:modified>
</cp:coreProperties>
</file>