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sldIdLst>
    <p:sldId id="307" r:id="rId2"/>
    <p:sldId id="257" r:id="rId3"/>
    <p:sldId id="258" r:id="rId4"/>
    <p:sldId id="259" r:id="rId5"/>
    <p:sldId id="277" r:id="rId6"/>
    <p:sldId id="296" r:id="rId7"/>
    <p:sldId id="297" r:id="rId8"/>
    <p:sldId id="298" r:id="rId9"/>
    <p:sldId id="299" r:id="rId10"/>
    <p:sldId id="300" r:id="rId11"/>
    <p:sldId id="301" r:id="rId12"/>
    <p:sldId id="302" r:id="rId13"/>
    <p:sldId id="260" r:id="rId14"/>
    <p:sldId id="276" r:id="rId15"/>
    <p:sldId id="280" r:id="rId16"/>
    <p:sldId id="285" r:id="rId17"/>
    <p:sldId id="278" r:id="rId18"/>
    <p:sldId id="294" r:id="rId19"/>
    <p:sldId id="289" r:id="rId20"/>
    <p:sldId id="295" r:id="rId21"/>
    <p:sldId id="281" r:id="rId22"/>
    <p:sldId id="282" r:id="rId23"/>
    <p:sldId id="283" r:id="rId24"/>
    <p:sldId id="279" r:id="rId25"/>
    <p:sldId id="273" r:id="rId26"/>
    <p:sldId id="274" r:id="rId27"/>
    <p:sldId id="261" r:id="rId28"/>
    <p:sldId id="262" r:id="rId29"/>
    <p:sldId id="275" r:id="rId30"/>
    <p:sldId id="263" r:id="rId31"/>
    <p:sldId id="264" r:id="rId32"/>
    <p:sldId id="303" r:id="rId33"/>
    <p:sldId id="304" r:id="rId34"/>
    <p:sldId id="270" r:id="rId35"/>
    <p:sldId id="288" r:id="rId36"/>
    <p:sldId id="305" r:id="rId37"/>
    <p:sldId id="306" r:id="rId38"/>
    <p:sldId id="284" r:id="rId39"/>
    <p:sldId id="286" r:id="rId40"/>
    <p:sldId id="287" r:id="rId41"/>
    <p:sldId id="290" r:id="rId42"/>
    <p:sldId id="291" r:id="rId43"/>
    <p:sldId id="29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B148A-CC6A-407F-9D25-9E35C1A0D167}" type="datetimeFigureOut">
              <a:rPr lang="en-US" smtClean="0"/>
              <a:pPr/>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032C9-9999-4B29-AFC8-223BA7ECCF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algn="l" defTabSz="914400" rtl="0" eaLnBrk="0" fontAlgn="base" latinLnBrk="0" hangingPunct="0">
              <a:lnSpc>
                <a:spcPct val="93000"/>
              </a:lnSpc>
              <a:spcBef>
                <a:spcPts val="1800"/>
              </a:spcBef>
              <a:spcAft>
                <a:spcPct val="0"/>
              </a:spcAft>
              <a:buFont typeface="Arial" pitchFamily="34" charset="0"/>
              <a:buChar char="•"/>
            </a:pPr>
            <a:endParaRPr lang="en-US" sz="2400" kern="1200" dirty="0">
              <a:solidFill>
                <a:schemeClr val="tx1"/>
              </a:solidFill>
              <a:latin typeface="UC Berkeley OS Sign"/>
              <a:ea typeface="+mn-ea"/>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BA60C3-2D3D-495F-8588-0C0CEF3688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32C9-9999-4B29-AFC8-223BA7ECCF7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0A548BD-E2B0-4DBC-B999-43F1B3318D90}"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EA90254-2FDA-4CC3-967E-1635619765C7}"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533400" y="4419600"/>
            <a:ext cx="5486400" cy="4114800"/>
          </a:xfrm>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37C4FED9-0A33-4203-841B-CDB89D1269E8}"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70110FC-F4F8-4C59-B8EA-C4BD710976B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2599913-0CCC-4CAA-A7C6-2F8F74506A50}"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32C9-9999-4B29-AFC8-223BA7ECCF7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000" dirty="0" smtClean="0"/>
          </a:p>
        </p:txBody>
      </p:sp>
      <p:sp>
        <p:nvSpPr>
          <p:cNvPr id="4" name="Slide Number Placeholder 3"/>
          <p:cNvSpPr>
            <a:spLocks noGrp="1"/>
          </p:cNvSpPr>
          <p:nvPr>
            <p:ph type="sldNum" sz="quarter" idx="5"/>
          </p:nvPr>
        </p:nvSpPr>
        <p:spPr/>
        <p:txBody>
          <a:bodyPr/>
          <a:lstStyle/>
          <a:p>
            <a:pPr>
              <a:defRPr/>
            </a:pPr>
            <a:fld id="{92FDF4AB-C725-4DA9-8AAE-CD7351969E5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0AE7EE-38C2-49BE-824C-67BB82706D68}"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4AA53-28B7-44BA-9861-1D78D6D720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AE7EE-38C2-49BE-824C-67BB82706D68}"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4AA53-28B7-44BA-9861-1D78D6D720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AE7EE-38C2-49BE-824C-67BB82706D68}"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4AA53-28B7-44BA-9861-1D78D6D720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AE7EE-38C2-49BE-824C-67BB82706D68}"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4AA53-28B7-44BA-9861-1D78D6D720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0AE7EE-38C2-49BE-824C-67BB82706D68}"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4AA53-28B7-44BA-9861-1D78D6D720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0AE7EE-38C2-49BE-824C-67BB82706D68}"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4AA53-28B7-44BA-9861-1D78D6D720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0AE7EE-38C2-49BE-824C-67BB82706D68}"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4AA53-28B7-44BA-9861-1D78D6D720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0AE7EE-38C2-49BE-824C-67BB82706D68}"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4AA53-28B7-44BA-9861-1D78D6D720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AE7EE-38C2-49BE-824C-67BB82706D68}"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4AA53-28B7-44BA-9861-1D78D6D720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AE7EE-38C2-49BE-824C-67BB82706D68}"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4AA53-28B7-44BA-9861-1D78D6D720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AE7EE-38C2-49BE-824C-67BB82706D68}"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4AA53-28B7-44BA-9861-1D78D6D720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AE7EE-38C2-49BE-824C-67BB82706D68}"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4AA53-28B7-44BA-9861-1D78D6D720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2.knifecenter.com/shop/kitchen-kniv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singenglish.com/reference/idioms/close+the+stable+door+after+the+horse+has+bolted.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November 2013</a:t>
            </a:r>
            <a:br>
              <a:rPr lang="en-US" sz="3000" dirty="0" smtClean="0">
                <a:sym typeface="UC Berkeley OS Sign"/>
              </a:rPr>
            </a:br>
            <a:r>
              <a:rPr lang="en-US" sz="3000" dirty="0" smtClean="0">
                <a:sym typeface="UC Berkeley OS Sign"/>
              </a:rPr>
              <a:t>Lecture 20 – Midterm Review</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Schemes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905000"/>
            <a:ext cx="8534400" cy="396149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HIERARCHICAL or TAXONOMIC scheme emerges when multiple resource properties are used by organizing principles; each property creates another level</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scheme can be both HIERARCHICAL and ENUMERATIVE at the lowest level where resources are categorized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FACETED classification scheme uses multiple resource properties, but does not require every resource to have a value for every property and allows the properties to be considered in any order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Principles Embodied in the</a:t>
            </a:r>
            <a:br>
              <a:rPr lang="en-US" sz="3600" b="1" dirty="0" smtClean="0"/>
            </a:br>
            <a:r>
              <a:rPr lang="en-US" sz="3600" b="1" dirty="0" smtClean="0"/>
              <a:t> Classification Scheme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2133600"/>
            <a:ext cx="8610600" cy="419605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Warrant: What is the justification for the choice of categories and their names?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Literary Warrant:  Classify only the resources we have?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Scientific Warrant: Use expert categories and names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Use Warrant: Use categories and names from “ordinary” people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Breadth and </a:t>
            </a:r>
            <a:r>
              <a:rPr lang="en-US" sz="2800" dirty="0" smtClean="0">
                <a:latin typeface="UC Berkeley OS Sign"/>
                <a:cs typeface="Arial" pitchFamily="34" charset="0"/>
                <a:sym typeface="Arial" pitchFamily="34" charset="0"/>
                <a:hlinkClick r:id="rId4"/>
              </a:rPr>
              <a:t>depth</a:t>
            </a:r>
            <a:r>
              <a:rPr lang="en-US" sz="2800" dirty="0" smtClean="0">
                <a:latin typeface="UC Berkeley OS Sign"/>
                <a:cs typeface="Arial" pitchFamily="34" charset="0"/>
                <a:sym typeface="Arial" pitchFamily="34" charset="0"/>
              </a:rPr>
              <a:t> of classification hierarchy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Degree of </a:t>
            </a:r>
            <a:r>
              <a:rPr lang="en-US" sz="2800" dirty="0" err="1" smtClean="0">
                <a:latin typeface="UC Berkeley OS Sign"/>
                <a:cs typeface="Arial" pitchFamily="34" charset="0"/>
                <a:sym typeface="Arial" pitchFamily="34" charset="0"/>
              </a:rPr>
              <a:t>enumerativeness</a:t>
            </a: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Classification and Standardization (1)</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38488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Classifications and standards both impose order on resources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They both distinguish, explicitly or implicitly, between standard / appropriate / effective and nonstandard / inappropriate / ineffective ways of creating organizing, and using resources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this does not imply that a standard is a good one or that the best one will win a "standards war"</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Description is Challenging</a:t>
            </a:r>
            <a:endParaRPr lang="en-US" sz="3400" dirty="0" smtClean="0">
              <a:sym typeface="UC Berkeley OS Sign"/>
            </a:endParaRPr>
          </a:p>
        </p:txBody>
      </p:sp>
      <p:sp>
        <p:nvSpPr>
          <p:cNvPr id="4608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D2523A-B395-469B-8EB6-3D4BE75789E1}"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4608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00063" y="1875235"/>
            <a:ext cx="8251031" cy="4804679"/>
          </a:xfrm>
          <a:prstGeom prst="rect">
            <a:avLst/>
          </a:prstGeom>
        </p:spPr>
        <p:txBody>
          <a:bodyPr lIns="64291" tIns="32146" rIns="64291" bIns="32146">
            <a:spAutoFit/>
          </a:bodyPr>
          <a:lstStyle/>
          <a:p>
            <a:pPr>
              <a:buFont typeface="Arial" pitchFamily="34" charset="0"/>
              <a:buChar char="•"/>
              <a:defRPr/>
            </a:pPr>
            <a:r>
              <a:rPr lang="en-US" sz="2800" dirty="0"/>
              <a:t> </a:t>
            </a:r>
            <a:r>
              <a:rPr lang="en-US" sz="2800" dirty="0" smtClean="0">
                <a:latin typeface="UC Berkeley OS Sign"/>
              </a:rPr>
              <a:t>People use different words for the same things, and the same words for different things - what would a "good" description be like, and how can it be created?</a:t>
            </a:r>
          </a:p>
          <a:p>
            <a:pPr>
              <a:defRPr/>
            </a:pPr>
            <a:endParaRPr lang="en-US" sz="2800" dirty="0" smtClean="0">
              <a:latin typeface="UC Berkeley OS Sign"/>
            </a:endParaRPr>
          </a:p>
          <a:p>
            <a:pPr>
              <a:buFont typeface="Arial" pitchFamily="34" charset="0"/>
              <a:buChar char="•"/>
              <a:defRPr/>
            </a:pPr>
            <a:r>
              <a:rPr lang="en-US" sz="2800" kern="0" dirty="0" smtClean="0">
                <a:latin typeface="UC Berkeley OS Sign"/>
              </a:rPr>
              <a:t> Describing and organizing always</a:t>
            </a:r>
            <a:r>
              <a:rPr lang="en-US" sz="2800" dirty="0" smtClean="0">
                <a:latin typeface="UC Berkeley OS Sign"/>
              </a:rPr>
              <a:t> (explicitly or implicitly) takes place in some context</a:t>
            </a:r>
          </a:p>
          <a:p>
            <a:pPr>
              <a:buFont typeface="Arial" pitchFamily="34" charset="0"/>
              <a:buChar char="•"/>
              <a:defRPr/>
            </a:pPr>
            <a:endParaRPr lang="en-US" sz="2800" dirty="0" smtClean="0">
              <a:latin typeface="UC Berkeley OS Sign"/>
            </a:endParaRPr>
          </a:p>
          <a:p>
            <a:pPr>
              <a:buFont typeface="Arial" pitchFamily="34" charset="0"/>
              <a:buChar char="•"/>
              <a:defRPr/>
            </a:pPr>
            <a:r>
              <a:rPr lang="en-US" sz="2800" dirty="0" smtClean="0">
                <a:latin typeface="UC Berkeley OS Sign"/>
              </a:rPr>
              <a:t> The context shapes which resource properties are important and the organizing principles that use those properties, introducing bias</a:t>
            </a:r>
            <a:endParaRPr lang="en-US" sz="2800" kern="0" dirty="0">
              <a:latin typeface="UC Berkeley OS Sign"/>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Vocabulary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56946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People use a large variety of words for the same thing or concept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Most people - especially system designers - are surprised by this because they think their own word choices are “intuitive” or "natural“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extreme variability of word selection is an inescapable fact that has its roots in the nature of language and categorization</a:t>
            </a:r>
            <a:endParaRPr lang="en-US"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More than a Controlled Vocabulary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828800"/>
            <a:ext cx="8036719" cy="4934843"/>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controlled vocabulary is a standardized set of terms (such as subject headings, names, classifications, etc.) assigned by organizers / cataloguers / indexers of resources </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metadata schema like the Dublin Core controls the kinds of assertions about resources that you can make in the first place</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Controlled vocabularies can be very useful requirements or recommendations about the values that are contained in the assertions (the information content of the assertion)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Implications for Vocabulary Design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752600"/>
            <a:ext cx="8077200" cy="5340980"/>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Choosing vocabulary terms, and precisely defining their semantics, is essential but impossible to do perfectly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Your vocabulary must express what YOU intend, so you "look inward" -- analyze how you think about a domain</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want others to understand what you mean, so you need to "look outward" -- analyze the terms used by your users, competitors, or subject matter experts </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should reuse other vocabularies or thesauri if they exist, especially for any "horizontal" components, to improve transformability and interoperability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these three approaches may suggest different terms</a:t>
            </a:r>
          </a:p>
          <a:p>
            <a:pPr marL="800100" lvl="2"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685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Complications</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609600" y="1676400"/>
            <a:ext cx="8197453" cy="492535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properties of resources that are easiest to describe are not always the most useful ones, especially for information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non-text information resources this  problem is magnified because the content is often in a semantically opaque format  that cannot usefully be analyzed by people.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Business strategy and economics strongly influence the extent of resource  description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as bibliographic collections grow larger, we need more descriptions to </a:t>
            </a:r>
            <a:r>
              <a:rPr lang="en-US" sz="2800" dirty="0" err="1" smtClean="0"/>
              <a:t>satify</a:t>
            </a:r>
            <a:r>
              <a:rPr lang="en-US" sz="2800" dirty="0" smtClean="0"/>
              <a:t> the “</a:t>
            </a:r>
            <a:r>
              <a:rPr lang="en-US" sz="2800" dirty="0" err="1" smtClean="0"/>
              <a:t>frbr</a:t>
            </a:r>
            <a:r>
              <a:rPr lang="en-US" sz="2800" dirty="0" smtClean="0"/>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hlinkClick r:id="rId3"/>
              </a:rPr>
              <a:t>The Vision of the Semantic Web </a:t>
            </a:r>
            <a:r>
              <a:rPr lang="en-US" sz="3400" b="1" dirty="0" smtClean="0">
                <a:sym typeface="UC Berkeley OS Sign"/>
              </a:rPr>
              <a:t>(1)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057400"/>
            <a:ext cx="8534400" cy="47649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 a classic 2001 paper Sir Tim Berners-Lee says: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Web can reach its full potential only if … data can be shared and processed by automated tools as well as by people...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Semantic Web will bring structure to the meaningful content of Web pages...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For the Web to scale, tomorrow's programs must be able to share and process data even when these programs have been designed totally independently.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There Are No Modeling Shortcuts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05800" cy="464848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might think that "modeling" means "writing a schema given a set of instances" or "inferring a schema from a single instance" (like you can with the "autogenerate" function in many XML editors)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schemas developed without a stage of conceptual design (other than very simple ones) are rarely very useful because they are too closely tied to the particular instances used, which may not be representative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Sometimes schemas went through a stage of conceptual design but once the schemas are implemented the conceptual information isn't available to allow users to evaluate suitability</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77500" lnSpcReduction="20000"/>
          </a:bodyPr>
          <a:lstStyle/>
          <a:p>
            <a:r>
              <a:rPr lang="en-US" sz="2800" dirty="0" smtClean="0"/>
              <a:t>To organize is to create capabilities by intentionally imposing order and structure </a:t>
            </a:r>
          </a:p>
          <a:p>
            <a:r>
              <a:rPr lang="en-US" sz="2800" dirty="0" smtClean="0"/>
              <a:t>We organize things, we organize information, we organize information about things, and we organize information about information</a:t>
            </a:r>
          </a:p>
          <a:p>
            <a:r>
              <a:rPr lang="en-US" sz="2800" dirty="0" smtClean="0"/>
              <a:t>If we think abstractly about these activities, we can see commonalities that outweigh their differences; We select, organize, interact with, and maintain resources</a:t>
            </a:r>
          </a:p>
          <a:p>
            <a:r>
              <a:rPr lang="en-US" sz="2800" dirty="0" smtClean="0"/>
              <a:t>We organize resources as individuals, in informal association with other individuals, or as part of a more formal institutional or business context</a:t>
            </a:r>
          </a:p>
          <a:p>
            <a:r>
              <a:rPr lang="en-US" sz="2800" dirty="0" smtClean="0"/>
              <a:t>We must recognize the profound impact of new technologies and their co-evolution with the nature of the organizing we do and the kinds of interactions that this organizing enables, but can't ignore the "classical" </a:t>
            </a:r>
            <a:r>
              <a:rPr lang="en-US" sz="2800" smtClean="0"/>
              <a:t>concepts and knowledge</a:t>
            </a: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Course In One Slide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To Summarize…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1828800"/>
            <a:ext cx="8458200" cy="396149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original vision of the Semantic Web emphasized the creation of </a:t>
            </a:r>
            <a:r>
              <a:rPr lang="en-US" sz="2400" dirty="0" err="1" smtClean="0">
                <a:latin typeface="UC Berkeley OS Sign"/>
                <a:cs typeface="Arial" pitchFamily="34" charset="0"/>
                <a:sym typeface="Arial" pitchFamily="34" charset="0"/>
              </a:rPr>
              <a:t>ontologies</a:t>
            </a:r>
            <a:r>
              <a:rPr lang="en-US" sz="2400" dirty="0" smtClean="0">
                <a:latin typeface="UC Berkeley OS Sign"/>
                <a:cs typeface="Arial" pitchFamily="34" charset="0"/>
                <a:sym typeface="Arial" pitchFamily="34" charset="0"/>
              </a:rPr>
              <a:t> that robustly described the semantics of particular domains or contexts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Lots of research was spawned by this vision, but the high bar of formal semantics and automated agents undoubtedly deterred “regular” people and firms from adopting it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Semantic authoring can’t take off without tools that are simple to use as tools for designing and creating HTML pages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What's Different About Describing Multimedia?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971800"/>
            <a:ext cx="8036719" cy="1728837"/>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Sensory Gap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Semantic Gap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Proliferation Problem</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Are these “Gaps” New Problems?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762000"/>
            <a:ext cx="8036719" cy="5857531"/>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Museums face some of the same or similar problems in describing art works and artifacts:</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may be many artifacts that represent the same "work" - this is like the "sensory" gap</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materials or medium in which the artifact is embodied don't convey semantics "on their surface" - this is the semantic gap</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may be so many artifacts of a particular type that some get only limited descriptions - this is like the proliferation problem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Some Problems May Be New</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371600"/>
            <a:ext cx="8229600" cy="6087722"/>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temporal structure of multimedia, especially video, mandates new descriptive vocabulary and new ways to identify meaningful components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Video and music meet emotional/psychological needs that are more complex than those for "documents" - so the descriptions of the latter have to be able to address these needs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People don't usually access or retrieve music or video "to satisfy information requirements“ </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24</a:t>
            </a:fld>
            <a:endParaRPr lang="en-US" dirty="0"/>
          </a:p>
        </p:txBody>
      </p:sp>
      <p:sp>
        <p:nvSpPr>
          <p:cNvPr id="3" name="Rectangle 1"/>
          <p:cNvSpPr txBox="1">
            <a:spLocks noChangeArrowheads="1"/>
          </p:cNvSpPr>
          <p:nvPr/>
        </p:nvSpPr>
        <p:spPr>
          <a:xfrm>
            <a:off x="607219" y="160735"/>
            <a:ext cx="822870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sym typeface="UC Berkeley OS Sign"/>
              </a:rPr>
              <a:t>Classifying Resource Properties</a:t>
            </a:r>
          </a:p>
        </p:txBody>
      </p:sp>
      <p:pic>
        <p:nvPicPr>
          <p:cNvPr id="76804" name="Picture 7" descr="DesignPatternsResourceProperties.gif"/>
          <p:cNvPicPr>
            <a:picLocks noChangeAspect="1"/>
          </p:cNvPicPr>
          <p:nvPr/>
        </p:nvPicPr>
        <p:blipFill>
          <a:blip r:embed="rId3" cstate="print"/>
          <a:srcRect/>
          <a:stretch>
            <a:fillRect/>
          </a:stretch>
        </p:blipFill>
        <p:spPr bwMode="auto">
          <a:xfrm>
            <a:off x="767953" y="783580"/>
            <a:ext cx="6911578" cy="55285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“Thing” </a:t>
            </a:r>
            <a:r>
              <a:rPr lang="en-US" sz="3400" dirty="0" err="1" smtClean="0">
                <a:sym typeface="UC Berkeley OS Sign"/>
              </a:rPr>
              <a:t>vs</a:t>
            </a:r>
            <a:r>
              <a:rPr lang="en-US" sz="3400" dirty="0" smtClean="0">
                <a:sym typeface="UC Berkeley OS Sign"/>
              </a:rPr>
              <a:t> “Type of Thing”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94290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Oops... we have been blurring the distinction between individual things or instances of things and classes of things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We often say that that two objects are the "same thing" when we mean they are the same "type of thing"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Identifying a resource as an instance is not the same as identifying the category or "equivalence class" to which it belongs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Two Aspects of “Thingness”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198390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Two separate </a:t>
            </a:r>
            <a:r>
              <a:rPr lang="en-US" sz="2800" dirty="0" smtClean="0"/>
              <a:t>aspects </a:t>
            </a:r>
            <a:r>
              <a:rPr lang="en-US" sz="2800" dirty="0"/>
              <a:t>cut across the "thingness" distinctions: </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Granularity</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Abstraction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ACE6E15-CA88-4DF8-836E-B3AA72FA6B39}" type="slidenum">
              <a:rPr lang="en-US" smtClean="0"/>
              <a:pPr>
                <a:defRPr/>
              </a:pPr>
              <a:t>27</a:t>
            </a:fld>
            <a:endParaRPr lang="en-US" dirty="0"/>
          </a:p>
        </p:txBody>
      </p:sp>
      <p:pic>
        <p:nvPicPr>
          <p:cNvPr id="6147" name="Picture 8" descr="AbstractionHierarchyOfWork.gif"/>
          <p:cNvPicPr>
            <a:picLocks noChangeAspect="1"/>
          </p:cNvPicPr>
          <p:nvPr/>
        </p:nvPicPr>
        <p:blipFill>
          <a:blip r:embed="rId3" cstate="print"/>
          <a:srcRect/>
          <a:stretch>
            <a:fillRect/>
          </a:stretch>
        </p:blipFill>
        <p:spPr bwMode="auto">
          <a:xfrm>
            <a:off x="3125391" y="214313"/>
            <a:ext cx="5789786" cy="6130230"/>
          </a:xfrm>
          <a:prstGeom prst="rect">
            <a:avLst/>
          </a:prstGeom>
          <a:noFill/>
          <a:ln w="9525">
            <a:noFill/>
            <a:miter lim="800000"/>
            <a:headEnd/>
            <a:tailEnd/>
          </a:ln>
        </p:spPr>
      </p:pic>
      <p:sp>
        <p:nvSpPr>
          <p:cNvPr id="7" name="Rectangle 1"/>
          <p:cNvSpPr txBox="1">
            <a:spLocks noChangeArrowheads="1"/>
          </p:cNvSpPr>
          <p:nvPr/>
        </p:nvSpPr>
        <p:spPr>
          <a:xfrm>
            <a:off x="232172" y="2196704"/>
            <a:ext cx="2625328"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800" kern="0" dirty="0">
                <a:latin typeface="UC Berkeley OS Sign"/>
                <a:ea typeface="+mj-ea"/>
                <a:cs typeface="+mj-cs"/>
              </a:rPr>
              <a:t>Instances vs. Types</a:t>
            </a:r>
            <a:endParaRPr lang="en-US" sz="3800" kern="0" dirty="0">
              <a:latin typeface="UC Berkeley OS Sign"/>
              <a:ea typeface="+mj-ea"/>
              <a:cs typeface="+mj-cs"/>
              <a:sym typeface="UC Berkeley OS Sign"/>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92906" y="857251"/>
            <a:ext cx="8228707" cy="1190997"/>
          </a:xfrm>
        </p:spPr>
        <p:txBody>
          <a:bodyPr/>
          <a:lstStyle/>
          <a:p>
            <a:pPr>
              <a:lnSpc>
                <a:spcPct val="92000"/>
              </a:lnSpc>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400" dirty="0"/>
              <a:t>Design Choices &amp; Patterns for Resources</a:t>
            </a:r>
            <a:endParaRPr lang="en-US" sz="3400" dirty="0">
              <a:sym typeface="UC Berkeley OS Sign"/>
            </a:endParaRPr>
          </a:p>
        </p:txBody>
      </p:sp>
      <p:sp>
        <p:nvSpPr>
          <p:cNvPr id="266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E92B218B-B098-4FF4-BF8E-61A1DA6E20D9}"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8" y="642938"/>
            <a:ext cx="4675807" cy="212080"/>
          </a:xfrm>
          <a:prstGeom prst="rect">
            <a:avLst/>
          </a:prstGeom>
          <a:noFill/>
          <a:ln>
            <a:noFill/>
          </a:ln>
          <a:extLst/>
        </p:spPr>
        <p:txBody>
          <a:bodyPr wrap="none" lIns="0" tIns="0" rIns="35558" bIns="0">
            <a:spAutoFit/>
          </a:bodyPr>
          <a:lstStyle/>
          <a:p>
            <a:pPr marL="34600">
              <a:lnSpc>
                <a:spcPct val="92000"/>
              </a:lnSpc>
              <a:tabLst>
                <a:tab pos="696456" algn="l"/>
                <a:tab pos="1339337" algn="l"/>
                <a:tab pos="2009005" algn="l"/>
                <a:tab pos="2660816" algn="l"/>
                <a:tab pos="3330485" algn="l"/>
                <a:tab pos="3973366" algn="l"/>
                <a:tab pos="4625177" algn="l"/>
                <a:tab pos="5285916" algn="l"/>
                <a:tab pos="5946656" algn="l"/>
                <a:tab pos="6598466" algn="l"/>
                <a:tab pos="6669898"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5" y="375047"/>
            <a:ext cx="7255371" cy="212080"/>
          </a:xfrm>
          <a:prstGeom prst="rect">
            <a:avLst/>
          </a:prstGeom>
          <a:noFill/>
          <a:ln>
            <a:noFill/>
          </a:ln>
          <a:extLst/>
        </p:spPr>
        <p:txBody>
          <a:bodyPr wrap="none" lIns="0" tIns="0" rIns="35558" bIns="0">
            <a:spAutoFit/>
          </a:bodyPr>
          <a:lstStyle/>
          <a:p>
            <a:pPr marL="34600">
              <a:lnSpc>
                <a:spcPct val="92000"/>
              </a:lnSpc>
              <a:tabLst>
                <a:tab pos="696456" algn="l"/>
                <a:tab pos="1339337" algn="l"/>
                <a:tab pos="2009005" algn="l"/>
                <a:tab pos="2660816" algn="l"/>
                <a:tab pos="3330485" algn="l"/>
                <a:tab pos="3973366" algn="l"/>
                <a:tab pos="4625177" algn="l"/>
                <a:tab pos="5285916" algn="l"/>
                <a:tab pos="5946656" algn="l"/>
                <a:tab pos="6598466" algn="l"/>
                <a:tab pos="6669898"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6630"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26631" name="Content Placeholder 9" descr="organizing-resources.png"/>
          <p:cNvPicPr>
            <a:picLocks noGrp="1" noChangeAspect="1"/>
          </p:cNvPicPr>
          <p:nvPr>
            <p:ph idx="1"/>
          </p:nvPr>
        </p:nvPicPr>
        <p:blipFill>
          <a:blip r:embed="rId4" cstate="print"/>
          <a:srcRect/>
          <a:stretch>
            <a:fillRect/>
          </a:stretch>
        </p:blipFill>
        <p:spPr>
          <a:xfrm>
            <a:off x="178594" y="1714500"/>
            <a:ext cx="8609335" cy="4863331"/>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Format x Focus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2019026" y="1981200"/>
            <a:ext cx="4877347" cy="404386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Organizing Principles [1]</a:t>
            </a:r>
          </a:p>
        </p:txBody>
      </p:sp>
      <p:sp>
        <p:nvSpPr>
          <p:cNvPr id="225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C52B88-D441-42A2-AE7A-1D3A45852B5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253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2535" name="Rectangle 8"/>
          <p:cNvSpPr>
            <a:spLocks noChangeArrowheads="1"/>
          </p:cNvSpPr>
          <p:nvPr/>
        </p:nvSpPr>
        <p:spPr bwMode="auto">
          <a:xfrm>
            <a:off x="446484" y="1821656"/>
            <a:ext cx="8143875" cy="4005101"/>
          </a:xfrm>
          <a:prstGeom prst="rect">
            <a:avLst/>
          </a:prstGeom>
          <a:noFill/>
          <a:ln w="9525">
            <a:noFill/>
            <a:miter lim="800000"/>
            <a:headEnd/>
            <a:tailEnd/>
          </a:ln>
        </p:spPr>
        <p:txBody>
          <a:bodyPr lIns="64291" tIns="32146" rIns="64291" bIns="32146">
            <a:spAutoFit/>
          </a:bodyPr>
          <a:lstStyle/>
          <a:p>
            <a:pPr marL="241093" indent="-241093" eaLnBrk="0" hangingPunct="0">
              <a:lnSpc>
                <a:spcPct val="93000"/>
              </a:lnSpc>
              <a:spcBef>
                <a:spcPts val="1266"/>
              </a:spcBef>
              <a:buFont typeface="Arial" pitchFamily="34" charset="0"/>
              <a:buChar char="•"/>
            </a:pPr>
            <a:r>
              <a:rPr lang="en-US" sz="2800" dirty="0" smtClean="0">
                <a:latin typeface="UC Berkeley OS Sign"/>
                <a:sym typeface="UC Berkeley OS Sign"/>
              </a:rPr>
              <a:t> ORGANIZING PRINCIPLES use properties or DESCRIPTIONS that are associated with the resources;  organizing and describing resources are inherently interconnected activities</a:t>
            </a:r>
            <a:endParaRPr lang="en-US" sz="3200" dirty="0" smtClean="0">
              <a:latin typeface="UC Berkeley OS Sign"/>
              <a:sym typeface="UC Berkeley OS Sign"/>
            </a:endParaRPr>
          </a:p>
          <a:p>
            <a:pPr marL="241093" indent="-241093" eaLnBrk="0" hangingPunct="0">
              <a:lnSpc>
                <a:spcPct val="93000"/>
              </a:lnSpc>
              <a:spcBef>
                <a:spcPts val="1266"/>
              </a:spcBef>
              <a:buFont typeface="Arial" pitchFamily="34" charset="0"/>
              <a:buChar char="•"/>
            </a:pPr>
            <a:r>
              <a:rPr lang="en-US" sz="2800" dirty="0" smtClean="0">
                <a:latin typeface="UC Berkeley OS Sign"/>
                <a:sym typeface="UC Berkeley OS Sign"/>
              </a:rPr>
              <a:t>Almost </a:t>
            </a:r>
            <a:r>
              <a:rPr lang="en-US" sz="2800" dirty="0">
                <a:latin typeface="UC Berkeley OS Sign"/>
                <a:sym typeface="UC Berkeley OS Sign"/>
              </a:rPr>
              <a:t>any property of a resource might be used as </a:t>
            </a:r>
            <a:r>
              <a:rPr lang="en-US" sz="2800" dirty="0" smtClean="0">
                <a:latin typeface="UC Berkeley OS Sign"/>
                <a:sym typeface="UC Berkeley OS Sign"/>
              </a:rPr>
              <a:t>a </a:t>
            </a:r>
            <a:r>
              <a:rPr lang="en-US" sz="2800" dirty="0">
                <a:latin typeface="UC Berkeley OS Sign"/>
                <a:sym typeface="UC Berkeley OS Sign"/>
              </a:rPr>
              <a:t>basis for </a:t>
            </a:r>
            <a:r>
              <a:rPr lang="en-US" sz="2800" dirty="0" smtClean="0">
                <a:latin typeface="UC Berkeley OS Sign"/>
                <a:sym typeface="UC Berkeley OS Sign"/>
              </a:rPr>
              <a:t>an organizing principle, </a:t>
            </a:r>
            <a:r>
              <a:rPr lang="en-US" sz="2800" dirty="0">
                <a:latin typeface="UC Berkeley OS Sign"/>
                <a:sym typeface="UC Berkeley OS Sign"/>
              </a:rPr>
              <a:t>and multiple properties are often used </a:t>
            </a:r>
            <a:r>
              <a:rPr lang="en-US" sz="2800" dirty="0" smtClean="0">
                <a:latin typeface="UC Berkeley OS Sign"/>
                <a:sym typeface="UC Berkeley OS Sign"/>
              </a:rPr>
              <a:t>simultaneously</a:t>
            </a:r>
          </a:p>
          <a:p>
            <a:pPr marL="241093" indent="-241093" eaLnBrk="0" hangingPunct="0">
              <a:lnSpc>
                <a:spcPct val="93000"/>
              </a:lnSpc>
              <a:spcBef>
                <a:spcPts val="1266"/>
              </a:spcBef>
              <a:buFont typeface="Arial" pitchFamily="34" charset="0"/>
              <a:buChar char="•"/>
            </a:pPr>
            <a:r>
              <a:rPr lang="en-US" sz="2800" dirty="0" smtClean="0">
                <a:latin typeface="UC Berkeley OS Sign"/>
                <a:sym typeface="UC Berkeley OS Sign"/>
              </a:rPr>
              <a:t>The principles can also use collection-level properties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455414" y="804788"/>
            <a:ext cx="8228707" cy="1190997"/>
          </a:xfrm>
        </p:spPr>
        <p:txBody>
          <a:bodyPr/>
          <a:lstStyle/>
          <a:p>
            <a:pPr>
              <a:lnSpc>
                <a:spcPct val="92000"/>
              </a:lnSpc>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400" dirty="0">
                <a:sym typeface="UC Berkeley OS Sign"/>
              </a:rPr>
              <a:t>Interactions –The Why </a:t>
            </a:r>
            <a:br>
              <a:rPr lang="en-US" sz="3400" dirty="0">
                <a:sym typeface="UC Berkeley OS Sign"/>
              </a:rPr>
            </a:br>
            <a:r>
              <a:rPr lang="en-US" sz="3400" dirty="0">
                <a:sym typeface="UC Berkeley OS Sign"/>
              </a:rPr>
              <a:t>of Organizing Systems</a:t>
            </a:r>
          </a:p>
        </p:txBody>
      </p:sp>
      <p:sp>
        <p:nvSpPr>
          <p:cNvPr id="3584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553B8493-2253-403E-8385-B66BF2BE07AC}"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8" y="642938"/>
            <a:ext cx="4675807" cy="212080"/>
          </a:xfrm>
          <a:prstGeom prst="rect">
            <a:avLst/>
          </a:prstGeom>
          <a:noFill/>
          <a:ln>
            <a:noFill/>
          </a:ln>
          <a:extLst/>
        </p:spPr>
        <p:txBody>
          <a:bodyPr wrap="none" lIns="0" tIns="0" rIns="35558" bIns="0">
            <a:spAutoFit/>
          </a:bodyPr>
          <a:lstStyle/>
          <a:p>
            <a:pPr marL="34600">
              <a:lnSpc>
                <a:spcPct val="92000"/>
              </a:lnSpc>
              <a:tabLst>
                <a:tab pos="696456" algn="l"/>
                <a:tab pos="1339337" algn="l"/>
                <a:tab pos="2009005" algn="l"/>
                <a:tab pos="2660816" algn="l"/>
                <a:tab pos="3330485" algn="l"/>
                <a:tab pos="3973366" algn="l"/>
                <a:tab pos="4625177" algn="l"/>
                <a:tab pos="5285916" algn="l"/>
                <a:tab pos="5946656" algn="l"/>
                <a:tab pos="6598466" algn="l"/>
                <a:tab pos="6669898"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5" y="375047"/>
            <a:ext cx="7255371" cy="212080"/>
          </a:xfrm>
          <a:prstGeom prst="rect">
            <a:avLst/>
          </a:prstGeom>
          <a:noFill/>
          <a:ln>
            <a:noFill/>
          </a:ln>
          <a:extLst/>
        </p:spPr>
        <p:txBody>
          <a:bodyPr wrap="none" lIns="0" tIns="0" rIns="35558" bIns="0">
            <a:spAutoFit/>
          </a:bodyPr>
          <a:lstStyle/>
          <a:p>
            <a:pPr marL="34600">
              <a:lnSpc>
                <a:spcPct val="92000"/>
              </a:lnSpc>
              <a:tabLst>
                <a:tab pos="696456" algn="l"/>
                <a:tab pos="1339337" algn="l"/>
                <a:tab pos="2009005" algn="l"/>
                <a:tab pos="2660816" algn="l"/>
                <a:tab pos="3330485" algn="l"/>
                <a:tab pos="3973366" algn="l"/>
                <a:tab pos="4625177" algn="l"/>
                <a:tab pos="5285916" algn="l"/>
                <a:tab pos="5946656" algn="l"/>
                <a:tab pos="6598466" algn="l"/>
                <a:tab pos="6669898"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584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553641" y="2035969"/>
            <a:ext cx="8036719" cy="3955340"/>
          </a:xfrm>
          <a:prstGeom prst="rect">
            <a:avLst/>
          </a:prstGeom>
          <a:noFill/>
          <a:ln w="9525">
            <a:noFill/>
            <a:miter lim="800000"/>
            <a:headEnd/>
            <a:tailEnd/>
          </a:ln>
        </p:spPr>
        <p:txBody>
          <a:bodyPr lIns="64288" tIns="32144" rIns="64288" bIns="32144">
            <a:spAutoFit/>
          </a:bodyPr>
          <a:lstStyle/>
          <a:p>
            <a:pPr marL="160721" indent="-160721" eaLnBrk="0" hangingPunct="0">
              <a:lnSpc>
                <a:spcPct val="92000"/>
              </a:lnSpc>
              <a:spcBef>
                <a:spcPts val="1266"/>
              </a:spcBef>
              <a:buClr>
                <a:srgbClr val="002955"/>
              </a:buClr>
              <a:buSzPct val="44000"/>
              <a:buFont typeface="Wingdings" pitchFamily="2" charset="2"/>
              <a:buChar char="l"/>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2800" dirty="0">
                <a:latin typeface="UC Berkeley OS Sign"/>
                <a:sym typeface="UC Berkeley OS Sign"/>
              </a:rPr>
              <a:t>INTERACTIONS include any activity, function, or service supported by or enabled with respect to the resources in a collection or with respect the collection as a whole</a:t>
            </a:r>
          </a:p>
          <a:p>
            <a:pPr marL="160721" indent="-160721" eaLnBrk="0" hangingPunct="0">
              <a:lnSpc>
                <a:spcPct val="92000"/>
              </a:lnSpc>
              <a:spcBef>
                <a:spcPts val="1266"/>
              </a:spcBef>
              <a:buClr>
                <a:srgbClr val="002955"/>
              </a:buClr>
              <a:buSzPct val="44000"/>
              <a:buFont typeface="Wingdings" pitchFamily="2" charset="2"/>
              <a:buChar char="l"/>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2800" dirty="0">
                <a:latin typeface="UC Berkeley OS Sign"/>
                <a:sym typeface="UC Berkeley OS Sign"/>
              </a:rPr>
              <a:t>Interactions can include access, reuse, copying, transforming, translating, comparing, combining… anything that a person or process can do with the resources…</a:t>
            </a:r>
          </a:p>
          <a:p>
            <a:pPr marL="241080" indent="-241080" eaLnBrk="0" hangingPunct="0">
              <a:lnSpc>
                <a:spcPct val="93000"/>
              </a:lnSpc>
              <a:spcBef>
                <a:spcPts val="1266"/>
              </a:spcBef>
              <a:buFont typeface="Arial" pitchFamily="34" charset="0"/>
              <a:buChar char="•"/>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endParaRPr lang="en-US" dirty="0">
              <a:latin typeface="UC Berkeley OS Sign"/>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455414" y="804788"/>
            <a:ext cx="8228707" cy="1190997"/>
          </a:xfrm>
        </p:spPr>
        <p:txBody>
          <a:bodyPr/>
          <a:lstStyle/>
          <a:p>
            <a:pPr>
              <a:lnSpc>
                <a:spcPct val="92000"/>
              </a:lnSpc>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400" dirty="0">
                <a:sym typeface="UC Berkeley OS Sign"/>
              </a:rPr>
              <a:t>Interactions</a:t>
            </a:r>
          </a:p>
        </p:txBody>
      </p:sp>
      <p:sp>
        <p:nvSpPr>
          <p:cNvPr id="3686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39B197B2-A52A-4155-8499-08B8155D5B68}"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8" y="642938"/>
            <a:ext cx="4675807" cy="212080"/>
          </a:xfrm>
          <a:prstGeom prst="rect">
            <a:avLst/>
          </a:prstGeom>
          <a:noFill/>
          <a:ln>
            <a:noFill/>
          </a:ln>
          <a:extLst/>
        </p:spPr>
        <p:txBody>
          <a:bodyPr wrap="none" lIns="0" tIns="0" rIns="35558" bIns="0">
            <a:spAutoFit/>
          </a:bodyPr>
          <a:lstStyle/>
          <a:p>
            <a:pPr marL="34600">
              <a:lnSpc>
                <a:spcPct val="92000"/>
              </a:lnSpc>
              <a:tabLst>
                <a:tab pos="696456" algn="l"/>
                <a:tab pos="1339337" algn="l"/>
                <a:tab pos="2009005" algn="l"/>
                <a:tab pos="2660816" algn="l"/>
                <a:tab pos="3330485" algn="l"/>
                <a:tab pos="3973366" algn="l"/>
                <a:tab pos="4625177" algn="l"/>
                <a:tab pos="5285916" algn="l"/>
                <a:tab pos="5946656" algn="l"/>
                <a:tab pos="6598466" algn="l"/>
                <a:tab pos="6669898"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5" y="375047"/>
            <a:ext cx="7255371" cy="212080"/>
          </a:xfrm>
          <a:prstGeom prst="rect">
            <a:avLst/>
          </a:prstGeom>
          <a:noFill/>
          <a:ln>
            <a:noFill/>
          </a:ln>
          <a:extLst/>
        </p:spPr>
        <p:txBody>
          <a:bodyPr wrap="none" lIns="0" tIns="0" rIns="35558" bIns="0">
            <a:spAutoFit/>
          </a:bodyPr>
          <a:lstStyle/>
          <a:p>
            <a:pPr marL="34600">
              <a:lnSpc>
                <a:spcPct val="92000"/>
              </a:lnSpc>
              <a:tabLst>
                <a:tab pos="696456" algn="l"/>
                <a:tab pos="1339337" algn="l"/>
                <a:tab pos="2009005" algn="l"/>
                <a:tab pos="2660816" algn="l"/>
                <a:tab pos="3330485" algn="l"/>
                <a:tab pos="3973366" algn="l"/>
                <a:tab pos="4625177" algn="l"/>
                <a:tab pos="5285916" algn="l"/>
                <a:tab pos="5946656" algn="l"/>
                <a:tab pos="6598466" algn="l"/>
                <a:tab pos="6669898"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6870"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36871" name="Rectangle 7"/>
          <p:cNvSpPr>
            <a:spLocks noChangeArrowheads="1"/>
          </p:cNvSpPr>
          <p:nvPr/>
        </p:nvSpPr>
        <p:spPr bwMode="auto">
          <a:xfrm>
            <a:off x="228824" y="1828354"/>
            <a:ext cx="8590359" cy="5346875"/>
          </a:xfrm>
          <a:prstGeom prst="rect">
            <a:avLst/>
          </a:prstGeom>
          <a:noFill/>
          <a:ln w="9525">
            <a:noFill/>
            <a:miter lim="800000"/>
            <a:headEnd/>
            <a:tailEnd/>
          </a:ln>
        </p:spPr>
        <p:txBody>
          <a:bodyPr lIns="64288" tIns="32144" rIns="64288" bIns="32144">
            <a:spAutoFit/>
          </a:bodyPr>
          <a:lstStyle/>
          <a:p>
            <a:pPr marL="159613" indent="-159613">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2800" dirty="0">
                <a:latin typeface="UC Berkeley OS Sign"/>
              </a:rPr>
              <a:t>Some interactions can be enabled with any type of resource, while others are tied to resource types</a:t>
            </a:r>
          </a:p>
          <a:p>
            <a:pPr marL="159613" indent="-159613">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2800" dirty="0">
                <a:latin typeface="UC Berkeley OS Sign"/>
              </a:rPr>
              <a:t> Interaction can be direct, mediated or indirect, or limited to interactions with resource copies or descriptions</a:t>
            </a:r>
          </a:p>
          <a:p>
            <a:pPr marL="159613" indent="-159613">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2800" dirty="0">
                <a:latin typeface="UC Berkeley OS Sign"/>
              </a:rPr>
              <a:t>The supported interactions depend on the nature and extent of the resource descriptions and arrangement</a:t>
            </a:r>
          </a:p>
          <a:p>
            <a:pPr marL="159613" indent="-159613">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2800" dirty="0">
                <a:latin typeface="UC Berkeley OS Sign"/>
              </a:rPr>
              <a:t>Different principles, or different implementations of the same organizing principles, determine the efficiency or effectiveness of the interactions </a:t>
            </a:r>
            <a:endParaRPr lang="en-US" sz="2800" dirty="0">
              <a:latin typeface="UC Berkeley OS Sign"/>
              <a:sym typeface="UC Berkeley OS Sign"/>
            </a:endParaRPr>
          </a:p>
          <a:p>
            <a:pPr marL="159613" indent="-159613">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endParaRPr lang="en-US" dirty="0">
              <a:latin typeface="UC Berkeley OS Sign"/>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1143000" y="0"/>
            <a:ext cx="70866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Interaction and Value Creation</a:t>
            </a:r>
          </a:p>
        </p:txBody>
      </p:sp>
      <p:pic>
        <p:nvPicPr>
          <p:cNvPr id="2056" name="Picture 8"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grpSp>
        <p:nvGrpSpPr>
          <p:cNvPr id="2" name="Group 11"/>
          <p:cNvGrpSpPr/>
          <p:nvPr/>
        </p:nvGrpSpPr>
        <p:grpSpPr>
          <a:xfrm>
            <a:off x="533400" y="1371600"/>
            <a:ext cx="4648200" cy="4114800"/>
            <a:chOff x="381000" y="1905000"/>
            <a:chExt cx="3581400" cy="3378200"/>
          </a:xfrm>
        </p:grpSpPr>
        <p:sp>
          <p:nvSpPr>
            <p:cNvPr id="13" name="Rounded Rectangle 12"/>
            <p:cNvSpPr/>
            <p:nvPr>
              <p:custDataLst>
                <p:tags r:id="rId1"/>
              </p:custDataLst>
            </p:nvPr>
          </p:nvSpPr>
          <p:spPr bwMode="auto">
            <a:xfrm>
              <a:off x="381000" y="1905000"/>
              <a:ext cx="3581400" cy="33782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custDataLst>
                <p:tags r:id="rId2"/>
              </p:custDataLst>
            </p:nvPr>
          </p:nvSpPr>
          <p:spPr bwMode="auto">
            <a:xfrm>
              <a:off x="584200" y="2890838"/>
              <a:ext cx="1689100" cy="1419225"/>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400" b="1" dirty="0">
                  <a:solidFill>
                    <a:schemeClr val="tx2"/>
                  </a:solidFill>
                </a:rPr>
                <a:t>Symbolic Manipulation</a:t>
              </a:r>
              <a:endParaRPr lang="en-US" sz="1200" b="1" dirty="0">
                <a:solidFill>
                  <a:schemeClr val="tx2"/>
                </a:solidFill>
              </a:endParaRPr>
            </a:p>
          </p:txBody>
        </p:sp>
        <p:sp>
          <p:nvSpPr>
            <p:cNvPr id="15" name="Oval 14"/>
            <p:cNvSpPr/>
            <p:nvPr>
              <p:custDataLst>
                <p:tags r:id="rId3"/>
              </p:custDataLst>
            </p:nvPr>
          </p:nvSpPr>
          <p:spPr bwMode="auto">
            <a:xfrm>
              <a:off x="1866900" y="2474913"/>
              <a:ext cx="1871663" cy="1293813"/>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400" b="1" dirty="0">
                  <a:solidFill>
                    <a:schemeClr val="accent3">
                      <a:lumMod val="50000"/>
                    </a:schemeClr>
                  </a:solidFill>
                </a:rPr>
                <a:t>Physical Object Manipulation</a:t>
              </a:r>
            </a:p>
          </p:txBody>
        </p:sp>
        <p:sp>
          <p:nvSpPr>
            <p:cNvPr id="16" name="Oval 15"/>
            <p:cNvSpPr/>
            <p:nvPr>
              <p:custDataLst>
                <p:tags r:id="rId4"/>
              </p:custDataLst>
            </p:nvPr>
          </p:nvSpPr>
          <p:spPr bwMode="auto">
            <a:xfrm>
              <a:off x="1935163" y="3432175"/>
              <a:ext cx="1874837" cy="1216025"/>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400" b="1" dirty="0" smtClean="0">
                  <a:solidFill>
                    <a:schemeClr val="accent4"/>
                  </a:solidFill>
                </a:rPr>
                <a:t>Interpersonal Interaction</a:t>
              </a:r>
              <a:endParaRPr lang="en-US" sz="1400" b="1" dirty="0">
                <a:solidFill>
                  <a:schemeClr val="accent4"/>
                </a:solidFill>
              </a:endParaRPr>
            </a:p>
          </p:txBody>
        </p:sp>
      </p:grpSp>
      <p:sp>
        <p:nvSpPr>
          <p:cNvPr id="17" name="TextBox 16"/>
          <p:cNvSpPr txBox="1"/>
          <p:nvPr/>
        </p:nvSpPr>
        <p:spPr>
          <a:xfrm>
            <a:off x="1447800" y="6019800"/>
            <a:ext cx="6553200" cy="541046"/>
          </a:xfrm>
          <a:prstGeom prst="rect">
            <a:avLst/>
          </a:prstGeom>
          <a:noFill/>
        </p:spPr>
        <p:txBody>
          <a:bodyPr wrap="square" rtlCol="0">
            <a:spAutoFit/>
          </a:bodyPr>
          <a:lstStyle/>
          <a:p>
            <a:pPr>
              <a:lnSpc>
                <a:spcPct val="80000"/>
              </a:lnSpc>
            </a:pPr>
            <a:r>
              <a:rPr lang="en-US" altLang="ko-KR" b="1" dirty="0" err="1" smtClean="0"/>
              <a:t>Apte</a:t>
            </a:r>
            <a:r>
              <a:rPr lang="en-US" altLang="ko-KR" b="1" dirty="0" smtClean="0"/>
              <a:t>, U. and Mason, R.   Global Disaggregation of</a:t>
            </a:r>
            <a:br>
              <a:rPr lang="en-US" altLang="ko-KR" b="1" dirty="0" smtClean="0"/>
            </a:br>
            <a:r>
              <a:rPr lang="en-US" altLang="ko-KR" b="1" dirty="0" smtClean="0"/>
              <a:t>Information-Intensive Services. </a:t>
            </a:r>
            <a:r>
              <a:rPr lang="en-US" altLang="ko-KR" b="1" i="1" dirty="0" smtClean="0"/>
              <a:t>Management Science</a:t>
            </a:r>
            <a:r>
              <a:rPr lang="en-US" altLang="ko-KR" b="1" dirty="0" smtClean="0"/>
              <a:t> (1995).</a:t>
            </a:r>
            <a:endParaRPr lang="en-US" dirty="0"/>
          </a:p>
        </p:txBody>
      </p:sp>
      <p:sp>
        <p:nvSpPr>
          <p:cNvPr id="18" name="TextBox 17"/>
          <p:cNvSpPr txBox="1"/>
          <p:nvPr/>
        </p:nvSpPr>
        <p:spPr>
          <a:xfrm>
            <a:off x="5562600" y="1295400"/>
            <a:ext cx="3124200" cy="4154984"/>
          </a:xfrm>
          <a:prstGeom prst="rect">
            <a:avLst/>
          </a:prstGeom>
          <a:noFill/>
        </p:spPr>
        <p:txBody>
          <a:bodyPr wrap="square" rtlCol="0">
            <a:spAutoFit/>
          </a:bodyPr>
          <a:lstStyle/>
          <a:p>
            <a:r>
              <a:rPr lang="en-US" sz="2400" b="1" dirty="0" smtClean="0"/>
              <a:t>Interactions differ in the absolute and relative amounts of physical manipulation, interpersonal or empathetic contact, and symbolic manipulation or information exchange involved in the interaction</a:t>
            </a:r>
            <a:endParaRPr lang="en-US" sz="24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Value Creation with “Smart”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524000"/>
            <a:ext cx="3429000" cy="4496902"/>
          </a:xfrm>
          <a:prstGeom prst="rect">
            <a:avLst/>
          </a:prstGeom>
          <a:noFill/>
          <a:ln w="9525">
            <a:noFill/>
            <a:miter lim="800000"/>
            <a:headEnd/>
            <a:tailEnd/>
          </a:ln>
        </p:spPr>
        <p:txBody>
          <a:bodyPr wrap="square" lIns="64291" tIns="32146" rIns="64291" bIns="32146">
            <a:spAutoFit/>
          </a:bodyPr>
          <a:lstStyle/>
          <a:p>
            <a:r>
              <a:rPr lang="en-US" sz="2400" dirty="0" smtClean="0"/>
              <a:t>The variety and functions of interactions with digital resources are determined by the amount of structure and semantics represented in their digital encoding, in the descriptions associated with the resources, or by the intelligence of the</a:t>
            </a:r>
          </a:p>
          <a:p>
            <a:r>
              <a:rPr lang="en-US" sz="2400" dirty="0" smtClean="0"/>
              <a:t>computational processes applied to them</a:t>
            </a:r>
            <a:endParaRPr lang="en-US" sz="2400" dirty="0" smtClean="0">
              <a:latin typeface="UC Berkeley OS Sign"/>
              <a:cs typeface="Arial" pitchFamily="34" charset="0"/>
              <a:sym typeface="UC Berkeley OS Sign"/>
            </a:endParaRPr>
          </a:p>
        </p:txBody>
      </p:sp>
      <p:pic>
        <p:nvPicPr>
          <p:cNvPr id="8" name="Picture 7" descr="DesignPatternsResourceProperties.gif"/>
          <p:cNvPicPr>
            <a:picLocks noChangeAspect="1"/>
          </p:cNvPicPr>
          <p:nvPr/>
        </p:nvPicPr>
        <p:blipFill>
          <a:blip r:embed="rId3" cstate="print"/>
          <a:stretch>
            <a:fillRect/>
          </a:stretch>
        </p:blipFill>
        <p:spPr bwMode="auto">
          <a:xfrm>
            <a:off x="4191000" y="1752600"/>
            <a:ext cx="4780072"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Document Type Spectrum</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457200" y="1828800"/>
            <a:ext cx="8075056" cy="2895600"/>
          </a:xfrm>
        </p:spPr>
      </p:pic>
      <p:sp>
        <p:nvSpPr>
          <p:cNvPr id="8" name="TextBox 7"/>
          <p:cNvSpPr txBox="1"/>
          <p:nvPr/>
        </p:nvSpPr>
        <p:spPr>
          <a:xfrm>
            <a:off x="381000" y="5562600"/>
            <a:ext cx="7010400" cy="369332"/>
          </a:xfrm>
          <a:prstGeom prst="rect">
            <a:avLst/>
          </a:prstGeom>
          <a:noFill/>
        </p:spPr>
        <p:txBody>
          <a:bodyPr wrap="square" rtlCol="0">
            <a:spAutoFit/>
          </a:bodyPr>
          <a:lstStyle/>
          <a:p>
            <a:r>
              <a:rPr lang="en-US" dirty="0" smtClean="0"/>
              <a:t>From Glushko &amp; McGrath, DOCUMENT ENGINEERING, MIT Press 2005</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Mixing Data and Documents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838200" y="1447800"/>
            <a:ext cx="7332170" cy="462974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Five Perspectives on Relationships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362200"/>
            <a:ext cx="8036719" cy="3331840"/>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SEMANTIC: the meaning of the association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LEXICAL: how the conceptual description of a relationship is expressed using words in a specific language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STRUCTURAL: analyzes the patterns of association, arrangement, proximity, or connection between resources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Five Perspectives on Relationships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362200"/>
            <a:ext cx="8036719" cy="3902509"/>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ARCHITECTURAL: emphasizes the number and abstraction level of the components of a relationship, which together characterize its complexity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IMPLEMENTATION: how the relationship is implemented in a particular notation and syntax and the manner in which relationships are arranged and stored in some technology environment.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Defining "Relationship"</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8305800"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association among several things, with that association having a particular significance”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“Relationships are the stuff out of which information is made”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reason is an important part of the relationship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Multiple relationships can exist among the same objects, so the order of the objects matters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Structural Perspective on Relationships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3501758"/>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Analyzing the association, arrangement, proximity, or connection between resources without primary concern for their meaning or the origin of these relationships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Sometimes structure is all we know...and sometimes we ignore what we know about relationship semantics to focus on the generic aspect of structural connectivity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Organizing Principles [3]</a:t>
            </a:r>
          </a:p>
        </p:txBody>
      </p:sp>
      <p:sp>
        <p:nvSpPr>
          <p:cNvPr id="25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7A640F-B023-4423-8028-085DCF430A53}"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560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607219" y="2357437"/>
            <a:ext cx="8036719" cy="532289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Other typical arrangements are based on ownership, origin, taxonomic, or “</a:t>
            </a:r>
            <a:r>
              <a:rPr lang="en-US" sz="2800" dirty="0" err="1">
                <a:latin typeface="UC Berkeley OS Sign"/>
                <a:sym typeface="UC Berkeley OS Sign"/>
              </a:rPr>
              <a:t>taskonomic</a:t>
            </a:r>
            <a:r>
              <a:rPr lang="en-US" sz="2800" dirty="0">
                <a:latin typeface="UC Berkeley OS Sign"/>
                <a:sym typeface="UC Berkeley OS Sign"/>
              </a:rPr>
              <a:t>” properties (usage frequency, correlated usage)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Any resource with a orderable name or identifier can have alphabetic or numeric ordering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Any resource with an associated date (creation, acquisition) can have chronological ordering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Principles should be expressed logically in a way that doesn’t assume an implementation</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a:p>
            <a:pPr marL="482186" lvl="1"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Internal and External Structure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49951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Resources can have INTERNAL structure as well as EXTERNAL structure that connects them to other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 often make arbitrary decisions about how the granularity with which we describe the internal structure of a resource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boundaries we impose to identify resources determines whether some structure is internal or external with respect to them</a:t>
            </a:r>
          </a:p>
          <a:p>
            <a:endParaRPr lang="en-US" sz="2800" dirty="0" smtClean="0"/>
          </a:p>
          <a:p>
            <a:endParaRPr lang="en-US" sz="28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Architectural Perspective {</a:t>
            </a:r>
            <a:r>
              <a:rPr lang="en-US" sz="3600" b="1" dirty="0" err="1" smtClean="0"/>
              <a:t>and,or,vs</a:t>
            </a:r>
            <a:r>
              <a:rPr lang="en-US" sz="3600" b="1" dirty="0" smtClean="0"/>
              <a:t>.} the Structural Perspective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2286000"/>
            <a:ext cx="86106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architectural perspective is abstract and prescriptive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defines what kinds of relationships can be created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structural perspective is concrete and descriptive one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says "this is what exists" and describes the actual patterns of association, arrangements, proximity, or connection between resources"</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Computing the Properties of Graphs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457200" y="1828800"/>
            <a:ext cx="8305800" cy="3990836"/>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err="1" smtClean="0"/>
              <a:t>Reachability</a:t>
            </a:r>
            <a:r>
              <a:rPr lang="en-US" sz="2800" dirty="0" smtClean="0"/>
              <a:t> – is there a path between any two nodes in the graph?</a:t>
            </a:r>
          </a:p>
          <a:p>
            <a:pPr marL="342900" indent="-342900" eaLnBrk="0" fontAlgn="base" hangingPunct="0">
              <a:lnSpc>
                <a:spcPct val="93000"/>
              </a:lnSpc>
              <a:spcBef>
                <a:spcPts val="1800"/>
              </a:spcBef>
              <a:spcAft>
                <a:spcPct val="0"/>
              </a:spcAft>
              <a:buFont typeface="Arial" pitchFamily="34" charset="0"/>
              <a:buChar char="•"/>
            </a:pPr>
            <a:r>
              <a:rPr lang="en-US" sz="2800" dirty="0" smtClean="0"/>
              <a:t>Shortest path – if there are multiple paths between two nodes, which is the shortest?</a:t>
            </a:r>
          </a:p>
          <a:p>
            <a:pPr marL="342900" indent="-342900" eaLnBrk="0" fontAlgn="base" hangingPunct="0">
              <a:lnSpc>
                <a:spcPct val="93000"/>
              </a:lnSpc>
              <a:spcBef>
                <a:spcPts val="1800"/>
              </a:spcBef>
              <a:spcAft>
                <a:spcPct val="0"/>
              </a:spcAft>
              <a:buFont typeface="Arial" pitchFamily="34" charset="0"/>
              <a:buChar char="•"/>
            </a:pPr>
            <a:r>
              <a:rPr lang="en-US" sz="2800" dirty="0" smtClean="0"/>
              <a:t>Centrality – which nodes are the most connected or have the average shortest paths to the other nodes?</a:t>
            </a:r>
          </a:p>
          <a:p>
            <a:pPr marL="342900" indent="-342900" eaLnBrk="0" fontAlgn="base" hangingPunct="0">
              <a:lnSpc>
                <a:spcPct val="93000"/>
              </a:lnSpc>
              <a:spcBef>
                <a:spcPts val="1800"/>
              </a:spcBef>
              <a:spcAft>
                <a:spcPct val="0"/>
              </a:spcAft>
              <a:buFont typeface="Arial" pitchFamily="34" charset="0"/>
              <a:buChar char="•"/>
            </a:pPr>
            <a:r>
              <a:rPr lang="en-US" sz="2800" dirty="0" err="1" smtClean="0"/>
              <a:t>Subgraph</a:t>
            </a:r>
            <a:r>
              <a:rPr lang="en-US" sz="2800" dirty="0" smtClean="0"/>
              <a:t> discovery  – are there sub-graphs that are completely contained in a larger graph?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Conceptual Model of Social Tagging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495807"/>
          </a:xfrm>
          <a:prstGeom prst="rect">
            <a:avLst/>
          </a:prstGeom>
          <a:noFill/>
          <a:ln w="9525">
            <a:noFill/>
            <a:miter lim="800000"/>
            <a:headEnd/>
            <a:tailEnd/>
          </a:ln>
        </p:spPr>
        <p:txBody>
          <a:bodyPr lIns="64291" tIns="32146" rIns="64291" bIns="32146">
            <a:spAutoFit/>
          </a:bodyPr>
          <a:lstStyle/>
          <a:p>
            <a:r>
              <a:rPr lang="en-US" sz="2800" dirty="0" smtClean="0"/>
              <a:t>				</a:t>
            </a:r>
            <a:endParaRPr lang="en-US" sz="2800" dirty="0">
              <a:latin typeface="UC Berkeley OS Sign"/>
            </a:endParaRPr>
          </a:p>
        </p:txBody>
      </p:sp>
      <p:pic>
        <p:nvPicPr>
          <p:cNvPr id="8" name="Picture 7" descr="TagsUsers.gif"/>
          <p:cNvPicPr>
            <a:picLocks noChangeAspect="1"/>
          </p:cNvPicPr>
          <p:nvPr/>
        </p:nvPicPr>
        <p:blipFill>
          <a:blip r:embed="rId4" cstate="print"/>
          <a:stretch>
            <a:fillRect/>
          </a:stretch>
        </p:blipFill>
        <p:spPr>
          <a:xfrm>
            <a:off x="1600200" y="1828800"/>
            <a:ext cx="5981700" cy="4486275"/>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Why We Describe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173078"/>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We describe resources so we can refer to them, organize them, and interact with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Each purpose might require different descriptions and different methods of using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Different resource domains can have characteristic or standard resource descriptions (or description categories)</a:t>
            </a:r>
            <a:endParaRPr lang="en-US" sz="2800" dirty="0">
              <a:sym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Categories are “Equivalence Classes”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2667000"/>
            <a:ext cx="7772400" cy="413699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Categories are sets or groups of resources or abstract entities that are treated the same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almost never means that every instance of the category is identical</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only means that for some purpose we treat them in the same way</a:t>
            </a: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Categories are Models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133600"/>
            <a:ext cx="7772400" cy="37325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Defining categories as equivalence classes in this way should remind you of this definition:</a:t>
            </a:r>
          </a:p>
          <a:p>
            <a:pPr marL="800100" lvl="1" indent="-342900" eaLnBrk="0" fontAlgn="base" hangingPunct="0">
              <a:lnSpc>
                <a:spcPct val="93000"/>
              </a:lnSpc>
              <a:spcBef>
                <a:spcPts val="1800"/>
              </a:spcBef>
              <a:spcAft>
                <a:spcPct val="0"/>
              </a:spcAft>
            </a:pPr>
            <a:r>
              <a:rPr lang="en-US" sz="2800" i="1" dirty="0" smtClean="0"/>
              <a:t>Models are simplified descriptions of a subject that abstract from its complexity to emphasize some features or characteristics while intentionally de-emphasizing others</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Categories are COGNITIVE and LINGUISTIC MODELS for applying prior knowledge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Principles for Creating Categories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286000"/>
            <a:ext cx="8382000" cy="4236703"/>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Enumeration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Single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Multiple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Family Resemblance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Similarity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Theory-Based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Goal-Derived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Distinguishing Categorization</a:t>
            </a:r>
            <a:br>
              <a:rPr lang="en-US" sz="3600" b="1" dirty="0" smtClean="0"/>
            </a:br>
            <a:r>
              <a:rPr lang="en-US" sz="3600" b="1" dirty="0" smtClean="0"/>
              <a:t> and Classification (1)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362200"/>
            <a:ext cx="83820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Categories are EQUIVALENCE CLASSES - sets of resources, processes, and events that we treat the same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Classification (noun) is a SYSTEM OF CATEGORIES, ordered according to a PRE-DETERMINED SET OF PRINCIPLES and used to organize a collection of resources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Classification (verb) is the process of systematically assigning resources to intentional (often institutional) categories in a classification system</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SIU17oDg0CqYtblPBzX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a3NRKCqHk.PaXtaOd.s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1y9p28PfU2Km1Z8dGxV7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dpPzKF9nUurxg4zOsNGH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2694</Words>
  <Application>Microsoft Office PowerPoint</Application>
  <PresentationFormat>On-screen Show (4:3)</PresentationFormat>
  <Paragraphs>341</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INFO 202 “Information Organization &amp; Retrieval” Fall 2013 </vt:lpstr>
      <vt:lpstr>The Course In One Slide</vt:lpstr>
      <vt:lpstr>Organizing Principles [1]</vt:lpstr>
      <vt:lpstr>Organizing Principles [3]</vt:lpstr>
      <vt:lpstr>Why We Describe Resources</vt:lpstr>
      <vt:lpstr>Categories are “Equivalence Classes”</vt:lpstr>
      <vt:lpstr>Categories are Models</vt:lpstr>
      <vt:lpstr>Principles for Creating Categories</vt:lpstr>
      <vt:lpstr>Distinguishing Categorization  and Classification (1)</vt:lpstr>
      <vt:lpstr>Classification Schemes</vt:lpstr>
      <vt:lpstr>Principles Embodied in the  Classification Scheme</vt:lpstr>
      <vt:lpstr>Classification and Standardization (1)</vt:lpstr>
      <vt:lpstr>Description is Challenging</vt:lpstr>
      <vt:lpstr>The Vocabulary Problem</vt:lpstr>
      <vt:lpstr>More than a Controlled Vocabulary</vt:lpstr>
      <vt:lpstr>Implications for Vocabulary Design</vt:lpstr>
      <vt:lpstr>Complications</vt:lpstr>
      <vt:lpstr>The Vision of the Semantic Web (1)</vt:lpstr>
      <vt:lpstr>There Are No Modeling Shortcuts</vt:lpstr>
      <vt:lpstr>To Summarize…</vt:lpstr>
      <vt:lpstr>What's Different About Describing Multimedia?</vt:lpstr>
      <vt:lpstr>Are these “Gaps” New Problems?</vt:lpstr>
      <vt:lpstr>Some Problems May Be New</vt:lpstr>
      <vt:lpstr>Slide 24</vt:lpstr>
      <vt:lpstr>“Thing” vs “Type of Thing”</vt:lpstr>
      <vt:lpstr>Two Aspects of “Thingness”</vt:lpstr>
      <vt:lpstr>Slide 27</vt:lpstr>
      <vt:lpstr>Design Choices &amp; Patterns for Resources</vt:lpstr>
      <vt:lpstr>Format x Focus</vt:lpstr>
      <vt:lpstr>Interactions –The Why  of Organizing Systems</vt:lpstr>
      <vt:lpstr>Interactions</vt:lpstr>
      <vt:lpstr>Interaction and Value Creation</vt:lpstr>
      <vt:lpstr>Value Creation with “Smart” Resources</vt:lpstr>
      <vt:lpstr>The Document Type Spectrum</vt:lpstr>
      <vt:lpstr>Mixing Data and Documents</vt:lpstr>
      <vt:lpstr>Five Perspectives on Relationships (1)</vt:lpstr>
      <vt:lpstr>Five Perspectives on Relationships (1)</vt:lpstr>
      <vt:lpstr>Defining "Relationship"</vt:lpstr>
      <vt:lpstr>The Structural Perspective on Relationships</vt:lpstr>
      <vt:lpstr>Internal and External Structure</vt:lpstr>
      <vt:lpstr>The Architectural Perspective {and,or,vs.} the Structural Perspective</vt:lpstr>
      <vt:lpstr>Computing the Properties of Graphs</vt:lpstr>
      <vt:lpstr>The Conceptual Model of Social Tagging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2013-11-05T16:33:23Z</dcterms:created>
  <dcterms:modified xsi:type="dcterms:W3CDTF">2013-11-05T16:33:48Z</dcterms:modified>
</cp:coreProperties>
</file>