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9"/>
  </p:notesMasterIdLst>
  <p:sldIdLst>
    <p:sldId id="257" r:id="rId2"/>
    <p:sldId id="337" r:id="rId3"/>
    <p:sldId id="334" r:id="rId4"/>
    <p:sldId id="338" r:id="rId5"/>
    <p:sldId id="335" r:id="rId6"/>
    <p:sldId id="336" r:id="rId7"/>
    <p:sldId id="341" r:id="rId8"/>
    <p:sldId id="340" r:id="rId9"/>
    <p:sldId id="258" r:id="rId10"/>
    <p:sldId id="300" r:id="rId11"/>
    <p:sldId id="350" r:id="rId12"/>
    <p:sldId id="275" r:id="rId13"/>
    <p:sldId id="348" r:id="rId14"/>
    <p:sldId id="343" r:id="rId15"/>
    <p:sldId id="351" r:id="rId16"/>
    <p:sldId id="352" r:id="rId17"/>
    <p:sldId id="349" r:id="rId18"/>
    <p:sldId id="363" r:id="rId19"/>
    <p:sldId id="286" r:id="rId20"/>
    <p:sldId id="364" r:id="rId21"/>
    <p:sldId id="345" r:id="rId22"/>
    <p:sldId id="297" r:id="rId23"/>
    <p:sldId id="358" r:id="rId24"/>
    <p:sldId id="359" r:id="rId25"/>
    <p:sldId id="362" r:id="rId26"/>
    <p:sldId id="360" r:id="rId27"/>
    <p:sldId id="346" r:id="rId28"/>
    <p:sldId id="319" r:id="rId29"/>
    <p:sldId id="301" r:id="rId30"/>
    <p:sldId id="312" r:id="rId31"/>
    <p:sldId id="318" r:id="rId32"/>
    <p:sldId id="314" r:id="rId33"/>
    <p:sldId id="307" r:id="rId34"/>
    <p:sldId id="327" r:id="rId35"/>
    <p:sldId id="328" r:id="rId36"/>
    <p:sldId id="329" r:id="rId37"/>
    <p:sldId id="330" r:id="rId38"/>
    <p:sldId id="347" r:id="rId39"/>
    <p:sldId id="339" r:id="rId40"/>
    <p:sldId id="294" r:id="rId41"/>
    <p:sldId id="332" r:id="rId42"/>
    <p:sldId id="333" r:id="rId43"/>
    <p:sldId id="276" r:id="rId44"/>
    <p:sldId id="278" r:id="rId45"/>
    <p:sldId id="263" r:id="rId46"/>
    <p:sldId id="290" r:id="rId47"/>
    <p:sldId id="279" r:id="rId48"/>
    <p:sldId id="281" r:id="rId49"/>
    <p:sldId id="270" r:id="rId50"/>
    <p:sldId id="353" r:id="rId51"/>
    <p:sldId id="366" r:id="rId52"/>
    <p:sldId id="356" r:id="rId53"/>
    <p:sldId id="354" r:id="rId54"/>
    <p:sldId id="357" r:id="rId55"/>
    <p:sldId id="365" r:id="rId56"/>
    <p:sldId id="367" r:id="rId57"/>
    <p:sldId id="361" r:id="rId5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36" autoAdjust="0"/>
    <p:restoredTop sz="66800" autoAdjust="0"/>
  </p:normalViewPr>
  <p:slideViewPr>
    <p:cSldViewPr>
      <p:cViewPr varScale="1">
        <p:scale>
          <a:sx n="69" d="100"/>
          <a:sy n="69" d="100"/>
        </p:scale>
        <p:origin x="-276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246"/>
    </p:cViewPr>
  </p:sorterViewPr>
  <p:notesViewPr>
    <p:cSldViewPr>
      <p:cViewPr varScale="1">
        <p:scale>
          <a:sx n="79" d="100"/>
          <a:sy n="79" d="100"/>
        </p:scale>
        <p:origin x="-3918"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5C269FD-38BF-4F80-BC51-3F7DC99EC4AA}" type="datetimeFigureOut">
              <a:rPr lang="en-US" smtClean="0"/>
              <a:pPr/>
              <a:t>10/28/2013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D280C8D-69B1-4B16-A100-57CD736187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73AB42D-34A4-4592-955E-06D883BD055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257300" y="774700"/>
            <a:ext cx="4648200" cy="3486150"/>
          </a:xfrm>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257300" y="774700"/>
            <a:ext cx="4648200" cy="3486150"/>
          </a:xfrm>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smtClean="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280C8D-69B1-4B16-A100-57CD7361878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280C8D-69B1-4B16-A100-57CD7361878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69A8B07-6A39-497E-90D3-F1E76E696984}"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39EF5B4-9304-4EB7-BBC9-DFC6888CF4C5}"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D9FACD1-7BD5-4245-8C04-1617C2A34C9C}"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D9FACD1-7BD5-4245-8C04-1617C2A34C9C}"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D9FACD1-7BD5-4245-8C04-1617C2A34C9C}"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11D1A1-1DF6-4B54-BCC4-54452A5DA961}"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1D1A1-1DF6-4B54-BCC4-54452A5DA961}"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1D1A1-1DF6-4B54-BCC4-54452A5DA961}"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1D1A1-1DF6-4B54-BCC4-54452A5DA961}"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11D1A1-1DF6-4B54-BCC4-54452A5DA961}"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11D1A1-1DF6-4B54-BCC4-54452A5DA961}"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11D1A1-1DF6-4B54-BCC4-54452A5DA961}" type="datetimeFigureOut">
              <a:rPr lang="en-US" smtClean="0"/>
              <a:pPr/>
              <a:t>10/28/2013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11D1A1-1DF6-4B54-BCC4-54452A5DA961}" type="datetimeFigureOut">
              <a:rPr lang="en-US" smtClean="0"/>
              <a:pPr/>
              <a:t>10/28/2013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1D1A1-1DF6-4B54-BCC4-54452A5DA961}" type="datetimeFigureOut">
              <a:rPr lang="en-US" smtClean="0"/>
              <a:pPr/>
              <a:t>10/28/2013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1D1A1-1DF6-4B54-BCC4-54452A5DA961}"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1D1A1-1DF6-4B54-BCC4-54452A5DA961}"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1D1A1-1DF6-4B54-BCC4-54452A5DA961}" type="datetimeFigureOut">
              <a:rPr lang="en-US" smtClean="0"/>
              <a:pPr/>
              <a:t>10/28/2013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A874E-CB43-4F8F-92D2-97AC41D512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6.gif"/><Relationship Id="rId5" Type="http://schemas.openxmlformats.org/officeDocument/2006/relationships/tags" Target="../tags/tag9.xml"/><Relationship Id="rId10" Type="http://schemas.openxmlformats.org/officeDocument/2006/relationships/notesSlide" Target="../notesSlides/notesSlide17.xml"/><Relationship Id="rId4" Type="http://schemas.openxmlformats.org/officeDocument/2006/relationships/tags" Target="../tags/tag8.xml"/><Relationship Id="rId9"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people.ischool.berkeley.edu/~glushko/DocumentEngineeringBookDraft/DEBook/ch9_FINAL.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www.jnd.org/books/design-of-everyday-things-revised.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youtube.com/watch?v=NK1Zb_5Vxu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jnd.org/dn.mss/affordances_and.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38.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braceshop.com/mettler-sonicator-740-ultrasound.htm?gclid=COmtg5-bq7oCFeuDQgodmQcA0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people.ischool.berkeley.edu/~glushko/202/Schwarzman-XML-CentricWorkflow.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annals.org/article.aspx?articleid=71864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interruptions.net/literature/Kirsh-Intellectica00-30.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2360420"/>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Taskonomic Classification (</a:t>
            </a:r>
            <a:r>
              <a:rPr lang="en-US" sz="2800" dirty="0" err="1" smtClean="0">
                <a:latin typeface="UC Berkeley OS Sign"/>
                <a:cs typeface="Arial" pitchFamily="34" charset="0"/>
                <a:sym typeface="Arial" pitchFamily="34" charset="0"/>
              </a:rPr>
              <a:t>runover</a:t>
            </a:r>
            <a:r>
              <a:rPr lang="en-US" sz="2800" dirty="0" smtClean="0">
                <a:latin typeface="UC Berkeley OS Sign"/>
                <a:cs typeface="Arial" pitchFamily="34" charset="0"/>
                <a:sym typeface="Arial" pitchFamily="34" charset="0"/>
              </a:rPr>
              <a:t> from 10/24)</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Introduction to Interactions</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Affordances and Interactions</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Interactions in “Memory Institutions”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Interactions –The Why </a:t>
            </a:r>
            <a:br>
              <a:rPr lang="en-US" sz="3400" dirty="0" smtClean="0">
                <a:sym typeface="UC Berkeley OS Sign"/>
              </a:rPr>
            </a:br>
            <a:r>
              <a:rPr lang="en-US" sz="3400" dirty="0" smtClean="0">
                <a:sym typeface="UC Berkeley OS Sign"/>
              </a:rPr>
              <a:t>of Organizing Systems</a:t>
            </a:r>
          </a:p>
        </p:txBody>
      </p:sp>
      <p:sp>
        <p:nvSpPr>
          <p:cNvPr id="4915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D6D504EE-3E01-4EC0-929A-3715972E26FE}"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49158"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1511" name="Rectangle 7"/>
          <p:cNvSpPr>
            <a:spLocks noChangeArrowheads="1"/>
          </p:cNvSpPr>
          <p:nvPr/>
        </p:nvSpPr>
        <p:spPr bwMode="auto">
          <a:xfrm>
            <a:off x="533400" y="2514600"/>
            <a:ext cx="8036719" cy="340275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INTERACTIONS include any activity, function, or service supported by or enabled with respect to the resources in a collection or with respect the collection as a </a:t>
            </a:r>
            <a:r>
              <a:rPr lang="en-US" sz="2800" dirty="0" smtClean="0">
                <a:latin typeface="UC Berkeley OS Sign"/>
                <a:sym typeface="UC Berkeley OS Sign"/>
              </a:rPr>
              <a:t>whole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interaction of ACCESS is fundamental in any collection of resources –why would you collect and organize resources you didn’t expect to access in the future?</a:t>
            </a: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Classifying Interactions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362200"/>
            <a:ext cx="8534400" cy="36235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Type of resource involved (physical or digital)</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How value is created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Generality (generic to domain or resource-specific)</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“Property layer” involved (properties of individual resources, properties of collections)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Extent of mediation (none, partial, complete)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Initiative (by user, by resource, mixed initiative)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Classifying Interactions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362200"/>
            <a:ext cx="8534400" cy="201321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Implementation technology or algorithm (person to person, self-service, mechanical, IR, machine learning, NLP,...)</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Impact on the resources or collection (unchanged, translated, transformed, consumed, destroyed)? Are new resources created as a result of the interaction?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1143000" y="0"/>
            <a:ext cx="70866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Interaction and Value Creation</a:t>
            </a:r>
          </a:p>
        </p:txBody>
      </p:sp>
      <p:pic>
        <p:nvPicPr>
          <p:cNvPr id="2056" name="Picture 8"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7"/>
          <a:srcRect/>
          <a:stretch>
            <a:fillRect/>
          </a:stretch>
        </p:blipFill>
        <p:spPr bwMode="auto">
          <a:xfrm>
            <a:off x="155575" y="-136525"/>
            <a:ext cx="9525" cy="9525"/>
          </a:xfrm>
          <a:prstGeom prst="rect">
            <a:avLst/>
          </a:prstGeom>
          <a:noFill/>
        </p:spPr>
      </p:pic>
      <p:grpSp>
        <p:nvGrpSpPr>
          <p:cNvPr id="12" name="Group 11"/>
          <p:cNvGrpSpPr/>
          <p:nvPr/>
        </p:nvGrpSpPr>
        <p:grpSpPr>
          <a:xfrm>
            <a:off x="533400" y="1371600"/>
            <a:ext cx="4648200" cy="4114800"/>
            <a:chOff x="381000" y="1905000"/>
            <a:chExt cx="3581400" cy="3378200"/>
          </a:xfrm>
        </p:grpSpPr>
        <p:sp>
          <p:nvSpPr>
            <p:cNvPr id="13" name="Rounded Rectangle 12"/>
            <p:cNvSpPr/>
            <p:nvPr>
              <p:custDataLst>
                <p:tags r:id="rId1"/>
              </p:custDataLst>
            </p:nvPr>
          </p:nvSpPr>
          <p:spPr bwMode="auto">
            <a:xfrm>
              <a:off x="381000" y="1905000"/>
              <a:ext cx="3581400" cy="33782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custDataLst>
                <p:tags r:id="rId2"/>
              </p:custDataLst>
            </p:nvPr>
          </p:nvSpPr>
          <p:spPr bwMode="auto">
            <a:xfrm>
              <a:off x="584200" y="2890838"/>
              <a:ext cx="1689100" cy="1419225"/>
            </a:xfrm>
            <a:prstGeom prst="ellipse">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0" tIns="0" rIns="0" bIns="0" anchor="ctr"/>
            <a:lstStyle/>
            <a:p>
              <a:pPr algn="ctr" fontAlgn="auto">
                <a:spcBef>
                  <a:spcPts val="0"/>
                </a:spcBef>
                <a:spcAft>
                  <a:spcPts val="0"/>
                </a:spcAft>
                <a:defRPr/>
              </a:pPr>
              <a:r>
                <a:rPr lang="en-US" sz="1400" b="1" dirty="0">
                  <a:solidFill>
                    <a:schemeClr val="tx2"/>
                  </a:solidFill>
                </a:rPr>
                <a:t>Symbolic Manipulation</a:t>
              </a:r>
              <a:endParaRPr lang="en-US" sz="1200" b="1" dirty="0">
                <a:solidFill>
                  <a:schemeClr val="tx2"/>
                </a:solidFill>
              </a:endParaRPr>
            </a:p>
          </p:txBody>
        </p:sp>
        <p:sp>
          <p:nvSpPr>
            <p:cNvPr id="15" name="Oval 14"/>
            <p:cNvSpPr/>
            <p:nvPr>
              <p:custDataLst>
                <p:tags r:id="rId3"/>
              </p:custDataLst>
            </p:nvPr>
          </p:nvSpPr>
          <p:spPr bwMode="auto">
            <a:xfrm>
              <a:off x="1866900" y="2474913"/>
              <a:ext cx="1871663" cy="1293813"/>
            </a:xfrm>
            <a:prstGeom prst="ellipse">
              <a:avLst/>
            </a:prstGeom>
            <a:gradFill>
              <a:gsLst>
                <a:gs pos="0">
                  <a:schemeClr val="accent3">
                    <a:tint val="50000"/>
                    <a:satMod val="300000"/>
                    <a:alpha val="30000"/>
                  </a:schemeClr>
                </a:gs>
                <a:gs pos="35000">
                  <a:schemeClr val="accent3">
                    <a:tint val="37000"/>
                    <a:satMod val="300000"/>
                    <a:alpha val="30000"/>
                  </a:schemeClr>
                </a:gs>
                <a:gs pos="100000">
                  <a:schemeClr val="accent3">
                    <a:tint val="15000"/>
                    <a:satMod val="350000"/>
                    <a:alpha val="30000"/>
                  </a:schemeClr>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400" b="1" dirty="0">
                  <a:solidFill>
                    <a:schemeClr val="accent3">
                      <a:lumMod val="50000"/>
                    </a:schemeClr>
                  </a:solidFill>
                </a:rPr>
                <a:t>Physical Object Manipulation</a:t>
              </a:r>
            </a:p>
          </p:txBody>
        </p:sp>
        <p:sp>
          <p:nvSpPr>
            <p:cNvPr id="16" name="Oval 15"/>
            <p:cNvSpPr/>
            <p:nvPr>
              <p:custDataLst>
                <p:tags r:id="rId4"/>
              </p:custDataLst>
            </p:nvPr>
          </p:nvSpPr>
          <p:spPr bwMode="auto">
            <a:xfrm>
              <a:off x="1935163" y="3432175"/>
              <a:ext cx="1874837" cy="1216025"/>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30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400" b="1" dirty="0" smtClean="0">
                  <a:solidFill>
                    <a:schemeClr val="accent4"/>
                  </a:solidFill>
                </a:rPr>
                <a:t>Interpersonal Interaction</a:t>
              </a:r>
              <a:endParaRPr lang="en-US" sz="1400" b="1" dirty="0">
                <a:solidFill>
                  <a:schemeClr val="accent4"/>
                </a:solidFill>
              </a:endParaRPr>
            </a:p>
          </p:txBody>
        </p:sp>
      </p:grpSp>
      <p:sp>
        <p:nvSpPr>
          <p:cNvPr id="17" name="TextBox 16"/>
          <p:cNvSpPr txBox="1"/>
          <p:nvPr/>
        </p:nvSpPr>
        <p:spPr>
          <a:xfrm>
            <a:off x="1447800" y="6019800"/>
            <a:ext cx="6553200" cy="541046"/>
          </a:xfrm>
          <a:prstGeom prst="rect">
            <a:avLst/>
          </a:prstGeom>
          <a:noFill/>
        </p:spPr>
        <p:txBody>
          <a:bodyPr wrap="square" rtlCol="0">
            <a:spAutoFit/>
          </a:bodyPr>
          <a:lstStyle/>
          <a:p>
            <a:pPr>
              <a:lnSpc>
                <a:spcPct val="80000"/>
              </a:lnSpc>
            </a:pPr>
            <a:r>
              <a:rPr lang="en-US" altLang="ko-KR" b="1" dirty="0" err="1" smtClean="0"/>
              <a:t>Apte</a:t>
            </a:r>
            <a:r>
              <a:rPr lang="en-US" altLang="ko-KR" b="1" dirty="0" smtClean="0"/>
              <a:t>, U. and Mason, R.   Global Disaggregation of</a:t>
            </a:r>
            <a:br>
              <a:rPr lang="en-US" altLang="ko-KR" b="1" dirty="0" smtClean="0"/>
            </a:br>
            <a:r>
              <a:rPr lang="en-US" altLang="ko-KR" b="1" dirty="0" smtClean="0"/>
              <a:t>Information-Intensive Services. </a:t>
            </a:r>
            <a:r>
              <a:rPr lang="en-US" altLang="ko-KR" b="1" i="1" dirty="0" smtClean="0"/>
              <a:t>Management Science</a:t>
            </a:r>
            <a:r>
              <a:rPr lang="en-US" altLang="ko-KR" b="1" dirty="0" smtClean="0"/>
              <a:t> (1995).</a:t>
            </a:r>
            <a:endParaRPr lang="en-US" dirty="0"/>
          </a:p>
        </p:txBody>
      </p:sp>
      <p:sp>
        <p:nvSpPr>
          <p:cNvPr id="18" name="TextBox 17"/>
          <p:cNvSpPr txBox="1"/>
          <p:nvPr/>
        </p:nvSpPr>
        <p:spPr>
          <a:xfrm>
            <a:off x="5562600" y="1295400"/>
            <a:ext cx="3124200" cy="4154984"/>
          </a:xfrm>
          <a:prstGeom prst="rect">
            <a:avLst/>
          </a:prstGeom>
          <a:noFill/>
        </p:spPr>
        <p:txBody>
          <a:bodyPr wrap="square" rtlCol="0">
            <a:spAutoFit/>
          </a:bodyPr>
          <a:lstStyle/>
          <a:p>
            <a:r>
              <a:rPr lang="en-US" sz="2400" b="1" dirty="0" smtClean="0"/>
              <a:t>Interactions differ in the absolute and relative amounts of physical manipulation, interpersonal or empathetic contact, and symbolic manipulation or information exchange involved in the interaction</a:t>
            </a:r>
            <a:endParaRPr lang="en-US" sz="2400"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Value Creation with Physical Resources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1981200"/>
            <a:ext cx="8305800" cy="419233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Physical manipulation is often the intrinsic type of interaction with physical resources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resource might have to be handled or directly perceived in order to interact with it</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Physical manipulation and interpersonal contact might be required to interact with information resources in physical form like printed books in libraries or music in CDs or albums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UC Berkeley OS Sign"/>
              </a:rPr>
              <a:t>Interactions involving physical resources often emphasize generic aesthetic or emotional goals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Value Creation with Digital Resources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1981200"/>
            <a:ext cx="8305800" cy="36180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With digital resources, neither physical manipulation nor interpersonal contact is required for interactions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essence of the interaction is </a:t>
            </a:r>
            <a:r>
              <a:rPr lang="en-US" sz="2400" b="1" dirty="0" smtClean="0">
                <a:solidFill>
                  <a:srgbClr val="FF0000"/>
                </a:solidFill>
                <a:latin typeface="UC Berkeley OS Sign"/>
                <a:cs typeface="Arial" pitchFamily="34" charset="0"/>
                <a:sym typeface="Arial" pitchFamily="34" charset="0"/>
              </a:rPr>
              <a:t>information exchange or symbolic manipulation of the information </a:t>
            </a:r>
            <a:r>
              <a:rPr lang="en-US" sz="2400" dirty="0" smtClean="0">
                <a:latin typeface="UC Berkeley OS Sign"/>
                <a:cs typeface="Arial" pitchFamily="34" charset="0"/>
                <a:sym typeface="Arial" pitchFamily="34" charset="0"/>
              </a:rPr>
              <a:t>contained in the resource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By replacing interactions that involve people and physical resources with symbolic ones, organizing systems can lower their costs without reducing user satisfaction (automation, self-service, outsourcing…)</a:t>
            </a:r>
            <a:endParaRPr lang="en-US" sz="2400" dirty="0" smtClean="0">
              <a:latin typeface="UC Berkeley OS Sign"/>
              <a:cs typeface="Arial" pitchFamily="34" charset="0"/>
              <a:sym typeface="UC Berkeley OS Sign"/>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Value Creation with “Smart” Resources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524000"/>
            <a:ext cx="3429000" cy="4496902"/>
          </a:xfrm>
          <a:prstGeom prst="rect">
            <a:avLst/>
          </a:prstGeom>
          <a:noFill/>
          <a:ln w="9525">
            <a:noFill/>
            <a:miter lim="800000"/>
            <a:headEnd/>
            <a:tailEnd/>
          </a:ln>
        </p:spPr>
        <p:txBody>
          <a:bodyPr wrap="square" lIns="64291" tIns="32146" rIns="64291" bIns="32146">
            <a:spAutoFit/>
          </a:bodyPr>
          <a:lstStyle/>
          <a:p>
            <a:r>
              <a:rPr lang="en-US" sz="2400" dirty="0" smtClean="0"/>
              <a:t>The variety and functions of interactions with digital resources are determined by the amount of structure and semantics represented in their digital encoding, in the descriptions associated with the resources, or by the intelligence of the</a:t>
            </a:r>
          </a:p>
          <a:p>
            <a:r>
              <a:rPr lang="en-US" sz="2400" dirty="0" smtClean="0"/>
              <a:t>computational processes applied to them</a:t>
            </a:r>
            <a:endParaRPr lang="en-US" sz="2400" dirty="0" smtClean="0">
              <a:latin typeface="UC Berkeley OS Sign"/>
              <a:cs typeface="Arial" pitchFamily="34" charset="0"/>
              <a:sym typeface="UC Berkeley OS Sign"/>
            </a:endParaRPr>
          </a:p>
        </p:txBody>
      </p:sp>
      <p:pic>
        <p:nvPicPr>
          <p:cNvPr id="8" name="Picture 7" descr="DesignPatternsResourceProperties.gif"/>
          <p:cNvPicPr>
            <a:picLocks noChangeAspect="1"/>
          </p:cNvPicPr>
          <p:nvPr/>
        </p:nvPicPr>
        <p:blipFill>
          <a:blip r:embed="rId3" cstate="print"/>
          <a:stretch>
            <a:fillRect/>
          </a:stretch>
        </p:blipFill>
        <p:spPr bwMode="auto">
          <a:xfrm>
            <a:off x="4191000" y="1752600"/>
            <a:ext cx="4780072" cy="388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custDataLst>
              <p:tags r:id="rId1"/>
            </p:custDataLst>
          </p:nvPr>
        </p:nvSpPr>
        <p:spPr bwMode="auto">
          <a:xfrm>
            <a:off x="1752599" y="2560638"/>
            <a:ext cx="3817939" cy="2392362"/>
          </a:xfrm>
          <a:prstGeom prst="roundRect">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6">
                  <a:lumMod val="75000"/>
                </a:schemeClr>
              </a:solidFill>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990600" y="152400"/>
            <a:ext cx="7086600" cy="1676400"/>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Disaggregation of </a:t>
            </a:r>
            <a:br>
              <a:rPr lang="en-US" sz="4000" b="1" dirty="0" smtClean="0"/>
            </a:br>
            <a:r>
              <a:rPr lang="en-US" sz="4000" b="1" dirty="0" smtClean="0"/>
              <a:t>Symbolic Interaction</a:t>
            </a:r>
            <a:br>
              <a:rPr lang="en-US" sz="4000" b="1" dirty="0" smtClean="0"/>
            </a:br>
            <a:r>
              <a:rPr lang="en-US" sz="4000" b="1" dirty="0" smtClean="0"/>
              <a:t> and Other Impacts of Technology</a:t>
            </a:r>
          </a:p>
        </p:txBody>
      </p:sp>
      <p:pic>
        <p:nvPicPr>
          <p:cNvPr id="2056" name="Picture 8" descr="http://assets.macys.com/navapp/web20/assets/script/scene7/core/images/spacer.gif"/>
          <p:cNvPicPr>
            <a:picLocks noChangeAspect="1" noChangeArrowheads="1"/>
          </p:cNvPicPr>
          <p:nvPr/>
        </p:nvPicPr>
        <p:blipFill>
          <a:blip r:embed="rId11"/>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11"/>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11"/>
          <a:srcRect/>
          <a:stretch>
            <a:fillRect/>
          </a:stretch>
        </p:blipFill>
        <p:spPr bwMode="auto">
          <a:xfrm>
            <a:off x="155575" y="-136525"/>
            <a:ext cx="9525" cy="9525"/>
          </a:xfrm>
          <a:prstGeom prst="rect">
            <a:avLst/>
          </a:prstGeom>
          <a:noFill/>
        </p:spPr>
      </p:pic>
      <p:sp>
        <p:nvSpPr>
          <p:cNvPr id="11" name="Rounded Rectangle 10"/>
          <p:cNvSpPr/>
          <p:nvPr>
            <p:custDataLst>
              <p:tags r:id="rId2"/>
            </p:custDataLst>
          </p:nvPr>
        </p:nvSpPr>
        <p:spPr bwMode="auto">
          <a:xfrm>
            <a:off x="685800" y="1828800"/>
            <a:ext cx="5791200" cy="40386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p:cNvSpPr/>
          <p:nvPr>
            <p:custDataLst>
              <p:tags r:id="rId3"/>
            </p:custDataLst>
          </p:nvPr>
        </p:nvSpPr>
        <p:spPr bwMode="auto">
          <a:xfrm>
            <a:off x="3019894" y="3100388"/>
            <a:ext cx="1539405" cy="1229990"/>
          </a:xfrm>
          <a:prstGeom prst="ellipse">
            <a:avLst/>
          </a:prstGeom>
          <a:gradFill>
            <a:gsLst>
              <a:gs pos="0">
                <a:schemeClr val="accent1">
                  <a:tint val="50000"/>
                  <a:satMod val="300000"/>
                  <a:alpha val="5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0" tIns="0" rIns="0" bIns="0" anchor="ctr"/>
          <a:lstStyle/>
          <a:p>
            <a:pPr algn="ctr" fontAlgn="auto">
              <a:spcBef>
                <a:spcPts val="0"/>
              </a:spcBef>
              <a:spcAft>
                <a:spcPts val="0"/>
              </a:spcAft>
              <a:defRPr/>
            </a:pPr>
            <a:r>
              <a:rPr lang="en-US" sz="1200" b="1" dirty="0">
                <a:solidFill>
                  <a:schemeClr val="tx2"/>
                </a:solidFill>
              </a:rPr>
              <a:t>Symbolic</a:t>
            </a:r>
            <a:r>
              <a:rPr lang="en-US" sz="1400" b="1" dirty="0">
                <a:solidFill>
                  <a:schemeClr val="tx2"/>
                </a:solidFill>
              </a:rPr>
              <a:t> </a:t>
            </a:r>
            <a:r>
              <a:rPr lang="en-US" sz="1200" b="1" dirty="0">
                <a:solidFill>
                  <a:schemeClr val="tx2"/>
                </a:solidFill>
              </a:rPr>
              <a:t>Manipulation</a:t>
            </a:r>
          </a:p>
          <a:p>
            <a:pPr algn="ctr" fontAlgn="auto">
              <a:spcBef>
                <a:spcPts val="0"/>
              </a:spcBef>
              <a:spcAft>
                <a:spcPts val="0"/>
              </a:spcAft>
              <a:defRPr/>
            </a:pPr>
            <a:r>
              <a:rPr lang="en-US" sz="1200" b="1" dirty="0">
                <a:solidFill>
                  <a:schemeClr val="tx2"/>
                </a:solidFill>
              </a:rPr>
              <a:t>(Part 1)</a:t>
            </a:r>
            <a:endParaRPr lang="en-US" sz="1400" b="1" dirty="0">
              <a:solidFill>
                <a:schemeClr val="tx2"/>
              </a:solidFill>
            </a:endParaRPr>
          </a:p>
        </p:txBody>
      </p:sp>
      <p:sp>
        <p:nvSpPr>
          <p:cNvPr id="13" name="Oval 12"/>
          <p:cNvSpPr/>
          <p:nvPr>
            <p:custDataLst>
              <p:tags r:id="rId4"/>
            </p:custDataLst>
          </p:nvPr>
        </p:nvSpPr>
        <p:spPr bwMode="auto">
          <a:xfrm>
            <a:off x="4061646" y="2628900"/>
            <a:ext cx="1373954" cy="1229990"/>
          </a:xfrm>
          <a:prstGeom prst="ellipse">
            <a:avLst/>
          </a:prstGeom>
          <a:gradFill>
            <a:gsLst>
              <a:gs pos="0">
                <a:schemeClr val="accent3">
                  <a:tint val="50000"/>
                  <a:satMod val="300000"/>
                  <a:alpha val="30000"/>
                </a:schemeClr>
              </a:gs>
              <a:gs pos="35000">
                <a:schemeClr val="accent3">
                  <a:tint val="37000"/>
                  <a:satMod val="300000"/>
                  <a:alpha val="30000"/>
                </a:schemeClr>
              </a:gs>
              <a:gs pos="100000">
                <a:schemeClr val="accent3">
                  <a:tint val="15000"/>
                  <a:satMod val="350000"/>
                  <a:alpha val="30000"/>
                </a:schemeClr>
              </a:gs>
            </a:gsLst>
          </a:gra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400" b="1" dirty="0">
              <a:solidFill>
                <a:schemeClr val="accent3">
                  <a:lumMod val="50000"/>
                </a:schemeClr>
              </a:solidFill>
            </a:endParaRPr>
          </a:p>
        </p:txBody>
      </p:sp>
      <p:sp>
        <p:nvSpPr>
          <p:cNvPr id="14" name="Oval 13"/>
          <p:cNvSpPr/>
          <p:nvPr>
            <p:custDataLst>
              <p:tags r:id="rId5"/>
            </p:custDataLst>
          </p:nvPr>
        </p:nvSpPr>
        <p:spPr bwMode="auto">
          <a:xfrm>
            <a:off x="4128109" y="3640138"/>
            <a:ext cx="1375753" cy="1229990"/>
          </a:xfrm>
          <a:prstGeom prst="ellipse">
            <a:avLst/>
          </a:prstGeom>
          <a:gradFill>
            <a:gsLst>
              <a:gs pos="0">
                <a:schemeClr val="accent4">
                  <a:tint val="50000"/>
                  <a:satMod val="300000"/>
                  <a:alpha val="30000"/>
                </a:schemeClr>
              </a:gs>
              <a:gs pos="35000">
                <a:schemeClr val="accent4">
                  <a:tint val="37000"/>
                  <a:satMod val="300000"/>
                  <a:alpha val="30000"/>
                </a:schemeClr>
              </a:gs>
              <a:gs pos="100000">
                <a:schemeClr val="accent4">
                  <a:tint val="15000"/>
                  <a:satMod val="350000"/>
                  <a:alpha val="30000"/>
                </a:schemeClr>
              </a:gs>
            </a:gsLst>
          </a:gra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400" b="1" dirty="0">
              <a:solidFill>
                <a:schemeClr val="accent4"/>
              </a:solidFill>
            </a:endParaRPr>
          </a:p>
        </p:txBody>
      </p:sp>
      <p:sp>
        <p:nvSpPr>
          <p:cNvPr id="15" name="Moon 14"/>
          <p:cNvSpPr/>
          <p:nvPr>
            <p:custDataLst>
              <p:tags r:id="rId6"/>
            </p:custDataLst>
          </p:nvPr>
        </p:nvSpPr>
        <p:spPr bwMode="auto">
          <a:xfrm>
            <a:off x="2125357" y="3100388"/>
            <a:ext cx="1221094" cy="1299217"/>
          </a:xfrm>
          <a:prstGeom prst="moon">
            <a:avLst>
              <a:gd name="adj" fmla="val 68923"/>
            </a:avLst>
          </a:prstGeom>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1200" b="1" dirty="0">
                <a:solidFill>
                  <a:schemeClr val="tx2"/>
                </a:solidFill>
              </a:rPr>
              <a:t>Symbolic </a:t>
            </a:r>
          </a:p>
          <a:p>
            <a:pPr algn="ctr" fontAlgn="auto">
              <a:spcBef>
                <a:spcPts val="0"/>
              </a:spcBef>
              <a:spcAft>
                <a:spcPts val="0"/>
              </a:spcAft>
              <a:defRPr/>
            </a:pPr>
            <a:r>
              <a:rPr lang="en-US" sz="1200" b="1" dirty="0">
                <a:solidFill>
                  <a:schemeClr val="tx2"/>
                </a:solidFill>
              </a:rPr>
              <a:t>Manipulation</a:t>
            </a:r>
          </a:p>
          <a:p>
            <a:pPr algn="ctr" fontAlgn="auto">
              <a:spcBef>
                <a:spcPts val="0"/>
              </a:spcBef>
              <a:spcAft>
                <a:spcPts val="0"/>
              </a:spcAft>
              <a:defRPr/>
            </a:pPr>
            <a:r>
              <a:rPr lang="en-US" sz="1200" b="1" dirty="0">
                <a:solidFill>
                  <a:schemeClr val="tx2"/>
                </a:solidFill>
              </a:rPr>
              <a:t>(Part 2)</a:t>
            </a:r>
          </a:p>
          <a:p>
            <a:pPr algn="ctr" fontAlgn="auto">
              <a:spcBef>
                <a:spcPts val="0"/>
              </a:spcBef>
              <a:spcAft>
                <a:spcPts val="0"/>
              </a:spcAft>
              <a:defRPr/>
            </a:pPr>
            <a:endParaRPr lang="en-US" sz="1050" dirty="0"/>
          </a:p>
        </p:txBody>
      </p:sp>
      <p:sp>
        <p:nvSpPr>
          <p:cNvPr id="16" name="Oval 15"/>
          <p:cNvSpPr/>
          <p:nvPr>
            <p:custDataLst>
              <p:tags r:id="rId7"/>
            </p:custDataLst>
          </p:nvPr>
        </p:nvSpPr>
        <p:spPr bwMode="auto">
          <a:xfrm>
            <a:off x="4298895" y="2695575"/>
            <a:ext cx="1070031" cy="888684"/>
          </a:xfrm>
          <a:prstGeom prst="ellipse">
            <a:avLst/>
          </a:prstGeom>
          <a:gradFill flip="none" rotWithShape="1">
            <a:gsLst>
              <a:gs pos="0">
                <a:schemeClr val="accent3">
                  <a:lumMod val="75000"/>
                </a:schemeClr>
              </a:gs>
              <a:gs pos="35000">
                <a:schemeClr val="accent3">
                  <a:tint val="37000"/>
                  <a:satMod val="300000"/>
                </a:schemeClr>
              </a:gs>
              <a:gs pos="100000">
                <a:schemeClr val="accent3">
                  <a:tint val="15000"/>
                  <a:satMod val="35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1200" b="1" dirty="0">
                <a:solidFill>
                  <a:schemeClr val="accent3">
                    <a:lumMod val="50000"/>
                  </a:schemeClr>
                </a:solidFill>
              </a:rPr>
              <a:t>Robotics, </a:t>
            </a:r>
          </a:p>
          <a:p>
            <a:pPr algn="ctr" fontAlgn="auto">
              <a:spcBef>
                <a:spcPts val="0"/>
              </a:spcBef>
              <a:spcAft>
                <a:spcPts val="0"/>
              </a:spcAft>
              <a:defRPr/>
            </a:pPr>
            <a:r>
              <a:rPr lang="en-US" sz="1200" b="1" dirty="0">
                <a:solidFill>
                  <a:schemeClr val="accent3">
                    <a:lumMod val="50000"/>
                  </a:schemeClr>
                </a:solidFill>
              </a:rPr>
              <a:t>Remote </a:t>
            </a:r>
          </a:p>
          <a:p>
            <a:pPr algn="ctr" fontAlgn="auto">
              <a:spcBef>
                <a:spcPts val="0"/>
              </a:spcBef>
              <a:spcAft>
                <a:spcPts val="0"/>
              </a:spcAft>
              <a:defRPr/>
            </a:pPr>
            <a:r>
              <a:rPr lang="en-US" sz="1200" b="1" dirty="0">
                <a:solidFill>
                  <a:schemeClr val="accent3">
                    <a:lumMod val="50000"/>
                  </a:schemeClr>
                </a:solidFill>
              </a:rPr>
              <a:t>manipulation?</a:t>
            </a:r>
          </a:p>
        </p:txBody>
      </p:sp>
      <p:sp>
        <p:nvSpPr>
          <p:cNvPr id="17" name="Oval 16"/>
          <p:cNvSpPr/>
          <p:nvPr>
            <p:custDataLst>
              <p:tags r:id="rId8"/>
            </p:custDataLst>
          </p:nvPr>
        </p:nvSpPr>
        <p:spPr bwMode="auto">
          <a:xfrm>
            <a:off x="4367369" y="3910013"/>
            <a:ext cx="1068232" cy="888684"/>
          </a:xfrm>
          <a:prstGeom prst="ellipse">
            <a:avLst/>
          </a:prstGeom>
          <a:gradFill>
            <a:gsLst>
              <a:gs pos="0">
                <a:schemeClr val="accent4">
                  <a:lumMod val="75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1200" b="1" dirty="0" err="1">
                <a:solidFill>
                  <a:schemeClr val="accent4">
                    <a:lumMod val="50000"/>
                  </a:schemeClr>
                </a:solidFill>
              </a:rPr>
              <a:t>Telepresence</a:t>
            </a:r>
            <a:r>
              <a:rPr lang="en-US" sz="1200" b="1" dirty="0">
                <a:solidFill>
                  <a:schemeClr val="accent4">
                    <a:lumMod val="50000"/>
                  </a:schemeClr>
                </a:solidFill>
              </a:rPr>
              <a:t>?</a:t>
            </a:r>
          </a:p>
        </p:txBody>
      </p:sp>
      <p:sp>
        <p:nvSpPr>
          <p:cNvPr id="22" name="TextBox 21"/>
          <p:cNvSpPr txBox="1"/>
          <p:nvPr/>
        </p:nvSpPr>
        <p:spPr>
          <a:xfrm>
            <a:off x="6172200" y="2590800"/>
            <a:ext cx="2514600" cy="2677656"/>
          </a:xfrm>
          <a:prstGeom prst="rect">
            <a:avLst/>
          </a:prstGeom>
          <a:noFill/>
        </p:spPr>
        <p:txBody>
          <a:bodyPr wrap="square" rtlCol="0">
            <a:spAutoFit/>
          </a:bodyPr>
          <a:lstStyle/>
          <a:p>
            <a:pPr lvl="1" fontAlgn="auto">
              <a:spcBef>
                <a:spcPts val="0"/>
              </a:spcBef>
              <a:spcAft>
                <a:spcPts val="0"/>
              </a:spcAft>
              <a:defRPr/>
            </a:pPr>
            <a:r>
              <a:rPr lang="en-US" sz="2400" b="1" dirty="0" smtClean="0"/>
              <a:t>Information can augment</a:t>
            </a:r>
            <a:br>
              <a:rPr lang="en-US" sz="2400" b="1" dirty="0" smtClean="0"/>
            </a:br>
            <a:r>
              <a:rPr lang="en-US" sz="2400" b="1" dirty="0" smtClean="0"/>
              <a:t>interpersonal and physical interactions, and can also replace them</a:t>
            </a:r>
            <a:endParaRPr lang="en-US" sz="2400" b="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990600" y="152400"/>
            <a:ext cx="7086600" cy="16764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 Continuum of Technology Support in Interactions</a:t>
            </a:r>
          </a:p>
        </p:txBody>
      </p:sp>
      <p:pic>
        <p:nvPicPr>
          <p:cNvPr id="2056" name="Picture 8"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304800" y="1600200"/>
            <a:ext cx="8344428" cy="4524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Substituting Information for Interaction</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5018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1511" name="Rectangle 7"/>
          <p:cNvSpPr>
            <a:spLocks noChangeArrowheads="1"/>
          </p:cNvSpPr>
          <p:nvPr/>
        </p:nvSpPr>
        <p:spPr bwMode="auto">
          <a:xfrm>
            <a:off x="609600" y="1905001"/>
            <a:ext cx="8000999" cy="423837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Helvetica" pitchFamily="34" charset="0"/>
              </a:rPr>
              <a:t> </a:t>
            </a:r>
            <a:r>
              <a:rPr lang="en-US" sz="2400" dirty="0" smtClean="0">
                <a:latin typeface="UC Berkeley OS Sign"/>
                <a:cs typeface="Arial" pitchFamily="34" charset="0"/>
                <a:sym typeface="Arial" pitchFamily="34" charset="0"/>
              </a:rPr>
              <a:t>A “smart resource” or organizing system that can capture, manage, integrate and retrieve information about the customer / user and prior interactions can </a:t>
            </a:r>
            <a:r>
              <a:rPr lang="en-US" sz="2400" dirty="0" smtClean="0">
                <a:solidFill>
                  <a:srgbClr val="FF0000"/>
                </a:solidFill>
                <a:latin typeface="UC Berkeley OS Sign"/>
                <a:cs typeface="Arial" pitchFamily="34" charset="0"/>
                <a:sym typeface="Arial" pitchFamily="34" charset="0"/>
              </a:rPr>
              <a:t>substitute information for interaction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  A hotel clerk with a CRM database doesn’t need to ask for your room preferences; Amazon doesn’t need to ask you about what type of books you like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 Design implication:  hidden computational services are interchangeable with customer-facing “touch points”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24 October 2013</a:t>
            </a:r>
            <a:br>
              <a:rPr lang="en-US" sz="3000" dirty="0" smtClean="0">
                <a:sym typeface="UC Berkeley OS Sign"/>
              </a:rPr>
            </a:br>
            <a:r>
              <a:rPr lang="en-US" sz="3000" dirty="0" smtClean="0">
                <a:sym typeface="UC Berkeley OS Sign"/>
              </a:rPr>
              <a:t>Lecture 17.3 – Taskonomic Classification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Generic and Domain-Specific Interactions</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5018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1511" name="Rectangle 7"/>
          <p:cNvSpPr>
            <a:spLocks noChangeArrowheads="1"/>
          </p:cNvSpPr>
          <p:nvPr/>
        </p:nvSpPr>
        <p:spPr bwMode="auto">
          <a:xfrm>
            <a:off x="609600" y="1905001"/>
            <a:ext cx="8000999" cy="452896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Some </a:t>
            </a:r>
            <a:r>
              <a:rPr lang="en-US" sz="2800" dirty="0">
                <a:latin typeface="UC Berkeley OS Sign"/>
                <a:sym typeface="UC Berkeley OS Sign"/>
              </a:rPr>
              <a:t>interactions can be enabled with any type of resource, while others are tied to resource types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a:t>
            </a:r>
            <a:r>
              <a:rPr lang="en-US" sz="2800" dirty="0">
                <a:latin typeface="UC Berkeley OS Sign"/>
                <a:sym typeface="UC Berkeley OS Sign"/>
              </a:rPr>
              <a:t>supported interactions depend on the nature and extent of the resource descriptions and arrangement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Different principles, or different implementations of the same organizing principles, determine the efficiency or effectiveness of the interactions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t>The Most Generic Interactions</a:t>
            </a:r>
            <a:endParaRPr lang="en-US" sz="3400" dirty="0" smtClean="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88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78855" name="Rectangle 8"/>
          <p:cNvSpPr>
            <a:spLocks noChangeArrowheads="1"/>
          </p:cNvSpPr>
          <p:nvPr/>
        </p:nvSpPr>
        <p:spPr bwMode="auto">
          <a:xfrm>
            <a:off x="446484" y="2040434"/>
            <a:ext cx="8197453" cy="361679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Finding a resource that you know exists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Identifying a resource to make sure you have the one you were looking for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Selecting a resource from a set of candidates in a collection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Obtaining the resource if what you have at this point is just a resource description</a:t>
            </a:r>
          </a:p>
          <a:p>
            <a:endParaRPr 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Direct </a:t>
            </a:r>
            <a:r>
              <a:rPr lang="en-US" sz="3400" dirty="0" err="1" smtClean="0">
                <a:sym typeface="UC Berkeley OS Sign"/>
              </a:rPr>
              <a:t>vs</a:t>
            </a:r>
            <a:r>
              <a:rPr lang="en-US" sz="3400" dirty="0" smtClean="0">
                <a:sym typeface="UC Berkeley OS Sign"/>
              </a:rPr>
              <a:t> Mediated Interactions</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5018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1511" name="Rectangle 7"/>
          <p:cNvSpPr>
            <a:spLocks noChangeArrowheads="1"/>
          </p:cNvSpPr>
          <p:nvPr/>
        </p:nvSpPr>
        <p:spPr bwMode="auto">
          <a:xfrm>
            <a:off x="304800" y="1932647"/>
            <a:ext cx="8590359" cy="356946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Interactions with a resource </a:t>
            </a:r>
            <a:r>
              <a:rPr lang="en-US" sz="2800" dirty="0">
                <a:latin typeface="UC Berkeley OS Sign"/>
                <a:sym typeface="UC Berkeley OS Sign"/>
              </a:rPr>
              <a:t>can be direct, mediated or indirect, or limited to interactions with resource copies or </a:t>
            </a:r>
            <a:r>
              <a:rPr lang="en-US" sz="2800" dirty="0" smtClean="0">
                <a:latin typeface="UC Berkeley OS Sign"/>
                <a:sym typeface="UC Berkeley OS Sign"/>
              </a:rPr>
              <a:t>descriptions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Many of the interactions with individual physical resources seem unmediated when they take place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means we don't always realize the role of additional descriptions or organization in supporting or improving interactions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57200" y="990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Patterns of “Interaction Initiation”</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5018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1511" name="Rectangle 7"/>
          <p:cNvSpPr>
            <a:spLocks noChangeArrowheads="1"/>
          </p:cNvSpPr>
          <p:nvPr/>
        </p:nvSpPr>
        <p:spPr bwMode="auto">
          <a:xfrm>
            <a:off x="228600" y="2057400"/>
            <a:ext cx="8590359" cy="4373792"/>
          </a:xfrm>
          <a:prstGeom prst="rect">
            <a:avLst/>
          </a:prstGeom>
          <a:noFill/>
          <a:ln w="9525">
            <a:noFill/>
            <a:miter lim="800000"/>
            <a:headEnd/>
            <a:tailEnd/>
          </a:ln>
        </p:spPr>
        <p:txBody>
          <a:bodyPr lIns="64291" tIns="32146" rIns="64291" bIns="32146">
            <a:spAutoFit/>
          </a:bodyPr>
          <a:lstStyle/>
          <a:p>
            <a:r>
              <a:rPr lang="en-US" sz="2800" dirty="0" smtClean="0"/>
              <a:t>A) Where can I buy a notebook computer? </a:t>
            </a:r>
          </a:p>
          <a:p>
            <a:r>
              <a:rPr lang="en-US" sz="2800" dirty="0" smtClean="0"/>
              <a:t>B) Here's my catalog of notebook computers.</a:t>
            </a:r>
          </a:p>
          <a:p>
            <a:r>
              <a:rPr lang="en-US" sz="2800" dirty="0" smtClean="0"/>
              <a:t>A) I'd like to order this one.</a:t>
            </a:r>
          </a:p>
          <a:p>
            <a:r>
              <a:rPr lang="en-US" sz="2800" dirty="0" smtClean="0"/>
              <a:t>B) OK. </a:t>
            </a:r>
          </a:p>
          <a:p>
            <a:r>
              <a:rPr lang="en-US" sz="2800" dirty="0" smtClean="0"/>
              <a:t>B) And here's your invoice.</a:t>
            </a:r>
          </a:p>
          <a:p>
            <a:r>
              <a:rPr lang="en-US" sz="2800" dirty="0" smtClean="0"/>
              <a:t>A) OK.</a:t>
            </a:r>
          </a:p>
          <a:p>
            <a:r>
              <a:rPr lang="en-US" sz="2800" dirty="0" smtClean="0"/>
              <a:t>A) When will the computer arrive?</a:t>
            </a:r>
          </a:p>
          <a:p>
            <a:r>
              <a:rPr lang="en-US" sz="2800" dirty="0" smtClean="0"/>
              <a:t>B) By next Tuesday.</a:t>
            </a:r>
          </a:p>
          <a:p>
            <a:r>
              <a:rPr lang="en-US" sz="2800" dirty="0" smtClean="0"/>
              <a:t>B) Here's my complete catalog, in case you're interested in other products.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Interaction Patterns</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5018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1511" name="Rectangle 7"/>
          <p:cNvSpPr>
            <a:spLocks noChangeArrowheads="1"/>
          </p:cNvSpPr>
          <p:nvPr/>
        </p:nvSpPr>
        <p:spPr bwMode="auto">
          <a:xfrm>
            <a:off x="533400" y="1219200"/>
            <a:ext cx="7848600" cy="4804679"/>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r>
              <a:rPr lang="en-US" sz="2800" dirty="0" smtClean="0"/>
              <a:t>The </a:t>
            </a:r>
            <a:r>
              <a:rPr lang="en-US" sz="2800" dirty="0" err="1" smtClean="0">
                <a:hlinkClick r:id="rId4"/>
              </a:rPr>
              <a:t>ebXML</a:t>
            </a:r>
            <a:r>
              <a:rPr lang="en-US" sz="2800" dirty="0" smtClean="0">
                <a:hlinkClick r:id="rId4"/>
              </a:rPr>
              <a:t> standards activity </a:t>
            </a:r>
            <a:r>
              <a:rPr lang="en-US" sz="2800" dirty="0" smtClean="0"/>
              <a:t>defined a set of “transaction patterns” for describing business processes that we use to understand interactions in organizing systems</a:t>
            </a:r>
          </a:p>
          <a:p>
            <a:endParaRPr lang="en-US" sz="2800" dirty="0" smtClean="0"/>
          </a:p>
          <a:p>
            <a:r>
              <a:rPr lang="en-US" sz="2800" dirty="0" smtClean="0"/>
              <a:t>The patterns differ in how the interaction is initiated, whether it makes any assumptions about prior interactions, and whether it creates obligations for future interactions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3810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Interaction Patterns</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553641" y="838200"/>
            <a:ext cx="7904559" cy="5666453"/>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endParaRPr lang="en-US" sz="2800" dirty="0" smtClean="0"/>
          </a:p>
          <a:p>
            <a:r>
              <a:rPr lang="en-US" sz="2800" dirty="0" smtClean="0"/>
              <a:t>A) Where can I buy a notebook computer? </a:t>
            </a:r>
          </a:p>
          <a:p>
            <a:r>
              <a:rPr lang="en-US" sz="2800" dirty="0" smtClean="0"/>
              <a:t>B) Here's my catalog of notebook computers.</a:t>
            </a:r>
          </a:p>
          <a:p>
            <a:r>
              <a:rPr lang="en-US" sz="2800" b="1" dirty="0" smtClean="0"/>
              <a:t>Query/response pattern – no assumption of prior interaction, no dependence on identity of requestor</a:t>
            </a:r>
          </a:p>
          <a:p>
            <a:endParaRPr lang="en-US" sz="2800" dirty="0" smtClean="0"/>
          </a:p>
          <a:p>
            <a:r>
              <a:rPr lang="en-US" sz="2800" dirty="0" smtClean="0"/>
              <a:t>A) I'd like to order this one.</a:t>
            </a:r>
          </a:p>
          <a:p>
            <a:r>
              <a:rPr lang="en-US" sz="2800" dirty="0" smtClean="0"/>
              <a:t>B) OK. </a:t>
            </a:r>
          </a:p>
          <a:p>
            <a:r>
              <a:rPr lang="en-US" sz="2800" b="1" dirty="0" smtClean="0"/>
              <a:t>Commercial transaction – creates an obligation to perform </a:t>
            </a:r>
          </a:p>
          <a:p>
            <a:endParaRPr lang="en-US" sz="2800"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3048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Interaction Patterns</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457200" y="990600"/>
            <a:ext cx="7752159" cy="5666453"/>
          </a:xfrm>
          <a:prstGeom prst="rect">
            <a:avLst/>
          </a:prstGeom>
          <a:noFill/>
          <a:ln w="9525">
            <a:noFill/>
            <a:miter lim="800000"/>
            <a:headEnd/>
            <a:tailEnd/>
          </a:ln>
        </p:spPr>
        <p:txBody>
          <a:bodyPr wrap="square" lIns="64291" tIns="32146" rIns="64291" bIns="32146">
            <a:spAutoFit/>
          </a:bodyPr>
          <a:lstStyle/>
          <a:p>
            <a:r>
              <a:rPr lang="en-US" sz="2800" dirty="0" smtClean="0"/>
              <a:t>B) And here's your invoice.</a:t>
            </a:r>
          </a:p>
          <a:p>
            <a:r>
              <a:rPr lang="en-US" sz="2800" b="1" dirty="0" smtClean="0"/>
              <a:t>Notification – initiated by the system, follows up on prior interaction and thus depends on identity of the original requestor</a:t>
            </a:r>
          </a:p>
          <a:p>
            <a:endParaRPr lang="en-US" sz="2800" dirty="0" smtClean="0"/>
          </a:p>
          <a:p>
            <a:r>
              <a:rPr lang="en-US" sz="2800" dirty="0" smtClean="0"/>
              <a:t>A) When will the computer arrive?</a:t>
            </a:r>
          </a:p>
          <a:p>
            <a:r>
              <a:rPr lang="en-US" sz="2800" dirty="0" smtClean="0"/>
              <a:t>B) By next Tuesday.</a:t>
            </a:r>
          </a:p>
          <a:p>
            <a:r>
              <a:rPr lang="en-US" sz="2800" b="1" dirty="0" smtClean="0"/>
              <a:t>Request/ confirm – based on a prior interaction</a:t>
            </a:r>
          </a:p>
          <a:p>
            <a:endParaRPr lang="en-US" sz="2800" dirty="0" smtClean="0"/>
          </a:p>
          <a:p>
            <a:r>
              <a:rPr lang="en-US" sz="2800" dirty="0" smtClean="0"/>
              <a:t>B) Here's my complete catalog, in case you're interested in other products</a:t>
            </a:r>
          </a:p>
          <a:p>
            <a:r>
              <a:rPr lang="en-US" sz="2800" b="1" dirty="0" smtClean="0"/>
              <a:t>Information distribution – initiated by the system but no dependence on prior interaction</a:t>
            </a:r>
            <a:endParaRPr lang="en-US" sz="2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29 October 2013</a:t>
            </a:r>
            <a:br>
              <a:rPr lang="en-US" sz="3000" dirty="0" smtClean="0">
                <a:sym typeface="UC Berkeley OS Sign"/>
              </a:rPr>
            </a:br>
            <a:r>
              <a:rPr lang="en-US" sz="3000" dirty="0" smtClean="0">
                <a:sym typeface="UC Berkeley OS Sign"/>
              </a:rPr>
              <a:t>Lecture 18.2 – Affordances and Interactions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Design of Everyday Things”</a:t>
            </a:r>
            <a:br>
              <a:rPr lang="en-US" sz="3600" b="1" dirty="0" smtClean="0"/>
            </a:br>
            <a:r>
              <a:rPr lang="en-US" sz="3600" b="1" dirty="0" smtClean="0"/>
              <a:t>(</a:t>
            </a:r>
            <a:r>
              <a:rPr lang="en-US" sz="3600" b="1" dirty="0" smtClean="0">
                <a:hlinkClick r:id="rId3"/>
              </a:rPr>
              <a:t>new edition </a:t>
            </a:r>
            <a:r>
              <a:rPr lang="en-US" sz="3600" b="1" dirty="0" smtClean="0">
                <a:hlinkClick r:id="rId3"/>
              </a:rPr>
              <a:t>Nov </a:t>
            </a:r>
            <a:r>
              <a:rPr lang="en-US" sz="3600" b="1" dirty="0" smtClean="0">
                <a:hlinkClick r:id="rId3"/>
              </a:rPr>
              <a:t>2013</a:t>
            </a:r>
            <a:r>
              <a:rPr lang="en-US" sz="3600" b="1" dirty="0" smtClean="0"/>
              <a:t>)</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228600" y="1905000"/>
            <a:ext cx="8534400" cy="36235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t>
            </a:r>
            <a:r>
              <a:rPr lang="en-US" sz="2400" i="1" dirty="0" smtClean="0">
                <a:latin typeface="UC Berkeley OS Sign"/>
                <a:cs typeface="Arial" pitchFamily="34" charset="0"/>
                <a:sym typeface="Arial" pitchFamily="34" charset="0"/>
              </a:rPr>
              <a:t>intentional arrangement of resources and the interactions they support</a:t>
            </a:r>
            <a:r>
              <a:rPr lang="en-US" sz="2400" dirty="0" smtClean="0">
                <a:latin typeface="UC Berkeley OS Sign"/>
                <a:cs typeface="Arial" pitchFamily="34" charset="0"/>
                <a:sym typeface="Arial" pitchFamily="34" charset="0"/>
              </a:rPr>
              <a:t>? – that’s what design does” (Don Norman)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Design must convey the essence of a device’s operation</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way it works</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possible actions that can be taken</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Just what it is doing at any particular moment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Affordances (1)</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5018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1511" name="Rectangle 7"/>
          <p:cNvSpPr>
            <a:spLocks noChangeArrowheads="1"/>
          </p:cNvSpPr>
          <p:nvPr/>
        </p:nvSpPr>
        <p:spPr bwMode="auto">
          <a:xfrm>
            <a:off x="762000" y="1524000"/>
            <a:ext cx="7924800" cy="4362250"/>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For physical resources, many potential interactions are inherent in their </a:t>
            </a:r>
            <a:r>
              <a:rPr lang="en-US" sz="2800" dirty="0" smtClean="0">
                <a:latin typeface="UC Berkeley OS Sign"/>
                <a:sym typeface="UC Berkeley OS Sign"/>
                <a:hlinkClick r:id="rId4"/>
              </a:rPr>
              <a:t>AFFORDANCES</a:t>
            </a:r>
            <a:r>
              <a:rPr lang="en-US" sz="2800" dirty="0" smtClean="0">
                <a:latin typeface="UC Berkeley OS Sign"/>
                <a:sym typeface="Arial" pitchFamily="34" charset="0"/>
              </a:rPr>
              <a:t> – perceptible and actionable properties that determine what can be done with them (given some capabilities of the entities interacting with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cs typeface="Arial" pitchFamily="34" charset="0"/>
                <a:sym typeface="Arial" pitchFamily="34" charset="0"/>
              </a:rPr>
              <a:t>Affordances can also be analyzed as constraints that limit what can be done with a resource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Creating affordances is often the purpose of design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Taskonomy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228600" y="1981200"/>
            <a:ext cx="8534400" cy="166971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t>In contrast to "taxonomy" - an approach to organization based on similarity of content or characteristics - a "</a:t>
            </a:r>
            <a:r>
              <a:rPr lang="en-US" sz="2400" dirty="0" err="1" smtClean="0"/>
              <a:t>taskonomy</a:t>
            </a:r>
            <a:r>
              <a:rPr lang="en-US" sz="2400" dirty="0" smtClean="0"/>
              <a:t>" organizes on the basis of purpose or "activity structure“</a:t>
            </a:r>
          </a:p>
          <a:p>
            <a:pPr marL="342900" indent="-342900" eaLnBrk="0" fontAlgn="base" hangingPunct="0">
              <a:lnSpc>
                <a:spcPct val="93000"/>
              </a:lnSpc>
              <a:spcBef>
                <a:spcPts val="1800"/>
              </a:spcBef>
              <a:spcAft>
                <a:spcPct val="0"/>
              </a:spcAft>
              <a:buFont typeface="Arial" pitchFamily="34" charset="0"/>
              <a:buChar char="•"/>
            </a:pPr>
            <a:r>
              <a:rPr lang="en-US" sz="2400" dirty="0" smtClean="0"/>
              <a:t>A COOK’S TASKONOMY (Figure 7.1 in TDO)</a:t>
            </a:r>
          </a:p>
        </p:txBody>
      </p:sp>
      <p:pic>
        <p:nvPicPr>
          <p:cNvPr id="3074" name="Picture 2"/>
          <p:cNvPicPr>
            <a:picLocks noChangeAspect="1" noChangeArrowheads="1"/>
          </p:cNvPicPr>
          <p:nvPr/>
        </p:nvPicPr>
        <p:blipFill>
          <a:blip r:embed="rId4" cstate="print"/>
          <a:srcRect/>
          <a:stretch>
            <a:fillRect/>
          </a:stretch>
        </p:blipFill>
        <p:spPr bwMode="auto">
          <a:xfrm>
            <a:off x="1066800" y="3733800"/>
            <a:ext cx="6629400" cy="2657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4724400" y="762000"/>
            <a:ext cx="3581400" cy="22098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Easily Perceivable Affordances</a:t>
            </a:r>
          </a:p>
        </p:txBody>
      </p:sp>
      <p:pic>
        <p:nvPicPr>
          <p:cNvPr id="2056" name="Picture 8"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58" name="Picture 10"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0" name="Picture 12" descr="http://assets.macys.com/navapp/web20/assets/script/scene7/core/images/spacer.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pic>
        <p:nvPicPr>
          <p:cNvPr id="2061" name="Picture 13"/>
          <p:cNvPicPr>
            <a:picLocks noChangeAspect="1" noChangeArrowheads="1"/>
          </p:cNvPicPr>
          <p:nvPr/>
        </p:nvPicPr>
        <p:blipFill>
          <a:blip r:embed="rId4" cstate="print"/>
          <a:srcRect/>
          <a:stretch>
            <a:fillRect/>
          </a:stretch>
        </p:blipFill>
        <p:spPr bwMode="auto">
          <a:xfrm>
            <a:off x="1066800" y="0"/>
            <a:ext cx="2858397" cy="3429000"/>
          </a:xfrm>
          <a:prstGeom prst="rect">
            <a:avLst/>
          </a:prstGeom>
          <a:noFill/>
          <a:ln w="9525">
            <a:noFill/>
            <a:miter lim="800000"/>
            <a:headEnd/>
            <a:tailEnd/>
          </a:ln>
        </p:spPr>
      </p:pic>
      <p:pic>
        <p:nvPicPr>
          <p:cNvPr id="77826" name="Picture 2" descr="http://www.gilmorekramer.com/more_info/fiberglass_esd_boxes/images/stacking_boxes.jpg"/>
          <p:cNvPicPr>
            <a:picLocks noChangeAspect="1" noChangeArrowheads="1"/>
          </p:cNvPicPr>
          <p:nvPr/>
        </p:nvPicPr>
        <p:blipFill>
          <a:blip r:embed="rId5" cstate="print"/>
          <a:srcRect/>
          <a:stretch>
            <a:fillRect/>
          </a:stretch>
        </p:blipFill>
        <p:spPr bwMode="auto">
          <a:xfrm>
            <a:off x="609600" y="3657600"/>
            <a:ext cx="4156795" cy="2895600"/>
          </a:xfrm>
          <a:prstGeom prst="rect">
            <a:avLst/>
          </a:prstGeom>
          <a:noFill/>
        </p:spPr>
      </p:pic>
      <p:pic>
        <p:nvPicPr>
          <p:cNvPr id="77828" name="Picture 4" descr="https://encrypted-tbn1.gstatic.com/images?q=tbn:ANd9GcQzS2oZJSezRrJZVDeC6rM9vSYmjhSMaUzJpoeIg2GSXwekSO_B"/>
          <p:cNvPicPr>
            <a:picLocks noChangeAspect="1" noChangeArrowheads="1"/>
          </p:cNvPicPr>
          <p:nvPr/>
        </p:nvPicPr>
        <p:blipFill>
          <a:blip r:embed="rId6" cstate="print"/>
          <a:srcRect/>
          <a:stretch>
            <a:fillRect/>
          </a:stretch>
        </p:blipFill>
        <p:spPr bwMode="auto">
          <a:xfrm>
            <a:off x="5181600" y="3429000"/>
            <a:ext cx="2981325" cy="2981325"/>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Affordances (2)</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5018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1511" name="Rectangle 7"/>
          <p:cNvSpPr>
            <a:spLocks noChangeArrowheads="1"/>
          </p:cNvSpPr>
          <p:nvPr/>
        </p:nvSpPr>
        <p:spPr bwMode="auto">
          <a:xfrm>
            <a:off x="762001" y="1676401"/>
            <a:ext cx="7772400" cy="452896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Many organizing systems use the readily perceived properties that create affordances as the basis for resource selection, arrangement, and interaction design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is especially true with “taskonomic” classification)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not every affordance makes sense as an organizing principle, and not every affordance is related to a useful interaction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81000"/>
            <a:ext cx="8228707" cy="1190997"/>
          </a:xfrm>
        </p:spPr>
        <p:txBody>
          <a:bodyPr/>
          <a:lstStyle/>
          <a:p>
            <a:pPr marL="342900" indent="-342900" eaLnBrk="0" fontAlgn="base" hangingPunct="0">
              <a:lnSpc>
                <a:spcPct val="93000"/>
              </a:lnSpc>
              <a:spcBef>
                <a:spcPts val="1800"/>
              </a:spcBef>
              <a:spcAft>
                <a:spcPct val="0"/>
              </a:spcAft>
            </a:pPr>
            <a:r>
              <a:rPr lang="en-US" sz="3600" dirty="0" smtClean="0">
                <a:latin typeface="UC Berkeley OS Sign"/>
                <a:cs typeface="Arial" pitchFamily="34" charset="0"/>
                <a:sym typeface="Arial" pitchFamily="34" charset="0"/>
              </a:rPr>
              <a:t>Not every Affordance is Related to a Useful Interaction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76400"/>
            <a:ext cx="8534400" cy="3236044"/>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 graphical, screen-based interfaces, all that the designer has available is control over perceived affordances. The computer system … affords pointing, touching, looking, and clicking on every pixel of the display screen. Most of this affordance is of no value. Thus, if the display does not have a touch-sensitive screen, the screen still affords touching, but it has no result on the computer system.</a:t>
            </a:r>
            <a:endParaRPr lang="en-US" sz="2800" dirty="0" smtClean="0">
              <a:latin typeface="UC Berkeley OS Sign"/>
              <a:sym typeface="UC Berkeley OS Sign"/>
            </a:endParaRPr>
          </a:p>
        </p:txBody>
      </p:sp>
      <p:sp>
        <p:nvSpPr>
          <p:cNvPr id="7" name="TextBox 6"/>
          <p:cNvSpPr txBox="1"/>
          <p:nvPr/>
        </p:nvSpPr>
        <p:spPr>
          <a:xfrm>
            <a:off x="914400" y="5715000"/>
            <a:ext cx="6248400" cy="369332"/>
          </a:xfrm>
          <a:prstGeom prst="rect">
            <a:avLst/>
          </a:prstGeom>
          <a:noFill/>
        </p:spPr>
        <p:txBody>
          <a:bodyPr wrap="square" rtlCol="0">
            <a:spAutoFit/>
          </a:bodyPr>
          <a:lstStyle/>
          <a:p>
            <a:r>
              <a:rPr lang="en-US" dirty="0" smtClean="0">
                <a:hlinkClick r:id="rId3"/>
              </a:rPr>
              <a:t>Norman, Donald. "Affordances and design”</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Design to Support Interaction (1)</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008388"/>
            <a:ext cx="8534400" cy="293102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With physical resources, good design makes it easy to distinguish between parts and properties that are functional and those that are decorative or otherwise non-functional</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With digital and computational resources, it is often impossible to discern capability in the “presentation layer”</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sym typeface="UC Berkeley OS Sign"/>
              </a:rPr>
              <a:t>So designing the interactions isn't sufficient; we must also make them discoverable and comprehensible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Design to Support Interaction (2)</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008388"/>
            <a:ext cx="8534400" cy="38488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Many interactions with physical and digital resources are invoked and performed using controls or other “user interface elements”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These controls and UI elements have affordances too, and good design makes it easy to see how to use them</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Does the arrangement of the controls map well to the arrangement of the resources they control?</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If the resources belong to logical groups or categories, does the arrangement of the controls reflect them?</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1219200" y="1981200"/>
            <a:ext cx="1381125" cy="3962400"/>
          </a:xfrm>
          <a:prstGeom prst="rect">
            <a:avLst/>
          </a:prstGeom>
          <a:noFill/>
          <a:ln w="9525">
            <a:noFill/>
            <a:miter lim="800000"/>
            <a:headEnd/>
            <a:tailEnd/>
          </a:ln>
        </p:spPr>
      </p:pic>
      <p:pic>
        <p:nvPicPr>
          <p:cNvPr id="51203" name="Picture 3"/>
          <p:cNvPicPr>
            <a:picLocks noChangeAspect="1" noChangeArrowheads="1"/>
          </p:cNvPicPr>
          <p:nvPr/>
        </p:nvPicPr>
        <p:blipFill>
          <a:blip r:embed="rId4" cstate="print"/>
          <a:srcRect/>
          <a:stretch>
            <a:fillRect/>
          </a:stretch>
        </p:blipFill>
        <p:spPr bwMode="auto">
          <a:xfrm>
            <a:off x="2971800" y="2133600"/>
            <a:ext cx="5554014" cy="3505200"/>
          </a:xfrm>
          <a:prstGeom prst="rect">
            <a:avLst/>
          </a:prstGeom>
          <a:noFill/>
          <a:ln w="9525">
            <a:noFill/>
            <a:miter lim="800000"/>
            <a:headEnd/>
            <a:tailEnd/>
          </a:ln>
        </p:spPr>
      </p:pic>
      <p:sp>
        <p:nvSpPr>
          <p:cNvPr id="4" name="TextBox 3"/>
          <p:cNvSpPr txBox="1"/>
          <p:nvPr/>
        </p:nvSpPr>
        <p:spPr>
          <a:xfrm>
            <a:off x="381000" y="762000"/>
            <a:ext cx="3429000" cy="954107"/>
          </a:xfrm>
          <a:prstGeom prst="rect">
            <a:avLst/>
          </a:prstGeom>
          <a:noFill/>
        </p:spPr>
        <p:txBody>
          <a:bodyPr wrap="square" rtlCol="0">
            <a:spAutoFit/>
          </a:bodyPr>
          <a:lstStyle/>
          <a:p>
            <a:r>
              <a:rPr lang="en-US" sz="2800" b="1" dirty="0" smtClean="0"/>
              <a:t>BEFORE:  Array of 6 light switches </a:t>
            </a:r>
          </a:p>
        </p:txBody>
      </p:sp>
      <p:sp>
        <p:nvSpPr>
          <p:cNvPr id="5" name="TextBox 4"/>
          <p:cNvSpPr txBox="1"/>
          <p:nvPr/>
        </p:nvSpPr>
        <p:spPr>
          <a:xfrm>
            <a:off x="4495800" y="533400"/>
            <a:ext cx="3581400" cy="1384995"/>
          </a:xfrm>
          <a:prstGeom prst="rect">
            <a:avLst/>
          </a:prstGeom>
          <a:noFill/>
        </p:spPr>
        <p:txBody>
          <a:bodyPr wrap="square" rtlCol="0">
            <a:spAutoFit/>
          </a:bodyPr>
          <a:lstStyle/>
          <a:p>
            <a:r>
              <a:rPr lang="en-US" sz="2800" b="1" dirty="0" smtClean="0"/>
              <a:t>AFTER: Switches arranged to match room layout </a:t>
            </a:r>
          </a:p>
        </p:txBody>
      </p:sp>
      <p:sp>
        <p:nvSpPr>
          <p:cNvPr id="6" name="TextBox 5"/>
          <p:cNvSpPr txBox="1"/>
          <p:nvPr/>
        </p:nvSpPr>
        <p:spPr>
          <a:xfrm>
            <a:off x="1828800" y="6019800"/>
            <a:ext cx="6096000" cy="400110"/>
          </a:xfrm>
          <a:prstGeom prst="rect">
            <a:avLst/>
          </a:prstGeom>
          <a:noFill/>
        </p:spPr>
        <p:txBody>
          <a:bodyPr wrap="square" rtlCol="0">
            <a:spAutoFit/>
          </a:bodyPr>
          <a:lstStyle/>
          <a:p>
            <a:r>
              <a:rPr lang="en-US" sz="2000" dirty="0" smtClean="0"/>
              <a:t>Donald Norman, The Design of Everyday Things</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381000"/>
            <a:ext cx="7391400" cy="954107"/>
          </a:xfrm>
          <a:prstGeom prst="rect">
            <a:avLst/>
          </a:prstGeom>
          <a:noFill/>
        </p:spPr>
        <p:txBody>
          <a:bodyPr wrap="square" rtlCol="0">
            <a:spAutoFit/>
          </a:bodyPr>
          <a:lstStyle/>
          <a:p>
            <a:r>
              <a:rPr lang="en-US" sz="2800" b="1" dirty="0" smtClean="0"/>
              <a:t>Beer tap handles used to distinguish identical knobs in control room of a nuclear power plant</a:t>
            </a:r>
          </a:p>
        </p:txBody>
      </p:sp>
      <p:pic>
        <p:nvPicPr>
          <p:cNvPr id="1029" name="Picture 5"/>
          <p:cNvPicPr>
            <a:picLocks noChangeAspect="1" noChangeArrowheads="1"/>
          </p:cNvPicPr>
          <p:nvPr/>
        </p:nvPicPr>
        <p:blipFill>
          <a:blip r:embed="rId3" cstate="print"/>
          <a:srcRect/>
          <a:stretch>
            <a:fillRect/>
          </a:stretch>
        </p:blipFill>
        <p:spPr bwMode="auto">
          <a:xfrm>
            <a:off x="1752600" y="1524000"/>
            <a:ext cx="5524500" cy="4705350"/>
          </a:xfrm>
          <a:prstGeom prst="rect">
            <a:avLst/>
          </a:prstGeom>
          <a:noFill/>
          <a:ln w="9525">
            <a:noFill/>
            <a:miter lim="800000"/>
            <a:headEnd/>
            <a:tailEnd/>
          </a:ln>
        </p:spPr>
      </p:pic>
      <p:sp>
        <p:nvSpPr>
          <p:cNvPr id="7" name="TextBox 6"/>
          <p:cNvSpPr txBox="1"/>
          <p:nvPr/>
        </p:nvSpPr>
        <p:spPr>
          <a:xfrm>
            <a:off x="1295400" y="6248400"/>
            <a:ext cx="6096000" cy="400110"/>
          </a:xfrm>
          <a:prstGeom prst="rect">
            <a:avLst/>
          </a:prstGeom>
          <a:noFill/>
        </p:spPr>
        <p:txBody>
          <a:bodyPr wrap="square" rtlCol="0">
            <a:spAutoFit/>
          </a:bodyPr>
          <a:lstStyle/>
          <a:p>
            <a:r>
              <a:rPr lang="en-US" sz="2000" dirty="0" smtClean="0"/>
              <a:t>Donald Norman, The Design of Everyday Things</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Good and Bad Mappings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4098" name="Picture 2" descr="(picture of bad range)"/>
          <p:cNvPicPr>
            <a:picLocks noChangeAspect="1" noChangeArrowheads="1"/>
          </p:cNvPicPr>
          <p:nvPr/>
        </p:nvPicPr>
        <p:blipFill>
          <a:blip r:embed="rId4" cstate="print"/>
          <a:srcRect/>
          <a:stretch>
            <a:fillRect/>
          </a:stretch>
        </p:blipFill>
        <p:spPr bwMode="auto">
          <a:xfrm>
            <a:off x="3048000" y="1905000"/>
            <a:ext cx="3591791" cy="2590800"/>
          </a:xfrm>
          <a:prstGeom prst="rect">
            <a:avLst/>
          </a:prstGeom>
          <a:noFill/>
        </p:spPr>
      </p:pic>
      <p:pic>
        <p:nvPicPr>
          <p:cNvPr id="4100" name="Picture 4" descr="(picture of good range)"/>
          <p:cNvPicPr>
            <a:picLocks noChangeAspect="1" noChangeArrowheads="1"/>
          </p:cNvPicPr>
          <p:nvPr/>
        </p:nvPicPr>
        <p:blipFill>
          <a:blip r:embed="rId5" cstate="print"/>
          <a:srcRect/>
          <a:stretch>
            <a:fillRect/>
          </a:stretch>
        </p:blipFill>
        <p:spPr bwMode="auto">
          <a:xfrm>
            <a:off x="2286000" y="4953000"/>
            <a:ext cx="5233005" cy="1447800"/>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29 October 2013</a:t>
            </a:r>
            <a:br>
              <a:rPr lang="en-US" sz="3000" dirty="0" smtClean="0">
                <a:sym typeface="UC Berkeley OS Sign"/>
              </a:rPr>
            </a:br>
            <a:r>
              <a:rPr lang="en-US" sz="3000" dirty="0" smtClean="0">
                <a:sym typeface="UC Berkeley OS Sign"/>
              </a:rPr>
              <a:t>Lecture 18.3 – Designed Interactions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Designed Interactions (1)</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5018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1511" name="Rectangle 7"/>
          <p:cNvSpPr>
            <a:spLocks noChangeArrowheads="1"/>
          </p:cNvSpPr>
          <p:nvPr/>
        </p:nvSpPr>
        <p:spPr bwMode="auto">
          <a:xfrm>
            <a:off x="304800" y="1981200"/>
            <a:ext cx="8590359" cy="475864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 The interactions that are “afforded” should be distinguished from “designed interactions” that are </a:t>
            </a:r>
            <a:r>
              <a:rPr lang="en-US" sz="2800" dirty="0" smtClean="0">
                <a:latin typeface="UC Berkeley OS Sign"/>
                <a:sym typeface="UC Berkeley OS Sign"/>
              </a:rPr>
              <a:t>made possible by intentional acts of description, arrangement, or technological mediation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For example, when a book is checked out of a library it might be read, translated, summarized, criticized, or otherwise used — but none of these interactions are directly designed into the library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Arial" pitchFamily="34" charset="0"/>
              </a:rPr>
              <a:t>A digital library, however, might design in support for  translation, summarization, annotation, and other services</a:t>
            </a: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457200" y="1447800"/>
            <a:ext cx="8442803" cy="4114800"/>
          </a:xfrm>
          <a:prstGeom prst="rect">
            <a:avLst/>
          </a:prstGeom>
        </p:spPr>
      </p:pic>
      <p:sp>
        <p:nvSpPr>
          <p:cNvPr id="10" name="Title 9"/>
          <p:cNvSpPr>
            <a:spLocks noGrp="1"/>
          </p:cNvSpPr>
          <p:nvPr>
            <p:ph type="title"/>
          </p:nvPr>
        </p:nvSpPr>
        <p:spPr/>
        <p:txBody>
          <a:bodyPr>
            <a:normAutofit/>
          </a:bodyPr>
          <a:lstStyle/>
          <a:p>
            <a:r>
              <a:rPr lang="en-US" b="1" dirty="0" smtClean="0"/>
              <a:t>The Blacksmith’s Taxonomy</a:t>
            </a:r>
            <a:endParaRPr lang="en-US" dirty="0"/>
          </a:p>
        </p:txBody>
      </p:sp>
      <p:sp>
        <p:nvSpPr>
          <p:cNvPr id="5" name="TextBox 4"/>
          <p:cNvSpPr txBox="1"/>
          <p:nvPr/>
        </p:nvSpPr>
        <p:spPr>
          <a:xfrm>
            <a:off x="533400" y="5867400"/>
            <a:ext cx="8001000" cy="865237"/>
          </a:xfrm>
          <a:prstGeom prst="rect">
            <a:avLst/>
          </a:prstGeom>
          <a:noFill/>
        </p:spPr>
        <p:txBody>
          <a:bodyPr wrap="square" rtlCol="0">
            <a:spAutoFit/>
          </a:bodyPr>
          <a:lstStyle/>
          <a:p>
            <a:pPr marL="342900" indent="-342900" eaLnBrk="0" fontAlgn="base" hangingPunct="0">
              <a:lnSpc>
                <a:spcPct val="93000"/>
              </a:lnSpc>
              <a:spcBef>
                <a:spcPts val="1800"/>
              </a:spcBef>
              <a:spcAft>
                <a:spcPct val="0"/>
              </a:spcAft>
              <a:buFont typeface="Arial" pitchFamily="34" charset="0"/>
              <a:buChar char="•"/>
            </a:pPr>
            <a:r>
              <a:rPr lang="en-US" dirty="0" smtClean="0"/>
              <a:t>Janet W. D. Dougherty and Charles M. Keller, "</a:t>
            </a:r>
            <a:r>
              <a:rPr lang="en-US" dirty="0" err="1" smtClean="0"/>
              <a:t>Taskonomy</a:t>
            </a:r>
            <a:r>
              <a:rPr lang="en-US" dirty="0" smtClean="0"/>
              <a:t>: A Practical Approach to Knowledge Structures," American Ethnologist, Vol. 9, No. 4, Symbolism and Cognition II (Nov., 1982), pp. 763-774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Designed Interactions (2)</a:t>
            </a:r>
          </a:p>
        </p:txBody>
      </p:sp>
      <p:sp>
        <p:nvSpPr>
          <p:cNvPr id="5017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F8CF095-0319-4AF9-BDC4-02554DE408AF}"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5018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1511" name="Rectangle 7"/>
          <p:cNvSpPr>
            <a:spLocks noChangeArrowheads="1"/>
          </p:cNvSpPr>
          <p:nvPr/>
        </p:nvSpPr>
        <p:spPr bwMode="auto">
          <a:xfrm>
            <a:off x="609600" y="1905001"/>
            <a:ext cx="8000999" cy="3965860"/>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Different </a:t>
            </a:r>
            <a:r>
              <a:rPr lang="en-US" sz="2800" dirty="0">
                <a:latin typeface="UC Berkeley OS Sign"/>
                <a:sym typeface="UC Berkeley OS Sign"/>
              </a:rPr>
              <a:t>principles, or different implementations of the same organizing principles, determine the efficiency or effectiveness of </a:t>
            </a:r>
            <a:r>
              <a:rPr lang="en-US" sz="2800" dirty="0" smtClean="0">
                <a:latin typeface="UC Berkeley OS Sign"/>
                <a:sym typeface="UC Berkeley OS Sign"/>
              </a:rPr>
              <a:t>designed interactions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cs typeface="Arial" pitchFamily="34" charset="0"/>
                <a:sym typeface="Arial" pitchFamily="34" charset="0"/>
              </a:rPr>
              <a:t>Choices about descriptions and organizing principles involve tradeoffs to determine which interactions are efficient, possible, difficult, or impossible </a:t>
            </a:r>
            <a:r>
              <a:rPr lang="en-US" sz="2800" dirty="0" smtClean="0">
                <a:latin typeface="UC Berkeley OS Sign"/>
                <a:sym typeface="UC Berkeley OS Sign"/>
              </a:rPr>
              <a:t> </a:t>
            </a:r>
            <a:endParaRPr lang="en-US" sz="2800" dirty="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Interactions with Digital and Computerized Resources (1)</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76400"/>
            <a:ext cx="3962400" cy="442521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We often can’t perceive the designed interactions with digital and computerized resources, because their capabilities are internally implemented rather than inherent in perceptible surface properties or file names</a:t>
            </a:r>
          </a:p>
        </p:txBody>
      </p:sp>
      <p:pic>
        <p:nvPicPr>
          <p:cNvPr id="8" name="Picture 7" descr="MartialArtsCategories.gif"/>
          <p:cNvPicPr>
            <a:picLocks noChangeAspect="1"/>
          </p:cNvPicPr>
          <p:nvPr/>
        </p:nvPicPr>
        <p:blipFill>
          <a:blip r:embed="rId3" cstate="print"/>
          <a:stretch>
            <a:fillRect/>
          </a:stretch>
        </p:blipFill>
        <p:spPr>
          <a:xfrm>
            <a:off x="4419600" y="1752600"/>
            <a:ext cx="4524653" cy="4524653"/>
          </a:xfrm>
          <a:prstGeom prst="rect">
            <a:avLst/>
          </a:prstGeom>
        </p:spPr>
      </p:pic>
      <p:sp>
        <p:nvSpPr>
          <p:cNvPr id="9" name="TextBox 8"/>
          <p:cNvSpPr txBox="1"/>
          <p:nvPr/>
        </p:nvSpPr>
        <p:spPr>
          <a:xfrm>
            <a:off x="6172200" y="6019800"/>
            <a:ext cx="2971800" cy="381000"/>
          </a:xfrm>
          <a:prstGeom prst="rect">
            <a:avLst/>
          </a:prstGeom>
          <a:noFill/>
        </p:spPr>
        <p:txBody>
          <a:bodyPr wrap="square" rtlCol="0">
            <a:spAutoFit/>
          </a:bodyPr>
          <a:lstStyle/>
          <a:p>
            <a:r>
              <a:rPr lang="en-US" dirty="0" err="1" smtClean="0">
                <a:hlinkClick r:id="rId4"/>
              </a:rPr>
              <a:t>Sonicator</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Interactions with Digital and Computerized Resources (2)</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76400"/>
            <a:ext cx="8534400" cy="125409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Even when we see some indications of potential interactions we can't directly understand or compare their capability</a:t>
            </a:r>
          </a:p>
        </p:txBody>
      </p:sp>
      <p:pic>
        <p:nvPicPr>
          <p:cNvPr id="92162" name="Picture 2"/>
          <p:cNvPicPr>
            <a:picLocks noChangeAspect="1" noChangeArrowheads="1"/>
          </p:cNvPicPr>
          <p:nvPr/>
        </p:nvPicPr>
        <p:blipFill>
          <a:blip r:embed="rId3" cstate="print"/>
          <a:srcRect/>
          <a:stretch>
            <a:fillRect/>
          </a:stretch>
        </p:blipFill>
        <p:spPr bwMode="auto">
          <a:xfrm>
            <a:off x="304800" y="3163890"/>
            <a:ext cx="8610600" cy="1494997"/>
          </a:xfrm>
          <a:prstGeom prst="rect">
            <a:avLst/>
          </a:prstGeom>
          <a:noFill/>
          <a:ln w="9525">
            <a:noFill/>
            <a:miter lim="800000"/>
            <a:headEnd/>
            <a:tailEnd/>
          </a:ln>
        </p:spPr>
      </p:pic>
      <p:pic>
        <p:nvPicPr>
          <p:cNvPr id="92163" name="Picture 3"/>
          <p:cNvPicPr>
            <a:picLocks noChangeAspect="1" noChangeArrowheads="1"/>
          </p:cNvPicPr>
          <p:nvPr/>
        </p:nvPicPr>
        <p:blipFill>
          <a:blip r:embed="rId4" cstate="print"/>
          <a:srcRect/>
          <a:stretch>
            <a:fillRect/>
          </a:stretch>
        </p:blipFill>
        <p:spPr bwMode="auto">
          <a:xfrm>
            <a:off x="228600" y="5105400"/>
            <a:ext cx="8633832" cy="1085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Classifying Interactions by Resource Property Layers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362200"/>
            <a:ext cx="8534400" cy="24748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resource properties that enable interactions can be distinguished in three layers: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Properties of individual resources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Properties of resource collections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Derived or computed properties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1176728" y="1371600"/>
            <a:ext cx="7433872" cy="5134253"/>
          </a:xfrm>
          <a:prstGeom prst="rect">
            <a:avLst/>
          </a:prstGeom>
        </p:spPr>
      </p:pic>
      <p:sp>
        <p:nvSpPr>
          <p:cNvPr id="10" name="Title 9"/>
          <p:cNvSpPr>
            <a:spLocks noGrp="1"/>
          </p:cNvSpPr>
          <p:nvPr>
            <p:ph type="title"/>
          </p:nvPr>
        </p:nvSpPr>
        <p:spPr/>
        <p:txBody>
          <a:bodyPr>
            <a:normAutofit fontScale="90000"/>
          </a:bodyPr>
          <a:lstStyle/>
          <a:p>
            <a:r>
              <a:rPr lang="en-US" b="1" dirty="0" smtClean="0"/>
              <a:t>Properties of Individual Physical Resources</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1832002" y="1497864"/>
            <a:ext cx="5864198" cy="5144857"/>
          </a:xfrm>
          <a:prstGeom prst="rect">
            <a:avLst/>
          </a:prstGeom>
        </p:spPr>
      </p:pic>
      <p:sp>
        <p:nvSpPr>
          <p:cNvPr id="10" name="Title 9"/>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Different Properties Needed for</a:t>
            </a:r>
            <a:br>
              <a:rPr lang="en-US" sz="3600" b="1" dirty="0" smtClean="0"/>
            </a:br>
            <a:r>
              <a:rPr lang="en-US" sz="3600" b="1" dirty="0" smtClean="0"/>
              <a:t> Different Interactions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455414" y="804788"/>
            <a:ext cx="868858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Organizing Books by Color</a:t>
            </a:r>
          </a:p>
        </p:txBody>
      </p:sp>
      <p:sp>
        <p:nvSpPr>
          <p:cNvPr id="5222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EE2CD7F-8B6C-4293-A15A-03D3F9A9A49D}"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52230"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pic>
        <p:nvPicPr>
          <p:cNvPr id="52231" name="Content Placeholder 8" descr="arranged-resources-sideways.png"/>
          <p:cNvPicPr>
            <a:picLocks noGrp="1" noChangeAspect="1"/>
          </p:cNvPicPr>
          <p:nvPr>
            <p:ph idx="1"/>
          </p:nvPr>
        </p:nvPicPr>
        <p:blipFill>
          <a:blip r:embed="rId4" cstate="print"/>
          <a:srcRect/>
          <a:stretch>
            <a:fillRect/>
          </a:stretch>
        </p:blipFill>
        <p:spPr>
          <a:xfrm>
            <a:off x="2696765" y="1821657"/>
            <a:ext cx="6072188" cy="4417963"/>
          </a:xfrm>
        </p:spPr>
      </p:pic>
      <p:sp>
        <p:nvSpPr>
          <p:cNvPr id="52232" name="TextBox 7"/>
          <p:cNvSpPr txBox="1">
            <a:spLocks noChangeArrowheads="1"/>
          </p:cNvSpPr>
          <p:nvPr/>
        </p:nvSpPr>
        <p:spPr bwMode="auto">
          <a:xfrm>
            <a:off x="457200" y="6239082"/>
            <a:ext cx="7822406" cy="618918"/>
          </a:xfrm>
          <a:prstGeom prst="rect">
            <a:avLst/>
          </a:prstGeom>
          <a:noFill/>
          <a:ln w="9525">
            <a:noFill/>
            <a:miter lim="800000"/>
            <a:headEnd/>
            <a:tailEnd/>
          </a:ln>
        </p:spPr>
        <p:txBody>
          <a:bodyPr lIns="64291" tIns="32146" rIns="64291" bIns="32146">
            <a:spAutoFit/>
          </a:bodyPr>
          <a:lstStyle/>
          <a:p>
            <a:r>
              <a:rPr lang="en-US" dirty="0"/>
              <a:t>Photo by See-</a:t>
            </a:r>
            <a:r>
              <a:rPr lang="en-US" dirty="0" err="1"/>
              <a:t>ming</a:t>
            </a:r>
            <a:r>
              <a:rPr lang="en-US" dirty="0"/>
              <a:t> Lee (http://www.flickr.com/photos/seeminglee/4556156477) Creative Commons CC BY-SA 2.0 license</a:t>
            </a:r>
          </a:p>
        </p:txBody>
      </p:sp>
      <p:sp>
        <p:nvSpPr>
          <p:cNvPr id="52233" name="Rectangle 9"/>
          <p:cNvSpPr>
            <a:spLocks noChangeArrowheads="1"/>
          </p:cNvSpPr>
          <p:nvPr/>
        </p:nvSpPr>
        <p:spPr bwMode="auto">
          <a:xfrm>
            <a:off x="232172" y="2571750"/>
            <a:ext cx="2303859" cy="2229074"/>
          </a:xfrm>
          <a:prstGeom prst="rect">
            <a:avLst/>
          </a:prstGeom>
          <a:noFill/>
          <a:ln w="9525">
            <a:noFill/>
            <a:miter lim="800000"/>
            <a:headEnd/>
            <a:tailEnd/>
          </a:ln>
        </p:spPr>
        <p:txBody>
          <a:bodyPr lIns="64291" tIns="32146" rIns="64291" bIns="32146">
            <a:spAutoFit/>
          </a:bodyPr>
          <a:lstStyle/>
          <a:p>
            <a:r>
              <a:rPr lang="en-US" sz="2800" dirty="0"/>
              <a:t>Trading aesthetics for scalability in organization and retrieval</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fontScale="90000"/>
          </a:bodyPr>
          <a:lstStyle/>
          <a:p>
            <a:r>
              <a:rPr lang="en-US" b="1" dirty="0" smtClean="0"/>
              <a:t>Properties of Individual</a:t>
            </a:r>
            <a:br>
              <a:rPr lang="en-US" b="1" dirty="0" smtClean="0"/>
            </a:br>
            <a:r>
              <a:rPr lang="en-US" b="1" dirty="0" smtClean="0"/>
              <a:t> Information Resources</a:t>
            </a:r>
            <a:endParaRPr lang="en-US" dirty="0"/>
          </a:p>
        </p:txBody>
      </p:sp>
      <p:sp>
        <p:nvSpPr>
          <p:cNvPr id="6" name="TextBox 5"/>
          <p:cNvSpPr txBox="1"/>
          <p:nvPr/>
        </p:nvSpPr>
        <p:spPr>
          <a:xfrm>
            <a:off x="457200" y="2209800"/>
            <a:ext cx="8458200" cy="3416320"/>
          </a:xfrm>
          <a:prstGeom prst="rect">
            <a:avLst/>
          </a:prstGeom>
          <a:noFill/>
        </p:spPr>
        <p:txBody>
          <a:bodyPr wrap="square" rtlCol="0">
            <a:spAutoFit/>
          </a:bodyPr>
          <a:lstStyle/>
          <a:p>
            <a:r>
              <a:rPr lang="en-US" sz="3600" dirty="0" smtClean="0"/>
              <a:t>&lt;Book&gt; </a:t>
            </a:r>
            <a:br>
              <a:rPr lang="en-US" sz="3600" dirty="0" smtClean="0"/>
            </a:br>
            <a:r>
              <a:rPr lang="en-US" sz="3600" dirty="0" smtClean="0"/>
              <a:t>&lt;Title&gt;Moby Dick&lt;/Title&gt;</a:t>
            </a:r>
            <a:br>
              <a:rPr lang="en-US" sz="3600" dirty="0" smtClean="0"/>
            </a:br>
            <a:r>
              <a:rPr lang="en-US" sz="3600" dirty="0" smtClean="0"/>
              <a:t>&lt;Author&gt;Melville&lt;/Author&gt;               &lt;</a:t>
            </a:r>
            <a:r>
              <a:rPr lang="en-US" sz="3600" dirty="0" err="1" smtClean="0"/>
              <a:t>PublicationYear</a:t>
            </a:r>
            <a:r>
              <a:rPr lang="en-US" sz="3600" dirty="0" smtClean="0"/>
              <a:t>&gt;1851&lt;/</a:t>
            </a:r>
            <a:r>
              <a:rPr lang="en-US" sz="3600" dirty="0" err="1" smtClean="0"/>
              <a:t>PublicationYear</a:t>
            </a:r>
            <a:r>
              <a:rPr lang="en-US" sz="3600" dirty="0" smtClean="0"/>
              <a:t>&gt;   &lt;Category&gt;Fiction&lt;/Category&gt; </a:t>
            </a:r>
            <a:br>
              <a:rPr lang="en-US" sz="3600" dirty="0" smtClean="0"/>
            </a:br>
            <a:r>
              <a:rPr lang="en-US" sz="3600" dirty="0" smtClean="0"/>
              <a:t>&lt;/Book&gt; </a:t>
            </a:r>
            <a:endParaRPr lang="en-US" sz="36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Derived or Computed Properties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286000"/>
            <a:ext cx="8534400" cy="235670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For individual resources: image or audio signatures, sentiment analysis, summaries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For collections: inter-item similarity, inter-item relationships/links, discriminating terms (inverse document frequency), statistically improbable phrases, principle components/factor analysis/LSI</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Properties of Resource Collections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286000"/>
            <a:ext cx="8534400" cy="132622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Statistics like the average age, size, usage of the resources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For documents with text content, statistics like term distributions</a:t>
            </a:r>
            <a:endParaRPr lang="en-US" sz="24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“Distributed Cognition”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066800"/>
            <a:ext cx="8534400" cy="430691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t>"Distributed cognition" is a "dialect" of cognitive science that views cognitive activity as not just something that takes place within the mind of a single person a some moment in time; it is:</a:t>
            </a:r>
          </a:p>
          <a:p>
            <a:pPr marL="800100" lvl="3" indent="-342900" eaLnBrk="0" fontAlgn="base" hangingPunct="0">
              <a:lnSpc>
                <a:spcPct val="93000"/>
              </a:lnSpc>
              <a:spcBef>
                <a:spcPts val="1800"/>
              </a:spcBef>
              <a:spcAft>
                <a:spcPct val="0"/>
              </a:spcAft>
              <a:buFont typeface="Arial" pitchFamily="34" charset="0"/>
              <a:buChar char="•"/>
            </a:pPr>
            <a:r>
              <a:rPr lang="en-US" sz="2800" dirty="0" smtClean="0"/>
              <a:t>Distributed across the members of a social or goal-oriented group</a:t>
            </a:r>
          </a:p>
          <a:p>
            <a:pPr marL="800100" lvl="3" indent="-342900" eaLnBrk="0" fontAlgn="base" hangingPunct="0">
              <a:lnSpc>
                <a:spcPct val="93000"/>
              </a:lnSpc>
              <a:spcBef>
                <a:spcPts val="1800"/>
              </a:spcBef>
              <a:spcAft>
                <a:spcPct val="0"/>
              </a:spcAft>
              <a:buFont typeface="Arial" pitchFamily="34" charset="0"/>
              <a:buChar char="•"/>
            </a:pPr>
            <a:r>
              <a:rPr lang="en-US" sz="2800" dirty="0" smtClean="0"/>
              <a:t>Distributed and coordinated between people and the technology and artifacts they create and use</a:t>
            </a:r>
            <a:endParaRPr lang="en-US" sz="2400" dirty="0" smtClean="0"/>
          </a:p>
        </p:txBody>
      </p:sp>
      <p:sp>
        <p:nvSpPr>
          <p:cNvPr id="9" name="Rectangle 8"/>
          <p:cNvSpPr/>
          <p:nvPr/>
        </p:nvSpPr>
        <p:spPr>
          <a:xfrm>
            <a:off x="1600200" y="5657671"/>
            <a:ext cx="5715000" cy="923330"/>
          </a:xfrm>
          <a:prstGeom prst="rect">
            <a:avLst/>
          </a:prstGeom>
        </p:spPr>
        <p:txBody>
          <a:bodyPr wrap="square">
            <a:spAutoFit/>
          </a:bodyPr>
          <a:lstStyle/>
          <a:p>
            <a:r>
              <a:rPr lang="en-US" dirty="0" err="1" smtClean="0"/>
              <a:t>Hollan</a:t>
            </a:r>
            <a:r>
              <a:rPr lang="en-US" dirty="0" smtClean="0"/>
              <a:t>, Hutchins, &amp; </a:t>
            </a:r>
            <a:r>
              <a:rPr lang="en-US" dirty="0" err="1" smtClean="0"/>
              <a:t>Kirsh</a:t>
            </a:r>
            <a:r>
              <a:rPr lang="en-US" dirty="0" smtClean="0"/>
              <a:t>, "Distributed Cognition: Toward a New Foundation for Human-Computer Interaction Research," ACM TOCHI, 2000</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29 October 2013</a:t>
            </a:r>
            <a:br>
              <a:rPr lang="en-US" sz="3000" dirty="0" smtClean="0">
                <a:sym typeface="UC Berkeley OS Sign"/>
              </a:rPr>
            </a:br>
            <a:r>
              <a:rPr lang="en-US" sz="3000" dirty="0" smtClean="0">
                <a:sym typeface="UC Berkeley OS Sign"/>
              </a:rPr>
              <a:t>Lecture 18.3 – Interactions in “Memory Institutions” and their Convergence</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The Baseline: Distinctiveness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286000"/>
            <a:ext cx="8534400" cy="419233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Libraries, museums, and archives have traditionally been distinguished on the basis of resource types, organizing principles, interaction repertoires, user communities, and access policies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Furthermore, the broad categories of libraries and museums can be subdivided into scores of finer </a:t>
            </a:r>
            <a:r>
              <a:rPr lang="en-US" sz="2400" dirty="0" smtClean="0">
                <a:latin typeface="UC Berkeley OS Sign"/>
                <a:cs typeface="Arial" pitchFamily="34" charset="0"/>
                <a:sym typeface="Arial" pitchFamily="34" charset="0"/>
              </a:rPr>
              <a:t>types</a:t>
            </a: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Curriculum models still support traditional definitions of the roles, functions, and audiences of each type of organizing system</a:t>
            </a: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0" y="321469"/>
            <a:ext cx="8621613"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Libraries</a:t>
            </a:r>
            <a:endParaRPr lang="en-US" sz="3400" dirty="0" smtClean="0">
              <a:sym typeface="UC Berkeley OS Sign"/>
            </a:endParaRPr>
          </a:p>
        </p:txBody>
      </p:sp>
      <p:sp>
        <p:nvSpPr>
          <p:cNvPr id="512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1F98B3D6-7426-4429-B7A4-C1913AFDA6A0}"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pic>
        <p:nvPicPr>
          <p:cNvPr id="7" name="Picture 6" descr="BancroftLibrary.jpg"/>
          <p:cNvPicPr>
            <a:picLocks noChangeAspect="1"/>
          </p:cNvPicPr>
          <p:nvPr/>
        </p:nvPicPr>
        <p:blipFill>
          <a:blip r:embed="rId3" cstate="print"/>
          <a:stretch>
            <a:fillRect/>
          </a:stretch>
        </p:blipFill>
        <p:spPr>
          <a:xfrm>
            <a:off x="1359568" y="1287379"/>
            <a:ext cx="6424863" cy="4283242"/>
          </a:xfrm>
          <a:prstGeom prst="rect">
            <a:avLst/>
          </a:prstGeom>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0" y="321469"/>
            <a:ext cx="8621613"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Museums</a:t>
            </a:r>
            <a:endParaRPr lang="en-US" sz="3400" dirty="0" smtClean="0">
              <a:sym typeface="UC Berkeley OS Sign"/>
            </a:endParaRPr>
          </a:p>
        </p:txBody>
      </p:sp>
      <p:sp>
        <p:nvSpPr>
          <p:cNvPr id="512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1F98B3D6-7426-4429-B7A4-C1913AFDA6A0}"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pic>
        <p:nvPicPr>
          <p:cNvPr id="7" name="Picture 6" descr="Louvre.jpg"/>
          <p:cNvPicPr>
            <a:picLocks noChangeAspect="1"/>
          </p:cNvPicPr>
          <p:nvPr/>
        </p:nvPicPr>
        <p:blipFill>
          <a:blip r:embed="rId3" cstate="print"/>
          <a:stretch>
            <a:fillRect/>
          </a:stretch>
        </p:blipFill>
        <p:spPr>
          <a:xfrm>
            <a:off x="1414272" y="1325880"/>
            <a:ext cx="6315456" cy="4206240"/>
          </a:xfrm>
          <a:prstGeom prst="rect">
            <a:avLst/>
          </a:prstGeo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0" y="321469"/>
            <a:ext cx="8621613"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Archives</a:t>
            </a:r>
            <a:endParaRPr lang="en-US" sz="3400" dirty="0" smtClean="0">
              <a:sym typeface="UC Berkeley OS Sign"/>
            </a:endParaRPr>
          </a:p>
        </p:txBody>
      </p:sp>
      <p:sp>
        <p:nvSpPr>
          <p:cNvPr id="512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1F98B3D6-7426-4429-B7A4-C1913AFDA6A0}"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pic>
        <p:nvPicPr>
          <p:cNvPr id="7" name="Picture 6" descr="Archive.jpg"/>
          <p:cNvPicPr>
            <a:picLocks noChangeAspect="1"/>
          </p:cNvPicPr>
          <p:nvPr/>
        </p:nvPicPr>
        <p:blipFill>
          <a:blip r:embed="rId3" cstate="print"/>
          <a:stretch>
            <a:fillRect/>
          </a:stretch>
        </p:blipFill>
        <p:spPr>
          <a:xfrm>
            <a:off x="1905000" y="1447800"/>
            <a:ext cx="5486400" cy="4114800"/>
          </a:xfrm>
          <a:prstGeom prst="rect">
            <a:avLst/>
          </a:prstGeom>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Emerging Convergence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286000"/>
            <a:ext cx="8534400" cy="580264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web has put vast amounts of resources online and changed default behaviors with respect to resource discovery and access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Dealing with the web as a common challenge (or opportunity)</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Common need to reposition toward less formal interactions and purposes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Effective digitization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Common platforms, governance</a:t>
            </a: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Emerging Convergence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286000"/>
            <a:ext cx="8534400" cy="582297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These commonalities have </a:t>
            </a:r>
            <a:r>
              <a:rPr lang="en-US" sz="2400" dirty="0" smtClean="0">
                <a:latin typeface="UC Berkeley OS Sign"/>
                <a:cs typeface="Arial" pitchFamily="34" charset="0"/>
                <a:sym typeface="Arial" pitchFamily="34" charset="0"/>
              </a:rPr>
              <a:t>not historically </a:t>
            </a:r>
            <a:r>
              <a:rPr lang="en-US" sz="2400" dirty="0" smtClean="0">
                <a:latin typeface="UC Berkeley OS Sign"/>
                <a:cs typeface="Arial" pitchFamily="34" charset="0"/>
                <a:sym typeface="Arial" pitchFamily="34" charset="0"/>
              </a:rPr>
              <a:t>been dominant features in the self-characterization of libraries, </a:t>
            </a:r>
            <a:r>
              <a:rPr lang="en-US" sz="2400" dirty="0" smtClean="0">
                <a:latin typeface="UC Berkeley OS Sign"/>
                <a:cs typeface="Arial" pitchFamily="34" charset="0"/>
                <a:sym typeface="Arial" pitchFamily="34" charset="0"/>
              </a:rPr>
              <a:t>museums, and </a:t>
            </a:r>
            <a:r>
              <a:rPr lang="en-US" sz="2400" dirty="0" smtClean="0">
                <a:latin typeface="UC Berkeley OS Sign"/>
                <a:cs typeface="Arial" pitchFamily="34" charset="0"/>
                <a:sym typeface="Arial" pitchFamily="34" charset="0"/>
              </a:rPr>
              <a:t>archives, they are increasingly important to their </a:t>
            </a:r>
            <a:r>
              <a:rPr lang="en-US" sz="2400" dirty="0" smtClean="0">
                <a:latin typeface="UC Berkeley OS Sign"/>
                <a:cs typeface="Arial" pitchFamily="34" charset="0"/>
                <a:sym typeface="Arial" pitchFamily="34" charset="0"/>
              </a:rPr>
              <a:t>sustainability</a:t>
            </a: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While the traditions and historical areas of expertise in archives, libraries, </a:t>
            </a:r>
            <a:r>
              <a:rPr lang="en-US" sz="2400" dirty="0" smtClean="0">
                <a:latin typeface="UC Berkeley OS Sign"/>
                <a:cs typeface="Arial" pitchFamily="34" charset="0"/>
                <a:sym typeface="Arial" pitchFamily="34" charset="0"/>
              </a:rPr>
              <a:t>and museums </a:t>
            </a:r>
            <a:r>
              <a:rPr lang="en-US" sz="2400" dirty="0" smtClean="0">
                <a:latin typeface="UC Berkeley OS Sign"/>
                <a:cs typeface="Arial" pitchFamily="34" charset="0"/>
                <a:sym typeface="Arial" pitchFamily="34" charset="0"/>
              </a:rPr>
              <a:t>may differ, the new challenges facing all collecting cultural institutions </a:t>
            </a:r>
            <a:r>
              <a:rPr lang="en-US" sz="2400" dirty="0" smtClean="0">
                <a:latin typeface="UC Berkeley OS Sign"/>
                <a:cs typeface="Arial" pitchFamily="34" charset="0"/>
                <a:sym typeface="Arial" pitchFamily="34" charset="0"/>
              </a:rPr>
              <a:t>are best </a:t>
            </a:r>
            <a:r>
              <a:rPr lang="en-US" sz="2400" dirty="0" smtClean="0">
                <a:latin typeface="UC Berkeley OS Sign"/>
                <a:cs typeface="Arial" pitchFamily="34" charset="0"/>
                <a:sym typeface="Arial" pitchFamily="34" charset="0"/>
              </a:rPr>
              <a:t>addressed in concert, in an inter-disciplinary forum that explores </a:t>
            </a:r>
            <a:r>
              <a:rPr lang="en-US" sz="2400" dirty="0" smtClean="0">
                <a:latin typeface="UC Berkeley OS Sign"/>
                <a:cs typeface="Arial" pitchFamily="34" charset="0"/>
                <a:sym typeface="Arial" pitchFamily="34" charset="0"/>
              </a:rPr>
              <a:t>multiple solutions </a:t>
            </a:r>
            <a:r>
              <a:rPr lang="en-US" sz="2400" dirty="0" smtClean="0">
                <a:latin typeface="UC Berkeley OS Sign"/>
                <a:cs typeface="Arial" pitchFamily="34" charset="0"/>
                <a:sym typeface="Arial" pitchFamily="34" charset="0"/>
              </a:rPr>
              <a:t>and </a:t>
            </a:r>
            <a:r>
              <a:rPr lang="en-US" sz="2400" dirty="0" smtClean="0">
                <a:latin typeface="UC Berkeley OS Sign"/>
                <a:cs typeface="Arial" pitchFamily="34" charset="0"/>
                <a:sym typeface="Arial" pitchFamily="34" charset="0"/>
              </a:rPr>
              <a:t>takes </a:t>
            </a:r>
            <a:r>
              <a:rPr lang="en-US" sz="2400" dirty="0" smtClean="0">
                <a:latin typeface="UC Berkeley OS Sign"/>
                <a:cs typeface="Arial" pitchFamily="34" charset="0"/>
                <a:sym typeface="Arial" pitchFamily="34" charset="0"/>
              </a:rPr>
              <a:t>advantage of many skills</a:t>
            </a:r>
          </a:p>
          <a:p>
            <a:endParaRPr lang="en-US" sz="2400" dirty="0" smtClean="0"/>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fontScale="85000" lnSpcReduction="20000"/>
          </a:bodyPr>
          <a:lstStyle/>
          <a:p>
            <a:r>
              <a:rPr lang="en-US" sz="2800" dirty="0" err="1" smtClean="0"/>
              <a:t>Schwarzman</a:t>
            </a:r>
            <a:r>
              <a:rPr lang="en-US" sz="2800" dirty="0" smtClean="0"/>
              <a:t>, A., </a:t>
            </a:r>
            <a:r>
              <a:rPr lang="en-US" sz="2800" dirty="0" err="1" smtClean="0"/>
              <a:t>Hur</a:t>
            </a:r>
            <a:r>
              <a:rPr lang="en-US" sz="2800" dirty="0" smtClean="0"/>
              <a:t>, H., </a:t>
            </a:r>
            <a:r>
              <a:rPr lang="en-US" sz="2800" dirty="0" err="1" smtClean="0"/>
              <a:t>Pai</a:t>
            </a:r>
            <a:r>
              <a:rPr lang="en-US" sz="2800" dirty="0" smtClean="0"/>
              <a:t>, S., and Glass, C. XML-centric workflow offers benefits to scholarly publishers. </a:t>
            </a:r>
            <a:r>
              <a:rPr lang="en-US" sz="2800" dirty="0" smtClean="0">
                <a:hlinkClick r:id="rId3" tooltip="http://people.ischool.berkeley.edu/~glushko/202/Schwarzman-XML-CentricWorkflow.pdf"/>
              </a:rPr>
              <a:t>people.ischool.berkeley.edu/~glushko/202/Schwarzman-XML-CentricWorkflow.pdf</a:t>
            </a:r>
            <a:endParaRPr lang="en-US" sz="2800" dirty="0" smtClean="0"/>
          </a:p>
          <a:p>
            <a:r>
              <a:rPr lang="en-US" sz="2800" dirty="0" smtClean="0"/>
              <a:t>Baron, Richard J., Elizabeth L. Fabens, Melissa </a:t>
            </a:r>
            <a:r>
              <a:rPr lang="en-US" sz="2800" dirty="0" err="1" smtClean="0"/>
              <a:t>Schiffman</a:t>
            </a:r>
            <a:r>
              <a:rPr lang="en-US" sz="2800" dirty="0" smtClean="0"/>
              <a:t>, and Erica Wolf. “Electronic health records: just around the corner? Or over the cliff?.” Annals of internal medicine 143, no. 3 (2005): 222-226. </a:t>
            </a:r>
            <a:r>
              <a:rPr lang="en-US" sz="2800" dirty="0" smtClean="0">
                <a:hlinkClick r:id="rId4" tooltip="http://annals.org/article.aspx?articleid=718641"/>
              </a:rPr>
              <a:t>annals.org/</a:t>
            </a:r>
            <a:r>
              <a:rPr lang="en-US" sz="2800" dirty="0" err="1" smtClean="0">
                <a:hlinkClick r:id="rId4" tooltip="http://annals.org/article.aspx?articleid=718641"/>
              </a:rPr>
              <a:t>article.aspx?articleid</a:t>
            </a:r>
            <a:r>
              <a:rPr lang="en-US" sz="2800" dirty="0" smtClean="0">
                <a:hlinkClick r:id="rId4" tooltip="http://annals.org/article.aspx?articleid=718641"/>
              </a:rPr>
              <a:t>=718641</a:t>
            </a:r>
            <a:endParaRPr lang="en-US" sz="2800" dirty="0" smtClean="0"/>
          </a:p>
          <a:p>
            <a:r>
              <a:rPr lang="en-US" sz="2800" dirty="0" err="1" smtClean="0"/>
              <a:t>Brunnermeier</a:t>
            </a:r>
            <a:r>
              <a:rPr lang="en-US" sz="2800" dirty="0" smtClean="0"/>
              <a:t>, </a:t>
            </a:r>
            <a:r>
              <a:rPr lang="en-US" sz="2800" dirty="0" err="1" smtClean="0"/>
              <a:t>Smita</a:t>
            </a:r>
            <a:r>
              <a:rPr lang="en-US" sz="2800" dirty="0" smtClean="0"/>
              <a:t> B., and Sheila A. Martin. “Interoperability costs in the US automotive supply chain.” Supply Chain Management: An International Journal 7, no. 2 (2002): 71-82.</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5"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Intelligent Use of Space”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1143000"/>
            <a:ext cx="8534400" cy="470766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t>"Whether we are aware of it or not, we are constantly organizing and reorganizing our workplace to enhance performance"</a:t>
            </a:r>
          </a:p>
          <a:p>
            <a:pPr marL="342900" indent="-342900" eaLnBrk="0" fontAlgn="base" hangingPunct="0">
              <a:lnSpc>
                <a:spcPct val="93000"/>
              </a:lnSpc>
              <a:spcBef>
                <a:spcPts val="1800"/>
              </a:spcBef>
              <a:spcAft>
                <a:spcPct val="0"/>
              </a:spcAft>
              <a:buFont typeface="Arial" pitchFamily="34" charset="0"/>
              <a:buChar char="•"/>
            </a:pPr>
            <a:r>
              <a:rPr lang="en-US" sz="2800" dirty="0" smtClean="0"/>
              <a:t>"The physics of the world is such that at times the histories of use are perceptually available to us in ways that support the tasks we are doing"</a:t>
            </a:r>
          </a:p>
          <a:p>
            <a:pPr marL="342900" indent="-342900" eaLnBrk="0" fontAlgn="base" hangingPunct="0">
              <a:lnSpc>
                <a:spcPct val="93000"/>
              </a:lnSpc>
              <a:spcBef>
                <a:spcPts val="1800"/>
              </a:spcBef>
              <a:spcAft>
                <a:spcPct val="0"/>
              </a:spcAft>
              <a:buFont typeface="Arial" pitchFamily="34" charset="0"/>
              <a:buChar char="•"/>
            </a:pPr>
            <a:r>
              <a:rPr lang="en-US" sz="2800" dirty="0" smtClean="0"/>
              <a:t>"When space is used well, it reduces the time and memory demands of our tasks... to simplify choice, to simplify perception, and simplify internal computation”</a:t>
            </a:r>
          </a:p>
        </p:txBody>
      </p:sp>
      <p:sp>
        <p:nvSpPr>
          <p:cNvPr id="8" name="Rectangle 7"/>
          <p:cNvSpPr/>
          <p:nvPr/>
        </p:nvSpPr>
        <p:spPr>
          <a:xfrm>
            <a:off x="1981200" y="6019800"/>
            <a:ext cx="4572000" cy="646331"/>
          </a:xfrm>
          <a:prstGeom prst="rect">
            <a:avLst/>
          </a:prstGeom>
        </p:spPr>
        <p:txBody>
          <a:bodyPr>
            <a:spAutoFit/>
          </a:bodyPr>
          <a:lstStyle/>
          <a:p>
            <a:r>
              <a:rPr lang="en-US" dirty="0" err="1" smtClean="0"/>
              <a:t>Kirsh</a:t>
            </a:r>
            <a:r>
              <a:rPr lang="en-US" dirty="0" smtClean="0"/>
              <a:t>, David. "The intelligent use of space." </a:t>
            </a:r>
            <a:r>
              <a:rPr lang="en-US" i="1" dirty="0" smtClean="0"/>
              <a:t>Artificial intelligence</a:t>
            </a:r>
            <a:r>
              <a:rPr lang="en-US" dirty="0" smtClean="0"/>
              <a:t> 73, no. 1 (1995): 31-68.</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914400" y="1371600"/>
            <a:ext cx="6781800" cy="5215378"/>
          </a:xfrm>
          <a:prstGeom prst="rect">
            <a:avLst/>
          </a:prstGeom>
        </p:spPr>
      </p:pic>
      <p:sp>
        <p:nvSpPr>
          <p:cNvPr id="10" name="Title 9"/>
          <p:cNvSpPr>
            <a:spLocks noGrp="1"/>
          </p:cNvSpPr>
          <p:nvPr>
            <p:ph type="title"/>
          </p:nvPr>
        </p:nvSpPr>
        <p:spPr/>
        <p:txBody>
          <a:bodyPr>
            <a:normAutofit/>
          </a:bodyPr>
          <a:lstStyle/>
          <a:p>
            <a:r>
              <a:rPr lang="en-US" b="1" dirty="0" smtClean="0"/>
              <a:t>The Blacksmith’s Use of Space</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685800" y="1371600"/>
            <a:ext cx="7257782" cy="4334509"/>
          </a:xfrm>
          <a:prstGeom prst="rect">
            <a:avLst/>
          </a:prstGeom>
        </p:spPr>
      </p:pic>
      <p:sp>
        <p:nvSpPr>
          <p:cNvPr id="10" name="Title 9"/>
          <p:cNvSpPr>
            <a:spLocks noGrp="1"/>
          </p:cNvSpPr>
          <p:nvPr>
            <p:ph type="title"/>
          </p:nvPr>
        </p:nvSpPr>
        <p:spPr/>
        <p:txBody>
          <a:bodyPr>
            <a:normAutofit/>
          </a:bodyPr>
          <a:lstStyle/>
          <a:p>
            <a:r>
              <a:rPr lang="en-US" b="1" dirty="0" smtClean="0"/>
              <a:t>Task-Based Card Sorting</a:t>
            </a:r>
            <a:endParaRPr lang="en-US" dirty="0"/>
          </a:p>
        </p:txBody>
      </p:sp>
      <p:sp>
        <p:nvSpPr>
          <p:cNvPr id="5" name="TextBox 4"/>
          <p:cNvSpPr txBox="1"/>
          <p:nvPr/>
        </p:nvSpPr>
        <p:spPr>
          <a:xfrm>
            <a:off x="533400" y="5867400"/>
            <a:ext cx="8001000" cy="923330"/>
          </a:xfrm>
          <a:prstGeom prst="rect">
            <a:avLst/>
          </a:prstGeom>
          <a:noFill/>
        </p:spPr>
        <p:txBody>
          <a:bodyPr wrap="square" rtlCol="0">
            <a:spAutoFit/>
          </a:bodyPr>
          <a:lstStyle/>
          <a:p>
            <a:r>
              <a:rPr lang="en-US" b="1" dirty="0" smtClean="0"/>
              <a:t>“When space is used well, it reduces the time and memory demands of our tasks... to simplify choice, to simplify perception, and simplify internal computation“ –</a:t>
            </a:r>
          </a:p>
          <a:p>
            <a:r>
              <a:rPr lang="en-US" b="1" dirty="0" smtClean="0">
                <a:hlinkClick r:id="rId4"/>
              </a:rPr>
              <a:t> David </a:t>
            </a:r>
            <a:r>
              <a:rPr lang="en-US" b="1" dirty="0" err="1" smtClean="0">
                <a:hlinkClick r:id="rId4"/>
              </a:rPr>
              <a:t>Kirsh</a:t>
            </a:r>
            <a:r>
              <a:rPr lang="en-US" b="1" dirty="0" smtClean="0">
                <a:hlinkClick r:id="rId4"/>
              </a:rPr>
              <a:t> on “Cognitive Overload”</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29 October 2013</a:t>
            </a:r>
            <a:br>
              <a:rPr lang="en-US" sz="3000" dirty="0" smtClean="0">
                <a:sym typeface="UC Berkeley OS Sign"/>
              </a:rPr>
            </a:br>
            <a:r>
              <a:rPr lang="en-US" sz="3000" dirty="0" smtClean="0">
                <a:sym typeface="UC Berkeley OS Sign"/>
              </a:rPr>
              <a:t>Lecture 18.1 – Interactions in Organizing Systems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SIU17oDg0CqYtblPBzXe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3jCnBCddGkSeEW4JYLMRu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ofghoPuJ0SLJRjOP1s_Y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8_eiVqtePE.r8kXFJgqv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a3NRKCqHk.PaXtaOd.s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1y9p28PfU2Km1Z8dGxV7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dpPzKF9nUurxg4zOsNGH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pHn8DRB1USlepJhpQGdR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yI6GJLuakqOB6tToJyRq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UPAuiAHC063P.tKjXQJg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mT9naBAs8EeIgzUN7zS6q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52.OiUmiEC1sBX9scubH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2884</Words>
  <Application>Microsoft Office PowerPoint</Application>
  <PresentationFormat>On-screen Show (4:3)</PresentationFormat>
  <Paragraphs>424</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Plan for Today’s Lecture(s)</vt:lpstr>
      <vt:lpstr>INFO 202 “Information Organization &amp; Retrieval” Fall 2013 </vt:lpstr>
      <vt:lpstr>Taskonomy</vt:lpstr>
      <vt:lpstr>The Blacksmith’s Taxonomy</vt:lpstr>
      <vt:lpstr>“Distributed Cognition”</vt:lpstr>
      <vt:lpstr>“The Intelligent Use of Space”</vt:lpstr>
      <vt:lpstr>The Blacksmith’s Use of Space</vt:lpstr>
      <vt:lpstr>Task-Based Card Sorting</vt:lpstr>
      <vt:lpstr>INFO 202 “Information Organization &amp; Retrieval” Fall 2013 </vt:lpstr>
      <vt:lpstr>Interactions –The Why  of Organizing Systems</vt:lpstr>
      <vt:lpstr>Classifying Interactions</vt:lpstr>
      <vt:lpstr>Classifying Interactions</vt:lpstr>
      <vt:lpstr>Interaction and Value Creation</vt:lpstr>
      <vt:lpstr>Value Creation with Physical Resources</vt:lpstr>
      <vt:lpstr>Value Creation with Digital Resources</vt:lpstr>
      <vt:lpstr>Value Creation with “Smart” Resources</vt:lpstr>
      <vt:lpstr>Disaggregation of  Symbolic Interaction  and Other Impacts of Technology</vt:lpstr>
      <vt:lpstr>A Continuum of Technology Support in Interactions</vt:lpstr>
      <vt:lpstr>Substituting Information for Interaction</vt:lpstr>
      <vt:lpstr>Generic and Domain-Specific Interactions</vt:lpstr>
      <vt:lpstr>The Most Generic Interactions</vt:lpstr>
      <vt:lpstr>Direct vs Mediated Interactions</vt:lpstr>
      <vt:lpstr>Patterns of “Interaction Initiation”</vt:lpstr>
      <vt:lpstr>Interaction Patterns</vt:lpstr>
      <vt:lpstr>Interaction Patterns</vt:lpstr>
      <vt:lpstr>Interaction Patterns</vt:lpstr>
      <vt:lpstr>INFO 202 “Information Organization &amp; Retrieval” Fall 2013 </vt:lpstr>
      <vt:lpstr>“The Design of Everyday Things” (new edition Nov 2013)</vt:lpstr>
      <vt:lpstr>Affordances (1)</vt:lpstr>
      <vt:lpstr>Easily Perceivable Affordances</vt:lpstr>
      <vt:lpstr>Affordances (2)</vt:lpstr>
      <vt:lpstr>Not every Affordance is Related to a Useful Interaction</vt:lpstr>
      <vt:lpstr>Design to Support Interaction (1)</vt:lpstr>
      <vt:lpstr>Design to Support Interaction (2)</vt:lpstr>
      <vt:lpstr>Slide 35</vt:lpstr>
      <vt:lpstr>Slide 36</vt:lpstr>
      <vt:lpstr>Good and Bad Mappings</vt:lpstr>
      <vt:lpstr>INFO 202 “Information Organization &amp; Retrieval” Fall 2013 </vt:lpstr>
      <vt:lpstr>Designed Interactions (1)</vt:lpstr>
      <vt:lpstr>Designed Interactions (2)</vt:lpstr>
      <vt:lpstr>Interactions with Digital and Computerized Resources (1)</vt:lpstr>
      <vt:lpstr>Interactions with Digital and Computerized Resources (2)</vt:lpstr>
      <vt:lpstr>Classifying Interactions by Resource Property Layers</vt:lpstr>
      <vt:lpstr>Properties of Individual Physical Resources</vt:lpstr>
      <vt:lpstr>Different Properties Needed for  Different Interactions</vt:lpstr>
      <vt:lpstr>Organizing Books by Color</vt:lpstr>
      <vt:lpstr>Properties of Individual  Information Resources</vt:lpstr>
      <vt:lpstr>Derived or Computed Properties</vt:lpstr>
      <vt:lpstr>Properties of Resource Collections</vt:lpstr>
      <vt:lpstr>INFO 202 “Information Organization &amp; Retrieval” Fall 2013 </vt:lpstr>
      <vt:lpstr>The Baseline: Distinctiveness</vt:lpstr>
      <vt:lpstr>Libraries</vt:lpstr>
      <vt:lpstr>Museums</vt:lpstr>
      <vt:lpstr>Archives</vt:lpstr>
      <vt:lpstr>Emerging Convergence</vt:lpstr>
      <vt:lpstr>Emerging Convergence</vt:lpstr>
      <vt:lpstr>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2013-10-29T15:26:21Z</dcterms:created>
  <dcterms:modified xsi:type="dcterms:W3CDTF">2013-10-29T15:26:39Z</dcterms:modified>
</cp:coreProperties>
</file>