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0"/>
  </p:notesMasterIdLst>
  <p:sldIdLst>
    <p:sldId id="257" r:id="rId2"/>
    <p:sldId id="289" r:id="rId3"/>
    <p:sldId id="281" r:id="rId4"/>
    <p:sldId id="285" r:id="rId5"/>
    <p:sldId id="303" r:id="rId6"/>
    <p:sldId id="282" r:id="rId7"/>
    <p:sldId id="283" r:id="rId8"/>
    <p:sldId id="301" r:id="rId9"/>
    <p:sldId id="302" r:id="rId10"/>
    <p:sldId id="284" r:id="rId11"/>
    <p:sldId id="286" r:id="rId12"/>
    <p:sldId id="288" r:id="rId13"/>
    <p:sldId id="258" r:id="rId14"/>
    <p:sldId id="259" r:id="rId15"/>
    <p:sldId id="305" r:id="rId16"/>
    <p:sldId id="306" r:id="rId17"/>
    <p:sldId id="310" r:id="rId18"/>
    <p:sldId id="308" r:id="rId19"/>
    <p:sldId id="309" r:id="rId20"/>
    <p:sldId id="266" r:id="rId21"/>
    <p:sldId id="267" r:id="rId22"/>
    <p:sldId id="311" r:id="rId23"/>
    <p:sldId id="307" r:id="rId24"/>
    <p:sldId id="263" r:id="rId25"/>
    <p:sldId id="268" r:id="rId26"/>
    <p:sldId id="313" r:id="rId27"/>
    <p:sldId id="314" r:id="rId28"/>
    <p:sldId id="274" r:id="rId29"/>
    <p:sldId id="264" r:id="rId30"/>
    <p:sldId id="260" r:id="rId31"/>
    <p:sldId id="265" r:id="rId32"/>
    <p:sldId id="261" r:id="rId33"/>
    <p:sldId id="279" r:id="rId34"/>
    <p:sldId id="276" r:id="rId35"/>
    <p:sldId id="277" r:id="rId36"/>
    <p:sldId id="315" r:id="rId37"/>
    <p:sldId id="290" r:id="rId38"/>
    <p:sldId id="292" r:id="rId39"/>
    <p:sldId id="262" r:id="rId40"/>
    <p:sldId id="278" r:id="rId41"/>
    <p:sldId id="280" r:id="rId42"/>
    <p:sldId id="294" r:id="rId43"/>
    <p:sldId id="293" r:id="rId44"/>
    <p:sldId id="296" r:id="rId45"/>
    <p:sldId id="297" r:id="rId46"/>
    <p:sldId id="316" r:id="rId47"/>
    <p:sldId id="317"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72900" autoAdjust="0"/>
  </p:normalViewPr>
  <p:slideViewPr>
    <p:cSldViewPr>
      <p:cViewPr varScale="1">
        <p:scale>
          <a:sx n="73" d="100"/>
          <a:sy n="73" d="100"/>
        </p:scale>
        <p:origin x="-90"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90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4DCB03-DDF9-43C1-ADDF-29A04B4A0860}" type="datetimeFigureOut">
              <a:rPr lang="en-US" smtClean="0"/>
              <a:pPr/>
              <a:t>10/18/2013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07FF3E-20BA-4345-89E8-419DD71E1F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b="1"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rtl="0"/>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F22B30-3571-4B9D-8EF0-26125B08C4D4}"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22B30-3571-4B9D-8EF0-26125B08C4D4}"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22B30-3571-4B9D-8EF0-26125B08C4D4}"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22B30-3571-4B9D-8EF0-26125B08C4D4}"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22B30-3571-4B9D-8EF0-26125B08C4D4}"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F22B30-3571-4B9D-8EF0-26125B08C4D4}"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F22B30-3571-4B9D-8EF0-26125B08C4D4}" type="datetimeFigureOut">
              <a:rPr lang="en-US" smtClean="0"/>
              <a:pPr/>
              <a:t>10/18/2013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F22B30-3571-4B9D-8EF0-26125B08C4D4}" type="datetimeFigureOut">
              <a:rPr lang="en-US" smtClean="0"/>
              <a:pPr/>
              <a:t>10/18/2013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22B30-3571-4B9D-8EF0-26125B08C4D4}" type="datetimeFigureOut">
              <a:rPr lang="en-US" smtClean="0"/>
              <a:pPr/>
              <a:t>10/18/2013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22B30-3571-4B9D-8EF0-26125B08C4D4}"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22B30-3571-4B9D-8EF0-26125B08C4D4}"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22B30-3571-4B9D-8EF0-26125B08C4D4}" type="datetimeFigureOut">
              <a:rPr lang="en-US" smtClean="0"/>
              <a:pPr/>
              <a:t>10/18/2013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6EBFC-55D8-4FF2-9A35-EB8A3B5F03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oclc.org/dewey.e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oclc.org/dewey/versions/religion/religion.en.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id.loc.gov/authorities/subjects.html" TargetMode="External"/><Relationship Id="rId4" Type="http://schemas.openxmlformats.org/officeDocument/2006/relationships/hyperlink" Target="http://www.loc.gov/catdir/cpso/lcc.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loc.gov/catdir/cpso/lcc.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bisg.org/what-we-do-0-136-bisac-subject-headings-list-major-subjects.php" TargetMode="External"/><Relationship Id="rId7"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hyperlink" Target="http://www.libraryjournal.com/article/CA6698264.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lisnews.org/librarian%E2%80%99s_dilemma_three_articles_consideration_ddc_and_its_utility_public_libraries" TargetMode="Externa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3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dl.acm.org/citation.cfm?id=642681" TargetMode="External"/><Relationship Id="rId4" Type="http://schemas.openxmlformats.org/officeDocument/2006/relationships/hyperlink" Target="http://searchuserinterfaces.com/book/sui_ch8_navigation_and_search.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pahma.berkeley.edu/delphi/modules/browser/browser.php" TargetMode="External"/><Relationship Id="rId5" Type="http://schemas.openxmlformats.org/officeDocument/2006/relationships/hyperlink" Target="http://www.cdw.com/" TargetMode="External"/><Relationship Id="rId4" Type="http://schemas.openxmlformats.org/officeDocument/2006/relationships/hyperlink" Target="http://www.epicurious.com/recipesmenus/brows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tdo.berkeley.edu/reader/ch09.x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tdo.berkeley.edu/reader/ch09s03.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asis-open.org/committees/tc_home.php?wg_abbrev=ub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2761171"/>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MITRE Reference Model for Understanding and Comparing Standards </a:t>
            </a:r>
            <a:r>
              <a:rPr lang="en-US" sz="2800" dirty="0" smtClean="0">
                <a:latin typeface="UC Berkeley OS Sign"/>
                <a:cs typeface="Arial" pitchFamily="34" charset="0"/>
                <a:sym typeface="UC Berkeley OS Sign"/>
              </a:rPr>
              <a:t>(holdover </a:t>
            </a:r>
            <a:r>
              <a:rPr lang="en-US" sz="2800" dirty="0" smtClean="0">
                <a:latin typeface="UC Berkeley OS Sign"/>
                <a:cs typeface="Arial" pitchFamily="34" charset="0"/>
                <a:sym typeface="UC Berkeley OS Sign"/>
              </a:rPr>
              <a:t>from 10/22)</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Bibliographic Classification</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Faceted Classification</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Taskonomic Classification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914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MITRE Reference Model for Comparing Standards: Community Characteristics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258753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Is there a primary stakeholder with decision making authority, or is authority distributed?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What are participants' obligations to support the standard?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 the participants already share an understand of the domain to be standardized?</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Lessons from Standards Making: Enterprise Data Standards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270019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Standards-making can be successful when a "single authority exercises effective control over the system requirements, funding, the developers, and the users"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a very large enterprise cannot hope to construct a single data model (or even a single-set of universally understood concept definitions) for all the data it requires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Lessons from Standards Making: "Communities of Interest"</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201321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Standards making is best organized around naturally formed communities of interest rather than "org chart" organizations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Different types of communities might be needed to develop, deploy, and maintain a standard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24 October 2013</a:t>
            </a:r>
            <a:br>
              <a:rPr lang="en-US" sz="3000" dirty="0" smtClean="0">
                <a:sym typeface="UC Berkeley OS Sign"/>
              </a:rPr>
            </a:br>
            <a:r>
              <a:rPr lang="en-US" sz="3000" dirty="0" smtClean="0">
                <a:sym typeface="UC Berkeley OS Sign"/>
              </a:rPr>
              <a:t>Lecture 17.1 – Bibliographic Classification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Bibliographic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85800" y="1905000"/>
            <a:ext cx="7772400" cy="39634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Much of our thinking about classification systems comes from the bibliographic domain, which is distinctive because of:</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Scale, complexity, and degree of standardization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Standards and rules for classification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Legacy of physical arrangement, user access, circulation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hlinkClick r:id="rId3"/>
              </a:rPr>
              <a:t>Dewey Decimal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85800" y="1752600"/>
            <a:ext cx="7772400" cy="33318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Started in 1876, the DDC is the most widely used classification system in the world, especially in public libraries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Easy to use to locate resources in libraries because of its numerical notation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DDC is proprietary and must be licensed from OCLC in Dublin OH</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a:bodyPr>
          <a:lstStyle/>
          <a:p>
            <a:r>
              <a:rPr lang="en-US" b="1" dirty="0" smtClean="0"/>
              <a:t>Dewey Decimal Classification</a:t>
            </a:r>
            <a:endParaRPr lang="en-US" dirty="0"/>
          </a:p>
        </p:txBody>
      </p:sp>
      <p:pic>
        <p:nvPicPr>
          <p:cNvPr id="37890" name="Picture 2"/>
          <p:cNvPicPr>
            <a:picLocks noChangeAspect="1" noChangeArrowheads="1"/>
          </p:cNvPicPr>
          <p:nvPr/>
        </p:nvPicPr>
        <p:blipFill>
          <a:blip r:embed="rId3" cstate="print"/>
          <a:srcRect/>
          <a:stretch>
            <a:fillRect/>
          </a:stretch>
        </p:blipFill>
        <p:spPr bwMode="auto">
          <a:xfrm>
            <a:off x="762000" y="1295400"/>
            <a:ext cx="7897225" cy="49142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Dewey Decimal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85800" y="1905000"/>
            <a:ext cx="7772400" cy="596717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DDC is divided into ten main classes, which together cover the entire world of knowledge. Each main class is further divided into ten divisions, and each division into ten sections</a:t>
            </a:r>
          </a:p>
          <a:p>
            <a:pPr marL="342900" indent="-342900" eaLnBrk="0" fontAlgn="base" hangingPunct="0">
              <a:lnSpc>
                <a:spcPct val="93000"/>
              </a:lnSpc>
              <a:spcBef>
                <a:spcPts val="1800"/>
              </a:spcBef>
              <a:spcAft>
                <a:spcPct val="0"/>
              </a:spcAft>
              <a:buFont typeface="Arial" pitchFamily="34" charset="0"/>
              <a:buChar char="•"/>
            </a:pPr>
            <a:r>
              <a:rPr lang="en-US" sz="2800" dirty="0" err="1" smtClean="0">
                <a:latin typeface="UC Berkeley OS Sign"/>
                <a:cs typeface="Arial" pitchFamily="34" charset="0"/>
                <a:sym typeface="Arial" pitchFamily="34" charset="0"/>
              </a:rPr>
              <a:t>Melvil</a:t>
            </a:r>
            <a:r>
              <a:rPr lang="en-US" sz="2800" dirty="0" smtClean="0">
                <a:latin typeface="UC Berkeley OS Sign"/>
                <a:cs typeface="Arial" pitchFamily="34" charset="0"/>
                <a:sym typeface="Arial" pitchFamily="34" charset="0"/>
              </a:rPr>
              <a:t> Dewey wanted to develop a universal classification, but it was done in the context of the library of Amherst College, which introduced significant bias because of the contents of its collection and school’s religious orientation at the time</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a:bodyPr>
          <a:lstStyle/>
          <a:p>
            <a:r>
              <a:rPr lang="en-US" b="1" dirty="0" smtClean="0"/>
              <a:t>DDC on Religion</a:t>
            </a:r>
            <a:endParaRPr lang="en-US" dirty="0"/>
          </a:p>
        </p:txBody>
      </p:sp>
      <p:pic>
        <p:nvPicPr>
          <p:cNvPr id="38914" name="Picture 2"/>
          <p:cNvPicPr>
            <a:picLocks noChangeAspect="1" noChangeArrowheads="1"/>
          </p:cNvPicPr>
          <p:nvPr/>
        </p:nvPicPr>
        <p:blipFill>
          <a:blip r:embed="rId3" cstate="print"/>
          <a:srcRect/>
          <a:stretch>
            <a:fillRect/>
          </a:stretch>
        </p:blipFill>
        <p:spPr bwMode="auto">
          <a:xfrm>
            <a:off x="0" y="1371600"/>
            <a:ext cx="9000512" cy="3673239"/>
          </a:xfrm>
          <a:prstGeom prst="rect">
            <a:avLst/>
          </a:prstGeom>
          <a:noFill/>
          <a:ln w="9525">
            <a:noFill/>
            <a:miter lim="800000"/>
            <a:headEnd/>
            <a:tailEnd/>
          </a:ln>
        </p:spPr>
      </p:pic>
      <p:sp>
        <p:nvSpPr>
          <p:cNvPr id="6" name="TextBox 5"/>
          <p:cNvSpPr txBox="1"/>
          <p:nvPr/>
        </p:nvSpPr>
        <p:spPr>
          <a:xfrm>
            <a:off x="304800" y="5410200"/>
            <a:ext cx="8534400" cy="1077218"/>
          </a:xfrm>
          <a:prstGeom prst="rect">
            <a:avLst/>
          </a:prstGeom>
          <a:noFill/>
        </p:spPr>
        <p:txBody>
          <a:bodyPr wrap="square" rtlCol="0">
            <a:spAutoFit/>
          </a:bodyPr>
          <a:lstStyle/>
          <a:p>
            <a:r>
              <a:rPr lang="en-US" sz="3200" dirty="0" smtClean="0">
                <a:hlinkClick r:id="rId4"/>
              </a:rPr>
              <a:t>Dewey Religion Browser</a:t>
            </a:r>
            <a:r>
              <a:rPr lang="en-US" sz="3200" dirty="0" smtClean="0"/>
              <a:t> hides the Christian bias</a:t>
            </a:r>
          </a:p>
          <a:p>
            <a:endParaRPr lang="en-US" sz="32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804788"/>
            <a:ext cx="9677400" cy="1190997"/>
          </a:xfrm>
        </p:spPr>
        <p:txBody>
          <a:bodyPr>
            <a:normAutofit/>
          </a:bodyPr>
          <a:lstStyle/>
          <a:p>
            <a:r>
              <a:rPr lang="en-US" sz="3600" b="1" dirty="0" smtClean="0"/>
              <a:t>DDC and the “One and Only</a:t>
            </a:r>
            <a:br>
              <a:rPr lang="en-US" sz="3600" b="1" dirty="0" smtClean="0"/>
            </a:br>
            <a:r>
              <a:rPr lang="en-US" sz="3600" b="1" dirty="0" smtClean="0"/>
              <a:t> One Place” Rule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85800" y="1905000"/>
            <a:ext cx="7772400" cy="47666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title is often a clue to the subject, but should never be the only thing analyzed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work is classed in the discipline for which it is intended, rather than the discipline from which the work derives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Works dealing with multiple subjects are classed with the subject being acted upon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Class a work multiple on subjects with the one receiving fuller treatment.</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If two subjects are equal, class the work using the one that comes first in the DDC</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22 October 2013</a:t>
            </a:r>
            <a:br>
              <a:rPr lang="en-US" sz="3000" dirty="0" smtClean="0">
                <a:sym typeface="UC Berkeley OS Sign"/>
              </a:rPr>
            </a:br>
            <a:r>
              <a:rPr lang="en-US" sz="3000" dirty="0" smtClean="0">
                <a:sym typeface="UC Berkeley OS Sign"/>
              </a:rPr>
              <a:t>Lecture 16.4 – MITRE Reference Model for Understanding and Comparing Standards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Library of Congress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1676400"/>
            <a:ext cx="7772400" cy="556642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US Library of Congress was established in 1800 with a very practical focus, with no intent to devise an organizing scheme that could be used elsewhere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It got off to a bad start when the British burned it down (along with the White House) during the “War of 1812” in 1814</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library was restarted with Thomas Jefferson’s personal library, which broadened its scope, influenced the subsequent LCC scheme</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81000" y="228600"/>
            <a:ext cx="8229600" cy="1143000"/>
          </a:xfrm>
        </p:spPr>
        <p:txBody>
          <a:bodyPr>
            <a:normAutofit fontScale="90000"/>
          </a:bodyPr>
          <a:lstStyle/>
          <a:p>
            <a:r>
              <a:rPr lang="en-US" dirty="0" smtClean="0"/>
              <a:t>British Burn the White House (1814)</a:t>
            </a:r>
            <a:endParaRPr lang="en-US" dirty="0"/>
          </a:p>
        </p:txBody>
      </p:sp>
      <p:pic>
        <p:nvPicPr>
          <p:cNvPr id="33794" name="Picture 2" descr="File:BurningofWashington1814.jpg"/>
          <p:cNvPicPr>
            <a:picLocks noChangeAspect="1" noChangeArrowheads="1"/>
          </p:cNvPicPr>
          <p:nvPr/>
        </p:nvPicPr>
        <p:blipFill>
          <a:blip r:embed="rId3" cstate="print"/>
          <a:srcRect/>
          <a:stretch>
            <a:fillRect/>
          </a:stretch>
        </p:blipFill>
        <p:spPr bwMode="auto">
          <a:xfrm>
            <a:off x="914400" y="1152524"/>
            <a:ext cx="7486650" cy="5705476"/>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An Important Distinction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862243"/>
            <a:ext cx="7772400" cy="49957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a:t>
            </a:r>
            <a:r>
              <a:rPr lang="en-US" sz="2800" dirty="0" smtClean="0">
                <a:latin typeface="UC Berkeley OS Sign"/>
                <a:cs typeface="Arial" pitchFamily="34" charset="0"/>
                <a:sym typeface="Arial" pitchFamily="34" charset="0"/>
                <a:hlinkClick r:id="rId4"/>
              </a:rPr>
              <a:t>LCC</a:t>
            </a:r>
            <a:r>
              <a:rPr lang="en-US" sz="2800" dirty="0" smtClean="0">
                <a:latin typeface="UC Berkeley OS Sign"/>
                <a:cs typeface="Arial" pitchFamily="34" charset="0"/>
                <a:sym typeface="Arial" pitchFamily="34" charset="0"/>
              </a:rPr>
              <a:t> is not the same as the </a:t>
            </a:r>
            <a:r>
              <a:rPr lang="en-US" sz="2800" dirty="0" smtClean="0">
                <a:latin typeface="UC Berkeley OS Sign"/>
                <a:cs typeface="Arial" pitchFamily="34" charset="0"/>
                <a:sym typeface="Arial" pitchFamily="34" charset="0"/>
                <a:hlinkClick r:id="rId5"/>
              </a:rPr>
              <a:t>LCSH</a:t>
            </a:r>
            <a:r>
              <a:rPr lang="en-US" sz="2800" dirty="0" smtClean="0">
                <a:latin typeface="UC Berkeley OS Sign"/>
                <a:cs typeface="Arial" pitchFamily="34" charset="0"/>
                <a:sym typeface="Arial" pitchFamily="34" charset="0"/>
              </a:rPr>
              <a:t>, the controlled vocabulary for subject description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LCSH is used to describe individual resources</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LCC positions them in a collection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These two activities are distinguished in LIS education and practice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 non-library organizing contexts, describing resources and organizing them are much more intertwined activities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hlinkClick r:id="rId3"/>
              </a:rPr>
              <a:t>Library of Congress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85800" y="1752600"/>
            <a:ext cx="7772400" cy="51656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LCC has 21 top level categories, identified by (arbitrary?) letters instead of numbers like the DCC</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Each top level category is further divided, and then once again… a very deep system that makes it practical but not theoretically grounded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LCC is biased toward the US and toward the needs of a national government, and definitely shows its age</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a:bodyPr>
          <a:lstStyle/>
          <a:p>
            <a:r>
              <a:rPr lang="en-US" b="1" dirty="0" smtClean="0"/>
              <a:t>Library of Congress Classification</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56660" y="1371600"/>
            <a:ext cx="8615066" cy="4962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a:bodyPr>
          <a:lstStyle/>
          <a:p>
            <a:r>
              <a:rPr lang="en-US" b="1" dirty="0" smtClean="0"/>
              <a:t>Where’s Computer Science?</a:t>
            </a:r>
            <a:endParaRPr lang="en-US" dirty="0"/>
          </a:p>
        </p:txBody>
      </p:sp>
      <p:pic>
        <p:nvPicPr>
          <p:cNvPr id="36866" name="Picture 2"/>
          <p:cNvPicPr>
            <a:picLocks noChangeAspect="1" noChangeArrowheads="1"/>
          </p:cNvPicPr>
          <p:nvPr/>
        </p:nvPicPr>
        <p:blipFill>
          <a:blip r:embed="rId3" cstate="print"/>
          <a:srcRect/>
          <a:stretch>
            <a:fillRect/>
          </a:stretch>
        </p:blipFill>
        <p:spPr bwMode="auto">
          <a:xfrm>
            <a:off x="777712" y="1295400"/>
            <a:ext cx="6775515"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BISAC</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85800" y="1447800"/>
            <a:ext cx="7772400" cy="596717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Book Industry Standards Advisory Committee Classification (BISAC) differs substantially in intent and design from the DDC and LCC schemes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BISAC is developed by the Book Industry Study Group, an organization with a business efficiency focus (logistics, marketing)</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BISAC is used by publishers to suggest how a book should be classified in physical and online bookstores, so its categories are biased toward common language usage and popular culture </a:t>
            </a:r>
          </a:p>
          <a:p>
            <a:pPr marL="800100" lvl="1" indent="-342900" eaLnBrk="0" fontAlgn="base" hangingPunct="0">
              <a:lnSpc>
                <a:spcPct val="93000"/>
              </a:lnSpc>
              <a:spcBef>
                <a:spcPts val="1800"/>
              </a:spcBef>
              <a:spcAft>
                <a:spcPct val="0"/>
              </a:spcAft>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a:bodyPr>
          <a:lstStyle/>
          <a:p>
            <a:r>
              <a:rPr lang="en-US" b="1" dirty="0" smtClean="0">
                <a:hlinkClick r:id="rId3"/>
              </a:rPr>
              <a:t>Top Level BISAC Categories</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304800" y="1676400"/>
            <a:ext cx="2228850" cy="46482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590800" y="1905000"/>
            <a:ext cx="1971675" cy="449580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419600" y="1752600"/>
            <a:ext cx="2124075" cy="4572000"/>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705600" y="1752600"/>
            <a:ext cx="2095500" cy="449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hlinkClick r:id="rId3"/>
              </a:rPr>
              <a:t>The “Dewey Dilemma”</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893021"/>
            <a:ext cx="8153400" cy="496497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Some new public libraries are adopting BISAC rather than DDC; their patrons like this (“Use Warrant”) but </a:t>
            </a:r>
            <a:r>
              <a:rPr lang="en-US" sz="2800" dirty="0" smtClean="0">
                <a:latin typeface="UC Berkeley OS Sign"/>
                <a:cs typeface="Arial" pitchFamily="34" charset="0"/>
                <a:sym typeface="Arial" pitchFamily="34" charset="0"/>
                <a:hlinkClick r:id="rId5"/>
              </a:rPr>
              <a:t>traditional librarians see this as heresy </a:t>
            </a:r>
            <a:r>
              <a:rPr lang="en-US" sz="2800" dirty="0" smtClean="0">
                <a:latin typeface="UC Berkeley OS Sign"/>
                <a:cs typeface="Arial" pitchFamily="34" charset="0"/>
                <a:sym typeface="Arial" pitchFamily="34" charset="0"/>
              </a:rPr>
              <a:t>and selling out to commercial interests</a:t>
            </a:r>
          </a:p>
          <a:p>
            <a:pPr marL="800100" lvl="2" indent="-342900" eaLnBrk="0" fontAlgn="base" hangingPunct="0">
              <a:lnSpc>
                <a:spcPct val="93000"/>
              </a:lnSpc>
              <a:spcBef>
                <a:spcPts val="1800"/>
              </a:spcBef>
              <a:spcAft>
                <a:spcPct val="0"/>
              </a:spcAft>
            </a:pPr>
            <a:r>
              <a:rPr lang="en-US" sz="2800" dirty="0" smtClean="0"/>
              <a:t>“</a:t>
            </a:r>
            <a:r>
              <a:rPr lang="en-US" sz="2800" dirty="0" smtClean="0">
                <a:latin typeface="UC Berkeley OS Sign"/>
                <a:cs typeface="Arial" pitchFamily="34" charset="0"/>
                <a:sym typeface="Arial" pitchFamily="34" charset="0"/>
              </a:rPr>
              <a:t>The books everywhere, but especially in the children’s room, have been shelved, labeled, and organized in a way that makes me feel less like a moron and more empowered to find what I’m looking for on my own.”</a:t>
            </a:r>
          </a:p>
          <a:p>
            <a:endParaRPr lang="en-US" sz="2800" dirty="0" smtClean="0"/>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24 October 2013</a:t>
            </a:r>
            <a:br>
              <a:rPr lang="en-US" sz="3000" dirty="0" smtClean="0">
                <a:sym typeface="UC Berkeley OS Sign"/>
              </a:rPr>
            </a:br>
            <a:r>
              <a:rPr lang="en-US" sz="3000" dirty="0" smtClean="0">
                <a:sym typeface="UC Berkeley OS Sign"/>
              </a:rPr>
              <a:t>Lecture 17.2 – Faceted Classification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MITRE Reference Model for Understanding and Comparing Standards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4766656"/>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"We need to proactively produce new areas of useful semantic agreement, and not simply document correspondences among existing systems"</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"An approach to semantics management must tolerate organizational realities that are often ignored“</a:t>
            </a:r>
          </a:p>
          <a:p>
            <a:pPr marL="342900" lvl="1"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Rosenthal, A., Seligman, L., and Renner, S. 2004. From semantic integration to semantics management: case studies and a way forward. SIGMOD Rec. 33, 4 (Dec. 2004), 44-50 </a:t>
            </a:r>
          </a:p>
          <a:p>
            <a:pPr marL="342900" lvl="1"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Need For Multiple Classifications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 name="Picture 7" descr="Classification-MultPathways.gif"/>
          <p:cNvPicPr>
            <a:picLocks noChangeAspect="1"/>
          </p:cNvPicPr>
          <p:nvPr/>
        </p:nvPicPr>
        <p:blipFill>
          <a:blip r:embed="rId4" cstate="print"/>
          <a:stretch>
            <a:fillRect/>
          </a:stretch>
        </p:blipFill>
        <p:spPr>
          <a:xfrm>
            <a:off x="116601" y="1905000"/>
            <a:ext cx="8505759" cy="3200399"/>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457200" y="1905000"/>
            <a:ext cx="8294893" cy="3770405"/>
          </a:xfrm>
          <a:prstGeom prst="rect">
            <a:avLst/>
          </a:prstGeom>
        </p:spPr>
      </p:pic>
      <p:sp>
        <p:nvSpPr>
          <p:cNvPr id="10" name="Title 9"/>
          <p:cNvSpPr>
            <a:spLocks noGrp="1"/>
          </p:cNvSpPr>
          <p:nvPr>
            <p:ph type="title"/>
          </p:nvPr>
        </p:nvSpPr>
        <p:spPr/>
        <p:txBody>
          <a:bodyPr>
            <a:normAutofit/>
          </a:bodyPr>
          <a:lstStyle/>
          <a:p>
            <a:r>
              <a:rPr lang="en-US" b="1" dirty="0" smtClean="0"/>
              <a:t>Wine Classifications</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Faceted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152400" y="1981200"/>
            <a:ext cx="83820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FACETS are an alternative to hierarchical classification that overcome many of its limitations</a:t>
            </a:r>
          </a:p>
          <a:p>
            <a:pPr marL="342900" indent="-342900" eaLnBrk="0" fontAlgn="base" hangingPunct="0">
              <a:lnSpc>
                <a:spcPct val="93000"/>
              </a:lnSpc>
              <a:spcBef>
                <a:spcPts val="1800"/>
              </a:spcBef>
              <a:spcAft>
                <a:spcPct val="0"/>
              </a:spcAft>
              <a:buFont typeface="Arial" pitchFamily="34" charset="0"/>
              <a:buChar char="•"/>
            </a:pPr>
            <a:r>
              <a:rPr lang="en-US" sz="2800" dirty="0" smtClean="0"/>
              <a:t>Instead of creating a deep category hierarchy, facets create multi-dimensional categories that are (defined or generated) through grammatical (composition or combination) from the (characteristics or dimensions or relations) in the domain</a:t>
            </a:r>
          </a:p>
          <a:p>
            <a:pPr marL="342900" indent="-342900" eaLnBrk="0" fontAlgn="base" hangingPunct="0">
              <a:lnSpc>
                <a:spcPct val="93000"/>
              </a:lnSpc>
              <a:spcBef>
                <a:spcPts val="1800"/>
              </a:spcBef>
              <a:spcAft>
                <a:spcPct val="0"/>
              </a:spcAft>
              <a:buFont typeface="Arial" pitchFamily="34" charset="0"/>
              <a:buChar char="•"/>
            </a:pPr>
            <a:r>
              <a:rPr lang="en-US" sz="2800" dirty="0" smtClean="0"/>
              <a:t>Facets divide a domain or subject into "homogeneous" or "semantically cohesive" categories of manageable size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Facets as a Controlled Vocabulary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286000"/>
            <a:ext cx="8534400" cy="316192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The relationships between the facets enable a small CONTROLLED VOCABULARY to generate:</a:t>
            </a:r>
          </a:p>
          <a:p>
            <a:pPr marL="800100" lvl="2" indent="-342900" eaLnBrk="0" fontAlgn="base" hangingPunct="0">
              <a:lnSpc>
                <a:spcPct val="93000"/>
              </a:lnSpc>
              <a:spcBef>
                <a:spcPts val="1800"/>
              </a:spcBef>
              <a:spcAft>
                <a:spcPct val="0"/>
              </a:spcAft>
              <a:buFont typeface="Arial" pitchFamily="34" charset="0"/>
              <a:buChar char="•"/>
            </a:pPr>
            <a:r>
              <a:rPr lang="en-US" sz="2800" dirty="0" smtClean="0"/>
              <a:t>Many structured descriptions</a:t>
            </a:r>
          </a:p>
          <a:p>
            <a:pPr marL="800100" lvl="2" indent="-342900" eaLnBrk="0" fontAlgn="base" hangingPunct="0">
              <a:lnSpc>
                <a:spcPct val="93000"/>
              </a:lnSpc>
              <a:spcBef>
                <a:spcPts val="1800"/>
              </a:spcBef>
              <a:spcAft>
                <a:spcPct val="0"/>
              </a:spcAft>
              <a:buFont typeface="Arial" pitchFamily="34" charset="0"/>
              <a:buChar char="•"/>
            </a:pPr>
            <a:r>
              <a:rPr lang="en-US" sz="2800" dirty="0" smtClean="0"/>
              <a:t>That are complex, but formally structured</a:t>
            </a:r>
          </a:p>
          <a:p>
            <a:pPr marL="800100" lvl="2" indent="-342900" eaLnBrk="0" fontAlgn="base" hangingPunct="0">
              <a:lnSpc>
                <a:spcPct val="93000"/>
              </a:lnSpc>
              <a:spcBef>
                <a:spcPts val="1800"/>
              </a:spcBef>
              <a:spcAft>
                <a:spcPct val="0"/>
              </a:spcAft>
              <a:buFont typeface="Arial" pitchFamily="34" charset="0"/>
              <a:buChar char="•"/>
            </a:pPr>
            <a:r>
              <a:rPr lang="en-US" sz="2800" dirty="0" smtClean="0"/>
              <a:t>That enable us to describe things we don't have words for</a:t>
            </a:r>
            <a:endParaRPr lang="en-US" sz="28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Marti Hearst and Faceted UIs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828800"/>
            <a:ext cx="83820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Professor Marti Hearst did much of the fundamental research on faceted user interfaces for search and navigation in large resource collections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hlinkClick r:id="rId4"/>
              </a:rPr>
              <a:t>Section 8.6 of “Search User Interfaces”</a:t>
            </a: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t>
            </a:r>
            <a:r>
              <a:rPr lang="en-US" sz="2800" dirty="0" smtClean="0">
                <a:latin typeface="UC Berkeley OS Sign"/>
                <a:cs typeface="Arial" pitchFamily="34" charset="0"/>
                <a:sym typeface="Arial" pitchFamily="34" charset="0"/>
                <a:hlinkClick r:id="rId5"/>
              </a:rPr>
              <a:t>Faceted metadata for image search and browsing</a:t>
            </a:r>
            <a:r>
              <a:rPr lang="en-US" sz="2800" dirty="0" smtClean="0">
                <a:latin typeface="UC Berkeley OS Sign"/>
                <a:cs typeface="Arial" pitchFamily="34" charset="0"/>
                <a:sym typeface="Arial" pitchFamily="34" charset="0"/>
              </a:rPr>
              <a:t>." In Proceedings of the SIGCHI conference on Human factors in computing systems, pp. 401-408. ACM, 2003</a:t>
            </a:r>
            <a:r>
              <a:rPr lang="en-US" sz="2800" dirty="0" smtClean="0"/>
              <a: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5" name="Title 4"/>
          <p:cNvSpPr>
            <a:spLocks noGrp="1"/>
          </p:cNvSpPr>
          <p:nvPr>
            <p:ph type="title"/>
          </p:nvPr>
        </p:nvSpPr>
        <p:spPr/>
        <p:txBody>
          <a:bodyPr/>
          <a:lstStyle/>
          <a:p>
            <a:r>
              <a:rPr lang="en-US" dirty="0" smtClean="0"/>
              <a:t>Facets and User Interfaces</a:t>
            </a:r>
            <a:endParaRPr lang="en-US" dirty="0"/>
          </a:p>
        </p:txBody>
      </p:sp>
      <p:pic>
        <p:nvPicPr>
          <p:cNvPr id="39938" name="Picture 2"/>
          <p:cNvPicPr>
            <a:picLocks noChangeAspect="1" noChangeArrowheads="1"/>
          </p:cNvPicPr>
          <p:nvPr/>
        </p:nvPicPr>
        <p:blipFill>
          <a:blip r:embed="rId3" cstate="print"/>
          <a:srcRect/>
          <a:stretch>
            <a:fillRect/>
          </a:stretch>
        </p:blipFill>
        <p:spPr bwMode="auto">
          <a:xfrm>
            <a:off x="304800" y="3124200"/>
            <a:ext cx="8441521" cy="2900362"/>
          </a:xfrm>
          <a:prstGeom prst="rect">
            <a:avLst/>
          </a:prstGeom>
          <a:noFill/>
          <a:ln w="9525">
            <a:noFill/>
            <a:miter lim="800000"/>
            <a:headEnd/>
            <a:tailEnd/>
          </a:ln>
        </p:spPr>
      </p:pic>
      <p:sp>
        <p:nvSpPr>
          <p:cNvPr id="7" name="TextBox 6"/>
          <p:cNvSpPr txBox="1"/>
          <p:nvPr/>
        </p:nvSpPr>
        <p:spPr>
          <a:xfrm>
            <a:off x="381000" y="1752600"/>
            <a:ext cx="2819400" cy="923330"/>
          </a:xfrm>
          <a:prstGeom prst="rect">
            <a:avLst/>
          </a:prstGeom>
          <a:noFill/>
        </p:spPr>
        <p:txBody>
          <a:bodyPr wrap="square" rtlCol="0">
            <a:spAutoFit/>
          </a:bodyPr>
          <a:lstStyle/>
          <a:p>
            <a:r>
              <a:rPr lang="en-US" dirty="0" smtClean="0"/>
              <a:t>Sequential category selection, results only at leaf nodes</a:t>
            </a:r>
            <a:endParaRPr lang="en-US" dirty="0"/>
          </a:p>
        </p:txBody>
      </p:sp>
      <p:sp>
        <p:nvSpPr>
          <p:cNvPr id="9" name="TextBox 8"/>
          <p:cNvSpPr txBox="1"/>
          <p:nvPr/>
        </p:nvSpPr>
        <p:spPr>
          <a:xfrm>
            <a:off x="4724400" y="1828800"/>
            <a:ext cx="2819400" cy="923330"/>
          </a:xfrm>
          <a:prstGeom prst="rect">
            <a:avLst/>
          </a:prstGeom>
          <a:noFill/>
        </p:spPr>
        <p:txBody>
          <a:bodyPr wrap="square" rtlCol="0">
            <a:spAutoFit/>
          </a:bodyPr>
          <a:lstStyle/>
          <a:p>
            <a:r>
              <a:rPr lang="en-US" dirty="0" smtClean="0"/>
              <a:t>Each selection yields results, subsequent selections refine the results set</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5" name="Title 4"/>
          <p:cNvSpPr>
            <a:spLocks noGrp="1"/>
          </p:cNvSpPr>
          <p:nvPr>
            <p:ph type="title"/>
          </p:nvPr>
        </p:nvSpPr>
        <p:spPr>
          <a:xfrm>
            <a:off x="457200" y="0"/>
            <a:ext cx="8229600" cy="1143000"/>
          </a:xfrm>
        </p:spPr>
        <p:txBody>
          <a:bodyPr>
            <a:normAutofit/>
          </a:bodyPr>
          <a:lstStyle/>
          <a:p>
            <a:r>
              <a:rPr lang="en-US" dirty="0" smtClean="0"/>
              <a:t>Facets in “Flamenco”</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81000" y="762000"/>
            <a:ext cx="7010400" cy="5816036"/>
          </a:xfrm>
          <a:prstGeom prst="rect">
            <a:avLst/>
          </a:prstGeom>
          <a:noFill/>
          <a:ln w="9525">
            <a:noFill/>
            <a:miter lim="800000"/>
            <a:headEnd/>
            <a:tailEnd/>
          </a:ln>
        </p:spPr>
      </p:pic>
      <p:sp>
        <p:nvSpPr>
          <p:cNvPr id="8" name="TextBox 7"/>
          <p:cNvSpPr txBox="1"/>
          <p:nvPr/>
        </p:nvSpPr>
        <p:spPr>
          <a:xfrm>
            <a:off x="7467600" y="1981200"/>
            <a:ext cx="1447800" cy="1754326"/>
          </a:xfrm>
          <a:prstGeom prst="rect">
            <a:avLst/>
          </a:prstGeom>
          <a:noFill/>
        </p:spPr>
        <p:txBody>
          <a:bodyPr wrap="square" rtlCol="0">
            <a:spAutoFit/>
          </a:bodyPr>
          <a:lstStyle/>
          <a:p>
            <a:r>
              <a:rPr lang="en-US" b="1" dirty="0" smtClean="0"/>
              <a:t>Figure 1 of “Faceted Metadata for Image Search and Browsing”</a:t>
            </a:r>
            <a:endParaRPr lang="en-US" b="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Some Live Examples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1828800"/>
            <a:ext cx="8382000" cy="172883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err="1" smtClean="0">
                <a:hlinkClick r:id="rId4"/>
              </a:rPr>
              <a:t>Epicurious</a:t>
            </a:r>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hlinkClick r:id="rId5"/>
              </a:rPr>
              <a:t>CDW</a:t>
            </a:r>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hlinkClick r:id="rId6"/>
              </a:rPr>
              <a:t>Hearst Museum</a:t>
            </a:r>
            <a:endParaRPr lang="en-US" sz="28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457200" y="1219200"/>
            <a:ext cx="8153400" cy="5370891"/>
          </a:xfrm>
          <a:prstGeom prst="rect">
            <a:avLst/>
          </a:prstGeom>
        </p:spPr>
      </p:pic>
      <p:sp>
        <p:nvSpPr>
          <p:cNvPr id="10" name="Title 9"/>
          <p:cNvSpPr>
            <a:spLocks noGrp="1"/>
          </p:cNvSpPr>
          <p:nvPr>
            <p:ph type="title"/>
          </p:nvPr>
        </p:nvSpPr>
        <p:spPr/>
        <p:txBody>
          <a:bodyPr>
            <a:normAutofit/>
          </a:bodyPr>
          <a:lstStyle/>
          <a:p>
            <a:r>
              <a:rPr lang="en-US" b="1" dirty="0" smtClean="0"/>
              <a:t>Faceted Classification - Condorcet</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Faceted Classification - </a:t>
            </a:r>
            <a:r>
              <a:rPr lang="en-US" sz="3600" b="1" dirty="0" err="1" smtClean="0"/>
              <a:t>Rangananthan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1905000"/>
            <a:ext cx="8534400" cy="476492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S. R. </a:t>
            </a:r>
            <a:r>
              <a:rPr lang="en-US" sz="2800" dirty="0" err="1" smtClean="0"/>
              <a:t>Ranganathan</a:t>
            </a:r>
            <a:r>
              <a:rPr lang="en-US" sz="2800" dirty="0" smtClean="0"/>
              <a:t>, a Hindu mathematician working as a librarian, introduced facets to information science in the early 20th century </a:t>
            </a:r>
          </a:p>
          <a:p>
            <a:pPr marL="342900" indent="-342900" eaLnBrk="0" fontAlgn="base" hangingPunct="0">
              <a:lnSpc>
                <a:spcPct val="93000"/>
              </a:lnSpc>
              <a:spcBef>
                <a:spcPts val="1800"/>
              </a:spcBef>
              <a:spcAft>
                <a:spcPct val="0"/>
              </a:spcAft>
              <a:buFont typeface="Arial" pitchFamily="34" charset="0"/>
              <a:buChar char="•"/>
            </a:pPr>
            <a:r>
              <a:rPr lang="en-US" sz="2800" dirty="0" err="1" smtClean="0"/>
              <a:t>Ranganathan</a:t>
            </a:r>
            <a:r>
              <a:rPr lang="en-US" sz="2800" dirty="0" smtClean="0"/>
              <a:t> felt it was his desire and </a:t>
            </a:r>
            <a:r>
              <a:rPr lang="en-US" sz="2800" i="1" dirty="0" smtClean="0"/>
              <a:t>dharma</a:t>
            </a:r>
            <a:r>
              <a:rPr lang="en-US" sz="2800" dirty="0" smtClean="0"/>
              <a:t> to describe the entire universe of ideas using a single system of classification and notation that: </a:t>
            </a:r>
          </a:p>
          <a:p>
            <a:pPr marL="800100" lvl="2" indent="-342900" eaLnBrk="0" fontAlgn="base" hangingPunct="0">
              <a:lnSpc>
                <a:spcPct val="93000"/>
              </a:lnSpc>
              <a:spcBef>
                <a:spcPts val="1800"/>
              </a:spcBef>
              <a:spcAft>
                <a:spcPct val="0"/>
              </a:spcAft>
              <a:buFont typeface="Arial" pitchFamily="34" charset="0"/>
              <a:buChar char="•"/>
            </a:pPr>
            <a:r>
              <a:rPr lang="en-US" sz="2800" dirty="0" smtClean="0"/>
              <a:t>Systematically describes, in detail, the contents of complex documents discussing compound subjects</a:t>
            </a:r>
          </a:p>
          <a:p>
            <a:pPr marL="800100" lvl="2" indent="-342900" eaLnBrk="0" fontAlgn="base" hangingPunct="0">
              <a:lnSpc>
                <a:spcPct val="93000"/>
              </a:lnSpc>
              <a:spcBef>
                <a:spcPts val="1800"/>
              </a:spcBef>
              <a:spcAft>
                <a:spcPct val="0"/>
              </a:spcAft>
              <a:buFont typeface="Arial" pitchFamily="34" charset="0"/>
              <a:buChar char="•"/>
            </a:pPr>
            <a:r>
              <a:rPr lang="en-US" sz="2800" dirty="0" smtClean="0"/>
              <a:t>Codifies those descriptions into a sequenced numerical form</a:t>
            </a:r>
            <a:endParaRPr lang="en-US" sz="2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Lessons From Standards Making: The "Person-Concept" Tradeoff</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396149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Semantic agreement comes at a cost driven by the number of people who require a shared understanding, and by the number of concepts they must all understand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So a small set of people can agree on a complex standard, or a large set of people can agree on a simple one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…especially when participants are just trying to agree on how to describe pre-existing shared concepts rather than having to define them first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762000"/>
            <a:ext cx="845998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Ranganathan's</a:t>
            </a:r>
            <a:r>
              <a:rPr lang="en-US" sz="3600" b="1" dirty="0" smtClean="0"/>
              <a:t> Colon Classification (PMEST)</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228600" y="1676400"/>
            <a:ext cx="8763000" cy="528750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5 universal facets applied in fixed order to all things:</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P (</a:t>
            </a:r>
            <a:r>
              <a:rPr lang="en-US" sz="2800" dirty="0" err="1" smtClean="0"/>
              <a:t>ersonality</a:t>
            </a:r>
            <a:r>
              <a:rPr lang="en-US" sz="2800" dirty="0" smtClean="0"/>
              <a:t>) - the type of thing</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M (</a:t>
            </a:r>
            <a:r>
              <a:rPr lang="en-US" sz="2800" dirty="0" err="1" smtClean="0"/>
              <a:t>atter</a:t>
            </a:r>
            <a:r>
              <a:rPr lang="en-US" sz="2800" dirty="0" smtClean="0"/>
              <a:t>) - the constituent material of the thing</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E (</a:t>
            </a:r>
            <a:r>
              <a:rPr lang="en-US" sz="2800" dirty="0" err="1" smtClean="0"/>
              <a:t>nergy</a:t>
            </a:r>
            <a:r>
              <a:rPr lang="en-US" sz="2800" dirty="0" smtClean="0"/>
              <a:t>) - the action or activity of the thing</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S (pace) - where the thing occurs</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T (</a:t>
            </a:r>
            <a:r>
              <a:rPr lang="en-US" sz="2800" dirty="0" err="1" smtClean="0"/>
              <a:t>ime</a:t>
            </a:r>
            <a:r>
              <a:rPr lang="en-US" sz="2800" dirty="0" smtClean="0"/>
              <a:t>) - when things occur</a:t>
            </a:r>
          </a:p>
          <a:p>
            <a:pPr marL="342900" indent="-342900" eaLnBrk="0" fontAlgn="base" hangingPunct="0">
              <a:lnSpc>
                <a:spcPct val="93000"/>
              </a:lnSpc>
              <a:spcBef>
                <a:spcPts val="1800"/>
              </a:spcBef>
              <a:spcAft>
                <a:spcPct val="0"/>
              </a:spcAft>
            </a:pPr>
            <a:r>
              <a:rPr lang="en-US" sz="2800" dirty="0" smtClean="0"/>
              <a:t>L,45;421:6;253:f.44'N5 </a:t>
            </a:r>
          </a:p>
          <a:p>
            <a:pPr marL="342900" indent="-342900" eaLnBrk="0" fontAlgn="base" hangingPunct="0">
              <a:lnSpc>
                <a:spcPct val="93000"/>
              </a:lnSpc>
              <a:spcBef>
                <a:spcPts val="1800"/>
              </a:spcBef>
              <a:spcAft>
                <a:spcPct val="0"/>
              </a:spcAft>
            </a:pPr>
            <a:r>
              <a:rPr lang="en-US" sz="2800" dirty="0" err="1" smtClean="0"/>
              <a:t>Medicine,Lungs;Tuberculosis:Treatment;Xray</a:t>
            </a:r>
            <a:r>
              <a:rPr lang="en-US" sz="2800" dirty="0" smtClean="0"/>
              <a:t/>
            </a:r>
            <a:br>
              <a:rPr lang="en-US" sz="2800" dirty="0" smtClean="0"/>
            </a:br>
            <a:r>
              <a:rPr lang="en-US" sz="2800" dirty="0" smtClean="0"/>
              <a:t>:Research.India'1950</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Facets in the Library of Congress</a:t>
            </a:r>
            <a:br>
              <a:rPr lang="en-US" sz="3600" b="1" dirty="0" smtClean="0"/>
            </a:br>
            <a:r>
              <a:rPr lang="en-US" sz="3600" b="1" dirty="0" smtClean="0"/>
              <a:t> Subject Headings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286000"/>
            <a:ext cx="8534400" cy="419425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LCSH uses facets for Topic, Place, Time, and Form (but they can be ordered in a variety of ways)</a:t>
            </a:r>
          </a:p>
          <a:p>
            <a:pPr marL="342900" indent="-342900" eaLnBrk="0" fontAlgn="base" hangingPunct="0">
              <a:lnSpc>
                <a:spcPct val="93000"/>
              </a:lnSpc>
              <a:spcBef>
                <a:spcPts val="1800"/>
              </a:spcBef>
              <a:spcAft>
                <a:spcPct val="0"/>
              </a:spcAft>
              <a:buFont typeface="Arial" pitchFamily="34" charset="0"/>
              <a:buChar char="•"/>
            </a:pPr>
            <a:r>
              <a:rPr lang="en-US" sz="2800" dirty="0" smtClean="0"/>
              <a:t>(Topic Main Heading - Place - Topic - Time - Form)</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Art criticism - France - Paris - History - Nineteenth Century - Bibliography </a:t>
            </a:r>
          </a:p>
          <a:p>
            <a:pPr marL="342900" indent="-342900" eaLnBrk="0" fontAlgn="base" hangingPunct="0">
              <a:lnSpc>
                <a:spcPct val="93000"/>
              </a:lnSpc>
              <a:spcBef>
                <a:spcPts val="1800"/>
              </a:spcBef>
              <a:spcAft>
                <a:spcPct val="0"/>
              </a:spcAft>
              <a:buFont typeface="Arial" pitchFamily="34" charset="0"/>
              <a:buChar char="•"/>
            </a:pPr>
            <a:r>
              <a:rPr lang="en-US" sz="2800" dirty="0" smtClean="0"/>
              <a:t>(Topic Main Heading - Topic - Place - Time - Form)</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Art - Censorship - Europe - Twentieth Century - Exhibitions</a:t>
            </a:r>
            <a:endParaRPr lang="en-US" sz="28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14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Designing a Faceted Classification</a:t>
            </a:r>
            <a:br>
              <a:rPr lang="en-US" sz="3600" b="1" dirty="0" smtClean="0"/>
            </a:br>
            <a:r>
              <a:rPr lang="en-US" sz="3600" b="1" dirty="0" smtClean="0"/>
              <a:t> (TDO 7.4.4)</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81200"/>
            <a:ext cx="8534400" cy="454133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t>Collect examples that need to be classified</a:t>
            </a:r>
          </a:p>
          <a:p>
            <a:pPr marL="342900" indent="-342900" eaLnBrk="0" fontAlgn="base" hangingPunct="0">
              <a:lnSpc>
                <a:spcPct val="93000"/>
              </a:lnSpc>
              <a:spcBef>
                <a:spcPts val="1800"/>
              </a:spcBef>
              <a:spcAft>
                <a:spcPct val="0"/>
              </a:spcAft>
              <a:buFont typeface="Arial" pitchFamily="34" charset="0"/>
              <a:buChar char="•"/>
            </a:pPr>
            <a:r>
              <a:rPr lang="en-US" sz="2400" dirty="0" smtClean="0"/>
              <a:t>Identify candidates for facets and </a:t>
            </a:r>
            <a:r>
              <a:rPr lang="en-US" sz="2400" dirty="0" err="1" smtClean="0"/>
              <a:t>subfacets</a:t>
            </a:r>
            <a:r>
              <a:rPr lang="en-US" sz="2400" dirty="0" smtClean="0"/>
              <a:t> by analyzing the examples</a:t>
            </a:r>
          </a:p>
          <a:p>
            <a:pPr marL="342900" indent="-342900" eaLnBrk="0" fontAlgn="base" hangingPunct="0">
              <a:lnSpc>
                <a:spcPct val="93000"/>
              </a:lnSpc>
              <a:spcBef>
                <a:spcPts val="1800"/>
              </a:spcBef>
              <a:spcAft>
                <a:spcPct val="0"/>
              </a:spcAft>
              <a:buFont typeface="Arial" pitchFamily="34" charset="0"/>
              <a:buChar char="•"/>
            </a:pPr>
            <a:r>
              <a:rPr lang="en-US" sz="2400" dirty="0" smtClean="0"/>
              <a:t>Order foci within facets</a:t>
            </a:r>
          </a:p>
          <a:p>
            <a:pPr marL="342900" indent="-342900" eaLnBrk="0" fontAlgn="base" hangingPunct="0">
              <a:lnSpc>
                <a:spcPct val="93000"/>
              </a:lnSpc>
              <a:spcBef>
                <a:spcPts val="1800"/>
              </a:spcBef>
              <a:spcAft>
                <a:spcPct val="0"/>
              </a:spcAft>
              <a:buFont typeface="Arial" pitchFamily="34" charset="0"/>
              <a:buChar char="•"/>
            </a:pPr>
            <a:r>
              <a:rPr lang="en-US" sz="2400" dirty="0" smtClean="0"/>
              <a:t>Determine grammar for ordering and combining facets and </a:t>
            </a:r>
            <a:r>
              <a:rPr lang="en-US" sz="2400" dirty="0" err="1" smtClean="0"/>
              <a:t>subfacets</a:t>
            </a:r>
            <a:endParaRPr lang="en-US" sz="2400" dirty="0" smtClean="0"/>
          </a:p>
          <a:p>
            <a:pPr marL="342900" indent="-342900" eaLnBrk="0" fontAlgn="base" hangingPunct="0">
              <a:lnSpc>
                <a:spcPct val="93000"/>
              </a:lnSpc>
              <a:spcBef>
                <a:spcPts val="1800"/>
              </a:spcBef>
              <a:spcAft>
                <a:spcPct val="0"/>
              </a:spcAft>
              <a:buFont typeface="Arial" pitchFamily="34" charset="0"/>
              <a:buChar char="•"/>
            </a:pPr>
            <a:r>
              <a:rPr lang="en-US" sz="2400" dirty="0" smtClean="0"/>
              <a:t>Create new facets and </a:t>
            </a:r>
            <a:r>
              <a:rPr lang="en-US" sz="2400" dirty="0" err="1" smtClean="0"/>
              <a:t>subfacets</a:t>
            </a:r>
            <a:r>
              <a:rPr lang="en-US" sz="2400" dirty="0" smtClean="0"/>
              <a:t> where needed</a:t>
            </a:r>
          </a:p>
          <a:p>
            <a:pPr marL="342900" indent="-342900" eaLnBrk="0" fontAlgn="base" hangingPunct="0">
              <a:lnSpc>
                <a:spcPct val="93000"/>
              </a:lnSpc>
              <a:spcBef>
                <a:spcPts val="1800"/>
              </a:spcBef>
              <a:spcAft>
                <a:spcPct val="0"/>
              </a:spcAft>
              <a:buFont typeface="Arial" pitchFamily="34" charset="0"/>
              <a:buChar char="•"/>
            </a:pPr>
            <a:r>
              <a:rPr lang="en-US" sz="2400" dirty="0" smtClean="0"/>
              <a:t>Test classification scheme on new examples</a:t>
            </a:r>
          </a:p>
          <a:p>
            <a:pPr marL="342900" indent="-342900" eaLnBrk="0" fontAlgn="base" hangingPunct="0">
              <a:lnSpc>
                <a:spcPct val="93000"/>
              </a:lnSpc>
              <a:spcBef>
                <a:spcPts val="1800"/>
              </a:spcBef>
              <a:spcAft>
                <a:spcPct val="0"/>
              </a:spcAft>
              <a:buFont typeface="Arial" pitchFamily="34" charset="0"/>
              <a:buChar char="•"/>
            </a:pPr>
            <a:r>
              <a:rPr lang="en-US" sz="2400" dirty="0" smtClean="0"/>
              <a:t>Iterate and refine throughout</a:t>
            </a:r>
            <a:endParaRPr lang="en-US" sz="24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Types of Facets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286000"/>
            <a:ext cx="8534400" cy="281836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t>Enumerative -- a set of mutually exclusive possible values</a:t>
            </a:r>
          </a:p>
          <a:p>
            <a:pPr marL="342900" indent="-342900" eaLnBrk="0" fontAlgn="base" hangingPunct="0">
              <a:lnSpc>
                <a:spcPct val="93000"/>
              </a:lnSpc>
              <a:spcBef>
                <a:spcPts val="1800"/>
              </a:spcBef>
              <a:spcAft>
                <a:spcPct val="0"/>
              </a:spcAft>
              <a:buFont typeface="Arial" pitchFamily="34" charset="0"/>
              <a:buChar char="•"/>
            </a:pPr>
            <a:r>
              <a:rPr lang="en-US" sz="2400" dirty="0" smtClean="0"/>
              <a:t>Boolean -- yes or no on some dimension</a:t>
            </a:r>
          </a:p>
          <a:p>
            <a:pPr marL="342900" indent="-342900" eaLnBrk="0" fontAlgn="base" hangingPunct="0">
              <a:lnSpc>
                <a:spcPct val="93000"/>
              </a:lnSpc>
              <a:spcBef>
                <a:spcPts val="1800"/>
              </a:spcBef>
              <a:spcAft>
                <a:spcPct val="0"/>
              </a:spcAft>
              <a:buFont typeface="Arial" pitchFamily="34" charset="0"/>
              <a:buChar char="•"/>
            </a:pPr>
            <a:r>
              <a:rPr lang="en-US" sz="2400" dirty="0" smtClean="0"/>
              <a:t>Hierarchical or taxonomic -- organize the instances by logical containment</a:t>
            </a:r>
          </a:p>
          <a:p>
            <a:pPr marL="342900" indent="-342900" eaLnBrk="0" fontAlgn="base" hangingPunct="0">
              <a:lnSpc>
                <a:spcPct val="93000"/>
              </a:lnSpc>
              <a:spcBef>
                <a:spcPts val="1800"/>
              </a:spcBef>
              <a:spcAft>
                <a:spcPct val="0"/>
              </a:spcAft>
              <a:buFont typeface="Arial" pitchFamily="34" charset="0"/>
              <a:buChar char="•"/>
            </a:pPr>
            <a:r>
              <a:rPr lang="en-US" sz="2400" dirty="0" smtClean="0"/>
              <a:t>Spectrum -- numerical attributes on some range, with min and max</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Choosing Facets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1860511"/>
            <a:ext cx="8534400" cy="499748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t>ORTHOGONALITY - facets are independent dimensions</a:t>
            </a:r>
          </a:p>
          <a:p>
            <a:pPr marL="342900" indent="-342900" eaLnBrk="0" fontAlgn="base" hangingPunct="0">
              <a:lnSpc>
                <a:spcPct val="93000"/>
              </a:lnSpc>
              <a:spcBef>
                <a:spcPts val="1800"/>
              </a:spcBef>
              <a:spcAft>
                <a:spcPct val="0"/>
              </a:spcAft>
              <a:buFont typeface="Arial" pitchFamily="34" charset="0"/>
              <a:buChar char="•"/>
            </a:pPr>
            <a:r>
              <a:rPr lang="en-US" sz="2400" dirty="0" smtClean="0"/>
              <a:t>SEMANTIC BALANCE - top level facets are the most important semantic dimensions of the domain; values within facets are at equal semantic level</a:t>
            </a:r>
          </a:p>
          <a:p>
            <a:pPr marL="342900" indent="-342900" eaLnBrk="0" fontAlgn="base" hangingPunct="0">
              <a:lnSpc>
                <a:spcPct val="93000"/>
              </a:lnSpc>
              <a:spcBef>
                <a:spcPts val="1800"/>
              </a:spcBef>
              <a:spcAft>
                <a:spcPct val="0"/>
              </a:spcAft>
              <a:buFont typeface="Arial" pitchFamily="34" charset="0"/>
              <a:buChar char="•"/>
            </a:pPr>
            <a:r>
              <a:rPr lang="en-US" sz="2400" dirty="0" smtClean="0"/>
              <a:t>COVERAGE - all current instances can be classified</a:t>
            </a:r>
          </a:p>
          <a:p>
            <a:pPr marL="342900" indent="-342900" eaLnBrk="0" fontAlgn="base" hangingPunct="0">
              <a:lnSpc>
                <a:spcPct val="93000"/>
              </a:lnSpc>
              <a:spcBef>
                <a:spcPts val="1800"/>
              </a:spcBef>
              <a:spcAft>
                <a:spcPct val="0"/>
              </a:spcAft>
              <a:buFont typeface="Arial" pitchFamily="34" charset="0"/>
              <a:buChar char="•"/>
            </a:pPr>
            <a:r>
              <a:rPr lang="en-US" sz="2400" dirty="0" smtClean="0"/>
              <a:t>SCALABILITY - future instances can be classified</a:t>
            </a:r>
          </a:p>
          <a:p>
            <a:pPr marL="342900" indent="-342900" eaLnBrk="0" fontAlgn="base" hangingPunct="0">
              <a:lnSpc>
                <a:spcPct val="93000"/>
              </a:lnSpc>
              <a:spcBef>
                <a:spcPts val="1800"/>
              </a:spcBef>
              <a:spcAft>
                <a:spcPct val="0"/>
              </a:spcAft>
              <a:buFont typeface="Arial" pitchFamily="34" charset="0"/>
              <a:buChar char="•"/>
            </a:pPr>
            <a:r>
              <a:rPr lang="en-US" sz="2400" dirty="0" smtClean="0"/>
              <a:t>OBJECTIVITY - instances can be objectively classified; might also be called CONCRETENESS</a:t>
            </a:r>
          </a:p>
          <a:p>
            <a:pPr marL="342900" indent="-342900" eaLnBrk="0" fontAlgn="base" hangingPunct="0">
              <a:lnSpc>
                <a:spcPct val="93000"/>
              </a:lnSpc>
              <a:spcBef>
                <a:spcPts val="1800"/>
              </a:spcBef>
              <a:spcAft>
                <a:spcPct val="0"/>
              </a:spcAft>
              <a:buFont typeface="Arial" pitchFamily="34" charset="0"/>
              <a:buChar char="•"/>
            </a:pPr>
            <a:r>
              <a:rPr lang="en-US" sz="2400" dirty="0" smtClean="0"/>
              <a:t>NOT IDIOSYNCRATIC - facet semantics should be "mainstream" or "normative" and not rely on clever, fanciful or metaphoric  interpretation</a:t>
            </a:r>
            <a:endParaRPr lang="en-US" sz="24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Taskonomy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228600" y="1981200"/>
            <a:ext cx="8534400" cy="166971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t>In contrast to "taxonomy" - an approach to organization based on similarity of content or characteristics - a "</a:t>
            </a:r>
            <a:r>
              <a:rPr lang="en-US" sz="2400" dirty="0" err="1" smtClean="0"/>
              <a:t>taskonomy</a:t>
            </a:r>
            <a:r>
              <a:rPr lang="en-US" sz="2400" dirty="0" smtClean="0"/>
              <a:t>" organizes on the basis of purpose or "activity structure“</a:t>
            </a:r>
          </a:p>
          <a:p>
            <a:pPr marL="342900" indent="-342900" eaLnBrk="0" fontAlgn="base" hangingPunct="0">
              <a:lnSpc>
                <a:spcPct val="93000"/>
              </a:lnSpc>
              <a:spcBef>
                <a:spcPts val="1800"/>
              </a:spcBef>
              <a:spcAft>
                <a:spcPct val="0"/>
              </a:spcAft>
              <a:buFont typeface="Arial" pitchFamily="34" charset="0"/>
              <a:buChar char="•"/>
            </a:pPr>
            <a:r>
              <a:rPr lang="en-US" sz="2400" dirty="0" smtClean="0"/>
              <a:t>A COOK’S TASKONOMY (Figure 7.1 in TDO)</a:t>
            </a:r>
          </a:p>
        </p:txBody>
      </p:sp>
      <p:pic>
        <p:nvPicPr>
          <p:cNvPr id="3074" name="Picture 2"/>
          <p:cNvPicPr>
            <a:picLocks noChangeAspect="1" noChangeArrowheads="1"/>
          </p:cNvPicPr>
          <p:nvPr/>
        </p:nvPicPr>
        <p:blipFill>
          <a:blip r:embed="rId4" cstate="print"/>
          <a:srcRect/>
          <a:stretch>
            <a:fillRect/>
          </a:stretch>
        </p:blipFill>
        <p:spPr bwMode="auto">
          <a:xfrm>
            <a:off x="1066800" y="3733800"/>
            <a:ext cx="6629400" cy="2657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“Distributed Cognition”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066800"/>
            <a:ext cx="8534400" cy="430691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t>"Distributed cognition" is a "dialect" of cognitive science that views cognitive activity as not just something that takes place within the mind of a single person a some moment in time; it is:</a:t>
            </a:r>
          </a:p>
          <a:p>
            <a:pPr marL="800100" lvl="3" indent="-342900" eaLnBrk="0" fontAlgn="base" hangingPunct="0">
              <a:lnSpc>
                <a:spcPct val="93000"/>
              </a:lnSpc>
              <a:spcBef>
                <a:spcPts val="1800"/>
              </a:spcBef>
              <a:spcAft>
                <a:spcPct val="0"/>
              </a:spcAft>
              <a:buFont typeface="Arial" pitchFamily="34" charset="0"/>
              <a:buChar char="•"/>
            </a:pPr>
            <a:r>
              <a:rPr lang="en-US" sz="2800" dirty="0" smtClean="0"/>
              <a:t>Distributed across the members of a social or goal-oriented group</a:t>
            </a:r>
          </a:p>
          <a:p>
            <a:pPr marL="800100" lvl="3" indent="-342900" eaLnBrk="0" fontAlgn="base" hangingPunct="0">
              <a:lnSpc>
                <a:spcPct val="93000"/>
              </a:lnSpc>
              <a:spcBef>
                <a:spcPts val="1800"/>
              </a:spcBef>
              <a:spcAft>
                <a:spcPct val="0"/>
              </a:spcAft>
              <a:buFont typeface="Arial" pitchFamily="34" charset="0"/>
              <a:buChar char="•"/>
            </a:pPr>
            <a:r>
              <a:rPr lang="en-US" sz="2800" dirty="0" smtClean="0"/>
              <a:t>Distributed and coordinated between people and the technology and artifacts they create and use</a:t>
            </a:r>
            <a:endParaRPr lang="en-US" sz="2400" dirty="0" smtClean="0"/>
          </a:p>
        </p:txBody>
      </p:sp>
      <p:sp>
        <p:nvSpPr>
          <p:cNvPr id="9" name="Rectangle 8"/>
          <p:cNvSpPr/>
          <p:nvPr/>
        </p:nvSpPr>
        <p:spPr>
          <a:xfrm>
            <a:off x="1600200" y="5657671"/>
            <a:ext cx="5715000" cy="923330"/>
          </a:xfrm>
          <a:prstGeom prst="rect">
            <a:avLst/>
          </a:prstGeom>
        </p:spPr>
        <p:txBody>
          <a:bodyPr wrap="square">
            <a:spAutoFit/>
          </a:bodyPr>
          <a:lstStyle/>
          <a:p>
            <a:r>
              <a:rPr lang="en-US" dirty="0" err="1" smtClean="0"/>
              <a:t>Hollan</a:t>
            </a:r>
            <a:r>
              <a:rPr lang="en-US" dirty="0" smtClean="0"/>
              <a:t>, Hutchins, &amp; </a:t>
            </a:r>
            <a:r>
              <a:rPr lang="en-US" dirty="0" err="1" smtClean="0"/>
              <a:t>Kirsh</a:t>
            </a:r>
            <a:r>
              <a:rPr lang="en-US" dirty="0" smtClean="0"/>
              <a:t>, "Distributed Cognition: Toward a New Foundation for Human-Computer Interaction Research," ACM TOCHI, 2000</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Intelligent Use of Space”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1143000"/>
            <a:ext cx="8534400" cy="470766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t>"Whether we are aware of it or not, we are constantly organizing and reorganizing our workplace to enhance performance"</a:t>
            </a:r>
          </a:p>
          <a:p>
            <a:pPr marL="342900" indent="-342900" eaLnBrk="0" fontAlgn="base" hangingPunct="0">
              <a:lnSpc>
                <a:spcPct val="93000"/>
              </a:lnSpc>
              <a:spcBef>
                <a:spcPts val="1800"/>
              </a:spcBef>
              <a:spcAft>
                <a:spcPct val="0"/>
              </a:spcAft>
              <a:buFont typeface="Arial" pitchFamily="34" charset="0"/>
              <a:buChar char="•"/>
            </a:pPr>
            <a:r>
              <a:rPr lang="en-US" sz="2800" dirty="0" smtClean="0"/>
              <a:t>"The physics of the world is such that at times the histories of use are perceptually available to us in ways that support the tasks we are doing"</a:t>
            </a:r>
          </a:p>
          <a:p>
            <a:pPr marL="342900" indent="-342900" eaLnBrk="0" fontAlgn="base" hangingPunct="0">
              <a:lnSpc>
                <a:spcPct val="93000"/>
              </a:lnSpc>
              <a:spcBef>
                <a:spcPts val="1800"/>
              </a:spcBef>
              <a:spcAft>
                <a:spcPct val="0"/>
              </a:spcAft>
              <a:buFont typeface="Arial" pitchFamily="34" charset="0"/>
              <a:buChar char="•"/>
            </a:pPr>
            <a:r>
              <a:rPr lang="en-US" sz="2800" dirty="0" smtClean="0"/>
              <a:t>"When space is used well, it reduces the time and memory demands of our tasks... to simplify choice, to simplify perception, and simplify internal computation”</a:t>
            </a:r>
          </a:p>
        </p:txBody>
      </p:sp>
      <p:sp>
        <p:nvSpPr>
          <p:cNvPr id="8" name="Rectangle 7"/>
          <p:cNvSpPr/>
          <p:nvPr/>
        </p:nvSpPr>
        <p:spPr>
          <a:xfrm>
            <a:off x="1981200" y="6019800"/>
            <a:ext cx="4572000" cy="646331"/>
          </a:xfrm>
          <a:prstGeom prst="rect">
            <a:avLst/>
          </a:prstGeom>
        </p:spPr>
        <p:txBody>
          <a:bodyPr>
            <a:spAutoFit/>
          </a:bodyPr>
          <a:lstStyle/>
          <a:p>
            <a:r>
              <a:rPr lang="en-US" dirty="0" err="1" smtClean="0"/>
              <a:t>Kirsh</a:t>
            </a:r>
            <a:r>
              <a:rPr lang="en-US" dirty="0" smtClean="0"/>
              <a:t>, David. "The intelligent use of space." </a:t>
            </a:r>
            <a:r>
              <a:rPr lang="en-US" i="1" dirty="0" smtClean="0"/>
              <a:t>Artificial intelligence</a:t>
            </a:r>
            <a:r>
              <a:rPr lang="en-US" dirty="0" smtClean="0"/>
              <a:t> 73, no. 1 (1995): 31-68.</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lnSpcReduction="10000"/>
          </a:bodyPr>
          <a:lstStyle/>
          <a:p>
            <a:r>
              <a:rPr lang="en-US" sz="2800" dirty="0" smtClean="0">
                <a:hlinkClick r:id="rId3"/>
              </a:rPr>
              <a:t>TDO 9</a:t>
            </a:r>
            <a:r>
              <a:rPr lang="en-US" sz="2800" dirty="0" smtClean="0"/>
              <a:t> through </a:t>
            </a:r>
            <a:r>
              <a:rPr lang="en-US" sz="2800" dirty="0" smtClean="0">
                <a:hlinkClick r:id="rId4"/>
              </a:rPr>
              <a:t>9.3</a:t>
            </a:r>
            <a:endParaRPr lang="en-US" sz="2800" dirty="0" smtClean="0"/>
          </a:p>
          <a:p>
            <a:r>
              <a:rPr lang="en-US" sz="2800" dirty="0" err="1" smtClean="0"/>
              <a:t>Trant</a:t>
            </a:r>
            <a:r>
              <a:rPr lang="en-US" sz="2800" dirty="0" smtClean="0"/>
              <a:t>, Jennifer. “Emerging convergence? Thoughts on museums, archives, libraries, and professional training.” Museum Management and Curatorship 24, no. 4 (2009): </a:t>
            </a:r>
            <a:r>
              <a:rPr lang="en-US" sz="2800" dirty="0" smtClean="0"/>
              <a:t>369-387</a:t>
            </a:r>
            <a:endParaRPr lang="en-US" sz="2800" dirty="0" smtClean="0"/>
          </a:p>
          <a:p>
            <a:r>
              <a:rPr lang="en-US" sz="2800" dirty="0" smtClean="0"/>
              <a:t>Williams, Ashley. “User-centered design, activity-centered design, and goal-directed design: a review of three methods for designing web applications.” In Proceedings of the 27th ACM international conference on Design of communication, pp. 1-8. ACM, 2009. </a:t>
            </a:r>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5"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Lessons from Standards Making: Incentives and Disincentives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36180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Approaches that require perfect coordination and altruism are of no practical interest</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Disincentives to agree on semantics arise if agreement means that someone has to change an implementation and pay the cost of doing so</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Model-driven development tools that generate needed software artifacts (e.g., system and user interfaces) from specifications can encourage standards adoption by reducing the transition costs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94260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MITRE Reference Model for Comparing Standards: Data Objects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293102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What is the semantic granularity of the concepts being standardized?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Is there also a standard for how the concepts are encoding in some syntactic or physical representation?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Does the standard also specify "instance sets" or possible values for each data element concept?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15293" y="914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MITRE Reference Model for Comparing Standards: Structures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235670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 addition to standards for data objects, are there standards for schemas or "document architectures" that structurally organize them?</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Are there standards for the instances or interchange formats used by publishers/producers or expected by subscribers/consumers?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1219200" y="1842676"/>
            <a:ext cx="6695971" cy="4255139"/>
          </a:xfrm>
          <a:prstGeom prst="rect">
            <a:avLst/>
          </a:prstGeom>
        </p:spPr>
      </p:pic>
      <p:sp>
        <p:nvSpPr>
          <p:cNvPr id="10" name="Title 9"/>
          <p:cNvSpPr>
            <a:spLocks noGrp="1"/>
          </p:cNvSpPr>
          <p:nvPr>
            <p:ph type="title"/>
          </p:nvPr>
        </p:nvSpPr>
        <p:spPr/>
        <p:txBody>
          <a:bodyPr>
            <a:normAutofit fontScale="90000"/>
          </a:bodyPr>
          <a:lstStyle/>
          <a:p>
            <a:r>
              <a:rPr lang="en-US" b="1" dirty="0" smtClean="0"/>
              <a:t>Horizontal and Vertical</a:t>
            </a:r>
            <a:br>
              <a:rPr lang="en-US" b="1" dirty="0" smtClean="0"/>
            </a:br>
            <a:r>
              <a:rPr lang="en-US" b="1" dirty="0" smtClean="0"/>
              <a:t> Document Components</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a:t>
            </a:r>
            <a:r>
              <a:rPr lang="en-US" sz="3600" b="1" dirty="0" smtClean="0">
                <a:hlinkClick r:id="rId3"/>
              </a:rPr>
              <a:t>Universal Business Language </a:t>
            </a:r>
            <a:r>
              <a:rPr lang="en-US" sz="3600" b="1" dirty="0" smtClean="0"/>
              <a:t>(UBL)</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7772400" cy="373066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Over 100 document types built using core components and a common architecture/</a:t>
            </a:r>
            <a:r>
              <a:rPr lang="en-US" sz="2400" dirty="0" err="1" smtClean="0">
                <a:latin typeface="UC Berkeley OS Sign"/>
                <a:cs typeface="Arial" pitchFamily="34" charset="0"/>
                <a:sym typeface="Arial" pitchFamily="34" charset="0"/>
              </a:rPr>
              <a:t>metamodel</a:t>
            </a:r>
            <a:r>
              <a:rPr lang="en-US" sz="2400" dirty="0" smtClean="0">
                <a:latin typeface="UC Berkeley OS Sign"/>
                <a:cs typeface="Arial" pitchFamily="34" charset="0"/>
                <a:sym typeface="Arial" pitchFamily="34" charset="0"/>
              </a:rPr>
              <a:t> needed for supply chains (European) and International Trade (Asia and US), collaborative planning, forecasting, and replenishment; vendor managed inventory; intermodal freight management; and utility billing</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These document types use a library of XML schemas for reusable aggregate data components such as "Address," "Item," and "Payment“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2645</Words>
  <Application>Microsoft Office PowerPoint</Application>
  <PresentationFormat>On-screen Show (4:3)</PresentationFormat>
  <Paragraphs>357</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Plan for Today’s Lecture(s)</vt:lpstr>
      <vt:lpstr>INFO 202 “Information Organization &amp; Retrieval” Fall 2013 </vt:lpstr>
      <vt:lpstr>MITRE Reference Model for Understanding and Comparing Standards</vt:lpstr>
      <vt:lpstr>Lessons From Standards Making: The "Person-Concept" Tradeoff</vt:lpstr>
      <vt:lpstr>Lessons from Standards Making: Incentives and Disincentives</vt:lpstr>
      <vt:lpstr>MITRE Reference Model for Comparing Standards: Data Objects</vt:lpstr>
      <vt:lpstr>MITRE Reference Model for Comparing Standards: Structures</vt:lpstr>
      <vt:lpstr>Horizontal and Vertical  Document Components</vt:lpstr>
      <vt:lpstr>The Universal Business Language (UBL)</vt:lpstr>
      <vt:lpstr>MITRE Reference Model for Comparing Standards: Community Characteristics</vt:lpstr>
      <vt:lpstr>Lessons from Standards Making: Enterprise Data Standards</vt:lpstr>
      <vt:lpstr>Lessons from Standards Making: "Communities of Interest"</vt:lpstr>
      <vt:lpstr>INFO 202 “Information Organization &amp; Retrieval” Fall 2013 </vt:lpstr>
      <vt:lpstr>Bibliographic Classification</vt:lpstr>
      <vt:lpstr>Dewey Decimal Classification</vt:lpstr>
      <vt:lpstr>Dewey Decimal Classification</vt:lpstr>
      <vt:lpstr>Dewey Decimal Classification</vt:lpstr>
      <vt:lpstr>DDC on Religion</vt:lpstr>
      <vt:lpstr>DDC and the “One and Only  One Place” Rule</vt:lpstr>
      <vt:lpstr>Library of Congress Classification</vt:lpstr>
      <vt:lpstr>British Burn the White House (1814)</vt:lpstr>
      <vt:lpstr>An Important Distinction</vt:lpstr>
      <vt:lpstr>Library of Congress Classification</vt:lpstr>
      <vt:lpstr>Library of Congress Classification</vt:lpstr>
      <vt:lpstr>Where’s Computer Science?</vt:lpstr>
      <vt:lpstr>BISAC</vt:lpstr>
      <vt:lpstr>Top Level BISAC Categories</vt:lpstr>
      <vt:lpstr>The “Dewey Dilemma”</vt:lpstr>
      <vt:lpstr>INFO 202 “Information Organization &amp; Retrieval” Fall 2013 </vt:lpstr>
      <vt:lpstr>The Need For Multiple Classifications</vt:lpstr>
      <vt:lpstr>Wine Classifications</vt:lpstr>
      <vt:lpstr>Faceted Classification</vt:lpstr>
      <vt:lpstr>Facets as a Controlled Vocabulary</vt:lpstr>
      <vt:lpstr>Marti Hearst and Faceted UIs</vt:lpstr>
      <vt:lpstr>Facets and User Interfaces</vt:lpstr>
      <vt:lpstr>Facets in “Flamenco”</vt:lpstr>
      <vt:lpstr>Some Live Examples</vt:lpstr>
      <vt:lpstr>Faceted Classification - Condorcet</vt:lpstr>
      <vt:lpstr>Faceted Classification - Rangananthan</vt:lpstr>
      <vt:lpstr>Ranganathan's Colon Classification (PMEST)</vt:lpstr>
      <vt:lpstr>Facets in the Library of Congress  Subject Headings</vt:lpstr>
      <vt:lpstr>Designing a Faceted Classification  (TDO 7.4.4)</vt:lpstr>
      <vt:lpstr>Types of Facets</vt:lpstr>
      <vt:lpstr>Choosing Facets</vt:lpstr>
      <vt:lpstr>Taskonomy</vt:lpstr>
      <vt:lpstr>“Distributed Cognition”</vt:lpstr>
      <vt:lpstr>“The Intelligent Use of Space”</vt:lpstr>
      <vt:lpstr>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2013-10-18T19:56:04Z</dcterms:created>
  <dcterms:modified xsi:type="dcterms:W3CDTF">2013-10-18T19:56:35Z</dcterms:modified>
</cp:coreProperties>
</file>