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gif" ContentType="image/gif"/>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3"/>
  </p:notesMasterIdLst>
  <p:handoutMasterIdLst>
    <p:handoutMasterId r:id="rId54"/>
  </p:handoutMasterIdLst>
  <p:sldIdLst>
    <p:sldId id="256" r:id="rId2"/>
    <p:sldId id="351" r:id="rId3"/>
    <p:sldId id="336" r:id="rId4"/>
    <p:sldId id="486" r:id="rId5"/>
    <p:sldId id="443" r:id="rId6"/>
    <p:sldId id="396" r:id="rId7"/>
    <p:sldId id="442" r:id="rId8"/>
    <p:sldId id="341" r:id="rId9"/>
    <p:sldId id="444" r:id="rId10"/>
    <p:sldId id="342" r:id="rId11"/>
    <p:sldId id="445" r:id="rId12"/>
    <p:sldId id="434" r:id="rId13"/>
    <p:sldId id="436" r:id="rId14"/>
    <p:sldId id="435" r:id="rId15"/>
    <p:sldId id="447" r:id="rId16"/>
    <p:sldId id="438" r:id="rId17"/>
    <p:sldId id="437" r:id="rId18"/>
    <p:sldId id="484" r:id="rId19"/>
    <p:sldId id="403" r:id="rId20"/>
    <p:sldId id="449" r:id="rId21"/>
    <p:sldId id="450" r:id="rId22"/>
    <p:sldId id="451" r:id="rId23"/>
    <p:sldId id="441" r:id="rId24"/>
    <p:sldId id="452" r:id="rId25"/>
    <p:sldId id="453" r:id="rId26"/>
    <p:sldId id="454" r:id="rId27"/>
    <p:sldId id="487" r:id="rId28"/>
    <p:sldId id="456" r:id="rId29"/>
    <p:sldId id="455" r:id="rId30"/>
    <p:sldId id="458" r:id="rId31"/>
    <p:sldId id="457" r:id="rId32"/>
    <p:sldId id="459" r:id="rId33"/>
    <p:sldId id="460" r:id="rId34"/>
    <p:sldId id="494" r:id="rId35"/>
    <p:sldId id="491" r:id="rId36"/>
    <p:sldId id="466" r:id="rId37"/>
    <p:sldId id="463" r:id="rId38"/>
    <p:sldId id="461" r:id="rId39"/>
    <p:sldId id="495" r:id="rId40"/>
    <p:sldId id="492" r:id="rId41"/>
    <p:sldId id="493" r:id="rId42"/>
    <p:sldId id="439" r:id="rId43"/>
    <p:sldId id="448" r:id="rId44"/>
    <p:sldId id="465" r:id="rId45"/>
    <p:sldId id="496" r:id="rId46"/>
    <p:sldId id="475" r:id="rId47"/>
    <p:sldId id="483" r:id="rId48"/>
    <p:sldId id="473" r:id="rId49"/>
    <p:sldId id="480" r:id="rId50"/>
    <p:sldId id="477" r:id="rId51"/>
    <p:sldId id="311" r:id="rId5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66182" autoAdjust="0"/>
  </p:normalViewPr>
  <p:slideViewPr>
    <p:cSldViewPr>
      <p:cViewPr>
        <p:scale>
          <a:sx n="66" d="100"/>
          <a:sy n="66" d="100"/>
        </p:scale>
        <p:origin x="-201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71" d="100"/>
          <a:sy n="71" d="100"/>
        </p:scale>
        <p:origin x="-3138" y="-78"/>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7D185424-A03C-493E-836F-DBE882E5EDF8}" type="datetimeFigureOut">
              <a:rPr lang="en-US" smtClean="0"/>
              <a:pPr/>
              <a:t>10/12/2013</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E723D477-F91C-4067-917E-BA2E45999C8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490B4808-2445-4A8E-B4E1-ED80AB1FCF8F}" type="datetimeFigureOut">
              <a:rPr lang="en-US" smtClean="0"/>
              <a:pPr/>
              <a:t>10/12/2013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433CA1B0-15C9-4F2D-85FD-131A188FAB7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675727" lvl="1" indent="-222239">
              <a:lnSpc>
                <a:spcPct val="92000"/>
              </a:lnSpc>
              <a:spcBef>
                <a:spcPts val="1786"/>
              </a:spcBef>
              <a:buClr>
                <a:srgbClr val="002955"/>
              </a:buClr>
              <a:buSzPct val="44000"/>
              <a:buFont typeface="Wingdings" pitchFamily="2" charset="2"/>
              <a:buChar char="l"/>
              <a:tabLst>
                <a:tab pos="926498" algn="l"/>
                <a:tab pos="1845487" algn="l"/>
                <a:tab pos="2776489" algn="l"/>
                <a:tab pos="3692475" algn="l"/>
                <a:tab pos="4623477" algn="l"/>
                <a:tab pos="5555980" algn="l"/>
                <a:tab pos="6474969" algn="l"/>
                <a:tab pos="7378942" algn="l"/>
                <a:tab pos="8320456" algn="l"/>
                <a:tab pos="9237943" algn="l"/>
                <a:tab pos="10182460" algn="l"/>
                <a:tab pos="11087934" algn="l"/>
              </a:tabLst>
            </a:pPr>
            <a:endParaRPr lang="en-US" dirty="0" smtClean="0">
              <a:latin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3CA1B0-15C9-4F2D-85FD-131A188FAB7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eaLnBrk="0" fontAlgn="base" hangingPunct="0">
              <a:lnSpc>
                <a:spcPct val="93000"/>
              </a:lnSpc>
              <a:spcBef>
                <a:spcPts val="1800"/>
              </a:spcBef>
              <a:spcAft>
                <a:spcPct val="0"/>
              </a:spcAft>
              <a:buFont typeface="Arial" pitchFamily="34" charset="0"/>
              <a:buChar char="•"/>
            </a:pPr>
            <a:endParaRPr lang="en-US" dirty="0" smtClean="0">
              <a:sym typeface="Arial" pitchFamily="34" charset="0"/>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eaLnBrk="0" fontAlgn="base" hangingPunct="0">
              <a:lnSpc>
                <a:spcPct val="93000"/>
              </a:lnSpc>
              <a:spcBef>
                <a:spcPts val="1800"/>
              </a:spcBef>
              <a:spcAft>
                <a:spcPct val="0"/>
              </a:spcAft>
              <a:buFont typeface="Arial" pitchFamily="34" charset="0"/>
              <a:buChar char="•"/>
            </a:pPr>
            <a:endParaRPr lang="en-US" sz="1200" dirty="0" smtClean="0">
              <a:latin typeface="UC Berkeley OS Sign"/>
              <a:cs typeface="Arial" pitchFamily="34" charset="0"/>
              <a:sym typeface="Arial" pitchFamily="34" charset="0"/>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eaLnBrk="0" fontAlgn="base" hangingPunct="0">
              <a:lnSpc>
                <a:spcPct val="93000"/>
              </a:lnSpc>
              <a:spcBef>
                <a:spcPts val="1800"/>
              </a:spcBef>
              <a:spcAft>
                <a:spcPct val="0"/>
              </a:spcAft>
              <a:buFont typeface="Arial" pitchFamily="34" charset="0"/>
              <a:buChar char="•"/>
            </a:pPr>
            <a:endParaRPr lang="en-US" sz="1200" dirty="0" smtClean="0">
              <a:latin typeface="UC Berkeley OS Sign"/>
              <a:cs typeface="Arial" pitchFamily="34" charset="0"/>
              <a:sym typeface="Arial" pitchFamily="34" charset="0"/>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C1A9816D-3DFD-4EC5-904C-2F861A49E925}"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C1A9816D-3DFD-4EC5-904C-2F861A49E925}"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eaLnBrk="0" fontAlgn="base" hangingPunct="0">
              <a:lnSpc>
                <a:spcPct val="93000"/>
              </a:lnSpc>
              <a:spcBef>
                <a:spcPts val="1800"/>
              </a:spcBef>
              <a:spcAft>
                <a:spcPct val="0"/>
              </a:spcAft>
              <a:buFont typeface="Arial" pitchFamily="34" charset="0"/>
              <a:buChar char="•"/>
            </a:pPr>
            <a:endParaRPr lang="en-US" sz="1200" dirty="0" smtClean="0">
              <a:latin typeface="UC Berkeley OS Sign"/>
              <a:cs typeface="Arial" pitchFamily="34" charset="0"/>
              <a:sym typeface="Arial" pitchFamily="34" charset="0"/>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eaLnBrk="0" fontAlgn="base" hangingPunct="0">
              <a:lnSpc>
                <a:spcPct val="93000"/>
              </a:lnSpc>
              <a:spcBef>
                <a:spcPts val="1800"/>
              </a:spcBef>
              <a:spcAft>
                <a:spcPct val="0"/>
              </a:spcAft>
              <a:buFont typeface="Arial" pitchFamily="34" charset="0"/>
              <a:buChar char="•"/>
            </a:pPr>
            <a:endParaRPr lang="en-US" sz="1200" dirty="0" smtClean="0">
              <a:latin typeface="UC Berkeley OS Sign"/>
              <a:cs typeface="Arial" pitchFamily="34" charset="0"/>
              <a:sym typeface="Arial" pitchFamily="34" charset="0"/>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eaLnBrk="0" fontAlgn="base" hangingPunct="0">
              <a:lnSpc>
                <a:spcPct val="93000"/>
              </a:lnSpc>
              <a:spcBef>
                <a:spcPts val="1800"/>
              </a:spcBef>
              <a:spcAft>
                <a:spcPct val="0"/>
              </a:spcAft>
              <a:buFont typeface="Arial" pitchFamily="34" charset="0"/>
              <a:buChar char="•"/>
            </a:pPr>
            <a:endParaRPr lang="en-US" sz="1200" dirty="0" smtClean="0">
              <a:latin typeface="UC Berkeley OS Sign"/>
              <a:cs typeface="Arial" pitchFamily="34" charset="0"/>
              <a:sym typeface="Arial" pitchFamily="34" charset="0"/>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3CA1B0-15C9-4F2D-85FD-131A188FAB7D}"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3CA1B0-15C9-4F2D-85FD-131A188FAB7D}"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3CA1B0-15C9-4F2D-85FD-131A188FAB7D}"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675727" lvl="1" indent="-222239">
              <a:lnSpc>
                <a:spcPct val="92000"/>
              </a:lnSpc>
              <a:spcBef>
                <a:spcPts val="1786"/>
              </a:spcBef>
              <a:buClr>
                <a:srgbClr val="002955"/>
              </a:buClr>
              <a:buSzPct val="44000"/>
              <a:buFont typeface="Wingdings" pitchFamily="2" charset="2"/>
              <a:buChar char="l"/>
              <a:tabLst>
                <a:tab pos="926498" algn="l"/>
                <a:tab pos="1845487" algn="l"/>
                <a:tab pos="2776489" algn="l"/>
                <a:tab pos="3692475" algn="l"/>
                <a:tab pos="4623477" algn="l"/>
                <a:tab pos="5555980" algn="l"/>
                <a:tab pos="6474969" algn="l"/>
                <a:tab pos="7378942" algn="l"/>
                <a:tab pos="8320456" algn="l"/>
                <a:tab pos="9237943" algn="l"/>
                <a:tab pos="10182460" algn="l"/>
                <a:tab pos="11087934" algn="l"/>
              </a:tabLst>
            </a:pPr>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3CA1B0-15C9-4F2D-85FD-131A188FAB7D}"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3CA1B0-15C9-4F2D-85FD-131A188FAB7D}"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3CA1B0-15C9-4F2D-85FD-131A188FAB7D}"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eaLnBrk="0" fontAlgn="base" hangingPunct="0">
              <a:lnSpc>
                <a:spcPct val="93000"/>
              </a:lnSpc>
              <a:spcBef>
                <a:spcPts val="1800"/>
              </a:spcBef>
              <a:spcAft>
                <a:spcPct val="0"/>
              </a:spcAft>
              <a:buFont typeface="Arial" pitchFamily="34" charset="0"/>
              <a:buChar char="•"/>
            </a:pPr>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C1A9816D-3DFD-4EC5-904C-2F861A49E925}" type="slidenum">
              <a:rPr lang="en-US" smtClean="0"/>
              <a:pPr>
                <a:defRPr/>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eaLnBrk="0" fontAlgn="base" hangingPunct="0">
              <a:lnSpc>
                <a:spcPct val="93000"/>
              </a:lnSpc>
              <a:spcBef>
                <a:spcPts val="1800"/>
              </a:spcBef>
              <a:spcAft>
                <a:spcPct val="0"/>
              </a:spcAft>
              <a:buFont typeface="Arial" pitchFamily="34" charset="0"/>
              <a:buChar char="•"/>
            </a:pPr>
            <a:endParaRPr lang="en-US" sz="1200" dirty="0" smtClean="0">
              <a:latin typeface="UC Berkeley OS Sign"/>
              <a:cs typeface="Arial" pitchFamily="34" charset="0"/>
              <a:sym typeface="Arial" pitchFamily="34" charset="0"/>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eaLnBrk="0" fontAlgn="base" hangingPunct="0">
              <a:lnSpc>
                <a:spcPct val="93000"/>
              </a:lnSpc>
              <a:spcBef>
                <a:spcPts val="1800"/>
              </a:spcBef>
              <a:spcAft>
                <a:spcPct val="0"/>
              </a:spcAft>
              <a:buFont typeface="Arial" pitchFamily="34" charset="0"/>
              <a:buChar char="•"/>
            </a:pPr>
            <a:endParaRPr lang="en-US" sz="1200" dirty="0" smtClean="0">
              <a:latin typeface="UC Berkeley OS Sign"/>
              <a:cs typeface="Arial" pitchFamily="34" charset="0"/>
              <a:sym typeface="Arial" pitchFamily="34" charset="0"/>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eaLnBrk="0" fontAlgn="base" hangingPunct="0">
              <a:lnSpc>
                <a:spcPct val="93000"/>
              </a:lnSpc>
              <a:spcBef>
                <a:spcPts val="1800"/>
              </a:spcBef>
              <a:spcAft>
                <a:spcPct val="0"/>
              </a:spcAft>
              <a:buFont typeface="Arial" pitchFamily="34" charset="0"/>
              <a:buChar char="•"/>
            </a:pPr>
            <a:endParaRPr lang="en-US" sz="1200" dirty="0" smtClean="0">
              <a:latin typeface="UC Berkeley OS Sign"/>
              <a:cs typeface="Arial" pitchFamily="34" charset="0"/>
              <a:sym typeface="Arial" pitchFamily="34" charset="0"/>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eaLnBrk="0" fontAlgn="base" hangingPunct="0">
              <a:lnSpc>
                <a:spcPct val="93000"/>
              </a:lnSpc>
              <a:spcBef>
                <a:spcPts val="1800"/>
              </a:spcBef>
              <a:spcAft>
                <a:spcPct val="0"/>
              </a:spcAft>
              <a:buFont typeface="Arial" pitchFamily="34" charset="0"/>
              <a:buChar char="•"/>
            </a:pPr>
            <a:endParaRPr lang="en-US" sz="1200" dirty="0" smtClean="0">
              <a:latin typeface="UC Berkeley OS Sign"/>
              <a:cs typeface="Arial" pitchFamily="34" charset="0"/>
              <a:sym typeface="Arial" pitchFamily="34" charset="0"/>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675727" lvl="1" indent="-222239">
              <a:lnSpc>
                <a:spcPct val="92000"/>
              </a:lnSpc>
              <a:spcBef>
                <a:spcPts val="1786"/>
              </a:spcBef>
              <a:buClr>
                <a:srgbClr val="002955"/>
              </a:buClr>
              <a:buSzPct val="44000"/>
              <a:buFont typeface="Wingdings" pitchFamily="2" charset="2"/>
              <a:buChar char="l"/>
              <a:tabLst>
                <a:tab pos="926498" algn="l"/>
                <a:tab pos="1845487" algn="l"/>
                <a:tab pos="2776489" algn="l"/>
                <a:tab pos="3692475" algn="l"/>
                <a:tab pos="4623477" algn="l"/>
                <a:tab pos="5555980" algn="l"/>
                <a:tab pos="6474969" algn="l"/>
                <a:tab pos="7378942" algn="l"/>
                <a:tab pos="8320456" algn="l"/>
                <a:tab pos="9237943" algn="l"/>
                <a:tab pos="10182460" algn="l"/>
                <a:tab pos="11087934" algn="l"/>
              </a:tabLst>
            </a:pPr>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eaLnBrk="0" fontAlgn="base" hangingPunct="0">
              <a:lnSpc>
                <a:spcPct val="93000"/>
              </a:lnSpc>
              <a:spcBef>
                <a:spcPts val="1800"/>
              </a:spcBef>
              <a:spcAft>
                <a:spcPct val="0"/>
              </a:spcAft>
              <a:buFont typeface="Arial" pitchFamily="34" charset="0"/>
              <a:buChar char="•"/>
            </a:pPr>
            <a:endParaRPr lang="en-US" sz="1200" dirty="0" smtClean="0">
              <a:latin typeface="UC Berkeley OS Sign"/>
              <a:cs typeface="Arial" pitchFamily="34" charset="0"/>
              <a:sym typeface="Arial" pitchFamily="34" charset="0"/>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51C97810-9C4B-4D7C-8CD6-35D8C20DC3AE}" type="slidenum">
              <a:rPr lang="en-US" smtClean="0"/>
              <a:pPr>
                <a:defRPr/>
              </a:pPr>
              <a:t>51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675727" lvl="1" indent="-222239">
              <a:lnSpc>
                <a:spcPct val="92000"/>
              </a:lnSpc>
              <a:spcBef>
                <a:spcPts val="1786"/>
              </a:spcBef>
              <a:buClr>
                <a:srgbClr val="002955"/>
              </a:buClr>
              <a:buSzPct val="44000"/>
              <a:buFont typeface="Wingdings" pitchFamily="2" charset="2"/>
              <a:buChar char="l"/>
              <a:tabLst>
                <a:tab pos="926498" algn="l"/>
                <a:tab pos="1845487" algn="l"/>
                <a:tab pos="2776489" algn="l"/>
                <a:tab pos="3692475" algn="l"/>
                <a:tab pos="4623477" algn="l"/>
                <a:tab pos="5555980" algn="l"/>
                <a:tab pos="6474969" algn="l"/>
                <a:tab pos="7378942" algn="l"/>
                <a:tab pos="8320456" algn="l"/>
                <a:tab pos="9237943" algn="l"/>
                <a:tab pos="10182460" algn="l"/>
                <a:tab pos="11087934" algn="l"/>
              </a:tabLst>
            </a:pPr>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675727" lvl="1" indent="-222239">
              <a:lnSpc>
                <a:spcPct val="92000"/>
              </a:lnSpc>
              <a:spcBef>
                <a:spcPts val="1786"/>
              </a:spcBef>
              <a:buClr>
                <a:srgbClr val="002955"/>
              </a:buClr>
              <a:buSzPct val="44000"/>
              <a:buFont typeface="Wingdings" pitchFamily="2" charset="2"/>
              <a:buChar char="l"/>
              <a:tabLst>
                <a:tab pos="926498" algn="l"/>
                <a:tab pos="1845487" algn="l"/>
                <a:tab pos="2776489" algn="l"/>
                <a:tab pos="3692475" algn="l"/>
                <a:tab pos="4623477" algn="l"/>
                <a:tab pos="5555980" algn="l"/>
                <a:tab pos="6474969" algn="l"/>
                <a:tab pos="7378942" algn="l"/>
                <a:tab pos="8320456" algn="l"/>
                <a:tab pos="9237943" algn="l"/>
                <a:tab pos="10182460" algn="l"/>
                <a:tab pos="11087934" algn="l"/>
              </a:tabLst>
            </a:pPr>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675727" lvl="1" indent="-222239">
              <a:lnSpc>
                <a:spcPct val="92000"/>
              </a:lnSpc>
              <a:spcBef>
                <a:spcPts val="1786"/>
              </a:spcBef>
              <a:buClr>
                <a:srgbClr val="002955"/>
              </a:buClr>
              <a:buSzPct val="44000"/>
              <a:buFont typeface="Wingdings" pitchFamily="2" charset="2"/>
              <a:buChar char="l"/>
              <a:tabLst>
                <a:tab pos="926498" algn="l"/>
                <a:tab pos="1845487" algn="l"/>
                <a:tab pos="2776489" algn="l"/>
                <a:tab pos="3692475" algn="l"/>
                <a:tab pos="4623477" algn="l"/>
                <a:tab pos="5555980" algn="l"/>
                <a:tab pos="6474969" algn="l"/>
                <a:tab pos="7378942" algn="l"/>
                <a:tab pos="8320456" algn="l"/>
                <a:tab pos="9237943" algn="l"/>
                <a:tab pos="10182460" algn="l"/>
                <a:tab pos="11087934" algn="l"/>
              </a:tabLst>
            </a:pPr>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9B7C68-48CA-4F7E-A595-FD5BDC7FD61F}" type="datetimeFigureOut">
              <a:rPr lang="en-US" smtClean="0"/>
              <a:pPr/>
              <a:t>10/12/2013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2767D-72EB-46BC-8160-C972ECC5DB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B7C68-48CA-4F7E-A595-FD5BDC7FD61F}" type="datetimeFigureOut">
              <a:rPr lang="en-US" smtClean="0"/>
              <a:pPr/>
              <a:t>10/12/2013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2767D-72EB-46BC-8160-C972ECC5DB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B7C68-48CA-4F7E-A595-FD5BDC7FD61F}" type="datetimeFigureOut">
              <a:rPr lang="en-US" smtClean="0"/>
              <a:pPr/>
              <a:t>10/12/2013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2767D-72EB-46BC-8160-C972ECC5DB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B7C68-48CA-4F7E-A595-FD5BDC7FD61F}" type="datetimeFigureOut">
              <a:rPr lang="en-US" smtClean="0"/>
              <a:pPr/>
              <a:t>10/12/2013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2767D-72EB-46BC-8160-C972ECC5DB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9B7C68-48CA-4F7E-A595-FD5BDC7FD61F}" type="datetimeFigureOut">
              <a:rPr lang="en-US" smtClean="0"/>
              <a:pPr/>
              <a:t>10/12/2013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2767D-72EB-46BC-8160-C972ECC5DB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9B7C68-48CA-4F7E-A595-FD5BDC7FD61F}" type="datetimeFigureOut">
              <a:rPr lang="en-US" smtClean="0"/>
              <a:pPr/>
              <a:t>10/12/2013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2767D-72EB-46BC-8160-C972ECC5DB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9B7C68-48CA-4F7E-A595-FD5BDC7FD61F}" type="datetimeFigureOut">
              <a:rPr lang="en-US" smtClean="0"/>
              <a:pPr/>
              <a:t>10/12/2013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42767D-72EB-46BC-8160-C972ECC5DB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9B7C68-48CA-4F7E-A595-FD5BDC7FD61F}" type="datetimeFigureOut">
              <a:rPr lang="en-US" smtClean="0"/>
              <a:pPr/>
              <a:t>10/12/2013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42767D-72EB-46BC-8160-C972ECC5DB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9B7C68-48CA-4F7E-A595-FD5BDC7FD61F}" type="datetimeFigureOut">
              <a:rPr lang="en-US" smtClean="0"/>
              <a:pPr/>
              <a:t>10/12/2013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42767D-72EB-46BC-8160-C972ECC5DB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B7C68-48CA-4F7E-A595-FD5BDC7FD61F}" type="datetimeFigureOut">
              <a:rPr lang="en-US" smtClean="0"/>
              <a:pPr/>
              <a:t>10/12/2013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2767D-72EB-46BC-8160-C972ECC5DB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B7C68-48CA-4F7E-A595-FD5BDC7FD61F}" type="datetimeFigureOut">
              <a:rPr lang="en-US" smtClean="0"/>
              <a:pPr/>
              <a:t>10/12/2013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2767D-72EB-46BC-8160-C972ECC5DB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B7C68-48CA-4F7E-A595-FD5BDC7FD61F}" type="datetimeFigureOut">
              <a:rPr lang="en-US" smtClean="0"/>
              <a:pPr/>
              <a:t>10/12/2013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2767D-72EB-46BC-8160-C972ECC5DB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hyperlink" Target="http://people.ischool.berkeley.edu/~glushko/" TargetMode="External"/><Relationship Id="rId4" Type="http://schemas.openxmlformats.org/officeDocument/2006/relationships/hyperlink" Target="http://nlp.stanford.edu:8080/ner/process"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swatproject.org/publications/InferredValve.jpg" TargetMode="External"/><Relationship Id="rId5" Type="http://schemas.openxmlformats.org/officeDocument/2006/relationships/hyperlink" Target="http://www.swatproject.org/" TargetMode="External"/><Relationship Id="rId4" Type="http://schemas.openxmlformats.org/officeDocument/2006/relationships/hyperlink" Target="http://protege.stanford.edu/"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en.wikipedia.org/wiki/Help:Infobox" TargetMode="External"/><Relationship Id="rId5" Type="http://schemas.openxmlformats.org/officeDocument/2006/relationships/hyperlink" Target="http://schema.org/Movie" TargetMode="External"/><Relationship Id="rId4" Type="http://schemas.openxmlformats.org/officeDocument/2006/relationships/hyperlink" Target="http://microformats.org/wiki/Main_Page"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glushko@berkeley.edu"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mailto:glushko@berkeley.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2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ibiblio.org/pjones/blog/the-story-behind-the-hypertext-91-demo-page-and-unc-and-me/"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usingenglish.com/reference/idioms/close+the+stable+door+after+the+horse+has+bolted.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hyperlink" Target="http://www.w3.org/TR/owl-features/"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mailto:glushko@berkeley.edu"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linkeddata.org/" TargetMode="Externa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2.xml"/><Relationship Id="rId5" Type="http://schemas.openxmlformats.org/officeDocument/2006/relationships/hyperlink" Target="http://id.loc.gov/" TargetMode="External"/><Relationship Id="rId4" Type="http://schemas.openxmlformats.org/officeDocument/2006/relationships/hyperlink" Target="http://www.loc.gov/bibframe/news/framework-103111.html"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400" dirty="0" smtClean="0">
                <a:sym typeface="UC Berkeley OS Sign"/>
              </a:rPr>
              <a:t>Plan for Today’s Lecture(s)</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609600" y="2057400"/>
            <a:ext cx="8036719" cy="2360420"/>
          </a:xfrm>
          <a:prstGeom prst="rect">
            <a:avLst/>
          </a:prstGeom>
          <a:noFill/>
          <a:ln w="9525">
            <a:noFill/>
            <a:miter lim="800000"/>
            <a:headEnd/>
            <a:tailEnd/>
          </a:ln>
        </p:spPr>
        <p:txBody>
          <a:bodyPr lIns="64291" tIns="32146" rIns="64291" bIns="32146">
            <a:spAutoFit/>
          </a:bodyPr>
          <a:lstStyle/>
          <a:p>
            <a:pPr marL="342900" lvl="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Semantic Web</a:t>
            </a:r>
          </a:p>
          <a:p>
            <a:pPr marL="342900" lvl="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RDF and other Semantic Web Technologies </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UC Berkeley OS Sign"/>
              </a:rPr>
              <a:t>Linked Data</a:t>
            </a:r>
          </a:p>
          <a:p>
            <a:pPr marL="342900" indent="-342900" eaLnBrk="0" fontAlgn="base" hangingPunct="0">
              <a:lnSpc>
                <a:spcPct val="93000"/>
              </a:lnSpc>
              <a:spcBef>
                <a:spcPts val="1800"/>
              </a:spcBef>
              <a:spcAft>
                <a:spcPct val="0"/>
              </a:spcAft>
              <a:buFont typeface="Arial" pitchFamily="34" charset="0"/>
              <a:buChar char="•"/>
            </a:pPr>
            <a:r>
              <a:rPr lang="en-US" sz="2800" dirty="0" err="1" smtClean="0">
                <a:latin typeface="UC Berkeley OS Sign"/>
                <a:cs typeface="Arial" pitchFamily="34" charset="0"/>
                <a:sym typeface="UC Berkeley OS Sign"/>
              </a:rPr>
              <a:t>SemWeb</a:t>
            </a:r>
            <a:r>
              <a:rPr lang="en-US" sz="2800" dirty="0" smtClean="0">
                <a:latin typeface="UC Berkeley OS Sign"/>
                <a:cs typeface="Arial" pitchFamily="34" charset="0"/>
                <a:sym typeface="UC Berkeley OS Sign"/>
              </a:rPr>
              <a:t> and Linked Data and Libraries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400" b="1" dirty="0" smtClean="0">
                <a:sym typeface="UC Berkeley OS Sign"/>
              </a:rPr>
              <a:t>Extracting “Semantic” Markup</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10</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228600" y="1981200"/>
            <a:ext cx="8458200" cy="2870175"/>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if the content is semi-structured (</a:t>
            </a:r>
            <a:r>
              <a:rPr lang="en-US" sz="2800" dirty="0" err="1" smtClean="0">
                <a:latin typeface="UC Berkeley OS Sign"/>
                <a:cs typeface="Arial" pitchFamily="34" charset="0"/>
                <a:sym typeface="Arial" pitchFamily="34" charset="0"/>
              </a:rPr>
              <a:t>e.g</a:t>
            </a:r>
            <a:r>
              <a:rPr lang="en-US" sz="2800" dirty="0" smtClean="0">
                <a:latin typeface="UC Berkeley OS Sign"/>
                <a:cs typeface="Arial" pitchFamily="34" charset="0"/>
                <a:sym typeface="Arial" pitchFamily="34" charset="0"/>
              </a:rPr>
              <a:t>,, a news feed that uses a "story template" for its stories, with mixed content "semantic islands" in the text, NLP and "data mining" techniques can often extract some limited semantics -- like tagging for people, place names, product names - these usually start with "named entity recognition”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anfordNER.JPG"/>
          <p:cNvPicPr>
            <a:picLocks noChangeAspect="1"/>
          </p:cNvPicPr>
          <p:nvPr/>
        </p:nvPicPr>
        <p:blipFill>
          <a:blip r:embed="rId3" cstate="print"/>
          <a:stretch>
            <a:fillRect/>
          </a:stretch>
        </p:blipFill>
        <p:spPr>
          <a:xfrm>
            <a:off x="314077" y="1905000"/>
            <a:ext cx="8829923" cy="4493103"/>
          </a:xfrm>
          <a:prstGeom prst="rect">
            <a:avLst/>
          </a:prstGeom>
        </p:spPr>
      </p:pic>
      <p:sp>
        <p:nvSpPr>
          <p:cNvPr id="3" name="Rectangle 2"/>
          <p:cNvSpPr/>
          <p:nvPr/>
        </p:nvSpPr>
        <p:spPr>
          <a:xfrm>
            <a:off x="1981200" y="457200"/>
            <a:ext cx="6096000" cy="584775"/>
          </a:xfrm>
          <a:prstGeom prst="rect">
            <a:avLst/>
          </a:prstGeom>
        </p:spPr>
        <p:txBody>
          <a:bodyPr wrap="square">
            <a:spAutoFit/>
          </a:bodyPr>
          <a:lstStyle/>
          <a:p>
            <a:r>
              <a:rPr lang="en-US" sz="3200" b="1" dirty="0" smtClean="0">
                <a:sym typeface="UC Berkeley OS Sign"/>
              </a:rPr>
              <a:t>Stanford Named Entity Tagger</a:t>
            </a:r>
            <a:endParaRPr lang="en-US" sz="3200" dirty="0"/>
          </a:p>
        </p:txBody>
      </p:sp>
      <p:sp>
        <p:nvSpPr>
          <p:cNvPr id="4" name="TextBox 3"/>
          <p:cNvSpPr txBox="1"/>
          <p:nvPr/>
        </p:nvSpPr>
        <p:spPr>
          <a:xfrm>
            <a:off x="990600" y="1295400"/>
            <a:ext cx="7086600" cy="400110"/>
          </a:xfrm>
          <a:prstGeom prst="rect">
            <a:avLst/>
          </a:prstGeom>
          <a:noFill/>
        </p:spPr>
        <p:txBody>
          <a:bodyPr wrap="square" rtlCol="0">
            <a:spAutoFit/>
          </a:bodyPr>
          <a:lstStyle/>
          <a:p>
            <a:r>
              <a:rPr lang="en-US" sz="2000" dirty="0" smtClean="0">
                <a:hlinkClick r:id="rId4"/>
              </a:rPr>
              <a:t>Demo</a:t>
            </a:r>
            <a:r>
              <a:rPr lang="en-US" sz="2000" dirty="0" smtClean="0"/>
              <a:t> using text from </a:t>
            </a:r>
            <a:r>
              <a:rPr lang="en-US" sz="2000" dirty="0" smtClean="0">
                <a:hlinkClick r:id="rId5"/>
              </a:rPr>
              <a:t>Robert J. </a:t>
            </a:r>
            <a:r>
              <a:rPr lang="en-US" sz="2000" dirty="0" err="1" smtClean="0">
                <a:hlinkClick r:id="rId5"/>
              </a:rPr>
              <a:t>Glushko’s</a:t>
            </a:r>
            <a:r>
              <a:rPr lang="en-US" sz="2000" dirty="0" smtClean="0">
                <a:hlinkClick r:id="rId5"/>
              </a:rPr>
              <a:t> Home Page at Berkeley  </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400" b="1" dirty="0" smtClean="0">
                <a:sym typeface="UC Berkeley OS Sign"/>
              </a:rPr>
              <a:t>Semantic Annotation</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12</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228600" y="1692325"/>
            <a:ext cx="8458200" cy="476492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Annotation" generally means "semantics applied to a document or information resource by a person" -- rather than by NLP</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Someone other than the author can sometimes figure out the author's intent and context if:</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they both belong to the same narrow organization, "community of interest" or "social network"</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there are "extraction," "summarization," and other text processing tools that can help them</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400" b="1" dirty="0" smtClean="0">
                <a:sym typeface="UC Berkeley OS Sign"/>
              </a:rPr>
              <a:t>Semantic Authoring</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13</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228600" y="1905000"/>
            <a:ext cx="8458200" cy="2761171"/>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But even when an author is creating his own semantically-encoded content or annotation ... </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How are semantic descriptors chosen?</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What do those descriptors mean?</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Can others trust what the author does?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Semantic Authoring: The 2001 Vision (1)</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14</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228600" y="1692325"/>
            <a:ext cx="8458200" cy="4303260"/>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clinic's web page will have more than just keywords; it will have computer-</a:t>
            </a:r>
            <a:r>
              <a:rPr lang="en-US" sz="2800" dirty="0" err="1" smtClean="0">
                <a:latin typeface="UC Berkeley OS Sign"/>
                <a:cs typeface="Arial" pitchFamily="34" charset="0"/>
                <a:sym typeface="Arial" pitchFamily="34" charset="0"/>
              </a:rPr>
              <a:t>processable</a:t>
            </a:r>
            <a:r>
              <a:rPr lang="en-US" sz="2800" dirty="0" smtClean="0">
                <a:latin typeface="UC Berkeley OS Sign"/>
                <a:cs typeface="Arial" pitchFamily="34" charset="0"/>
                <a:sym typeface="Arial" pitchFamily="34" charset="0"/>
              </a:rPr>
              <a:t> information about when specific doctors take appointments"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"These semantics were encoded into the Web page when the clinic's office manager (who never took Comp </a:t>
            </a:r>
            <a:r>
              <a:rPr lang="en-US" sz="2800" dirty="0" err="1" smtClean="0">
                <a:latin typeface="UC Berkeley OS Sign"/>
                <a:cs typeface="Arial" pitchFamily="34" charset="0"/>
                <a:sym typeface="Arial" pitchFamily="34" charset="0"/>
              </a:rPr>
              <a:t>Sci</a:t>
            </a:r>
            <a:r>
              <a:rPr lang="en-US" sz="2800" dirty="0" smtClean="0">
                <a:latin typeface="UC Berkeley OS Sign"/>
                <a:cs typeface="Arial" pitchFamily="34" charset="0"/>
                <a:sym typeface="Arial" pitchFamily="34" charset="0"/>
              </a:rPr>
              <a:t> 101) massaged it into shape using off-the-shelf software for writing Semantic Web pages along with resources listed on the Physical Therapy Association's site”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Semantic Authoring: The 2001 Vision (2)</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15</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838200" y="2209800"/>
            <a:ext cx="7620000" cy="3331840"/>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What might the office manager have learned in Comp </a:t>
            </a:r>
            <a:r>
              <a:rPr lang="en-US" sz="2800" dirty="0" err="1" smtClean="0">
                <a:latin typeface="UC Berkeley OS Sign"/>
                <a:cs typeface="Arial" pitchFamily="34" charset="0"/>
                <a:sym typeface="Arial" pitchFamily="34" charset="0"/>
              </a:rPr>
              <a:t>Sci</a:t>
            </a:r>
            <a:r>
              <a:rPr lang="en-US" sz="2800" dirty="0" smtClean="0">
                <a:latin typeface="UC Berkeley OS Sign"/>
                <a:cs typeface="Arial" pitchFamily="34" charset="0"/>
                <a:sym typeface="Arial" pitchFamily="34" charset="0"/>
              </a:rPr>
              <a:t> 101 (or INFO 202) that is now somehow unnecessary? </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What use is the Physical Therapy Association site?</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What specifically is the "off-the-shelf" software going to do?</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Semantic Authoring: Today’s Reality</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16</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228600" y="1905000"/>
            <a:ext cx="8458200" cy="436417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Many current semantic web tools still require expertise in semantic technologies and web standards (e.g., </a:t>
            </a:r>
            <a:r>
              <a:rPr lang="en-US" sz="2800" dirty="0" smtClean="0">
                <a:latin typeface="UC Berkeley OS Sign"/>
                <a:cs typeface="Arial" pitchFamily="34" charset="0"/>
                <a:sym typeface="Arial" pitchFamily="34" charset="0"/>
                <a:hlinkClick r:id="rId4"/>
              </a:rPr>
              <a:t>Protégé</a:t>
            </a:r>
            <a:r>
              <a:rPr lang="en-US" sz="2800" dirty="0" smtClean="0">
                <a:latin typeface="UC Berkeley OS Sign"/>
                <a:cs typeface="Arial" pitchFamily="34" charset="0"/>
                <a:sym typeface="Arial" pitchFamily="34" charset="0"/>
              </a:rPr>
              <a:t> )</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hlinkClick r:id="rId5"/>
              </a:rPr>
              <a:t>SWAT project </a:t>
            </a:r>
            <a:r>
              <a:rPr lang="en-US" sz="2800" dirty="0" smtClean="0">
                <a:latin typeface="UC Berkeley OS Sign"/>
                <a:cs typeface="Arial" pitchFamily="34" charset="0"/>
                <a:sym typeface="Arial" pitchFamily="34" charset="0"/>
              </a:rPr>
              <a:t>underway to put a natural language front end to semantic authoring</a:t>
            </a:r>
          </a:p>
          <a:p>
            <a:pPr marL="800100"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hlinkClick r:id="rId6"/>
              </a:rPr>
              <a:t>Refining and inferring from a verbal description</a:t>
            </a:r>
            <a:endParaRPr lang="en-US" sz="2800" dirty="0" smtClean="0">
              <a:latin typeface="UC Berkeley OS Sign"/>
              <a:cs typeface="Arial" pitchFamily="34" charset="0"/>
              <a:sym typeface="Arial" pitchFamily="34" charset="0"/>
            </a:endParaRP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More likely to succeed are applications that aim lower, not trying to encode all the latent semantics in a document or web page</a:t>
            </a:r>
            <a:endParaRPr lang="en-US" sz="2800" dirty="0">
              <a:latin typeface="UC Berkeley OS Sign"/>
              <a:cs typeface="Arial" pitchFamily="34" charset="0"/>
              <a:sym typeface="Arial"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Semantic </a:t>
            </a:r>
            <a:r>
              <a:rPr lang="en-US" sz="3600" b="1" dirty="0" err="1" smtClean="0"/>
              <a:t>Templating</a:t>
            </a:r>
            <a:r>
              <a:rPr lang="en-US" sz="3600" b="1" dirty="0" smtClean="0"/>
              <a:t> with </a:t>
            </a:r>
            <a:r>
              <a:rPr lang="en-US" sz="3600" b="1" dirty="0" err="1" smtClean="0"/>
              <a:t>Microformats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17</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228600" y="1828800"/>
            <a:ext cx="8458200" cy="453582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400" dirty="0" err="1" smtClean="0">
                <a:latin typeface="UC Berkeley OS Sign"/>
                <a:cs typeface="Arial" pitchFamily="34" charset="0"/>
                <a:sym typeface="Arial" pitchFamily="34" charset="0"/>
              </a:rPr>
              <a:t>Microformats</a:t>
            </a:r>
            <a:r>
              <a:rPr lang="en-US" sz="2400" dirty="0" smtClean="0">
                <a:latin typeface="UC Berkeley OS Sign"/>
                <a:cs typeface="Arial" pitchFamily="34" charset="0"/>
                <a:sym typeface="Arial" pitchFamily="34" charset="0"/>
              </a:rPr>
              <a:t> make the web "semantic light" by embedding content annotation into web pages</a:t>
            </a:r>
          </a:p>
          <a:p>
            <a:pPr marL="342900" lvl="1" indent="-342900" eaLnBrk="0" fontAlgn="base" hangingPunct="0">
              <a:lnSpc>
                <a:spcPct val="93000"/>
              </a:lnSpc>
              <a:spcBef>
                <a:spcPts val="1800"/>
              </a:spcBef>
              <a:spcAft>
                <a:spcPct val="0"/>
              </a:spcAft>
              <a:buFont typeface="Arial" pitchFamily="34" charset="0"/>
              <a:buChar char="•"/>
            </a:pPr>
            <a:r>
              <a:rPr lang="en-US" sz="2400" dirty="0" err="1" smtClean="0">
                <a:latin typeface="UC Berkeley OS Sign"/>
                <a:cs typeface="Arial" pitchFamily="34" charset="0"/>
                <a:sym typeface="Arial" pitchFamily="34" charset="0"/>
                <a:hlinkClick r:id="rId4"/>
              </a:rPr>
              <a:t>Microformats</a:t>
            </a:r>
            <a:r>
              <a:rPr lang="en-US" sz="2400" dirty="0" smtClean="0">
                <a:latin typeface="UC Berkeley OS Sign"/>
                <a:cs typeface="Arial" pitchFamily="34" charset="0"/>
                <a:sym typeface="Arial" pitchFamily="34" charset="0"/>
              </a:rPr>
              <a:t> currently exist for personal contact information, events, and a few other small chunks of structured data</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Wikis and blogs have templates to encourage the creation of more structured and semantically-annotated content (mention a movie, get </a:t>
            </a:r>
            <a:r>
              <a:rPr lang="en-US" sz="2400" dirty="0" smtClean="0">
                <a:latin typeface="UC Berkeley OS Sign"/>
                <a:cs typeface="Arial" pitchFamily="34" charset="0"/>
                <a:sym typeface="Arial" pitchFamily="34" charset="0"/>
                <a:hlinkClick r:id="rId5"/>
              </a:rPr>
              <a:t>schema.org/movie</a:t>
            </a:r>
            <a:r>
              <a:rPr lang="en-US" sz="2400" dirty="0" smtClean="0">
                <a:latin typeface="UC Berkeley OS Sign"/>
                <a:cs typeface="Arial" pitchFamily="34" charset="0"/>
                <a:sym typeface="Arial" pitchFamily="34" charset="0"/>
              </a:rPr>
              <a:t>)</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Wikipedia has thousands of templates and "</a:t>
            </a:r>
            <a:r>
              <a:rPr lang="en-US" sz="2400" dirty="0" err="1" smtClean="0">
                <a:latin typeface="UC Berkeley OS Sign"/>
                <a:cs typeface="Arial" pitchFamily="34" charset="0"/>
                <a:sym typeface="Arial" pitchFamily="34" charset="0"/>
                <a:hlinkClick r:id="rId6"/>
              </a:rPr>
              <a:t>infoboxes</a:t>
            </a:r>
            <a:r>
              <a:rPr lang="en-US" sz="2400" dirty="0" smtClean="0">
                <a:latin typeface="UC Berkeley OS Sign"/>
                <a:cs typeface="Arial" pitchFamily="34" charset="0"/>
                <a:sym typeface="Arial" pitchFamily="34" charset="0"/>
              </a:rPr>
              <a:t>" that encourage the creation of factual information in a uniform format</a:t>
            </a:r>
            <a:endParaRPr lang="en-US" sz="24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To Summarize…</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18</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228600" y="1828800"/>
            <a:ext cx="8458200" cy="3961499"/>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The original vision of the Semantic Web emphasized the creation of </a:t>
            </a:r>
            <a:r>
              <a:rPr lang="en-US" sz="2400" dirty="0" err="1" smtClean="0">
                <a:latin typeface="UC Berkeley OS Sign"/>
                <a:cs typeface="Arial" pitchFamily="34" charset="0"/>
                <a:sym typeface="Arial" pitchFamily="34" charset="0"/>
              </a:rPr>
              <a:t>ontologies</a:t>
            </a:r>
            <a:r>
              <a:rPr lang="en-US" sz="2400" dirty="0" smtClean="0">
                <a:latin typeface="UC Berkeley OS Sign"/>
                <a:cs typeface="Arial" pitchFamily="34" charset="0"/>
                <a:sym typeface="Arial" pitchFamily="34" charset="0"/>
              </a:rPr>
              <a:t> that robustly described the semantics of particular domains or contexts</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Lots of research was spawned by this vision, but the high bar of formal semantics and automated agents undoubtedly deterred “regular” people and firms from adopting it</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Semantic authoring can’t take off without tools that are simple to use as tools for designing and creating HTML pages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553641" y="1071562"/>
            <a:ext cx="8197453" cy="208954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800" b="1" dirty="0" smtClean="0">
                <a:sym typeface="UC Berkeley OS Sign"/>
              </a:rPr>
              <a:t>INFO 202</a:t>
            </a:r>
            <a:br>
              <a:rPr lang="en-US" sz="3800" b="1" dirty="0" smtClean="0">
                <a:sym typeface="UC Berkeley OS Sign"/>
              </a:rPr>
            </a:br>
            <a:r>
              <a:rPr lang="en-US" sz="3800" b="1" dirty="0" smtClean="0">
                <a:sym typeface="UC Berkeley OS Sign"/>
              </a:rPr>
              <a:t>“Information Organization &amp; Retrieval”</a:t>
            </a:r>
            <a:br>
              <a:rPr lang="en-US" sz="3800" b="1" dirty="0" smtClean="0">
                <a:sym typeface="UC Berkeley OS Sign"/>
              </a:rPr>
            </a:br>
            <a:r>
              <a:rPr lang="en-US" sz="3800" b="1" dirty="0" smtClean="0">
                <a:sym typeface="UC Berkeley OS Sign"/>
              </a:rPr>
              <a:t>Fall 2013</a:t>
            </a:r>
            <a:r>
              <a:rPr lang="en-US" sz="3400" b="1" dirty="0" smtClean="0"/>
              <a:t/>
            </a:r>
            <a:br>
              <a:rPr lang="en-US" sz="3400" b="1" dirty="0" smtClean="0"/>
            </a:br>
            <a:endParaRPr lang="en-US" sz="3400" dirty="0" smtClean="0">
              <a:sym typeface="UC Berkeley OS Sign"/>
            </a:endParaRPr>
          </a:p>
        </p:txBody>
      </p:sp>
      <p:sp>
        <p:nvSpPr>
          <p:cNvPr id="2051" name="Rectangle 2"/>
          <p:cNvSpPr>
            <a:spLocks noGrp="1" noChangeArrowheads="1"/>
          </p:cNvSpPr>
          <p:nvPr>
            <p:ph type="body" idx="1"/>
          </p:nvPr>
        </p:nvSpPr>
        <p:spPr>
          <a:xfrm>
            <a:off x="392906" y="2464594"/>
            <a:ext cx="8228707" cy="3589734"/>
          </a:xfrm>
        </p:spPr>
        <p:txBody>
          <a:bodyPr anchor="ctr">
            <a:normAutofit fontScale="92500" lnSpcReduction="20000"/>
          </a:bodyPr>
          <a:lstStyle/>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Robert J. Glushko</a:t>
            </a:r>
            <a:br>
              <a:rPr lang="en-US" sz="3000" dirty="0" smtClean="0">
                <a:sym typeface="UC Berkeley OS Sign"/>
              </a:rPr>
            </a:br>
            <a:r>
              <a:rPr lang="en-US" sz="3000" dirty="0" smtClean="0">
                <a:sym typeface="UC Berkeley OS Sign"/>
                <a:hlinkClick r:id="rId3"/>
              </a:rPr>
              <a:t>glushko@berkeley.edu</a:t>
            </a: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@rjglushko</a:t>
            </a: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15  October 2013</a:t>
            </a:r>
            <a:br>
              <a:rPr lang="en-US" sz="3000" dirty="0" smtClean="0">
                <a:sym typeface="UC Berkeley OS Sign"/>
              </a:rPr>
            </a:br>
            <a:r>
              <a:rPr lang="en-US" sz="3000" dirty="0" smtClean="0">
                <a:sym typeface="UC Berkeley OS Sign"/>
              </a:rPr>
              <a:t>Lecture 14.2 – RDF and other</a:t>
            </a:r>
            <a:br>
              <a:rPr lang="en-US" sz="3000" dirty="0" smtClean="0">
                <a:sym typeface="UC Berkeley OS Sign"/>
              </a:rPr>
            </a:br>
            <a:r>
              <a:rPr lang="en-US" sz="3000" dirty="0" smtClean="0">
                <a:sym typeface="UC Berkeley OS Sign"/>
              </a:rPr>
              <a:t> Semantic Web Technologies</a:t>
            </a: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olidFill>
                <a:srgbClr val="002955"/>
              </a:solidFill>
              <a:sym typeface="UC Berkeley OS Sign"/>
            </a:endParaRPr>
          </a:p>
        </p:txBody>
      </p:sp>
      <p:sp>
        <p:nvSpPr>
          <p:cNvPr id="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2052"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054" name="Picture 5"/>
          <p:cNvPicPr>
            <a:picLocks noChangeArrowheads="1"/>
          </p:cNvPicPr>
          <p:nvPr/>
        </p:nvPicPr>
        <p:blipFill>
          <a:blip r:embed="rId4" cstate="print"/>
          <a:srcRect/>
          <a:stretch>
            <a:fillRect/>
          </a:stretch>
        </p:blipFill>
        <p:spPr bwMode="auto">
          <a:xfrm>
            <a:off x="194221" y="223242"/>
            <a:ext cx="892969" cy="892969"/>
          </a:xfrm>
          <a:prstGeom prst="rect">
            <a:avLst/>
          </a:prstGeom>
          <a:noFill/>
          <a:ln w="9525">
            <a:noFill/>
            <a:round/>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553641" y="1071562"/>
            <a:ext cx="8197453" cy="208954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800" b="1" dirty="0" smtClean="0">
                <a:sym typeface="UC Berkeley OS Sign"/>
              </a:rPr>
              <a:t>INFO 202</a:t>
            </a:r>
            <a:br>
              <a:rPr lang="en-US" sz="3800" b="1" dirty="0" smtClean="0">
                <a:sym typeface="UC Berkeley OS Sign"/>
              </a:rPr>
            </a:br>
            <a:r>
              <a:rPr lang="en-US" sz="3800" b="1" dirty="0" smtClean="0">
                <a:sym typeface="UC Berkeley OS Sign"/>
              </a:rPr>
              <a:t>“Information Organization &amp; Retrieval”</a:t>
            </a:r>
            <a:br>
              <a:rPr lang="en-US" sz="3800" b="1" dirty="0" smtClean="0">
                <a:sym typeface="UC Berkeley OS Sign"/>
              </a:rPr>
            </a:br>
            <a:r>
              <a:rPr lang="en-US" sz="3800" b="1" dirty="0" smtClean="0">
                <a:sym typeface="UC Berkeley OS Sign"/>
              </a:rPr>
              <a:t>Fall 2013</a:t>
            </a:r>
            <a:r>
              <a:rPr lang="en-US" sz="3400" b="1" dirty="0" smtClean="0"/>
              <a:t/>
            </a:r>
            <a:br>
              <a:rPr lang="en-US" sz="3400" b="1" dirty="0" smtClean="0"/>
            </a:br>
            <a:endParaRPr lang="en-US" sz="3400" dirty="0" smtClean="0">
              <a:sym typeface="UC Berkeley OS Sign"/>
            </a:endParaRPr>
          </a:p>
        </p:txBody>
      </p:sp>
      <p:sp>
        <p:nvSpPr>
          <p:cNvPr id="2051" name="Rectangle 2"/>
          <p:cNvSpPr>
            <a:spLocks noGrp="1" noChangeArrowheads="1"/>
          </p:cNvSpPr>
          <p:nvPr>
            <p:ph type="body" idx="1"/>
          </p:nvPr>
        </p:nvSpPr>
        <p:spPr>
          <a:xfrm>
            <a:off x="392906" y="2464594"/>
            <a:ext cx="8228707" cy="3589734"/>
          </a:xfrm>
        </p:spPr>
        <p:txBody>
          <a:bodyPr anchor="ctr">
            <a:normAutofit fontScale="92500" lnSpcReduction="10000"/>
          </a:bodyPr>
          <a:lstStyle/>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Robert J. Glushko</a:t>
            </a:r>
            <a:br>
              <a:rPr lang="en-US" sz="3000" dirty="0" smtClean="0">
                <a:sym typeface="UC Berkeley OS Sign"/>
              </a:rPr>
            </a:br>
            <a:r>
              <a:rPr lang="en-US" sz="3000" dirty="0" smtClean="0">
                <a:sym typeface="UC Berkeley OS Sign"/>
                <a:hlinkClick r:id="rId3"/>
              </a:rPr>
              <a:t>glushko@berkeley.edu</a:t>
            </a: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@rjglushko</a:t>
            </a: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15 October 2013</a:t>
            </a:r>
            <a:br>
              <a:rPr lang="en-US" sz="3000" dirty="0" smtClean="0">
                <a:sym typeface="UC Berkeley OS Sign"/>
              </a:rPr>
            </a:br>
            <a:r>
              <a:rPr lang="en-US" sz="3000" dirty="0" smtClean="0">
                <a:sym typeface="UC Berkeley OS Sign"/>
              </a:rPr>
              <a:t>Lecture 14.1 – The Semantic Web</a:t>
            </a: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olidFill>
                <a:srgbClr val="002955"/>
              </a:solidFill>
              <a:sym typeface="UC Berkeley OS Sign"/>
            </a:endParaRPr>
          </a:p>
        </p:txBody>
      </p:sp>
      <p:sp>
        <p:nvSpPr>
          <p:cNvPr id="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2052"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054" name="Picture 5"/>
          <p:cNvPicPr>
            <a:picLocks noChangeArrowheads="1"/>
          </p:cNvPicPr>
          <p:nvPr/>
        </p:nvPicPr>
        <p:blipFill>
          <a:blip r:embed="rId4" cstate="print"/>
          <a:srcRect/>
          <a:stretch>
            <a:fillRect/>
          </a:stretch>
        </p:blipFill>
        <p:spPr bwMode="auto">
          <a:xfrm>
            <a:off x="194221" y="223242"/>
            <a:ext cx="892969" cy="892969"/>
          </a:xfrm>
          <a:prstGeom prst="rect">
            <a:avLst/>
          </a:prstGeom>
          <a:noFill/>
          <a:ln w="9525">
            <a:noFill/>
            <a:round/>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Technologies for the Semantic Web</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20</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838200" y="2209800"/>
            <a:ext cx="7620000" cy="1728837"/>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XML</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RDF and </a:t>
            </a:r>
            <a:r>
              <a:rPr lang="en-US" sz="2800" dirty="0" err="1" smtClean="0">
                <a:latin typeface="UC Berkeley OS Sign"/>
                <a:cs typeface="Arial" pitchFamily="34" charset="0"/>
                <a:sym typeface="Arial" pitchFamily="34" charset="0"/>
              </a:rPr>
              <a:t>RDFa</a:t>
            </a:r>
            <a:endParaRPr lang="en-US" sz="2800" dirty="0" smtClean="0">
              <a:latin typeface="UC Berkeley OS Sign"/>
              <a:cs typeface="Arial" pitchFamily="34" charset="0"/>
              <a:sym typeface="Arial" pitchFamily="34" charset="0"/>
            </a:endParaRP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Ontology languages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XML is a Good Start</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21</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838200" y="2209800"/>
            <a:ext cx="7620000" cy="4133341"/>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You can use XML to create a content-oriented vocabulary rather than the presentation-oriented one in HTML</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XML schemas allow you to specify structural, occurrence, and </a:t>
            </a:r>
            <a:r>
              <a:rPr lang="en-US" sz="2800" dirty="0" err="1" smtClean="0">
                <a:latin typeface="UC Berkeley OS Sign"/>
                <a:cs typeface="Arial" pitchFamily="34" charset="0"/>
                <a:sym typeface="Arial" pitchFamily="34" charset="0"/>
              </a:rPr>
              <a:t>datatyping</a:t>
            </a:r>
            <a:r>
              <a:rPr lang="en-US" sz="2800" dirty="0" smtClean="0">
                <a:latin typeface="UC Berkeley OS Sign"/>
                <a:cs typeface="Arial" pitchFamily="34" charset="0"/>
                <a:sym typeface="Arial" pitchFamily="34" charset="0"/>
              </a:rPr>
              <a:t> constraints for instances that must conform to them</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You can use XML namespaces to reuse XML constructs across a set of related document types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XML Alone is NOT Sufficient</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22</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914400" y="1905000"/>
            <a:ext cx="7620000" cy="459500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But the semantics associated with XML constructs are NOT explicitly represented in the instance or the schema</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Element and attribute names, container structures, etc. can suggest semantics to people, but not in a way that is “computable”</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What is the meaning of?</a:t>
            </a:r>
          </a:p>
          <a:p>
            <a:pPr marL="800100" lvl="1" indent="-342900" eaLnBrk="0" fontAlgn="base" hangingPunct="0">
              <a:lnSpc>
                <a:spcPct val="93000"/>
              </a:lnSpc>
              <a:spcBef>
                <a:spcPts val="1800"/>
              </a:spcBef>
              <a:spcAft>
                <a:spcPct val="0"/>
              </a:spcAft>
            </a:pPr>
            <a:r>
              <a:rPr lang="en-US" sz="2800" dirty="0" smtClean="0">
                <a:latin typeface="UC Berkeley OS Sign"/>
                <a:cs typeface="Arial" pitchFamily="34" charset="0"/>
                <a:sym typeface="Arial" pitchFamily="34" charset="0"/>
              </a:rPr>
              <a:t>&lt;quantity&gt;5&lt;/quantity&gt;</a:t>
            </a:r>
          </a:p>
          <a:p>
            <a:pPr marL="800100" lvl="1" indent="-342900" eaLnBrk="0" fontAlgn="base" hangingPunct="0">
              <a:lnSpc>
                <a:spcPct val="93000"/>
              </a:lnSpc>
              <a:spcBef>
                <a:spcPts val="1800"/>
              </a:spcBef>
              <a:spcAft>
                <a:spcPct val="0"/>
              </a:spcAft>
            </a:pPr>
            <a:r>
              <a:rPr lang="en-US" sz="2800" dirty="0" smtClean="0">
                <a:latin typeface="UC Berkeley OS Sign"/>
                <a:cs typeface="Arial" pitchFamily="34" charset="0"/>
                <a:sym typeface="Arial" pitchFamily="34" charset="0"/>
              </a:rPr>
              <a:t>&lt;price&gt;100&lt;/price&gt;</a:t>
            </a:r>
            <a:endParaRPr lang="en-US" sz="2800"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Resource Description Framework (RDF)</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23</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304800" y="2263635"/>
            <a:ext cx="8458200" cy="3962782"/>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Resource Description Framework (RDF) is a graph-based model for making computer-</a:t>
            </a:r>
            <a:r>
              <a:rPr lang="en-US" sz="2800" dirty="0" err="1" smtClean="0">
                <a:latin typeface="UC Berkeley OS Sign"/>
                <a:cs typeface="Arial" pitchFamily="34" charset="0"/>
                <a:sym typeface="Arial" pitchFamily="34" charset="0"/>
              </a:rPr>
              <a:t>processable</a:t>
            </a:r>
            <a:r>
              <a:rPr lang="en-US" sz="2800" dirty="0" smtClean="0">
                <a:latin typeface="UC Berkeley OS Sign"/>
                <a:cs typeface="Arial" pitchFamily="34" charset="0"/>
                <a:sym typeface="Arial" pitchFamily="34" charset="0"/>
              </a:rPr>
              <a:t> statements about web resources and their relationships to each other</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RDF can be used to encode metadata, the usual sort of information about an information resource, like its title, author, creation date, etc.</a:t>
            </a:r>
          </a:p>
          <a:p>
            <a:endParaRPr lang="en-US" sz="2800" dirty="0" smtClean="0"/>
          </a:p>
          <a:p>
            <a:endParaRPr lang="en-US" sz="2800" dirty="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Resource Description Framework (RDF)</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24</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609600" y="1828800"/>
            <a:ext cx="8077200" cy="4534092"/>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In the context of RDF and the web, however, “resource” means something more specific: a resource is anything that has been given a Uniform Resource Identifier (URI)</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So RDF can be used to represent information about anything that can be IDENTIFIED on the Web, not just published or retrieved on it </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This broader idea about Web resource makes it a general mechanism for organizing and integrating information</a:t>
            </a:r>
            <a:endParaRPr lang="en-US" sz="2800"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RDF Data Model -- The Conceptual View</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25</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228600" y="1692325"/>
            <a:ext cx="8458200" cy="4825839"/>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A general way to represent information about something is in three parts:</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thing (or resource) being described</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specific property of the thing</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value of the property</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data model is usually stated as Statement -&gt; (Subject, Predicate, Object) but there are many other ways to say it</a:t>
            </a:r>
          </a:p>
          <a:p>
            <a:pPr marL="800100" lvl="1" indent="-342900" eaLnBrk="0" fontAlgn="base" hangingPunct="0">
              <a:lnSpc>
                <a:spcPct val="93000"/>
              </a:lnSpc>
              <a:spcBef>
                <a:spcPts val="1800"/>
              </a:spcBef>
              <a:spcAft>
                <a:spcPct val="0"/>
              </a:spcAft>
            </a:pPr>
            <a:r>
              <a:rPr lang="en-US" sz="2800" dirty="0" smtClean="0">
                <a:latin typeface="UC Berkeley OS Sign"/>
                <a:cs typeface="Arial" pitchFamily="34" charset="0"/>
                <a:sym typeface="Arial" pitchFamily="34" charset="0"/>
              </a:rPr>
              <a:t>Statement (Student, attends, University)</a:t>
            </a:r>
            <a:endParaRPr lang="en-US" sz="2800" dirty="0">
              <a:latin typeface="UC Berkeley OS Sign"/>
              <a:cs typeface="Arial" pitchFamily="34" charset="0"/>
              <a:sym typeface="Arial" pitchFamily="34"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anfordNER.JPG"/>
          <p:cNvPicPr>
            <a:picLocks noChangeAspect="1"/>
          </p:cNvPicPr>
          <p:nvPr/>
        </p:nvPicPr>
        <p:blipFill>
          <a:blip r:embed="rId3" cstate="print"/>
          <a:stretch>
            <a:fillRect/>
          </a:stretch>
        </p:blipFill>
        <p:spPr>
          <a:xfrm>
            <a:off x="736352" y="1905000"/>
            <a:ext cx="7985372" cy="4493103"/>
          </a:xfrm>
          <a:prstGeom prst="rect">
            <a:avLst/>
          </a:prstGeom>
        </p:spPr>
      </p:pic>
      <p:sp>
        <p:nvSpPr>
          <p:cNvPr id="3" name="Rectangle 2"/>
          <p:cNvSpPr/>
          <p:nvPr/>
        </p:nvSpPr>
        <p:spPr>
          <a:xfrm>
            <a:off x="1981200" y="457200"/>
            <a:ext cx="6096000" cy="584775"/>
          </a:xfrm>
          <a:prstGeom prst="rect">
            <a:avLst/>
          </a:prstGeom>
        </p:spPr>
        <p:txBody>
          <a:bodyPr wrap="square">
            <a:spAutoFit/>
          </a:bodyPr>
          <a:lstStyle/>
          <a:p>
            <a:r>
              <a:rPr lang="en-US" sz="3200" b="1" dirty="0" smtClean="0">
                <a:sym typeface="UC Berkeley OS Sign"/>
              </a:rPr>
              <a:t>Statements About Resources</a:t>
            </a:r>
            <a:endParaRPr lang="en-US"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anfordNER.JPG"/>
          <p:cNvPicPr>
            <a:picLocks noChangeAspect="1"/>
          </p:cNvPicPr>
          <p:nvPr/>
        </p:nvPicPr>
        <p:blipFill>
          <a:blip r:embed="rId3" cstate="print"/>
          <a:stretch>
            <a:fillRect/>
          </a:stretch>
        </p:blipFill>
        <p:spPr>
          <a:xfrm>
            <a:off x="533400" y="2971800"/>
            <a:ext cx="5826124" cy="3278166"/>
          </a:xfrm>
          <a:prstGeom prst="rect">
            <a:avLst/>
          </a:prstGeom>
        </p:spPr>
      </p:pic>
      <p:sp>
        <p:nvSpPr>
          <p:cNvPr id="3" name="Rectangle 2"/>
          <p:cNvSpPr/>
          <p:nvPr/>
        </p:nvSpPr>
        <p:spPr>
          <a:xfrm>
            <a:off x="685800" y="228600"/>
            <a:ext cx="7086600" cy="1077218"/>
          </a:xfrm>
          <a:prstGeom prst="rect">
            <a:avLst/>
          </a:prstGeom>
        </p:spPr>
        <p:txBody>
          <a:bodyPr wrap="square">
            <a:spAutoFit/>
          </a:bodyPr>
          <a:lstStyle/>
          <a:p>
            <a:r>
              <a:rPr lang="en-US" sz="3200" b="1" dirty="0" smtClean="0">
                <a:sym typeface="UC Berkeley OS Sign"/>
              </a:rPr>
              <a:t>The Relationship is also a “Resource” with a Unique Identifier</a:t>
            </a:r>
            <a:endParaRPr lang="en-US" sz="3200" dirty="0"/>
          </a:p>
        </p:txBody>
      </p:sp>
      <p:sp>
        <p:nvSpPr>
          <p:cNvPr id="4" name="Oval 3"/>
          <p:cNvSpPr/>
          <p:nvPr/>
        </p:nvSpPr>
        <p:spPr>
          <a:xfrm>
            <a:off x="4572000" y="1371600"/>
            <a:ext cx="1905000" cy="1295400"/>
          </a:xfrm>
          <a:prstGeom prst="ellipse">
            <a:avLst/>
          </a:prstGeom>
          <a:solidFill>
            <a:srgbClr val="FF0000">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800600" y="1752600"/>
            <a:ext cx="1600200" cy="461665"/>
          </a:xfrm>
          <a:prstGeom prst="rect">
            <a:avLst/>
          </a:prstGeom>
          <a:noFill/>
        </p:spPr>
        <p:txBody>
          <a:bodyPr wrap="square" rtlCol="0">
            <a:spAutoFit/>
          </a:bodyPr>
          <a:lstStyle/>
          <a:p>
            <a:r>
              <a:rPr lang="en-US" sz="2400" b="1" dirty="0" smtClean="0"/>
              <a:t>Resource</a:t>
            </a:r>
            <a:endParaRPr lang="en-US" sz="2400" b="1" dirty="0"/>
          </a:p>
        </p:txBody>
      </p:sp>
      <p:cxnSp>
        <p:nvCxnSpPr>
          <p:cNvPr id="7" name="Straight Arrow Connector 6"/>
          <p:cNvCxnSpPr/>
          <p:nvPr/>
        </p:nvCxnSpPr>
        <p:spPr>
          <a:xfrm flipH="1">
            <a:off x="4114800" y="2514600"/>
            <a:ext cx="609600" cy="609600"/>
          </a:xfrm>
          <a:prstGeom prst="straightConnector1">
            <a:avLst/>
          </a:prstGeom>
          <a:ln w="730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2743200" y="2590800"/>
            <a:ext cx="1447800" cy="2819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Statements as Interconnecting</a:t>
            </a:r>
            <a:br>
              <a:rPr lang="en-US" sz="3600" b="1" dirty="0" smtClean="0"/>
            </a:br>
            <a:r>
              <a:rPr lang="en-US" sz="3600" b="1" dirty="0" smtClean="0"/>
              <a:t> Building Blocks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28</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685800" y="2209800"/>
            <a:ext cx="8458200" cy="1267172"/>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Because each resource is uniquely identified, statements that involve the same resource can be interconnected </a:t>
            </a:r>
            <a:endParaRPr lang="en-US" sz="2800" dirty="0">
              <a:latin typeface="UC Berkeley OS Sign"/>
              <a:cs typeface="Arial" pitchFamily="34" charset="0"/>
              <a:sym typeface="Arial" pitchFamily="34" charset="0"/>
            </a:endParaRPr>
          </a:p>
        </p:txBody>
      </p:sp>
      <p:pic>
        <p:nvPicPr>
          <p:cNvPr id="8" name="Picture 7" descr="RDFStatements.gif"/>
          <p:cNvPicPr>
            <a:picLocks noChangeAspect="1"/>
          </p:cNvPicPr>
          <p:nvPr/>
        </p:nvPicPr>
        <p:blipFill>
          <a:blip r:embed="rId4" cstate="print"/>
          <a:stretch>
            <a:fillRect/>
          </a:stretch>
        </p:blipFill>
        <p:spPr>
          <a:xfrm>
            <a:off x="685800" y="3657600"/>
            <a:ext cx="8021053" cy="2438400"/>
          </a:xfrm>
          <a:prstGeom prst="rect">
            <a:avLst/>
          </a:prstGeom>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anfordNER.JPG"/>
          <p:cNvPicPr>
            <a:picLocks noChangeAspect="1"/>
          </p:cNvPicPr>
          <p:nvPr/>
        </p:nvPicPr>
        <p:blipFill>
          <a:blip r:embed="rId3" cstate="print"/>
          <a:stretch>
            <a:fillRect/>
          </a:stretch>
        </p:blipFill>
        <p:spPr>
          <a:xfrm>
            <a:off x="914400" y="2590800"/>
            <a:ext cx="7241376" cy="3777585"/>
          </a:xfrm>
          <a:prstGeom prst="rect">
            <a:avLst/>
          </a:prstGeom>
        </p:spPr>
      </p:pic>
      <p:sp>
        <p:nvSpPr>
          <p:cNvPr id="3" name="Rectangle 2"/>
          <p:cNvSpPr/>
          <p:nvPr/>
        </p:nvSpPr>
        <p:spPr>
          <a:xfrm>
            <a:off x="762000" y="457200"/>
            <a:ext cx="7543800" cy="584775"/>
          </a:xfrm>
          <a:prstGeom prst="rect">
            <a:avLst/>
          </a:prstGeom>
        </p:spPr>
        <p:txBody>
          <a:bodyPr wrap="square">
            <a:spAutoFit/>
          </a:bodyPr>
          <a:lstStyle/>
          <a:p>
            <a:r>
              <a:rPr lang="en-US" sz="3200" b="1" dirty="0" smtClean="0">
                <a:sym typeface="UC Berkeley OS Sign"/>
              </a:rPr>
              <a:t>Interconnected Statements Create a Graph</a:t>
            </a:r>
            <a:endParaRPr lang="en-US" sz="3200" dirty="0"/>
          </a:p>
        </p:txBody>
      </p:sp>
      <p:sp>
        <p:nvSpPr>
          <p:cNvPr id="4" name="Rectangle 3"/>
          <p:cNvSpPr/>
          <p:nvPr/>
        </p:nvSpPr>
        <p:spPr>
          <a:xfrm>
            <a:off x="838200" y="1219200"/>
            <a:ext cx="7162800" cy="1294585"/>
          </a:xfrm>
          <a:prstGeom prst="rect">
            <a:avLst/>
          </a:prstGeom>
        </p:spPr>
        <p:txBody>
          <a:bodyPr wrap="square">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These are statements about resource types that are part of the conceptual model of a domain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400" b="1" dirty="0" smtClean="0">
                <a:sym typeface="UC Berkeley OS Sign"/>
              </a:rPr>
              <a:t>Why the Web Wasn’t Born Semantic</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228600" y="1676400"/>
            <a:ext cx="8763000" cy="5510898"/>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Around 1990, when the Web was being imagined by TBL, SGML (precursor of XML) was increasingly being used to define structured document models for publishing etc.</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TBL consciously chose to create HTML as a specific and simple document language rather than take on the generality, expressive power, and complexity that SGML would have meant (</a:t>
            </a:r>
            <a:r>
              <a:rPr lang="en-US" sz="2400" dirty="0" smtClean="0">
                <a:latin typeface="UC Berkeley OS Sign"/>
                <a:cs typeface="Arial" pitchFamily="34" charset="0"/>
                <a:sym typeface="Arial" pitchFamily="34" charset="0"/>
                <a:hlinkClick r:id="rId4"/>
              </a:rPr>
              <a:t>and he was criticized by the “experts” for doing so</a:t>
            </a:r>
            <a:r>
              <a:rPr lang="en-US" sz="2400" dirty="0" smtClean="0">
                <a:latin typeface="UC Berkeley OS Sign"/>
                <a:cs typeface="Arial" pitchFamily="34" charset="0"/>
                <a:sym typeface="Arial" pitchFamily="34" charset="0"/>
              </a:rPr>
              <a:t>)</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This tradeoff enabled the Web to take off because it made it vastly easier to create web pages and software for serving and processing them</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But this made the Web work “for eyes only” rather than make it work “for machines”, especially those doing business</a:t>
            </a:r>
          </a:p>
          <a:p>
            <a:pPr marL="342900" indent="-342900" eaLnBrk="0" fontAlgn="base" hangingPunct="0">
              <a:lnSpc>
                <a:spcPct val="93000"/>
              </a:lnSpc>
              <a:spcBef>
                <a:spcPts val="1800"/>
              </a:spcBef>
              <a:spcAft>
                <a:spcPct val="0"/>
              </a:spcAft>
              <a:buFont typeface="Arial" pitchFamily="34" charset="0"/>
              <a:buChar char="•"/>
            </a:pPr>
            <a:endParaRPr lang="en-US" sz="2800" dirty="0" smtClean="0">
              <a:latin typeface="UC Berkeley OS Sign"/>
              <a:cs typeface="Arial" pitchFamily="34" charset="0"/>
              <a:sym typeface="Arial"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Some Statements About Instances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30</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1295400" y="2743200"/>
            <a:ext cx="7391400" cy="2992003"/>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John Doe attends UC Berkeley</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John Doe takes 202</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Jane Smith attends UC Berkeley</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Jane Smith takes 202</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Jane Smith takes 290-1</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anfordNER.JPG"/>
          <p:cNvPicPr>
            <a:picLocks noChangeAspect="1"/>
          </p:cNvPicPr>
          <p:nvPr/>
        </p:nvPicPr>
        <p:blipFill>
          <a:blip r:embed="rId3" cstate="print"/>
          <a:stretch>
            <a:fillRect/>
          </a:stretch>
        </p:blipFill>
        <p:spPr>
          <a:xfrm>
            <a:off x="914400" y="1495174"/>
            <a:ext cx="7143107" cy="5362826"/>
          </a:xfrm>
          <a:prstGeom prst="rect">
            <a:avLst/>
          </a:prstGeom>
        </p:spPr>
      </p:pic>
      <p:sp>
        <p:nvSpPr>
          <p:cNvPr id="3" name="Rectangle 2"/>
          <p:cNvSpPr/>
          <p:nvPr/>
        </p:nvSpPr>
        <p:spPr>
          <a:xfrm>
            <a:off x="1295400" y="533400"/>
            <a:ext cx="7543800" cy="602024"/>
          </a:xfrm>
          <a:prstGeom prst="rect">
            <a:avLst/>
          </a:prstGeom>
        </p:spPr>
        <p:txBody>
          <a:bodyPr wrap="square">
            <a:spAutoFit/>
          </a:bodyPr>
          <a:lstStyle/>
          <a:p>
            <a:pPr algn="ctr">
              <a:lnSpc>
                <a:spcPct val="92000"/>
              </a:lnSpc>
              <a:spcBef>
                <a:spcPct val="0"/>
              </a:spcBef>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latin typeface="+mj-lt"/>
                <a:ea typeface="+mj-ea"/>
                <a:cs typeface="+mj-cs"/>
                <a:sym typeface="UC Berkeley OS Sign"/>
              </a:rPr>
              <a:t>Graphical Representation</a:t>
            </a:r>
            <a:endParaRPr lang="en-US" sz="3600" b="1" dirty="0">
              <a:latin typeface="+mj-lt"/>
              <a:ea typeface="+mj-ea"/>
              <a:cs typeface="+mj-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Can We Make These Inferences?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32</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685800" y="2743200"/>
            <a:ext cx="8458200" cy="2360420"/>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John Doe takes classes at the ISchool</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202 is offered by UC Berkeley</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Jane Smith is a classmate of John Doe</a:t>
            </a:r>
          </a:p>
          <a:p>
            <a:pPr marL="342900" indent="-342900" eaLnBrk="0" fontAlgn="base" hangingPunct="0">
              <a:lnSpc>
                <a:spcPct val="93000"/>
              </a:lnSpc>
              <a:spcBef>
                <a:spcPts val="1800"/>
              </a:spcBef>
              <a:spcAft>
                <a:spcPct val="0"/>
              </a:spcAft>
              <a:buFont typeface="Arial" pitchFamily="34" charset="0"/>
              <a:buChar char="•"/>
            </a:pPr>
            <a:endParaRPr lang="en-US" sz="2800" dirty="0" smtClean="0">
              <a:latin typeface="UC Berkeley OS Sign"/>
              <a:cs typeface="Arial" pitchFamily="34" charset="0"/>
              <a:sym typeface="Arial" pitchFamily="34" charset="0"/>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1066800"/>
            <a:ext cx="8688586"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RDF Syntax –</a:t>
            </a:r>
            <a:br>
              <a:rPr lang="en-US" sz="3600" b="1" dirty="0" smtClean="0"/>
            </a:br>
            <a:r>
              <a:rPr lang="en-US" sz="3600" b="1" dirty="0" smtClean="0"/>
              <a:t> Simplified Implementation View</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33</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228600" y="2590800"/>
            <a:ext cx="8686800" cy="3592809"/>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RDF is a conceptual model that must be “serialized” into some specific data syntax</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&lt;Description&gt; describes a resource</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Attributes or elements contained in &lt;Description&gt; are properties of the resource</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Their content is the value of the property</a:t>
            </a:r>
            <a:endParaRPr lang="en-US" sz="2800" dirty="0" smtClean="0"/>
          </a:p>
          <a:p>
            <a:endParaRPr lang="en-US" sz="2800" dirty="0"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anfordNER.JPG"/>
          <p:cNvPicPr>
            <a:picLocks noChangeAspect="1"/>
          </p:cNvPicPr>
          <p:nvPr/>
        </p:nvPicPr>
        <p:blipFill>
          <a:blip r:embed="rId3" cstate="print"/>
          <a:stretch>
            <a:fillRect/>
          </a:stretch>
        </p:blipFill>
        <p:spPr>
          <a:xfrm>
            <a:off x="304799" y="1828800"/>
            <a:ext cx="8554065" cy="2209800"/>
          </a:xfrm>
          <a:prstGeom prst="rect">
            <a:avLst/>
          </a:prstGeom>
        </p:spPr>
      </p:pic>
      <p:sp>
        <p:nvSpPr>
          <p:cNvPr id="3" name="Rectangle 2"/>
          <p:cNvSpPr/>
          <p:nvPr/>
        </p:nvSpPr>
        <p:spPr>
          <a:xfrm>
            <a:off x="1295400" y="533400"/>
            <a:ext cx="7543800" cy="941796"/>
          </a:xfrm>
          <a:prstGeom prst="rect">
            <a:avLst/>
          </a:prstGeom>
        </p:spPr>
        <p:txBody>
          <a:bodyPr wrap="square">
            <a:spAutoFit/>
          </a:bodyPr>
          <a:lstStyle/>
          <a:p>
            <a:pPr algn="ctr">
              <a:lnSpc>
                <a:spcPct val="92000"/>
              </a:lnSpc>
              <a:spcBef>
                <a:spcPct val="0"/>
              </a:spcBef>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latin typeface="+mj-lt"/>
                <a:ea typeface="+mj-ea"/>
                <a:cs typeface="+mj-cs"/>
                <a:sym typeface="UC Berkeley OS Sign"/>
              </a:rPr>
              <a:t>RDF Description Example</a:t>
            </a:r>
          </a:p>
          <a:p>
            <a:pPr algn="ctr">
              <a:lnSpc>
                <a:spcPct val="92000"/>
              </a:lnSpc>
              <a:spcBef>
                <a:spcPct val="0"/>
              </a:spcBef>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2400" b="1" dirty="0" smtClean="0">
                <a:latin typeface="+mj-lt"/>
                <a:ea typeface="+mj-ea"/>
                <a:cs typeface="+mj-cs"/>
                <a:sym typeface="UC Berkeley OS Sign"/>
              </a:rPr>
              <a:t>(from Heath &amp; </a:t>
            </a:r>
            <a:r>
              <a:rPr lang="en-US" sz="2400" b="1" dirty="0" err="1" smtClean="0">
                <a:latin typeface="+mj-lt"/>
                <a:ea typeface="+mj-ea"/>
                <a:cs typeface="+mj-cs"/>
                <a:sym typeface="UC Berkeley OS Sign"/>
              </a:rPr>
              <a:t>Bizer</a:t>
            </a:r>
            <a:r>
              <a:rPr lang="en-US" sz="2400" b="1" dirty="0" smtClean="0">
                <a:latin typeface="+mj-lt"/>
                <a:ea typeface="+mj-ea"/>
                <a:cs typeface="+mj-cs"/>
                <a:sym typeface="UC Berkeley OS Sign"/>
              </a:rPr>
              <a:t> p. 18)</a:t>
            </a:r>
            <a:endParaRPr lang="en-US" sz="2400" b="1" dirty="0">
              <a:latin typeface="+mj-lt"/>
              <a:ea typeface="+mj-ea"/>
              <a:cs typeface="+mj-cs"/>
            </a:endParaRPr>
          </a:p>
        </p:txBody>
      </p:sp>
      <p:sp>
        <p:nvSpPr>
          <p:cNvPr id="5" name="TextBox 4"/>
          <p:cNvSpPr txBox="1"/>
          <p:nvPr/>
        </p:nvSpPr>
        <p:spPr>
          <a:xfrm>
            <a:off x="609600" y="4876800"/>
            <a:ext cx="7467600" cy="1756250"/>
          </a:xfrm>
          <a:prstGeom prst="rect">
            <a:avLst/>
          </a:prstGeom>
          <a:noFill/>
        </p:spPr>
        <p:txBody>
          <a:bodyPr wrap="square" rtlCol="0">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Two RDF triples in the description	</a:t>
            </a:r>
          </a:p>
          <a:p>
            <a:pPr marL="800100"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This URI is a person</a:t>
            </a:r>
          </a:p>
          <a:p>
            <a:pPr marL="800100"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person is named Dave Smith</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858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err="1" smtClean="0"/>
              <a:t>RDFa</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35</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457200" y="1676400"/>
            <a:ext cx="8305800" cy="5165675"/>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err="1" smtClean="0">
                <a:latin typeface="UC Berkeley OS Sign"/>
                <a:cs typeface="Arial" pitchFamily="34" charset="0"/>
                <a:sym typeface="Arial" pitchFamily="34" charset="0"/>
              </a:rPr>
              <a:t>RDFa</a:t>
            </a:r>
            <a:r>
              <a:rPr lang="en-US" sz="2800" dirty="0" smtClean="0">
                <a:latin typeface="UC Berkeley OS Sign"/>
                <a:cs typeface="Arial" pitchFamily="34" charset="0"/>
                <a:sym typeface="Arial" pitchFamily="34" charset="0"/>
              </a:rPr>
              <a:t> is a second serialization syntax for RDF</a:t>
            </a:r>
          </a:p>
          <a:p>
            <a:pPr marL="342900" indent="-342900" eaLnBrk="0" fontAlgn="base" hangingPunct="0">
              <a:lnSpc>
                <a:spcPct val="93000"/>
              </a:lnSpc>
              <a:spcBef>
                <a:spcPts val="1800"/>
              </a:spcBef>
              <a:spcAft>
                <a:spcPct val="0"/>
              </a:spcAft>
              <a:buFont typeface="Arial" pitchFamily="34" charset="0"/>
              <a:buChar char="•"/>
            </a:pPr>
            <a:r>
              <a:rPr lang="en-US" sz="2800" dirty="0" err="1" smtClean="0">
                <a:latin typeface="UC Berkeley OS Sign"/>
                <a:cs typeface="Arial" pitchFamily="34" charset="0"/>
                <a:sym typeface="Arial" pitchFamily="34" charset="0"/>
              </a:rPr>
              <a:t>RDFa</a:t>
            </a:r>
            <a:r>
              <a:rPr lang="en-US" sz="2800" dirty="0" smtClean="0">
                <a:latin typeface="UC Berkeley OS Sign"/>
                <a:cs typeface="Arial" pitchFamily="34" charset="0"/>
                <a:sym typeface="Arial" pitchFamily="34" charset="0"/>
              </a:rPr>
              <a:t> uses attributes (hence the "a") to embed RDF statements into XHTML elements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So instead of using RDF in standalone documents, or using the RDF namespace to embed statements in other XML documents, </a:t>
            </a:r>
            <a:r>
              <a:rPr lang="en-US" sz="2800" dirty="0" err="1" smtClean="0">
                <a:latin typeface="UC Berkeley OS Sign"/>
                <a:cs typeface="Arial" pitchFamily="34" charset="0"/>
                <a:sym typeface="Arial" pitchFamily="34" charset="0"/>
              </a:rPr>
              <a:t>RDFa</a:t>
            </a:r>
            <a:r>
              <a:rPr lang="en-US" sz="2800" dirty="0" smtClean="0">
                <a:latin typeface="UC Berkeley OS Sign"/>
                <a:cs typeface="Arial" pitchFamily="34" charset="0"/>
                <a:sym typeface="Arial" pitchFamily="34" charset="0"/>
              </a:rPr>
              <a:t> lets you embed these statements into XHTML instances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Very useful in situations where data publishers can’t change publishing technology from HTML to XML but could change templates</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err="1" smtClean="0"/>
              <a:t>RDFa</a:t>
            </a:r>
            <a:r>
              <a:rPr lang="en-US" sz="3600" b="1" dirty="0" smtClean="0"/>
              <a:t> {</a:t>
            </a:r>
            <a:r>
              <a:rPr lang="en-US" sz="3600" b="1" dirty="0" err="1" smtClean="0"/>
              <a:t>and,or,vs</a:t>
            </a:r>
            <a:r>
              <a:rPr lang="en-US" sz="3600" b="1" dirty="0" smtClean="0"/>
              <a:t>} </a:t>
            </a:r>
            <a:r>
              <a:rPr lang="en-US" sz="3600" b="1" dirty="0" err="1" smtClean="0"/>
              <a:t>Microformats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36</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381000" y="1981200"/>
            <a:ext cx="8458200" cy="4394310"/>
          </a:xfrm>
          <a:prstGeom prst="rect">
            <a:avLst/>
          </a:prstGeom>
          <a:noFill/>
          <a:ln w="9525">
            <a:noFill/>
            <a:miter lim="800000"/>
            <a:headEnd/>
            <a:tailEnd/>
          </a:ln>
        </p:spPr>
        <p:txBody>
          <a:bodyPr wrap="square" lIns="64291" tIns="32146" rIns="64291" bIns="32146">
            <a:spAutoFit/>
          </a:bodyPr>
          <a:lstStyle/>
          <a:p>
            <a:endParaRPr lang="en-US" sz="2800" dirty="0" smtClean="0"/>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This makes </a:t>
            </a:r>
            <a:r>
              <a:rPr lang="en-US" sz="2800" dirty="0" err="1" smtClean="0">
                <a:latin typeface="UC Berkeley OS Sign"/>
                <a:cs typeface="Arial" pitchFamily="34" charset="0"/>
                <a:sym typeface="Arial" pitchFamily="34" charset="0"/>
              </a:rPr>
              <a:t>RDFa</a:t>
            </a:r>
            <a:r>
              <a:rPr lang="en-US" sz="2800" dirty="0" smtClean="0">
                <a:latin typeface="UC Berkeley OS Sign"/>
                <a:cs typeface="Arial" pitchFamily="34" charset="0"/>
                <a:sym typeface="Arial" pitchFamily="34" charset="0"/>
              </a:rPr>
              <a:t> like </a:t>
            </a:r>
            <a:r>
              <a:rPr lang="en-US" sz="2800" dirty="0" err="1" smtClean="0">
                <a:latin typeface="UC Berkeley OS Sign"/>
                <a:cs typeface="Arial" pitchFamily="34" charset="0"/>
                <a:sym typeface="Arial" pitchFamily="34" charset="0"/>
              </a:rPr>
              <a:t>microformats</a:t>
            </a:r>
            <a:r>
              <a:rPr lang="en-US" sz="2800" dirty="0" smtClean="0">
                <a:latin typeface="UC Berkeley OS Sign"/>
                <a:cs typeface="Arial" pitchFamily="34" charset="0"/>
                <a:sym typeface="Arial" pitchFamily="34" charset="0"/>
              </a:rPr>
              <a:t> in that you can add some new attributes to an HTML document</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But unlike </a:t>
            </a:r>
            <a:r>
              <a:rPr lang="en-US" sz="2800" dirty="0" err="1" smtClean="0">
                <a:latin typeface="UC Berkeley OS Sign"/>
                <a:cs typeface="Arial" pitchFamily="34" charset="0"/>
                <a:sym typeface="Arial" pitchFamily="34" charset="0"/>
              </a:rPr>
              <a:t>microformats</a:t>
            </a:r>
            <a:r>
              <a:rPr lang="en-US" sz="2800" dirty="0" smtClean="0">
                <a:latin typeface="UC Berkeley OS Sign"/>
                <a:cs typeface="Arial" pitchFamily="34" charset="0"/>
                <a:sym typeface="Arial" pitchFamily="34" charset="0"/>
              </a:rPr>
              <a:t> that are pre-defined for specific types of data, </a:t>
            </a:r>
            <a:r>
              <a:rPr lang="en-US" sz="2800" dirty="0" err="1" smtClean="0">
                <a:latin typeface="UC Berkeley OS Sign"/>
                <a:cs typeface="Arial" pitchFamily="34" charset="0"/>
                <a:sym typeface="Arial" pitchFamily="34" charset="0"/>
              </a:rPr>
              <a:t>RDFa</a:t>
            </a:r>
            <a:r>
              <a:rPr lang="en-US" sz="2800" dirty="0" smtClean="0">
                <a:latin typeface="UC Berkeley OS Sign"/>
                <a:cs typeface="Arial" pitchFamily="34" charset="0"/>
                <a:sym typeface="Arial" pitchFamily="34" charset="0"/>
              </a:rPr>
              <a:t> can be used to say anything about anything</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But the greater expressiveness of </a:t>
            </a:r>
            <a:r>
              <a:rPr lang="en-US" sz="2800" dirty="0" err="1" smtClean="0">
                <a:latin typeface="UC Berkeley OS Sign"/>
                <a:cs typeface="Arial" pitchFamily="34" charset="0"/>
                <a:sym typeface="Arial" pitchFamily="34" charset="0"/>
              </a:rPr>
              <a:t>RDFa</a:t>
            </a:r>
            <a:r>
              <a:rPr lang="en-US" sz="2800" dirty="0" smtClean="0">
                <a:latin typeface="UC Berkeley OS Sign"/>
                <a:cs typeface="Arial" pitchFamily="34" charset="0"/>
                <a:sym typeface="Arial" pitchFamily="34" charset="0"/>
              </a:rPr>
              <a:t> comes at a cost – harder to use</a:t>
            </a:r>
            <a:endParaRPr lang="en-US" sz="2800" dirty="0">
              <a:latin typeface="UC Berkeley OS Sign"/>
              <a:cs typeface="Arial" pitchFamily="34" charset="0"/>
              <a:sym typeface="Arial" pitchFamily="34" charset="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0"/>
            <a:ext cx="7086600" cy="1168333"/>
          </a:xfrm>
          <a:prstGeom prst="rect">
            <a:avLst/>
          </a:prstGeom>
        </p:spPr>
        <p:txBody>
          <a:bodyPr wrap="square">
            <a:spAutoFit/>
          </a:bodyPr>
          <a:lstStyle/>
          <a:p>
            <a:pPr algn="ctr">
              <a:lnSpc>
                <a:spcPct val="92000"/>
              </a:lnSpc>
              <a:spcBef>
                <a:spcPct val="0"/>
              </a:spcBef>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400" b="1" dirty="0" err="1" smtClean="0">
                <a:sym typeface="UC Berkeley OS Sign"/>
              </a:rPr>
              <a:t>RDFa</a:t>
            </a:r>
            <a:r>
              <a:rPr lang="en-US" sz="4400" b="1" dirty="0" smtClean="0">
                <a:sym typeface="UC Berkeley OS Sign"/>
              </a:rPr>
              <a:t> Description Example</a:t>
            </a:r>
          </a:p>
          <a:p>
            <a:pPr algn="ctr">
              <a:lnSpc>
                <a:spcPct val="92000"/>
              </a:lnSpc>
              <a:spcBef>
                <a:spcPct val="0"/>
              </a:spcBef>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200" b="1" dirty="0" smtClean="0">
                <a:sym typeface="UC Berkeley OS Sign"/>
              </a:rPr>
              <a:t>(from Heath &amp; </a:t>
            </a:r>
            <a:r>
              <a:rPr lang="en-US" sz="3200" b="1" dirty="0" err="1" smtClean="0">
                <a:sym typeface="UC Berkeley OS Sign"/>
              </a:rPr>
              <a:t>Bizer</a:t>
            </a:r>
            <a:r>
              <a:rPr lang="en-US" sz="3200" b="1" dirty="0" smtClean="0">
                <a:sym typeface="UC Berkeley OS Sign"/>
              </a:rPr>
              <a:t> p. 19)</a:t>
            </a:r>
            <a:endParaRPr lang="en-US" sz="3200" dirty="0"/>
          </a:p>
        </p:txBody>
      </p:sp>
      <p:pic>
        <p:nvPicPr>
          <p:cNvPr id="5" name="Picture 4" descr="RDFa-Example.JPG"/>
          <p:cNvPicPr>
            <a:picLocks noChangeAspect="1"/>
          </p:cNvPicPr>
          <p:nvPr/>
        </p:nvPicPr>
        <p:blipFill>
          <a:blip r:embed="rId3" cstate="print"/>
          <a:stretch>
            <a:fillRect/>
          </a:stretch>
        </p:blipFill>
        <p:spPr>
          <a:xfrm>
            <a:off x="228600" y="1524000"/>
            <a:ext cx="8686800" cy="4343400"/>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858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The Need for </a:t>
            </a:r>
            <a:r>
              <a:rPr lang="en-US" sz="3600" b="1" dirty="0" err="1" smtClean="0"/>
              <a:t>Ontologies</a:t>
            </a:r>
            <a:r>
              <a:rPr lang="en-US" sz="3600" b="1" dirty="0" smtClean="0"/>
              <a:t> (1)</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38</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457200" y="1981200"/>
            <a:ext cx="8305800" cy="3562672"/>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Suppose we have RDF statements:</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(Bob Glushko, teaches, INFO202)</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(Information System &amp; Service Design, is-taught-by, Dr. Robert J. Glushko)</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No RDF processor can link these into a graph and make the inference that both classes are taught by the same person unless…</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858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The Need for </a:t>
            </a:r>
            <a:r>
              <a:rPr lang="en-US" sz="3600" b="1" dirty="0" err="1" smtClean="0"/>
              <a:t>Ontologies</a:t>
            </a:r>
            <a:r>
              <a:rPr lang="en-US" sz="3600" b="1" dirty="0" smtClean="0"/>
              <a:t> (2)</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39</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457200" y="1981200"/>
            <a:ext cx="8305800" cy="3161922"/>
          </a:xfrm>
          <a:prstGeom prst="rect">
            <a:avLst/>
          </a:prstGeom>
          <a:noFill/>
          <a:ln w="9525">
            <a:noFill/>
            <a:miter lim="800000"/>
            <a:headEnd/>
            <a:tailEnd/>
          </a:ln>
        </p:spPr>
        <p:txBody>
          <a:bodyPr wrap="square" lIns="64291" tIns="32146" rIns="64291" bIns="32146">
            <a:spAutoFit/>
          </a:bodyPr>
          <a:lstStyle/>
          <a:p>
            <a:pPr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An ontology could define:</a:t>
            </a:r>
          </a:p>
          <a:p>
            <a:pPr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"Bob Glushko" and "Dr. Robert J. Glushko" to be the same person</a:t>
            </a:r>
          </a:p>
          <a:p>
            <a:pPr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"teaches" and "is-taught-by" to be inverse relationships</a:t>
            </a:r>
          </a:p>
          <a:p>
            <a:pPr indent="-342900" eaLnBrk="0" fontAlgn="base" hangingPunct="0">
              <a:lnSpc>
                <a:spcPct val="93000"/>
              </a:lnSpc>
              <a:spcBef>
                <a:spcPts val="1800"/>
              </a:spcBef>
              <a:spcAft>
                <a:spcPct val="0"/>
              </a:spcAft>
              <a:buFont typeface="Arial" pitchFamily="34" charset="0"/>
              <a:buChar char="•"/>
            </a:pPr>
            <a:endParaRPr lang="en-US" sz="2800" dirty="0" smtClean="0">
              <a:latin typeface="UC Berkeley OS Sign"/>
              <a:cs typeface="Arial" pitchFamily="34" charset="0"/>
              <a:sym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400" b="1" dirty="0" smtClean="0">
                <a:sym typeface="UC Berkeley OS Sign"/>
                <a:hlinkClick r:id="rId3"/>
              </a:rPr>
              <a:t>The Vision of the Semantic Web </a:t>
            </a:r>
            <a:r>
              <a:rPr lang="en-US" sz="3400" b="1" dirty="0" smtClean="0">
                <a:sym typeface="UC Berkeley OS Sign"/>
              </a:rPr>
              <a:t>(1)</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4"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381000" y="2057400"/>
            <a:ext cx="8534400" cy="476492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In a classic 2001 paper Sir Tim Berners-Lee says: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Web can reach its full potential only if … data can be shared and processed by automated tools as well as by people... </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Semantic Web will bring structure to the meaningful content of Web pages...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For the Web to scale, tomorrow's programs must be able to share and process data even when these programs have been designed totally independently.</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40</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381000" y="228600"/>
            <a:ext cx="8305800" cy="1498004"/>
          </a:xfrm>
          <a:prstGeom prst="rect">
            <a:avLst/>
          </a:prstGeom>
          <a:noFill/>
          <a:ln w="9525">
            <a:noFill/>
            <a:miter lim="800000"/>
            <a:headEnd/>
            <a:tailEnd/>
          </a:ln>
        </p:spPr>
        <p:txBody>
          <a:bodyPr wrap="square" lIns="64291" tIns="32146" rIns="64291" bIns="32146">
            <a:spAutoFit/>
          </a:bodyPr>
          <a:lstStyle/>
          <a:p>
            <a:pPr lvl="1" indent="-342900" eaLnBrk="0" fontAlgn="base" hangingPunct="0">
              <a:lnSpc>
                <a:spcPct val="93000"/>
              </a:lnSpc>
              <a:spcBef>
                <a:spcPts val="1800"/>
              </a:spcBef>
              <a:spcAft>
                <a:spcPct val="0"/>
              </a:spcAft>
            </a:pPr>
            <a:r>
              <a:rPr lang="en-US" sz="2800" dirty="0" smtClean="0">
                <a:latin typeface="UC Berkeley OS Sign"/>
                <a:cs typeface="Arial" pitchFamily="34" charset="0"/>
                <a:sym typeface="Arial" pitchFamily="34" charset="0"/>
              </a:rPr>
              <a:t>Ontology assertions on the Web are expressed using the </a:t>
            </a:r>
            <a:r>
              <a:rPr lang="en-US" sz="2800" dirty="0" smtClean="0">
                <a:latin typeface="UC Berkeley OS Sign"/>
                <a:cs typeface="Arial" pitchFamily="34" charset="0"/>
                <a:sym typeface="Arial" pitchFamily="34" charset="0"/>
                <a:hlinkClick r:id="rId3"/>
              </a:rPr>
              <a:t>OWL language</a:t>
            </a:r>
            <a:endParaRPr lang="en-US" sz="2800" dirty="0" smtClean="0">
              <a:latin typeface="UC Berkeley OS Sign"/>
              <a:cs typeface="Arial" pitchFamily="34" charset="0"/>
              <a:sym typeface="Arial" pitchFamily="34" charset="0"/>
            </a:endParaRPr>
          </a:p>
          <a:p>
            <a:pPr indent="-342900" eaLnBrk="0" fontAlgn="base" hangingPunct="0">
              <a:lnSpc>
                <a:spcPct val="93000"/>
              </a:lnSpc>
              <a:spcBef>
                <a:spcPts val="1800"/>
              </a:spcBef>
              <a:spcAft>
                <a:spcPct val="0"/>
              </a:spcAft>
              <a:buFont typeface="Arial" pitchFamily="34" charset="0"/>
              <a:buChar char="•"/>
            </a:pPr>
            <a:endParaRPr lang="en-US" sz="2800" dirty="0" smtClean="0">
              <a:latin typeface="UC Berkeley OS Sign"/>
              <a:cs typeface="Arial" pitchFamily="34" charset="0"/>
              <a:sym typeface="Arial" pitchFamily="34" charset="0"/>
            </a:endParaRPr>
          </a:p>
        </p:txBody>
      </p:sp>
      <p:pic>
        <p:nvPicPr>
          <p:cNvPr id="8" name="Picture 7" descr="OWL-RDFSchema.JPG"/>
          <p:cNvPicPr>
            <a:picLocks noChangeAspect="1"/>
          </p:cNvPicPr>
          <p:nvPr/>
        </p:nvPicPr>
        <p:blipFill>
          <a:blip r:embed="rId4" cstate="print"/>
          <a:stretch>
            <a:fillRect/>
          </a:stretch>
        </p:blipFill>
        <p:spPr>
          <a:xfrm>
            <a:off x="381000" y="1356360"/>
            <a:ext cx="3962400" cy="3596640"/>
          </a:xfrm>
          <a:prstGeom prst="rect">
            <a:avLst/>
          </a:prstGeom>
        </p:spPr>
      </p:pic>
      <p:pic>
        <p:nvPicPr>
          <p:cNvPr id="9" name="Picture 8" descr="OWL-Equality.JPG"/>
          <p:cNvPicPr>
            <a:picLocks noChangeAspect="1"/>
          </p:cNvPicPr>
          <p:nvPr/>
        </p:nvPicPr>
        <p:blipFill>
          <a:blip r:embed="rId5" cstate="print"/>
          <a:stretch>
            <a:fillRect/>
          </a:stretch>
        </p:blipFill>
        <p:spPr>
          <a:xfrm>
            <a:off x="5410200" y="762000"/>
            <a:ext cx="3505200" cy="3209818"/>
          </a:xfrm>
          <a:prstGeom prst="rect">
            <a:avLst/>
          </a:prstGeom>
        </p:spPr>
      </p:pic>
      <p:pic>
        <p:nvPicPr>
          <p:cNvPr id="10" name="Picture 9" descr="OWL-Property.JPG"/>
          <p:cNvPicPr>
            <a:picLocks noChangeAspect="1"/>
          </p:cNvPicPr>
          <p:nvPr/>
        </p:nvPicPr>
        <p:blipFill>
          <a:blip r:embed="rId6" cstate="print"/>
          <a:stretch>
            <a:fillRect/>
          </a:stretch>
        </p:blipFill>
        <p:spPr>
          <a:xfrm>
            <a:off x="3429000" y="3657600"/>
            <a:ext cx="3928241" cy="2971800"/>
          </a:xfrm>
          <a:prstGeom prst="rect">
            <a:avLst/>
          </a:prstGeom>
        </p:spPr>
      </p:pic>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858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Identity, Authority, Truthiness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41</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304800" y="1632052"/>
            <a:ext cx="8305800" cy="4995757"/>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assertion that "Bob Glushko" and "Dr. Robert J. Glushko" is the same person enables statements about either to be interconnected</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But if anyone can make assertions, how do we know whether they are correct?  What authorities should we trust?</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(Barack Obama, has birthplace, Hawaii)</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(Barack Obama, has birthplace, Kenya)</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“Defining a new URI somewhere on the Web” isn’t the same as "defining a new concept”</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553641" y="1071562"/>
            <a:ext cx="8197453" cy="208954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800" b="1" dirty="0" smtClean="0">
                <a:sym typeface="UC Berkeley OS Sign"/>
              </a:rPr>
              <a:t>INFO 202</a:t>
            </a:r>
            <a:br>
              <a:rPr lang="en-US" sz="3800" b="1" dirty="0" smtClean="0">
                <a:sym typeface="UC Berkeley OS Sign"/>
              </a:rPr>
            </a:br>
            <a:r>
              <a:rPr lang="en-US" sz="3800" b="1" dirty="0" smtClean="0">
                <a:sym typeface="UC Berkeley OS Sign"/>
              </a:rPr>
              <a:t>“Information Organization &amp; Retrieval”</a:t>
            </a:r>
            <a:br>
              <a:rPr lang="en-US" sz="3800" b="1" dirty="0" smtClean="0">
                <a:sym typeface="UC Berkeley OS Sign"/>
              </a:rPr>
            </a:br>
            <a:r>
              <a:rPr lang="en-US" sz="3800" b="1" dirty="0" smtClean="0">
                <a:sym typeface="UC Berkeley OS Sign"/>
              </a:rPr>
              <a:t>Fall 2013</a:t>
            </a:r>
            <a:r>
              <a:rPr lang="en-US" sz="3400" b="1" dirty="0" smtClean="0"/>
              <a:t/>
            </a:r>
            <a:br>
              <a:rPr lang="en-US" sz="3400" b="1" dirty="0" smtClean="0"/>
            </a:br>
            <a:endParaRPr lang="en-US" sz="3400" dirty="0" smtClean="0">
              <a:sym typeface="UC Berkeley OS Sign"/>
            </a:endParaRPr>
          </a:p>
        </p:txBody>
      </p:sp>
      <p:sp>
        <p:nvSpPr>
          <p:cNvPr id="2051" name="Rectangle 2"/>
          <p:cNvSpPr>
            <a:spLocks noGrp="1" noChangeArrowheads="1"/>
          </p:cNvSpPr>
          <p:nvPr>
            <p:ph type="body" idx="1"/>
          </p:nvPr>
        </p:nvSpPr>
        <p:spPr>
          <a:xfrm>
            <a:off x="392906" y="2464594"/>
            <a:ext cx="8228707" cy="3589734"/>
          </a:xfrm>
        </p:spPr>
        <p:txBody>
          <a:bodyPr anchor="ctr">
            <a:normAutofit fontScale="92500" lnSpcReduction="10000"/>
          </a:bodyPr>
          <a:lstStyle/>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Robert J. Glushko</a:t>
            </a:r>
            <a:br>
              <a:rPr lang="en-US" sz="3000" dirty="0" smtClean="0">
                <a:sym typeface="UC Berkeley OS Sign"/>
              </a:rPr>
            </a:br>
            <a:r>
              <a:rPr lang="en-US" sz="3000" dirty="0" smtClean="0">
                <a:sym typeface="UC Berkeley OS Sign"/>
                <a:hlinkClick r:id="rId3"/>
              </a:rPr>
              <a:t>glushko@berkeley.edu</a:t>
            </a: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@rjglushko</a:t>
            </a: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15  October 2013</a:t>
            </a:r>
            <a:br>
              <a:rPr lang="en-US" sz="3000" dirty="0" smtClean="0">
                <a:sym typeface="UC Berkeley OS Sign"/>
              </a:rPr>
            </a:br>
            <a:r>
              <a:rPr lang="en-US" sz="3000" dirty="0" smtClean="0">
                <a:sym typeface="UC Berkeley OS Sign"/>
              </a:rPr>
              <a:t>Lecture 14.3 – Linked Data</a:t>
            </a: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olidFill>
                <a:srgbClr val="002955"/>
              </a:solidFill>
              <a:sym typeface="UC Berkeley OS Sign"/>
            </a:endParaRPr>
          </a:p>
        </p:txBody>
      </p:sp>
      <p:sp>
        <p:nvSpPr>
          <p:cNvPr id="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2052"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054" name="Picture 5"/>
          <p:cNvPicPr>
            <a:picLocks noChangeArrowheads="1"/>
          </p:cNvPicPr>
          <p:nvPr/>
        </p:nvPicPr>
        <p:blipFill>
          <a:blip r:embed="rId4" cstate="print"/>
          <a:srcRect/>
          <a:stretch>
            <a:fillRect/>
          </a:stretch>
        </p:blipFill>
        <p:spPr bwMode="auto">
          <a:xfrm>
            <a:off x="194221" y="223242"/>
            <a:ext cx="892969" cy="892969"/>
          </a:xfrm>
          <a:prstGeom prst="rect">
            <a:avLst/>
          </a:prstGeom>
          <a:noFill/>
          <a:ln w="9525">
            <a:noFill/>
            <a:round/>
            <a:headEnd/>
            <a:tailEnd/>
          </a:ln>
        </p:spPr>
      </p:pic>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Linked Data</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43</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228600" y="1692325"/>
            <a:ext cx="8458200" cy="459500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“Linked Data” is a reframing of basic Web principles reframed for the Semantic Web</a:t>
            </a:r>
          </a:p>
          <a:p>
            <a:pPr marL="800100"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instead of links as relationships in hypertext documents written in HTML, links are between arbitrary resources described by RDF</a:t>
            </a:r>
          </a:p>
          <a:p>
            <a:pPr marL="342900"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Use URIs to identify everything </a:t>
            </a:r>
          </a:p>
          <a:p>
            <a:pPr marL="342900"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Use HTTP URIs so that they can be de-referenced</a:t>
            </a:r>
          </a:p>
          <a:p>
            <a:pPr marL="342900"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When someone looks up a URI, provide useful information, including additional links</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From AI to BI (Erik Wilde)</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44</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228600" y="1692325"/>
            <a:ext cx="8458200" cy="4534092"/>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Erik Wilde nicely characterized the shift from the “Semantic Web” to “Linked Data” as “From AI to BI”</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Semantic Web is mainly about data and </a:t>
            </a:r>
            <a:r>
              <a:rPr lang="en-US" sz="2800" dirty="0" err="1" smtClean="0">
                <a:latin typeface="UC Berkeley OS Sign"/>
                <a:cs typeface="Arial" pitchFamily="34" charset="0"/>
                <a:sym typeface="Arial" pitchFamily="34" charset="0"/>
              </a:rPr>
              <a:t>ontologies</a:t>
            </a:r>
            <a:r>
              <a:rPr lang="en-US" sz="2800" dirty="0" smtClean="0">
                <a:latin typeface="UC Berkeley OS Sign"/>
                <a:cs typeface="Arial" pitchFamily="34" charset="0"/>
                <a:sym typeface="Arial" pitchFamily="34" charset="0"/>
              </a:rPr>
              <a:t>; its starting point was </a:t>
            </a:r>
            <a:r>
              <a:rPr lang="en-US" sz="2800" dirty="0" err="1" smtClean="0">
                <a:latin typeface="UC Berkeley OS Sign"/>
                <a:cs typeface="Arial" pitchFamily="34" charset="0"/>
                <a:sym typeface="Arial" pitchFamily="34" charset="0"/>
              </a:rPr>
              <a:t>Artifiicial</a:t>
            </a:r>
            <a:r>
              <a:rPr lang="en-US" sz="2800" dirty="0" smtClean="0">
                <a:latin typeface="UC Berkeley OS Sign"/>
                <a:cs typeface="Arial" pitchFamily="34" charset="0"/>
                <a:sym typeface="Arial" pitchFamily="34" charset="0"/>
              </a:rPr>
              <a:t> Intelligence(AI) efforts like CYC </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Linked Data changes the focus to real-world entities, linking data and making data discoverable; this is the Business Intelligence (BI) design pattern (ETL)</a:t>
            </a:r>
            <a:endParaRPr lang="en-US" dirty="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ETL – Extract, Transform, Load</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45</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228600" y="1692325"/>
            <a:ext cx="8458200" cy="5043655"/>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You EXTRACT some data from your repository</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You can TRANSFORM its native data model into RDF by using custom-defined mappings into a data model that is standard (enough) to be used by the “outside world” </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The RDF “triple store” can then be LOADED into the </a:t>
            </a:r>
            <a:r>
              <a:rPr lang="en-US" sz="2400" dirty="0" smtClean="0">
                <a:latin typeface="UC Berkeley OS Sign"/>
                <a:cs typeface="Arial" pitchFamily="34" charset="0"/>
                <a:sym typeface="Arial" pitchFamily="34" charset="0"/>
                <a:hlinkClick r:id="rId4"/>
              </a:rPr>
              <a:t>“Linked Data Cloud”</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This might be a one time conversion of your data into RDF</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A better way would be to create a linked data service that responds to requests from web agents, and then transforming those requests into queries that can be handled by a “live” triple store</a:t>
            </a:r>
          </a:p>
          <a:p>
            <a:pPr lvl="1"/>
            <a:endParaRPr lang="en-US"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Libraries &amp; Semantic Web /</a:t>
            </a:r>
            <a:br>
              <a:rPr lang="en-US" sz="3600" b="1" dirty="0" smtClean="0"/>
            </a:br>
            <a:r>
              <a:rPr lang="en-US" sz="3600" b="1" dirty="0" smtClean="0"/>
              <a:t> Linked Data : Opportunity</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46</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304800" y="2133600"/>
            <a:ext cx="8534400" cy="4192332"/>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Libraries have a very long history in trying to systematize and catalog the world's knowledge</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Library data tends to be high quality when created and it is managed and maintained by people who keep it that way</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This should make library data a key trusted resource about people, publications, and organizations that could be used to improve the quality of non-library data</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The Web is increasingly the first source that people search, and the library needs to interconnect with it or it will be ignored</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sym typeface="UC Berkeley OS Sign"/>
              </a:rPr>
              <a:t>Authoritative Library Information</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47</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914400" y="1905000"/>
            <a:ext cx="7620000" cy="396701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Subject headings</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Authoritative names</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Classification</a:t>
            </a:r>
          </a:p>
          <a:p>
            <a:pPr marL="342900" indent="-342900" eaLnBrk="0" fontAlgn="base" hangingPunct="0">
              <a:lnSpc>
                <a:spcPct val="93000"/>
              </a:lnSpc>
              <a:spcBef>
                <a:spcPts val="1800"/>
              </a:spcBef>
              <a:spcAft>
                <a:spcPct val="0"/>
              </a:spcAft>
              <a:buFont typeface="Arial" pitchFamily="34" charset="0"/>
              <a:buChar char="•"/>
            </a:pPr>
            <a:endParaRPr lang="en-US" sz="2400" dirty="0" smtClean="0">
              <a:latin typeface="UC Berkeley OS Sign"/>
              <a:cs typeface="Arial" pitchFamily="34" charset="0"/>
              <a:sym typeface="Arial" pitchFamily="34" charset="0"/>
            </a:endParaRPr>
          </a:p>
          <a:p>
            <a:pPr marL="342900" indent="-342900" eaLnBrk="0" fontAlgn="base" hangingPunct="0">
              <a:lnSpc>
                <a:spcPct val="93000"/>
              </a:lnSpc>
              <a:spcBef>
                <a:spcPts val="1800"/>
              </a:spcBef>
              <a:spcAft>
                <a:spcPct val="0"/>
              </a:spcAft>
              <a:buFont typeface="Arial" pitchFamily="34" charset="0"/>
              <a:buChar char="•"/>
            </a:pPr>
            <a:endParaRPr lang="en-US" sz="2400" dirty="0" smtClean="0">
              <a:latin typeface="UC Berkeley OS Sign"/>
              <a:cs typeface="Arial" pitchFamily="34" charset="0"/>
              <a:sym typeface="Arial" pitchFamily="34" charset="0"/>
            </a:endParaRP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If each of the terms in these vocabularies is identified by a URI, it would be easy to detect or prevent conflicts</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Libraries &amp; Semantic Web /</a:t>
            </a:r>
            <a:br>
              <a:rPr lang="en-US" sz="3600" b="1" dirty="0" smtClean="0"/>
            </a:br>
            <a:r>
              <a:rPr lang="en-US" sz="3600" b="1" dirty="0" smtClean="0"/>
              <a:t> Linked Data</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48</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457200" y="2133600"/>
            <a:ext cx="8001000" cy="2125869"/>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"Libraries could collaboratively develop a large shared knowledgebase that could act as a library "linking hub". The linking hub would expose a network of tightly linked information from publishers, aggregators, book and journal vendors, subject authorities, name authorities, and other libraries"</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Libraries &amp; Semantic Web /</a:t>
            </a:r>
            <a:br>
              <a:rPr lang="en-US" sz="3600" b="1" dirty="0" smtClean="0"/>
            </a:br>
            <a:r>
              <a:rPr lang="en-US" sz="3600" b="1" dirty="0" smtClean="0"/>
              <a:t> Linked Data : Obstacles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49</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381000" y="2322176"/>
            <a:ext cx="8458200" cy="453582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However, libraries have had a deeply engrained model of how it is supposed to be done, by a few heavyweight and fairly centralized organizations, and many are reluctant to interconnecting their resources to the open and uncontrolled web</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In particular, the conceptual foundations for library data assume it will be created by professional people for people</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"The struggle to accommodate technological change with data created using the old rules is clearly not optimal, and hinders the ability of libraries to create innovative services“</a:t>
            </a:r>
          </a:p>
          <a:p>
            <a:pPr marL="342900" indent="-342900" eaLnBrk="0" fontAlgn="base" hangingPunct="0">
              <a:lnSpc>
                <a:spcPct val="93000"/>
              </a:lnSpc>
              <a:spcBef>
                <a:spcPts val="1800"/>
              </a:spcBef>
              <a:spcAft>
                <a:spcPct val="0"/>
              </a:spcAft>
              <a:buFont typeface="Arial" pitchFamily="34" charset="0"/>
              <a:buChar char="•"/>
            </a:pPr>
            <a:endParaRPr lang="en-US" sz="2400" dirty="0" smtClean="0">
              <a:latin typeface="UC Berkeley OS Sign"/>
              <a:cs typeface="Arial" pitchFamily="34" charset="0"/>
              <a:sym typeface="Arial"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533400" y="10668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The Vision of the Semantic Web (2)</a:t>
            </a:r>
            <a:endParaRPr lang="en-US" sz="3400"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457200" y="2133600"/>
            <a:ext cx="8036719" cy="4534092"/>
          </a:xfrm>
          <a:prstGeom prst="rect">
            <a:avLst/>
          </a:prstGeom>
          <a:noFill/>
          <a:ln w="9525">
            <a:noFill/>
            <a:miter lim="800000"/>
            <a:headEnd/>
            <a:tailEnd/>
          </a:ln>
        </p:spPr>
        <p:txBody>
          <a:bodyPr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Services and agents can advertise their function by registering in directories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service is described in a way that lets other agents discover the function offered and understand how to use it, terms and conditions, invocations… </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Service discovery enables agents to delegate tasks to create the overall "value chain" in which subassemblies of information are passed from one agent to another</a:t>
            </a:r>
            <a:endParaRPr lang="en-US" sz="2800" dirty="0">
              <a:latin typeface="UC Berkeley OS Sign"/>
              <a:cs typeface="Arial" pitchFamily="34" charset="0"/>
              <a:sym typeface="Arial" pitchFamily="34" charset="0"/>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Libraries &amp; Semantic Web /</a:t>
            </a:r>
            <a:br>
              <a:rPr lang="en-US" sz="3600" b="1" dirty="0" smtClean="0"/>
            </a:br>
            <a:r>
              <a:rPr lang="en-US" sz="3600" b="1" dirty="0" smtClean="0"/>
              <a:t> Linked Data : Progress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50</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838200" y="2209800"/>
            <a:ext cx="7620000" cy="3732591"/>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It hasn’t been quick, but the library world seems to be adapting to the decentralized and heterogeneous world view of the Semantic Web and Linked Data</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hlinkClick r:id="rId4"/>
              </a:rPr>
              <a:t>A Bibliographic Framework for the Digital Age, Library of Congress “Manifesto” (10/31/11)</a:t>
            </a:r>
            <a:endParaRPr lang="en-US" sz="2800" dirty="0" smtClean="0">
              <a:latin typeface="UC Berkeley OS Sign"/>
              <a:cs typeface="Arial" pitchFamily="34" charset="0"/>
              <a:sym typeface="Arial" pitchFamily="34" charset="0"/>
            </a:endParaRP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hlinkClick r:id="rId5"/>
              </a:rPr>
              <a:t>Library of Congress Linked Data Service</a:t>
            </a:r>
            <a:endParaRPr lang="en-US" sz="2800" dirty="0">
              <a:latin typeface="UC Berkeley OS Sign"/>
              <a:cs typeface="Arial" pitchFamily="34" charset="0"/>
              <a:sym typeface="Arial" pitchFamily="34" charset="0"/>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455414" y="1995785"/>
            <a:ext cx="7867055" cy="4491633"/>
          </a:xfrm>
        </p:spPr>
        <p:txBody>
          <a:bodyPr>
            <a:normAutofit/>
          </a:bodyPr>
          <a:lstStyle/>
          <a:p>
            <a:r>
              <a:rPr lang="en-US" sz="2800" dirty="0" smtClean="0"/>
              <a:t>TDO 6</a:t>
            </a:r>
          </a:p>
          <a:p>
            <a:r>
              <a:rPr lang="en-US" sz="2800" dirty="0" smtClean="0"/>
              <a:t>Glushko, Robert J., Paul P. </a:t>
            </a:r>
            <a:r>
              <a:rPr lang="en-US" sz="2800" dirty="0" err="1" smtClean="0"/>
              <a:t>Maglio</a:t>
            </a:r>
            <a:r>
              <a:rPr lang="en-US" sz="2800" dirty="0" smtClean="0"/>
              <a:t>, </a:t>
            </a:r>
            <a:r>
              <a:rPr lang="en-US" sz="2800" dirty="0" err="1" smtClean="0"/>
              <a:t>Teenie</a:t>
            </a:r>
            <a:r>
              <a:rPr lang="en-US" sz="2800" dirty="0" smtClean="0"/>
              <a:t> Matlock, and Lawrence W. </a:t>
            </a:r>
            <a:r>
              <a:rPr lang="en-US" sz="2800" dirty="0" err="1" smtClean="0"/>
              <a:t>Barsalou</a:t>
            </a:r>
            <a:r>
              <a:rPr lang="en-US" sz="2800" dirty="0" smtClean="0"/>
              <a:t>. “Categorization in the wild.” </a:t>
            </a:r>
          </a:p>
        </p:txBody>
      </p:sp>
      <p:sp>
        <p:nvSpPr>
          <p:cNvPr id="7171"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400" dirty="0" smtClean="0">
                <a:sym typeface="UC Berkeley OS Sign"/>
              </a:rPr>
              <a:t>Readings for Next Lecture</a:t>
            </a:r>
          </a:p>
        </p:txBody>
      </p:sp>
      <p:sp>
        <p:nvSpPr>
          <p:cNvPr id="7172"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25E6FFFD-38D9-4C0C-960C-8E08C295169A}" type="slidenum">
              <a:rPr lang="en-US" sz="1500">
                <a:solidFill>
                  <a:srgbClr val="002955"/>
                </a:solidFill>
                <a:latin typeface="UC Berkeley OS Sign"/>
                <a:ea typeface="MS PGothic" pitchFamily="34" charset="-128"/>
                <a:sym typeface="UC Berkeley OS Sign"/>
              </a:rPr>
              <a:pPr algn="ctr"/>
              <a:t>51</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7175"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The Semantic Web Scenario (1)</a:t>
            </a:r>
            <a:endParaRPr lang="en-US" sz="3400"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6</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457200" y="1981200"/>
            <a:ext cx="8305800" cy="4704010"/>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Lucy and Pete, 2 adult children trying to help out Mom with a medical appointment</a:t>
            </a:r>
          </a:p>
          <a:p>
            <a:pPr marL="800100"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"...Lucy instructed her Semantic Web agent through her handheld Web browser. The agent promptly retrieved information about Mom's prescribed treatment from the doctor's agent, looked up several lists of providers, and checked for the ones in-plan for Mom's insurance within a 20-mile radius of her home and with a rating of excellent or very good on trusted rating services”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The Semantic Web Scenario (2)</a:t>
            </a:r>
            <a:endParaRPr lang="en-US" sz="3400"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7</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457200" y="1981200"/>
            <a:ext cx="8305800" cy="3081130"/>
          </a:xfrm>
          <a:prstGeom prst="rect">
            <a:avLst/>
          </a:prstGeom>
          <a:noFill/>
          <a:ln w="9525">
            <a:noFill/>
            <a:miter lim="800000"/>
            <a:headEnd/>
            <a:tailEnd/>
          </a:ln>
        </p:spPr>
        <p:txBody>
          <a:bodyPr wrap="square" lIns="64291" tIns="32146" rIns="64291" bIns="32146">
            <a:spAutoFit/>
          </a:bodyPr>
          <a:lstStyle/>
          <a:p>
            <a:r>
              <a:rPr lang="en-US" sz="2800" dirty="0" smtClean="0"/>
              <a:t>... trying to find a match between available appointment times and Pete's and Lucy's busy schedules... </a:t>
            </a:r>
          </a:p>
          <a:p>
            <a:endParaRPr lang="en-US" sz="2800" dirty="0" smtClean="0"/>
          </a:p>
          <a:p>
            <a:r>
              <a:rPr lang="en-US" sz="2800" dirty="0" smtClean="0"/>
              <a:t>…but Pete didn't like the agent's plan</a:t>
            </a:r>
          </a:p>
          <a:p>
            <a:endParaRPr lang="en-US" sz="2800" dirty="0" smtClean="0"/>
          </a:p>
          <a:p>
            <a:r>
              <a:rPr lang="en-US" sz="2800" dirty="0" smtClean="0"/>
              <a:t>… He set his own agent to redo the search with stricter preferences about location and time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9144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400" b="1" dirty="0" smtClean="0">
                <a:sym typeface="UC Berkeley OS Sign"/>
              </a:rPr>
              <a:t>Making the (Existing) Web</a:t>
            </a:r>
            <a:br>
              <a:rPr lang="en-US" sz="3400" b="1" dirty="0" smtClean="0">
                <a:sym typeface="UC Berkeley OS Sign"/>
              </a:rPr>
            </a:br>
            <a:r>
              <a:rPr lang="en-US" sz="3400" b="1" dirty="0" smtClean="0">
                <a:sym typeface="UC Berkeley OS Sign"/>
              </a:rPr>
              <a:t> More Semantic</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8</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609600" y="2590800"/>
            <a:ext cx="8036719" cy="1898755"/>
          </a:xfrm>
          <a:prstGeom prst="rect">
            <a:avLst/>
          </a:prstGeom>
          <a:noFill/>
          <a:ln w="9525">
            <a:noFill/>
            <a:miter lim="800000"/>
            <a:headEnd/>
            <a:tailEnd/>
          </a:ln>
        </p:spPr>
        <p:txBody>
          <a:bodyPr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Convert existing Web page content to semantic markup</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Annotate existing Web page content with semantic metadata</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400" b="1" dirty="0" smtClean="0">
                <a:sym typeface="UC Berkeley OS Sign"/>
              </a:rPr>
              <a:t>Making the (New) Web More Semantic</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9</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609600" y="2057400"/>
            <a:ext cx="8036719" cy="2700257"/>
          </a:xfrm>
          <a:prstGeom prst="rect">
            <a:avLst/>
          </a:prstGeom>
          <a:noFill/>
          <a:ln w="9525">
            <a:noFill/>
            <a:miter lim="800000"/>
            <a:headEnd/>
            <a:tailEnd/>
          </a:ln>
        </p:spPr>
        <p:txBody>
          <a:bodyPr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Create new web page content with semantic content and semantic metadata</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Create new pages or resources that are designed from the outset to be "meta-pages" that facilitate semantic processing of all the other metadata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3007</Words>
  <Application>Microsoft Office PowerPoint</Application>
  <PresentationFormat>On-screen Show (4:3)</PresentationFormat>
  <Paragraphs>393</Paragraphs>
  <Slides>51</Slides>
  <Notes>51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Plan for Today’s Lecture(s)</vt:lpstr>
      <vt:lpstr>INFO 202 “Information Organization &amp; Retrieval” Fall 2013 </vt:lpstr>
      <vt:lpstr>Why the Web Wasn’t Born Semantic</vt:lpstr>
      <vt:lpstr>The Vision of the Semantic Web (1)</vt:lpstr>
      <vt:lpstr>The Vision of the Semantic Web (2)</vt:lpstr>
      <vt:lpstr>The Semantic Web Scenario (1)</vt:lpstr>
      <vt:lpstr>The Semantic Web Scenario (2)</vt:lpstr>
      <vt:lpstr>Making the (Existing) Web  More Semantic</vt:lpstr>
      <vt:lpstr>Making the (New) Web More Semantic</vt:lpstr>
      <vt:lpstr>Extracting “Semantic” Markup</vt:lpstr>
      <vt:lpstr>Slide 11</vt:lpstr>
      <vt:lpstr>Semantic Annotation</vt:lpstr>
      <vt:lpstr>Semantic Authoring</vt:lpstr>
      <vt:lpstr>Semantic Authoring: The 2001 Vision (1)</vt:lpstr>
      <vt:lpstr>Semantic Authoring: The 2001 Vision (2)</vt:lpstr>
      <vt:lpstr>Semantic Authoring: Today’s Reality</vt:lpstr>
      <vt:lpstr>Semantic Templating with Microformats</vt:lpstr>
      <vt:lpstr>To Summarize…</vt:lpstr>
      <vt:lpstr>INFO 202 “Information Organization &amp; Retrieval” Fall 2013 </vt:lpstr>
      <vt:lpstr>Technologies for the Semantic Web</vt:lpstr>
      <vt:lpstr>XML is a Good Start</vt:lpstr>
      <vt:lpstr>XML Alone is NOT Sufficient</vt:lpstr>
      <vt:lpstr>Resource Description Framework (RDF)</vt:lpstr>
      <vt:lpstr>Resource Description Framework (RDF)</vt:lpstr>
      <vt:lpstr>RDF Data Model -- The Conceptual View</vt:lpstr>
      <vt:lpstr>Slide 26</vt:lpstr>
      <vt:lpstr>Slide 27</vt:lpstr>
      <vt:lpstr>Statements as Interconnecting  Building Blocks</vt:lpstr>
      <vt:lpstr>Slide 29</vt:lpstr>
      <vt:lpstr>Some Statements About Instances</vt:lpstr>
      <vt:lpstr>Slide 31</vt:lpstr>
      <vt:lpstr>Can We Make These Inferences?</vt:lpstr>
      <vt:lpstr>RDF Syntax –  Simplified Implementation View</vt:lpstr>
      <vt:lpstr>Slide 34</vt:lpstr>
      <vt:lpstr>RDFa</vt:lpstr>
      <vt:lpstr>RDFa {and,or,vs} Microformats</vt:lpstr>
      <vt:lpstr>Slide 37</vt:lpstr>
      <vt:lpstr>The Need for Ontologies (1)</vt:lpstr>
      <vt:lpstr>The Need for Ontologies (2)</vt:lpstr>
      <vt:lpstr>Slide 40</vt:lpstr>
      <vt:lpstr>Identity, Authority, Truthiness</vt:lpstr>
      <vt:lpstr>INFO 202 “Information Organization &amp; Retrieval” Fall 2013 </vt:lpstr>
      <vt:lpstr>Linked Data</vt:lpstr>
      <vt:lpstr>From AI to BI (Erik Wilde)</vt:lpstr>
      <vt:lpstr>ETL – Extract, Transform, Load</vt:lpstr>
      <vt:lpstr>Libraries &amp; Semantic Web /  Linked Data : Opportunity</vt:lpstr>
      <vt:lpstr>Authoritative Library Information</vt:lpstr>
      <vt:lpstr>Libraries &amp; Semantic Web /  Linked Data</vt:lpstr>
      <vt:lpstr>Libraries &amp; Semantic Web /  Linked Data : Obstacles</vt:lpstr>
      <vt:lpstr>Libraries &amp; Semantic Web /  Linked Data : Progress</vt:lpstr>
      <vt:lpstr>Readings for Next Lecture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2013-10-12T16:39:33Z</dcterms:created>
  <dcterms:modified xsi:type="dcterms:W3CDTF">2013-10-12T16:39:58Z</dcterms:modified>
</cp:coreProperties>
</file>