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8"/>
  </p:notesMasterIdLst>
  <p:sldIdLst>
    <p:sldId id="256" r:id="rId2"/>
    <p:sldId id="351" r:id="rId3"/>
    <p:sldId id="434" r:id="rId4"/>
    <p:sldId id="437" r:id="rId5"/>
    <p:sldId id="339" r:id="rId6"/>
    <p:sldId id="435" r:id="rId7"/>
    <p:sldId id="444" r:id="rId8"/>
    <p:sldId id="440" r:id="rId9"/>
    <p:sldId id="442" r:id="rId10"/>
    <p:sldId id="438" r:id="rId11"/>
    <p:sldId id="439" r:id="rId12"/>
    <p:sldId id="463" r:id="rId13"/>
    <p:sldId id="396" r:id="rId14"/>
    <p:sldId id="450" r:id="rId15"/>
    <p:sldId id="449" r:id="rId16"/>
    <p:sldId id="460" r:id="rId17"/>
    <p:sldId id="445" r:id="rId18"/>
    <p:sldId id="464" r:id="rId19"/>
    <p:sldId id="446" r:id="rId20"/>
    <p:sldId id="447" r:id="rId21"/>
    <p:sldId id="448" r:id="rId22"/>
    <p:sldId id="458" r:id="rId23"/>
    <p:sldId id="459" r:id="rId24"/>
    <p:sldId id="461" r:id="rId25"/>
    <p:sldId id="468" r:id="rId26"/>
    <p:sldId id="457" r:id="rId27"/>
    <p:sldId id="456" r:id="rId28"/>
    <p:sldId id="466" r:id="rId29"/>
    <p:sldId id="467" r:id="rId30"/>
    <p:sldId id="455" r:id="rId31"/>
    <p:sldId id="471" r:id="rId32"/>
    <p:sldId id="454" r:id="rId33"/>
    <p:sldId id="465" r:id="rId34"/>
    <p:sldId id="469" r:id="rId35"/>
    <p:sldId id="470" r:id="rId36"/>
    <p:sldId id="472" r:id="rId37"/>
    <p:sldId id="473" r:id="rId38"/>
    <p:sldId id="474" r:id="rId39"/>
    <p:sldId id="475" r:id="rId40"/>
    <p:sldId id="479" r:id="rId41"/>
    <p:sldId id="480" r:id="rId42"/>
    <p:sldId id="481" r:id="rId43"/>
    <p:sldId id="478" r:id="rId44"/>
    <p:sldId id="482" r:id="rId45"/>
    <p:sldId id="477" r:id="rId46"/>
    <p:sldId id="483" r:id="rId47"/>
    <p:sldId id="484" r:id="rId48"/>
    <p:sldId id="485" r:id="rId49"/>
    <p:sldId id="487" r:id="rId50"/>
    <p:sldId id="486" r:id="rId51"/>
    <p:sldId id="488" r:id="rId52"/>
    <p:sldId id="476" r:id="rId53"/>
    <p:sldId id="489" r:id="rId54"/>
    <p:sldId id="490" r:id="rId55"/>
    <p:sldId id="491" r:id="rId56"/>
    <p:sldId id="492" r:id="rId57"/>
    <p:sldId id="493" r:id="rId58"/>
    <p:sldId id="497" r:id="rId59"/>
    <p:sldId id="496" r:id="rId60"/>
    <p:sldId id="495" r:id="rId61"/>
    <p:sldId id="498" r:id="rId62"/>
    <p:sldId id="499" r:id="rId63"/>
    <p:sldId id="500" r:id="rId64"/>
    <p:sldId id="502" r:id="rId65"/>
    <p:sldId id="501" r:id="rId66"/>
    <p:sldId id="311" r:id="rId6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6182" autoAdjust="0"/>
  </p:normalViewPr>
  <p:slideViewPr>
    <p:cSldViewPr>
      <p:cViewPr>
        <p:scale>
          <a:sx n="66" d="100"/>
          <a:sy n="66" d="100"/>
        </p:scale>
        <p:origin x="-2214"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08"/>
    </p:cViewPr>
  </p:sorterViewPr>
  <p:notesViewPr>
    <p:cSldViewPr>
      <p:cViewPr>
        <p:scale>
          <a:sx n="71" d="100"/>
          <a:sy n="71" d="100"/>
        </p:scale>
        <p:origin x="-3378" y="-77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w3.org/" TargetMode="External"/><Relationship Id="rId4" Type="http://schemas.openxmlformats.org/officeDocument/2006/relationships/hyperlink" Target="https://www.oasis-open.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chema.org/" TargetMode="External"/><Relationship Id="rId4" Type="http://schemas.openxmlformats.org/officeDocument/2006/relationships/hyperlink" Target="http://microformats.org/wiki/Main_Pag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Graph_theor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orgnet.com/sna.html" TargetMode="External"/><Relationship Id="rId4" Type="http://schemas.openxmlformats.org/officeDocument/2006/relationships/hyperlink" Target="http://rsta.royalsocietypublishing.org/content/371/1987/20120378.sho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en.wikipedia.org/wiki/Orion's_Belt"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992003"/>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Structural Perspective on Relationships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Internal Structure in Documents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Motivating “Document Engineering”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The Document Engineering Method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“Heavyweight” vs. “Lightweight” Modeling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8 October 2013</a:t>
            </a:r>
            <a:br>
              <a:rPr lang="en-US" sz="3000" dirty="0" smtClean="0">
                <a:sym typeface="UC Berkeley OS Sign"/>
              </a:rPr>
            </a:br>
            <a:r>
              <a:rPr lang="en-US" sz="3000" dirty="0" smtClean="0">
                <a:sym typeface="UC Berkeley OS Sign"/>
              </a:rPr>
              <a:t>Lecture 12.2 – Internal Structure in Documents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The Document Type Spectrum</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305760" y="1676400"/>
            <a:ext cx="8838240" cy="27247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Narrative Document Types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8305800" cy="12671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NARRATIVE documents typically have relatively little internal structure, and that usually varies across instances of the same document type</a:t>
            </a:r>
          </a:p>
        </p:txBody>
      </p:sp>
      <p:pic>
        <p:nvPicPr>
          <p:cNvPr id="8" name="Picture 2"/>
          <p:cNvPicPr>
            <a:picLocks noChangeAspect="1" noChangeArrowheads="1"/>
          </p:cNvPicPr>
          <p:nvPr/>
        </p:nvPicPr>
        <p:blipFill>
          <a:blip r:embed="rId3" cstate="print"/>
          <a:srcRect/>
          <a:stretch>
            <a:fillRect/>
          </a:stretch>
        </p:blipFill>
        <p:spPr bwMode="auto">
          <a:xfrm>
            <a:off x="533400" y="2209800"/>
            <a:ext cx="7053648" cy="4409884"/>
          </a:xfrm>
          <a:prstGeom prst="rect">
            <a:avLst/>
          </a:prstGeom>
          <a:noFill/>
          <a:ln w="9525">
            <a:noFill/>
            <a:miter lim="800000"/>
            <a:headEnd/>
            <a:tailEnd/>
          </a:ln>
        </p:spPr>
      </p:pic>
      <p:sp>
        <p:nvSpPr>
          <p:cNvPr id="9" name="Rectangle 8"/>
          <p:cNvSpPr/>
          <p:nvPr/>
        </p:nvSpPr>
        <p:spPr>
          <a:xfrm>
            <a:off x="4038600" y="6334780"/>
            <a:ext cx="4572000" cy="523220"/>
          </a:xfrm>
          <a:prstGeom prst="rect">
            <a:avLst/>
          </a:prstGeom>
        </p:spPr>
        <p:txBody>
          <a:bodyPr>
            <a:spAutoFit/>
          </a:bodyPr>
          <a:lstStyle/>
          <a:p>
            <a:r>
              <a:rPr lang="en-US" sz="1400" dirty="0" smtClean="0"/>
              <a:t>Figure 1 in Summers, Kristen. "Toward a taxonomy of logical document structures (1995)</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Exception that Proves the Rule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23157"/>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are some notable exceptions for specialized narrative document types like "theatrical play" where there are highly conventional structural divisions and associated presentation rules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 should we say that the specialized use cases or context of use for plays requires us to impose more structure than most narrative document types need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Exception that Proves the Rule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23157"/>
            <a:ext cx="8305800" cy="36716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&lt;play&gt; </a:t>
            </a:r>
            <a:br>
              <a:rPr lang="en-US" sz="2800" dirty="0" smtClean="0">
                <a:latin typeface="UC Berkeley OS Sign"/>
                <a:cs typeface="Arial" pitchFamily="34" charset="0"/>
                <a:sym typeface="Arial" pitchFamily="34" charset="0"/>
              </a:rPr>
            </a:br>
            <a:r>
              <a:rPr lang="en-US" sz="2800" dirty="0" smtClean="0">
                <a:latin typeface="UC Berkeley OS Sign"/>
                <a:cs typeface="Arial" pitchFamily="34" charset="0"/>
                <a:sym typeface="Arial" pitchFamily="34" charset="0"/>
              </a:rPr>
              <a:t>&lt;author&gt;Shakespeare&lt;/author&gt; &lt;title&gt;Macbeth&lt;/title&gt; &lt;act number="I“&gt;	 &lt;scene number="VII"&gt; </a:t>
            </a:r>
            <a:br>
              <a:rPr lang="en-US" sz="2800" dirty="0" smtClean="0">
                <a:latin typeface="UC Berkeley OS Sign"/>
                <a:cs typeface="Arial" pitchFamily="34" charset="0"/>
                <a:sym typeface="Arial" pitchFamily="34" charset="0"/>
              </a:rPr>
            </a:br>
            <a:r>
              <a:rPr lang="en-US" sz="2800" dirty="0" smtClean="0">
                <a:latin typeface="UC Berkeley OS Sign"/>
                <a:cs typeface="Arial" pitchFamily="34" charset="0"/>
                <a:sym typeface="Arial" pitchFamily="34" charset="0"/>
              </a:rPr>
              <a:t>&lt;title&gt;Macbeth's castle&lt;/title&gt;</a:t>
            </a:r>
            <a:br>
              <a:rPr lang="en-US" sz="2800" dirty="0" smtClean="0">
                <a:latin typeface="UC Berkeley OS Sign"/>
                <a:cs typeface="Arial" pitchFamily="34" charset="0"/>
                <a:sym typeface="Arial" pitchFamily="34" charset="0"/>
              </a:rPr>
            </a:br>
            <a:r>
              <a:rPr lang="en-US" sz="2800" dirty="0" smtClean="0">
                <a:latin typeface="UC Berkeley OS Sign"/>
                <a:cs typeface="Arial" pitchFamily="34" charset="0"/>
                <a:sym typeface="Arial" pitchFamily="34" charset="0"/>
              </a:rPr>
              <a:t> &lt;verse&gt;Will I with wine and wassail...&lt;/verse&gt;… &lt;/scene&gt;…</a:t>
            </a:r>
            <a:br>
              <a:rPr lang="en-US" sz="2800" dirty="0" smtClean="0">
                <a:latin typeface="UC Berkeley OS Sign"/>
                <a:cs typeface="Arial" pitchFamily="34" charset="0"/>
                <a:sym typeface="Arial" pitchFamily="34" charset="0"/>
              </a:rPr>
            </a:br>
            <a:r>
              <a:rPr lang="en-US" sz="2800" dirty="0" smtClean="0">
                <a:latin typeface="UC Berkeley OS Sign"/>
                <a:cs typeface="Arial" pitchFamily="34" charset="0"/>
                <a:sym typeface="Arial" pitchFamily="34" charset="0"/>
              </a:rPr>
              <a:t> &lt;/act&gt;… </a:t>
            </a:r>
            <a:br>
              <a:rPr lang="en-US" sz="2800" dirty="0" smtClean="0">
                <a:latin typeface="UC Berkeley OS Sign"/>
                <a:cs typeface="Arial" pitchFamily="34" charset="0"/>
                <a:sym typeface="Arial" pitchFamily="34" charset="0"/>
              </a:rPr>
            </a:br>
            <a:r>
              <a:rPr lang="en-US" sz="2800" dirty="0" smtClean="0">
                <a:latin typeface="UC Berkeley OS Sign"/>
                <a:cs typeface="Arial" pitchFamily="34" charset="0"/>
                <a:sym typeface="Arial" pitchFamily="34" charset="0"/>
              </a:rPr>
              <a:t>&lt;/play&gt;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Hybrid Document Types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133600"/>
            <a:ext cx="83058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HYBRID document types are often called "semi-structured“  because they have more structure than narrative ones but less than fully-structured transactional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extent of explicit structure (“mixed content”) in semi-structured document types is an important design decision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Encyclopedia:</a:t>
            </a:r>
            <a:br>
              <a:rPr lang="en-US" b="1" dirty="0" smtClean="0"/>
            </a:br>
            <a:r>
              <a:rPr lang="en-US" b="1" dirty="0" smtClean="0"/>
              <a:t>Semi-Structured Document Type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33400" y="1447800"/>
            <a:ext cx="8385441" cy="495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Transactional Documents </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TRANSACTIONAL documents are completely and regularly structured because they contain many specific information components that are distinguished by their content type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components are often organized in aggregate structures that can occur many times in the same document because they are typically created by repeated automated processes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example, an invoice might contain a long list of purchases, each of which identifies a buyer, an item, a quantity, and a total price</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Call Center Log</a:t>
            </a:r>
            <a:br>
              <a:rPr lang="en-US" b="1" dirty="0" smtClean="0"/>
            </a:br>
            <a:r>
              <a:rPr lang="en-US" b="1" dirty="0" smtClean="0"/>
              <a:t>Transactional Document Type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1739" y="1295400"/>
            <a:ext cx="9185739" cy="48364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Structure of a Web Page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305800" cy="4310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Conceptually convenient to think of a web page as a unitary object with a unique identifier</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individual web pages are highly structured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Static internal structure is encoded in the markup of the web page</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 HTML</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 XHTML</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 XHTML, with additional XML vocabularies identified by namespace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8 October 2013</a:t>
            </a:r>
            <a:br>
              <a:rPr lang="en-US" sz="3000" dirty="0" smtClean="0">
                <a:sym typeface="UC Berkeley OS Sign"/>
              </a:rPr>
            </a:br>
            <a:r>
              <a:rPr lang="en-US" sz="3000" dirty="0" smtClean="0">
                <a:sym typeface="UC Berkeley OS Sign"/>
              </a:rPr>
              <a:t>Lecture 12.1 – The Structural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Structure of a Web Page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305800" cy="32745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Scripts can be used to generate or modify content when the page is loaded or when a user interacts with it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Dynamic web pages might have a static structure into which content is "poured" or the structure might also be generated dynamically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There may be hyperlinks within a web page, like a table of contents to facilitate navigation within a long page that would otherwise require lots of scrolling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8 October 2013</a:t>
            </a:r>
            <a:br>
              <a:rPr lang="en-US" sz="3000" dirty="0" smtClean="0">
                <a:sym typeface="UC Berkeley OS Sign"/>
              </a:rPr>
            </a:br>
            <a:r>
              <a:rPr lang="en-US" sz="3000" dirty="0" smtClean="0">
                <a:sym typeface="UC Berkeley OS Sign"/>
              </a:rPr>
              <a:t>Lecture 12.3 – Motivating</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 “Document Engineering”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Documents vs. 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people have contrasted "documents" and "data" and concluded that documents and data cannot be understood and handled with the same terminology, techniques, and tools.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document vs. data distinction is embedded and reinforced in textbooks, technology, and product marketing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Mixing Data and Documents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447800"/>
            <a:ext cx="7332170" cy="46297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Catalog: </a:t>
            </a:r>
            <a:br>
              <a:rPr lang="en-US" b="1" dirty="0" smtClean="0"/>
            </a:br>
            <a:r>
              <a:rPr lang="en-US" b="1" dirty="0" smtClean="0"/>
              <a:t> Database That Contains Documents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81000" y="1600200"/>
            <a:ext cx="8382000" cy="4191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Encyclopedia:</a:t>
            </a:r>
            <a:br>
              <a:rPr lang="en-US" b="1" dirty="0" smtClean="0"/>
            </a:br>
            <a:r>
              <a:rPr lang="en-US" b="1" dirty="0" smtClean="0"/>
              <a:t>Document that Contains Databases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33400" y="1447800"/>
            <a:ext cx="8385441" cy="4953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Analysis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8793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Documents are Artifacts or Renditions that combine content, structure and appearance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goal of document analysis is a model of a document's content and structure that is separate from its presentational characteristics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optimal prescriptive schema for a set of documents is one that best satisfies the requirements of current and prospective users for carrying out specific tasks with new instances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Finally, one or more </a:t>
            </a:r>
            <a:r>
              <a:rPr lang="en-US" sz="2400" dirty="0" smtClean="0">
                <a:latin typeface="UC Berkeley OS Sign"/>
                <a:cs typeface="Arial" pitchFamily="34" charset="0"/>
                <a:sym typeface="Arial" pitchFamily="34" charset="0"/>
              </a:rPr>
              <a:t>stylesheets</a:t>
            </a:r>
            <a:r>
              <a:rPr lang="en-US" sz="2400" dirty="0" smtClean="0">
                <a:latin typeface="UC Berkeley OS Sign"/>
                <a:cs typeface="Arial" pitchFamily="34" charset="0"/>
                <a:sym typeface="Arial" pitchFamily="34" charset="0"/>
              </a:rPr>
              <a:t> can be used to assign formatting or rendering characteristics in a consistent manner to any valid document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Analysis” Methodology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Heritage: publishing, literary analysis, graphical design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Scope: One document type at a time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Reuse focus: identify "boilerplate" content and repeating structural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Heuristic rather than formal techniques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Canonical textbook: </a:t>
            </a:r>
            <a:r>
              <a:rPr lang="en-US" sz="2800" dirty="0" smtClean="0">
                <a:latin typeface="UC Berkeley OS Sign"/>
                <a:cs typeface="Arial" pitchFamily="34" charset="0"/>
                <a:sym typeface="Arial" pitchFamily="34" charset="0"/>
              </a:rPr>
              <a:t>Maler</a:t>
            </a:r>
            <a:r>
              <a:rPr lang="en-US" sz="2800" dirty="0" smtClean="0">
                <a:latin typeface="UC Berkeley OS Sign"/>
                <a:cs typeface="Arial" pitchFamily="34" charset="0"/>
                <a:sym typeface="Arial" pitchFamily="34" charset="0"/>
              </a:rPr>
              <a:t> and </a:t>
            </a:r>
            <a:r>
              <a:rPr lang="en-US" sz="2800" dirty="0" smtClean="0">
                <a:latin typeface="UC Berkeley OS Sign"/>
                <a:cs typeface="Arial" pitchFamily="34" charset="0"/>
                <a:sym typeface="Arial" pitchFamily="34" charset="0"/>
              </a:rPr>
              <a:t>Andaloussi</a:t>
            </a:r>
            <a:r>
              <a:rPr lang="en-US" sz="2800" dirty="0" smtClean="0">
                <a:latin typeface="UC Berkeley OS Sign"/>
                <a:cs typeface="Arial" pitchFamily="34" charset="0"/>
                <a:sym typeface="Arial" pitchFamily="34" charset="0"/>
              </a:rPr>
              <a:t>. </a:t>
            </a:r>
            <a:r>
              <a:rPr lang="en-US" sz="2800" i="1" dirty="0" smtClean="0">
                <a:latin typeface="UC Berkeley OS Sign"/>
                <a:cs typeface="Arial" pitchFamily="34" charset="0"/>
                <a:sym typeface="Arial" pitchFamily="34" charset="0"/>
              </a:rPr>
              <a:t>Developing SGML DTDs: From Text to Model to Markup </a:t>
            </a:r>
            <a:r>
              <a:rPr lang="en-US" sz="2800" dirty="0" smtClean="0">
                <a:latin typeface="UC Berkeley OS Sign"/>
                <a:cs typeface="Arial" pitchFamily="34" charset="0"/>
                <a:sym typeface="Arial" pitchFamily="34" charset="0"/>
              </a:rPr>
              <a:t>(1996)</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Data-Centric Analysis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Goal is to understand and describe the properties and relationships between information components or objects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understanding is represented in conceptual models that organize the components efficiently to support a broad range of contexts or applications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conceptual model is also typically called a schema, but this is generally meant to be a "database schema" rather than a "document schema"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“Data Modeling” Methodology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Heritage: philosophy, linguistics, systems analysis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Scope: multiple interrelated document types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Reuse focus: identify the overlapping content in </a:t>
            </a:r>
            <a:r>
              <a:rPr lang="en-US" sz="2800" dirty="0" smtClean="0">
                <a:latin typeface="UC Berkeley OS Sign"/>
                <a:cs typeface="Arial" pitchFamily="34" charset="0"/>
                <a:sym typeface="Arial" pitchFamily="34" charset="0"/>
              </a:rPr>
              <a:t>transformationally</a:t>
            </a:r>
            <a:r>
              <a:rPr lang="en-US" sz="2800" dirty="0" smtClean="0">
                <a:latin typeface="UC Berkeley OS Sign"/>
                <a:cs typeface="Arial" pitchFamily="34" charset="0"/>
                <a:sym typeface="Arial" pitchFamily="34" charset="0"/>
              </a:rPr>
              <a:t>- or derivationally-related document types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Prescriptive and formal approach (e.g., schema normalization)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Canonical textbook: C. J. Date, </a:t>
            </a:r>
            <a:r>
              <a:rPr lang="en-US" sz="2800" i="1" dirty="0" smtClean="0">
                <a:latin typeface="UC Berkeley OS Sign"/>
                <a:cs typeface="Arial" pitchFamily="34" charset="0"/>
                <a:sym typeface="Arial" pitchFamily="34" charset="0"/>
              </a:rPr>
              <a:t>An Introduction to Database Systems </a:t>
            </a:r>
            <a:r>
              <a:rPr lang="en-US" sz="2800" dirty="0" smtClean="0">
                <a:latin typeface="UC Berkeley OS Sign"/>
                <a:cs typeface="Arial" pitchFamily="34" charset="0"/>
                <a:sym typeface="Arial" pitchFamily="34" charset="0"/>
              </a:rPr>
              <a:t>(8 editions since 1980).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Structural Perspective on Relationships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350175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Analyzing the association, arrangement, proximity, or connection between resources without primary concern for their meaning or the origin of these relationships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Sometimes structure is all we know...and sometimes we ignore what we know about relationship semantics to focus on the generic aspect of structural connectivity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Document Type Spectrum:</a:t>
            </a:r>
            <a:br>
              <a:rPr lang="en-US" sz="3600" b="1" dirty="0" smtClean="0">
                <a:sym typeface="UC Berkeley OS Sign"/>
              </a:rPr>
            </a:br>
            <a:r>
              <a:rPr lang="en-US" sz="3600" b="1" dirty="0" smtClean="0">
                <a:sym typeface="UC Berkeley OS Sign"/>
              </a:rPr>
              <a:t> A Continuum</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590800"/>
            <a:ext cx="83058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systematic and continuous variation in document instances and types and there is no clear boundary between “documents” and “data”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traditional tools, terminology, and techniques for analyzing documents and data have made it into a chasm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How do we cross the chasm?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8 October 2013</a:t>
            </a:r>
            <a:br>
              <a:rPr lang="en-US" sz="3000" dirty="0" smtClean="0">
                <a:sym typeface="UC Berkeley OS Sign"/>
              </a:rPr>
            </a:br>
            <a:r>
              <a:rPr lang="en-US" sz="3000" dirty="0" smtClean="0">
                <a:sym typeface="UC Berkeley OS Sign"/>
              </a:rPr>
              <a:t>Lecture 12.4 –</a:t>
            </a:r>
            <a:br>
              <a:rPr lang="en-US" sz="3000" dirty="0" smtClean="0">
                <a:sym typeface="UC Berkeley OS Sign"/>
              </a:rPr>
            </a:br>
            <a:r>
              <a:rPr lang="en-US" sz="3000" dirty="0" smtClean="0">
                <a:sym typeface="UC Berkeley OS Sign"/>
              </a:rPr>
              <a:t>The “Document Engineering” Method</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Crossing the Chasm with</a:t>
            </a:r>
            <a:br>
              <a:rPr lang="en-US" sz="3600" b="1" dirty="0" smtClean="0">
                <a:sym typeface="UC Berkeley OS Sign"/>
              </a:rPr>
            </a:br>
            <a:r>
              <a:rPr lang="en-US" sz="3600" b="1" dirty="0" smtClean="0">
                <a:sym typeface="UC Berkeley OS Sign"/>
              </a:rPr>
              <a:t> “Document Engineering”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48793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emerging discipline of Document Engineering unifies the document analysis and data modeling disciplines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supports the specification, design, and implementation of the narrative and transactional documents needed in document-centric applications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a synthesis of information and systems analysis, business process modeling, content management, and distributed computing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requires and reinforces patterns of information description and exchange from the perspective of business models, business processes, and information systems and services design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The Document Engineering Approach</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57200" y="1143000"/>
            <a:ext cx="7924800" cy="548544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Engineering’s Key Ideas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47853"/>
            <a:ext cx="8534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harmonizes the terminology  of document analysis and data modeling and emphasizes what they have in common rather than highlighting their differences: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and organizing the "good" content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The Document Engineering Approach</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758785" y="1143000"/>
            <a:ext cx="7321629" cy="548544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When we analyze information sources: interviews, documents, sets of data whatever - our goal is to identify and describe the "significant things" or the "information components" and their characteristics or attributes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you conduct an interview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we have to remove the presentational information and </a:t>
            </a:r>
            <a:r>
              <a:rPr lang="en-US" sz="2800" dirty="0" smtClean="0">
                <a:latin typeface="UC Berkeley OS Sign"/>
                <a:cs typeface="Arial" pitchFamily="34" charset="0"/>
                <a:sym typeface="Arial" pitchFamily="34" charset="0"/>
              </a:rPr>
              <a:t>dis</a:t>
            </a:r>
            <a:r>
              <a:rPr lang="en-US" sz="2800" dirty="0" smtClean="0">
                <a:latin typeface="UC Berkeley OS Sign"/>
                <a:cs typeface="Arial" pitchFamily="34" charset="0"/>
                <a:sym typeface="Arial" pitchFamily="34" charset="0"/>
              </a:rPr>
              <a:t>-assemble the structural information to find the content information that is our highest priority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 we take away presentation and structure, we are abstracting away or generalizing from a physical implementation and creating our first conceptual or logical model of the information components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Finding the Right Documents to Analyze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Identifying all the potentially relevant documents or information sources is inherently an iterative task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locate documents, which may refer or link to other documents, and we locate people who work with the documents, who may refer or link to other documents or people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If there are lots of documents of a particular type, we have to be concerned about </a:t>
            </a:r>
            <a:r>
              <a:rPr lang="en-US" sz="2800" dirty="0" smtClean="0">
                <a:latin typeface="UC Berkeley OS Sign"/>
                <a:cs typeface="Arial" pitchFamily="34" charset="0"/>
                <a:sym typeface="Arial" pitchFamily="34" charset="0"/>
              </a:rPr>
              <a:t>representiveness</a:t>
            </a:r>
            <a:r>
              <a:rPr lang="en-US" sz="2800" dirty="0" smtClean="0">
                <a:latin typeface="UC Berkeley OS Sign"/>
                <a:cs typeface="Arial" pitchFamily="34" charset="0"/>
                <a:sym typeface="Arial" pitchFamily="34" charset="0"/>
              </a:rPr>
              <a:t> and selection biases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Finding the Right Documents to Analyze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Avoid the temptation to assume that job titles and formal organizational structure reflect what people actually do</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Likewise, avoid the temptation to assume that the names given to documents fit the people, tasks, and organizations in which we locate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Regardless of its title, make sure a document is being used before you conclude it is important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Internal and External Structure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995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can have INTERNAL structure as well as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make arbitrary decisions about how the granularity with which we describe the internal structure of a resource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boundaries we impose to identify resources determines whether some structure is internal or external with respect to them</a:t>
            </a:r>
          </a:p>
          <a:p>
            <a:endParaRPr lang="en-US" sz="2800" dirty="0" smtClean="0"/>
          </a:p>
          <a:p>
            <a:endParaRPr lang="en-US" sz="2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Extracting Presentation Rules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Presentation affects structure and content by applying transformation rules to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 understand the structure and content we must identify and record what the rules of the transformation were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Explicit transform rules can be encoded in templates, </a:t>
            </a:r>
            <a:r>
              <a:rPr lang="en-US" sz="2800" dirty="0" smtClean="0">
                <a:latin typeface="UC Berkeley OS Sign"/>
                <a:cs typeface="Arial" pitchFamily="34" charset="0"/>
                <a:sym typeface="Arial" pitchFamily="34" charset="0"/>
              </a:rPr>
              <a:t>stylesheets</a:t>
            </a:r>
            <a:r>
              <a:rPr lang="en-US" sz="2800" dirty="0" smtClean="0">
                <a:latin typeface="UC Berkeley OS Sign"/>
                <a:cs typeface="Arial" pitchFamily="34" charset="0"/>
                <a:sym typeface="Arial" pitchFamily="34" charset="0"/>
              </a:rPr>
              <a:t> or source code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Sometimes Rules Can’t be Extracted</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 access to source formats or source code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Rules may be inaccessible in source formats ("override" formatting in word processors instead of style tags)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Rules don't exist or are inconsistently followed (author has "</a:t>
            </a:r>
            <a:r>
              <a:rPr lang="en-US" sz="2800" dirty="0" smtClean="0">
                <a:latin typeface="UC Berkeley OS Sign"/>
                <a:cs typeface="Arial" pitchFamily="34" charset="0"/>
                <a:sym typeface="Arial" pitchFamily="34" charset="0"/>
              </a:rPr>
              <a:t>fontitis</a:t>
            </a:r>
            <a:r>
              <a:rPr lang="en-US" sz="2800" dirty="0" smtClean="0">
                <a:latin typeface="UC Berkeley OS Sign"/>
                <a:cs typeface="Arial" pitchFamily="34" charset="0"/>
                <a:sym typeface="Arial" pitchFamily="34" charset="0"/>
              </a:rPr>
              <a:t>" with "ransom note" presentation style)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“Ransom Note” or “</a:t>
            </a:r>
            <a:r>
              <a:rPr lang="en-US" b="1" dirty="0" smtClean="0"/>
              <a:t>Fontitis</a:t>
            </a:r>
            <a:r>
              <a:rPr lang="en-US" b="1" dirty="0" smtClean="0"/>
              <a:t>” Style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1162" y="1143000"/>
            <a:ext cx="6716875" cy="548544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Using Correlations or Conventions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Color, pitch, other perceptual dimensions can be correlated with semantic distinctions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Type size is correlated with structural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Content types can have characteristic layouts or text attributes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Adjacency can suggest a semantic relationship, like that between figure and caption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Presentation order is sometimes semantically significant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Presentation that Conveys Semantics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730236" y="1143000"/>
            <a:ext cx="5378727" cy="54854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Presentation that Hides </a:t>
            </a:r>
            <a:br>
              <a:rPr lang="en-US" sz="3600" b="1" dirty="0" smtClean="0">
                <a:sym typeface="UC Berkeley OS Sign"/>
              </a:rPr>
            </a:br>
            <a:r>
              <a:rPr lang="en-US" sz="3600" b="1" dirty="0" smtClean="0">
                <a:sym typeface="UC Berkeley OS Sign"/>
              </a:rPr>
              <a:t>Content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610600" cy="4684774"/>
          </a:xfrm>
          <a:prstGeom prst="rect">
            <a:avLst/>
          </a:prstGeom>
          <a:noFill/>
          <a:ln w="9525">
            <a:noFill/>
            <a:miter lim="800000"/>
            <a:headEnd/>
            <a:tailEnd/>
          </a:ln>
        </p:spPr>
        <p:txBody>
          <a:bodyPr wrap="square" lIns="64291" tIns="32146" rIns="64291" bIns="32146">
            <a:spAutoFit/>
          </a:bodyPr>
          <a:lstStyle/>
          <a:p>
            <a:r>
              <a:rPr lang="en-US" sz="2800" dirty="0" smtClean="0"/>
              <a:t>Address: </a:t>
            </a:r>
            <a:br>
              <a:rPr lang="en-US" sz="2800" dirty="0" smtClean="0"/>
            </a:br>
            <a:r>
              <a:rPr lang="en-US" sz="2800" dirty="0" smtClean="0"/>
              <a:t>Line 1: ________________</a:t>
            </a:r>
            <a:br>
              <a:rPr lang="en-US" sz="2800" dirty="0" smtClean="0"/>
            </a:br>
            <a:r>
              <a:rPr lang="en-US" sz="2800" dirty="0" smtClean="0"/>
              <a:t>Line 2: _________________</a:t>
            </a:r>
            <a:br>
              <a:rPr lang="en-US" sz="2800" dirty="0" smtClean="0"/>
            </a:br>
            <a:r>
              <a:rPr lang="en-US" sz="2800" dirty="0" smtClean="0"/>
              <a:t>City: ____________ State: ________ </a:t>
            </a:r>
            <a:r>
              <a:rPr lang="en-US" sz="2800" dirty="0" smtClean="0"/>
              <a:t>ZipCode</a:t>
            </a:r>
            <a:r>
              <a:rPr lang="en-US" sz="2800" dirty="0" smtClean="0"/>
              <a:t>: _________ </a:t>
            </a:r>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“Line 1" and “Line 2" are presentation labels that are not useful for any purpose other than printing out an address label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are not content components; they are hiding content components like "number" and "street”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Presentation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232062" y="1447800"/>
            <a:ext cx="8768197" cy="4648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Structural Information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Removing the presentation components allows us to focus on the two remaining types, Structure and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Structure is the physical or logical arrangement of components. Paragraphs, titles, sections, footnotes, tables, "parts" in a form, are all structural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structural components provide the hierarchical "skeleton" or "scaffold" into which the content components are arranged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Structural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81000" y="1219199"/>
            <a:ext cx="8305800" cy="554187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Content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search for “meaning” in our document analysis ends up with the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Content components are the "nouns" in our documents or sets of data – things like "topic," "summary," "name," "address," "price"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143000"/>
          </a:xfrm>
        </p:spPr>
        <p:txBody>
          <a:bodyPr>
            <a:normAutofit fontScale="90000"/>
          </a:bodyPr>
          <a:lstStyle/>
          <a:p>
            <a:r>
              <a:rPr lang="en-US" b="1" dirty="0" smtClean="0"/>
              <a:t> Changing Resource Boundaries Changes External to Internal Structure</a:t>
            </a:r>
            <a:endParaRPr lang="en-US" b="1" dirty="0"/>
          </a:p>
        </p:txBody>
      </p:sp>
      <p:pic>
        <p:nvPicPr>
          <p:cNvPr id="3" name="Picture 2" descr="E:\courses\F2012\202\figures\component_network.gif"/>
          <p:cNvPicPr>
            <a:picLocks noChangeAspect="1" noChangeArrowheads="1"/>
          </p:cNvPicPr>
          <p:nvPr/>
        </p:nvPicPr>
        <p:blipFill>
          <a:blip r:embed="rId3" cstate="print"/>
          <a:srcRect/>
          <a:stretch>
            <a:fillRect/>
          </a:stretch>
        </p:blipFill>
        <p:spPr bwMode="auto">
          <a:xfrm>
            <a:off x="96826" y="1676400"/>
            <a:ext cx="4575186" cy="2902225"/>
          </a:xfrm>
          <a:prstGeom prst="rect">
            <a:avLst/>
          </a:prstGeom>
          <a:noFill/>
        </p:spPr>
      </p:pic>
      <p:pic>
        <p:nvPicPr>
          <p:cNvPr id="1027" name="Picture 3" descr="E:\courses\F2012\202\figures\component_hierarchy.gif"/>
          <p:cNvPicPr>
            <a:picLocks noChangeAspect="1" noChangeArrowheads="1"/>
          </p:cNvPicPr>
          <p:nvPr/>
        </p:nvPicPr>
        <p:blipFill>
          <a:blip r:embed="rId4" cstate="print"/>
          <a:srcRect/>
          <a:stretch>
            <a:fillRect/>
          </a:stretch>
        </p:blipFill>
        <p:spPr bwMode="auto">
          <a:xfrm>
            <a:off x="4114800" y="3886200"/>
            <a:ext cx="4438650" cy="262148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Content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57200" y="1447800"/>
            <a:ext cx="8471847" cy="4953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Deconstruct into Presentation, Structure, and Content</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676400" y="1423956"/>
            <a:ext cx="6007088" cy="543404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Generated or Derived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78685"/>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"Table of Contents," "Permuted Index," and list of figures, tables, or other types of components can usually be generated or derived from other components and are not components in their own right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Similarly, if “</a:t>
            </a:r>
            <a:r>
              <a:rPr lang="en-US" sz="2800" dirty="0" smtClean="0">
                <a:latin typeface="UC Berkeley OS Sign"/>
                <a:cs typeface="Arial" pitchFamily="34" charset="0"/>
                <a:sym typeface="Arial" pitchFamily="34" charset="0"/>
              </a:rPr>
              <a:t>TotalPrice</a:t>
            </a:r>
            <a:r>
              <a:rPr lang="en-US" sz="2800" dirty="0" smtClean="0">
                <a:latin typeface="UC Berkeley OS Sign"/>
                <a:cs typeface="Arial" pitchFamily="34" charset="0"/>
                <a:sym typeface="Arial" pitchFamily="34" charset="0"/>
              </a:rPr>
              <a:t>" is "Quantity" x "</a:t>
            </a:r>
            <a:r>
              <a:rPr lang="en-US" sz="2800" dirty="0" smtClean="0">
                <a:latin typeface="UC Berkeley OS Sign"/>
                <a:cs typeface="Arial" pitchFamily="34" charset="0"/>
                <a:sym typeface="Arial" pitchFamily="34" charset="0"/>
              </a:rPr>
              <a:t>UnitPrice</a:t>
            </a:r>
            <a:r>
              <a:rPr lang="en-US" sz="2800" dirty="0" smtClean="0">
                <a:latin typeface="UC Berkeley OS Sign"/>
                <a:cs typeface="Arial" pitchFamily="34" charset="0"/>
                <a:sym typeface="Arial" pitchFamily="34" charset="0"/>
              </a:rPr>
              <a:t>" we might only want the latter two components in our model since collecting that first one separately could lead to data integrity problems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Harvesting and Consolidation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23157"/>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Harvesting – Create a set of candidate content components by extracting them from the information sources while removing presentation and structure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Consolidation– Identify synonyms and homonyms among the candidate content components, assigning a unique name to each unique meaning as part of a controlled vocabulary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Harvesting Components from</a:t>
            </a:r>
            <a:br>
              <a:rPr lang="en-US" b="1" dirty="0" smtClean="0"/>
            </a:br>
            <a:r>
              <a:rPr lang="en-US" b="1" dirty="0" smtClean="0"/>
              <a:t> Multiple Sources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314450"/>
            <a:ext cx="7391400" cy="55435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Simplest</a:t>
            </a:r>
            <a:br>
              <a:rPr lang="en-US" sz="3600" b="1" dirty="0" smtClean="0"/>
            </a:br>
            <a:r>
              <a:rPr lang="en-US" sz="3600" b="1" dirty="0" smtClean="0"/>
              <a:t>Information Component Model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23157"/>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simplest or minimal information component model is a glossary – a list of the words used to describe or name the "things of significance" and what they mean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simple data model is augmented as attributes or characteristics of the significant things are identified and recorded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model is further developed as relationships or associations or links between the "significant things" are identified and recorded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804788"/>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Information About Candidate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676400"/>
            <a:ext cx="8305800" cy="48848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attributes about each type of content might we record in our analysis?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Names/synonyms/homonyms (what it is called) and Identifiers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Definition (what it "means")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Optionality</a:t>
            </a:r>
            <a:r>
              <a:rPr lang="en-US" sz="2400" dirty="0" smtClean="0">
                <a:latin typeface="UC Berkeley OS Sign"/>
                <a:cs typeface="Arial" pitchFamily="34" charset="0"/>
                <a:sym typeface="Arial" pitchFamily="34" charset="0"/>
              </a:rPr>
              <a:t>, Cardinality (occurrence rules)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Data Type (text, numbers, date, video) and possible values, code sets, defaults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Relationships/Associations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804788"/>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Analyzing "Possible Values"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676400"/>
            <a:ext cx="83058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critical to capture any rules governing the possible values for a component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Sometimes possible values are conventional, fixed, and span the entire semantic range for some domain (days of week, AM/PM)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Determine who can control the value sets (internal [Manufacturer part #s] </a:t>
            </a:r>
            <a:r>
              <a:rPr lang="en-US" sz="2400" dirty="0" smtClean="0">
                <a:latin typeface="UC Berkeley OS Sign"/>
                <a:cs typeface="Arial" pitchFamily="34" charset="0"/>
                <a:sym typeface="Arial" pitchFamily="34" charset="0"/>
              </a:rPr>
              <a:t>vs</a:t>
            </a:r>
            <a:r>
              <a:rPr lang="en-US" sz="2400" dirty="0" smtClean="0">
                <a:latin typeface="UC Berkeley OS Sign"/>
                <a:cs typeface="Arial" pitchFamily="34" charset="0"/>
                <a:sym typeface="Arial" pitchFamily="34" charset="0"/>
              </a:rPr>
              <a:t> external [Bar codes, AAT])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Patterns like regular expressions are often useful but not sufficient for validation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And if the set of possible values isn't well motivated, fix it in your component design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804788"/>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Consolidating the Harvest</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676400"/>
            <a:ext cx="83058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can begin our consolidation with the candidate components from any of the information sources, but we recommend using the one you believe is the most authoritative or that yielded the most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goal is to combine components that are synonyms (different names for the same meaning) and to distinguish any homonyms (same names for different meanings)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desirable for a set of components to enable one and only one way to describe something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Merging Candidate Components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04800" y="1752600"/>
            <a:ext cx="8243594" cy="38156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Intentional Structure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1" y="2057400"/>
            <a:ext cx="70104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organizing systems we focus on INTENTIONAL structure created by people or computational agents programmed by people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If structure isn’t intentional, we can’t reuse or recreate the organizing system with our own efforts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Consolidating Candidate Components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6800" y="1066800"/>
            <a:ext cx="6872638" cy="55435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8 October 2013</a:t>
            </a:r>
            <a:br>
              <a:rPr lang="en-US" sz="3000" dirty="0" smtClean="0">
                <a:sym typeface="UC Berkeley OS Sign"/>
              </a:rPr>
            </a:br>
            <a:r>
              <a:rPr lang="en-US" sz="3000" dirty="0" smtClean="0">
                <a:sym typeface="UC Berkeley OS Sign"/>
              </a:rPr>
              <a:t>Lecture 12.5 –</a:t>
            </a:r>
            <a:br>
              <a:rPr lang="en-US" sz="3000" dirty="0" smtClean="0">
                <a:sym typeface="UC Berkeley OS Sign"/>
              </a:rPr>
            </a:br>
            <a:r>
              <a:rPr lang="en-US" sz="3000" dirty="0" smtClean="0">
                <a:sym typeface="UC Berkeley OS Sign"/>
              </a:rPr>
              <a:t>“Heavyweight” vs. “Lightweight” Modeling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Modeling Methodologies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057400"/>
            <a:ext cx="8305800" cy="364384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When we create a model we follow – implicitly or explicitly – a modeling methodology, the steps or techniques for analysis, design, and implementation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Methodologies can be formal, prescriptive, step-by-step, documented with artifacts at each step, and auditable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Or they can be the opposite: informal, ad hoc, "seat of the pants" with no trace other than the final model artifact itself</a:t>
            </a:r>
          </a:p>
          <a:p>
            <a:endParaRPr lang="en-US" sz="2400"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Heavyweight vs. Lightweight Modeling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one end of the modeling continuum, “heavyweight” methods are based on consensus requirements that are identified and then satisfied in the most robust way possible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"heavyweight" approaches are expensive to follow but the models are credible and prescriptive and enable “traceability” of analysis and design decisions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Examples of standards organizations that follow heavyweight methods:  </a:t>
            </a:r>
            <a:r>
              <a:rPr lang="en-US" sz="2800" dirty="0" smtClean="0">
                <a:latin typeface="UC Berkeley OS Sign"/>
                <a:cs typeface="Arial" pitchFamily="34" charset="0"/>
                <a:sym typeface="Arial" pitchFamily="34" charset="0"/>
                <a:hlinkClick r:id="rId4"/>
              </a:rPr>
              <a:t>OASIS</a:t>
            </a:r>
            <a:r>
              <a:rPr lang="en-US" sz="2800" dirty="0" smtClean="0">
                <a:latin typeface="UC Berkeley OS Sign"/>
                <a:cs typeface="Arial" pitchFamily="34" charset="0"/>
                <a:sym typeface="Arial" pitchFamily="34" charset="0"/>
              </a:rPr>
              <a:t>, </a:t>
            </a:r>
            <a:r>
              <a:rPr lang="en-US" sz="2800" dirty="0" smtClean="0">
                <a:latin typeface="UC Berkeley OS Sign"/>
                <a:cs typeface="Arial" pitchFamily="34" charset="0"/>
                <a:sym typeface="Arial" pitchFamily="34" charset="0"/>
                <a:hlinkClick r:id="rId5"/>
              </a:rPr>
              <a:t>W3C</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Heavyweight vs. Lightweight Modeling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the extreme “lightweight” end of the modeling continuum, document models tend to be inductive, descriptive, and “as is”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codify simple and commonly used information models (like “</a:t>
            </a:r>
            <a:r>
              <a:rPr lang="en-US" sz="2800" dirty="0" smtClean="0">
                <a:latin typeface="UC Berkeley OS Sign"/>
                <a:cs typeface="Arial" pitchFamily="34" charset="0"/>
                <a:sym typeface="Arial" pitchFamily="34" charset="0"/>
                <a:hlinkClick r:id="rId4"/>
              </a:rPr>
              <a:t>microformats</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Schema.org</a:t>
            </a:r>
            <a:r>
              <a:rPr lang="en-US" sz="2800" dirty="0" smtClean="0">
                <a:latin typeface="UC Berkeley OS Sign"/>
                <a:cs typeface="Arial" pitchFamily="34" charset="0"/>
                <a:sym typeface="Arial" pitchFamily="34" charset="0"/>
              </a:rPr>
              <a:t> contains a somewhat larger set of information models and they appear to have been created more systematically  - but this is a proprietary effort with  little transparency</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There Are No Modeling Shortcuts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305800" cy="464848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might think that "modeling" means "writing a schema given a set of instances" or "inferring a schema from a single instance" (like you can with the "</a:t>
            </a:r>
            <a:r>
              <a:rPr lang="en-US" sz="2400" dirty="0" smtClean="0">
                <a:latin typeface="UC Berkeley OS Sign"/>
                <a:cs typeface="Arial" pitchFamily="34" charset="0"/>
                <a:sym typeface="Arial" pitchFamily="34" charset="0"/>
              </a:rPr>
              <a:t>autogenerate</a:t>
            </a:r>
            <a:r>
              <a:rPr lang="en-US" sz="2400" dirty="0" smtClean="0">
                <a:latin typeface="UC Berkeley OS Sign"/>
                <a:cs typeface="Arial" pitchFamily="34" charset="0"/>
                <a:sym typeface="Arial" pitchFamily="34" charset="0"/>
              </a:rPr>
              <a:t>" function in many XML editors)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schemas developed without a stage of conceptual design (other than very simple ones) are rarely very useful because they are too closely tied to the particular instances used, which may not be representative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Sometimes schemas went through a stage of conceptual design but once the schemas are implemented the conceptual information isn't available to allow users to evaluate suitability</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7500" lnSpcReduction="20000"/>
          </a:bodyPr>
          <a:lstStyle/>
          <a:p>
            <a:r>
              <a:rPr lang="en-US" sz="2800" dirty="0" smtClean="0"/>
              <a:t>TDO 8.2.1.6</a:t>
            </a:r>
          </a:p>
          <a:p>
            <a:r>
              <a:rPr lang="en-US" sz="2800" dirty="0" smtClean="0"/>
              <a:t>Graph Theory. Wikipedia. </a:t>
            </a:r>
            <a:r>
              <a:rPr lang="en-US" sz="2800" dirty="0" smtClean="0">
                <a:hlinkClick r:id="rId3" tooltip="http://en.wikipedia.org/wiki/Graph_theory"/>
              </a:rPr>
              <a:t>en.wikipedia.org/wiki/</a:t>
            </a:r>
            <a:r>
              <a:rPr lang="en-US" sz="2800" dirty="0" smtClean="0">
                <a:hlinkClick r:id="rId3" tooltip="http://en.wikipedia.org/wiki/Graph_theory"/>
              </a:rPr>
              <a:t>Graph_theory</a:t>
            </a:r>
            <a:endParaRPr lang="en-US" sz="2800" dirty="0" smtClean="0"/>
          </a:p>
          <a:p>
            <a:r>
              <a:rPr lang="en-US" sz="2800" dirty="0" smtClean="0"/>
              <a:t>Kleinberg, Jon. “Analysis of large-scale social and information networks.” Philosophical Transactions of the Royal Society A: Mathematical, Physical and Engineering Sciences 371, no. 1987 (2013). </a:t>
            </a:r>
            <a:r>
              <a:rPr lang="en-US" sz="2800" dirty="0" smtClean="0">
                <a:hlinkClick r:id="rId4" tooltip="http://rsta.royalsocietypublishing.org/content/371/1987/20120378.short"/>
              </a:rPr>
              <a:t>rsta.royalsocietypublishing.org/content/371/1987/20120378.short</a:t>
            </a:r>
            <a:endParaRPr lang="en-US" sz="2800" dirty="0" smtClean="0"/>
          </a:p>
          <a:p>
            <a:r>
              <a:rPr lang="en-US" sz="2800" dirty="0" smtClean="0"/>
              <a:t>Krebs, V. Social Network Analysis: A Brief Introduction </a:t>
            </a:r>
            <a:r>
              <a:rPr lang="en-US" sz="2800" dirty="0" smtClean="0">
                <a:hlinkClick r:id="rId5" tooltip="http://www.orgnet.com/sna.html"/>
              </a:rPr>
              <a:t>www.orgnet.com/sna.html</a:t>
            </a:r>
            <a:endParaRPr lang="en-US" sz="2800" dirty="0" smtClean="0"/>
          </a:p>
          <a:p>
            <a:r>
              <a:rPr lang="en-US" sz="2800" dirty="0" err="1" smtClean="0"/>
              <a:t>MacRoberts</a:t>
            </a:r>
            <a:r>
              <a:rPr lang="en-US" sz="2800" dirty="0" smtClean="0"/>
              <a:t>, Michael H., and Barbara R. </a:t>
            </a:r>
            <a:r>
              <a:rPr lang="en-US" sz="2800" dirty="0" err="1" smtClean="0"/>
              <a:t>MacRoberts</a:t>
            </a:r>
            <a:r>
              <a:rPr lang="en-US" sz="2800" dirty="0" smtClean="0"/>
              <a:t>. “Problems of citation analysis.” </a:t>
            </a:r>
            <a:r>
              <a:rPr lang="en-US" sz="2800" dirty="0" err="1" smtClean="0"/>
              <a:t>Scientometrics</a:t>
            </a:r>
            <a:r>
              <a:rPr lang="en-US" sz="2800" dirty="0" smtClean="0"/>
              <a:t> 36, no. 3 (1996): 435-444. (just the 12 problems… skim or skip “one paper: two philosophies”)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6"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 Structure, But Not Intentional</a:t>
            </a:r>
            <a:endParaRPr lang="en-US" b="1" dirty="0"/>
          </a:p>
        </p:txBody>
      </p:sp>
      <p:pic>
        <p:nvPicPr>
          <p:cNvPr id="7" name="Content Placeholder 8" descr="arranged-resources-sideways.png"/>
          <p:cNvPicPr>
            <a:picLocks noChangeAspect="1"/>
          </p:cNvPicPr>
          <p:nvPr/>
        </p:nvPicPr>
        <p:blipFill>
          <a:blip r:embed="rId3" cstate="print"/>
          <a:srcRect/>
          <a:stretch>
            <a:fillRect/>
          </a:stretch>
        </p:blipFill>
        <p:spPr>
          <a:xfrm>
            <a:off x="685800" y="914400"/>
            <a:ext cx="7820025" cy="5231515"/>
          </a:xfrm>
          <a:prstGeom prst="rect">
            <a:avLst/>
          </a:prstGeom>
        </p:spPr>
      </p:pic>
      <p:sp>
        <p:nvSpPr>
          <p:cNvPr id="8" name="Rectangle 7"/>
          <p:cNvSpPr/>
          <p:nvPr/>
        </p:nvSpPr>
        <p:spPr>
          <a:xfrm>
            <a:off x="152400" y="6248400"/>
            <a:ext cx="9829800" cy="338554"/>
          </a:xfrm>
          <a:prstGeom prst="rect">
            <a:avLst/>
          </a:prstGeom>
        </p:spPr>
        <p:txBody>
          <a:bodyPr wrap="square">
            <a:spAutoFit/>
          </a:bodyPr>
          <a:lstStyle/>
          <a:p>
            <a:r>
              <a:rPr lang="en-US" sz="1600" dirty="0" smtClean="0"/>
              <a:t>Photo by B. Rosen (http://www.flickr.com/photos/rosengrant/2966470172/) CC BY-ND 2.0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Making Implicit Structure Explicit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05000"/>
            <a:ext cx="8036719" cy="571646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organizing principles impose very little structure and the structure might be implicit</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co-location / pile of resources used together</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arrangement by frequency of use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Coordinate systems enable absolute description of location, or we can use relative descriptions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on, above, below, in front of, behind…</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Statistical techniques can make explicit the structure implied by frequency distribution or correlations between properties of resources</a:t>
            </a:r>
          </a:p>
          <a:p>
            <a:pPr marL="800100" lvl="1"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endParaRPr lang="en-US" sz="2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Sometimes Implicit Structure is Apparent… but not Organized</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685800" y="1219200"/>
            <a:ext cx="2971800" cy="4335905"/>
          </a:xfrm>
          <a:prstGeom prst="rect">
            <a:avLst/>
          </a:prstGeom>
          <a:noFill/>
          <a:ln w="9525">
            <a:noFill/>
            <a:miter lim="800000"/>
            <a:headEnd/>
            <a:tailEnd/>
          </a:ln>
        </p:spPr>
      </p:pic>
      <p:pic>
        <p:nvPicPr>
          <p:cNvPr id="1028" name="Picture 4" descr="http://stardate.org/sites/default/files/imagecache/node_display_small/images/resources/orion.jpg"/>
          <p:cNvPicPr>
            <a:picLocks noChangeAspect="1" noChangeArrowheads="1"/>
          </p:cNvPicPr>
          <p:nvPr/>
        </p:nvPicPr>
        <p:blipFill>
          <a:blip r:embed="rId4" cstate="print"/>
          <a:srcRect/>
          <a:stretch>
            <a:fillRect/>
          </a:stretch>
        </p:blipFill>
        <p:spPr bwMode="auto">
          <a:xfrm>
            <a:off x="4114800" y="1327573"/>
            <a:ext cx="3273316" cy="4218940"/>
          </a:xfrm>
          <a:prstGeom prst="rect">
            <a:avLst/>
          </a:prstGeom>
          <a:noFill/>
        </p:spPr>
      </p:pic>
      <p:sp>
        <p:nvSpPr>
          <p:cNvPr id="6" name="TextBox 5"/>
          <p:cNvSpPr txBox="1"/>
          <p:nvPr/>
        </p:nvSpPr>
        <p:spPr>
          <a:xfrm>
            <a:off x="381000" y="6019800"/>
            <a:ext cx="8077200" cy="461665"/>
          </a:xfrm>
          <a:prstGeom prst="rect">
            <a:avLst/>
          </a:prstGeom>
          <a:noFill/>
        </p:spPr>
        <p:txBody>
          <a:bodyPr wrap="square" rtlCol="0">
            <a:spAutoFit/>
          </a:bodyPr>
          <a:lstStyle/>
          <a:p>
            <a:r>
              <a:rPr lang="en-US" sz="2400" dirty="0" smtClean="0">
                <a:hlinkClick r:id="rId5"/>
              </a:rPr>
              <a:t>Orion’s Belt: </a:t>
            </a:r>
            <a:r>
              <a:rPr lang="en-US" sz="2400" dirty="0" smtClean="0">
                <a:hlinkClick r:id="rId5"/>
              </a:rPr>
              <a:t>Alnitak</a:t>
            </a:r>
            <a:r>
              <a:rPr lang="en-US" sz="2400" dirty="0" smtClean="0">
                <a:hlinkClick r:id="rId5"/>
              </a:rPr>
              <a:t> (736 LY), </a:t>
            </a:r>
            <a:r>
              <a:rPr lang="en-US" sz="2400" dirty="0" smtClean="0">
                <a:hlinkClick r:id="rId5"/>
              </a:rPr>
              <a:t>Alnilam</a:t>
            </a:r>
            <a:r>
              <a:rPr lang="en-US" sz="2400" dirty="0" smtClean="0">
                <a:hlinkClick r:id="rId5"/>
              </a:rPr>
              <a:t> (1340LY), </a:t>
            </a:r>
            <a:r>
              <a:rPr lang="en-US" sz="2400" dirty="0" smtClean="0">
                <a:hlinkClick r:id="rId5"/>
              </a:rPr>
              <a:t>Mintaka</a:t>
            </a:r>
            <a:r>
              <a:rPr lang="en-US" sz="2400" dirty="0" smtClean="0">
                <a:hlinkClick r:id="rId5"/>
              </a:rPr>
              <a:t> (915 LY)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3236</Words>
  <Application>Microsoft Office PowerPoint</Application>
  <PresentationFormat>On-screen Show (4:3)</PresentationFormat>
  <Paragraphs>434</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Plan for Today’s Lecture(s)</vt:lpstr>
      <vt:lpstr>INFO 202 “Information Organization &amp; Retrieval” Fall 2013 </vt:lpstr>
      <vt:lpstr>The Structural Perspective on Relationships</vt:lpstr>
      <vt:lpstr>Internal and External Structure</vt:lpstr>
      <vt:lpstr> Changing Resource Boundaries Changes External to Internal Structure</vt:lpstr>
      <vt:lpstr>Intentional Structure</vt:lpstr>
      <vt:lpstr> Structure, But Not Intentional</vt:lpstr>
      <vt:lpstr>Making Implicit Structure Explicit</vt:lpstr>
      <vt:lpstr>Sometimes Implicit Structure is Apparent… but not Organized</vt:lpstr>
      <vt:lpstr>INFO 202 “Information Organization &amp; Retrieval” Fall 2013 </vt:lpstr>
      <vt:lpstr>The Document Type Spectrum</vt:lpstr>
      <vt:lpstr>Structure in Narrative Document Types</vt:lpstr>
      <vt:lpstr>The Exception that Proves the Rule</vt:lpstr>
      <vt:lpstr>The Exception that Proves the Rule</vt:lpstr>
      <vt:lpstr>Structure in Hybrid Document Types</vt:lpstr>
      <vt:lpstr>Encyclopedia: Semi-Structured Document Type</vt:lpstr>
      <vt:lpstr>Structure in Transactional Documents </vt:lpstr>
      <vt:lpstr>Call Center Log Transactional Document Type</vt:lpstr>
      <vt:lpstr>The Structure of a Web Page</vt:lpstr>
      <vt:lpstr>The Structure of a Web Page</vt:lpstr>
      <vt:lpstr>INFO 202 “Information Organization &amp; Retrieval” Fall 2013 </vt:lpstr>
      <vt:lpstr>Documents vs. Data</vt:lpstr>
      <vt:lpstr>Mixing Data and Documents</vt:lpstr>
      <vt:lpstr>Catalog:   Database That Contains Documents</vt:lpstr>
      <vt:lpstr>Encyclopedia: Document that Contains Databases</vt:lpstr>
      <vt:lpstr>Document Analysis</vt:lpstr>
      <vt:lpstr>“Document Analysis” Methodology</vt:lpstr>
      <vt:lpstr>Data-Centric Analysis</vt:lpstr>
      <vt:lpstr>“Data Modeling” Methodology</vt:lpstr>
      <vt:lpstr>The Document Type Spectrum:  A Continuum</vt:lpstr>
      <vt:lpstr>INFO 202 “Information Organization &amp; Retrieval” Fall 2013 </vt:lpstr>
      <vt:lpstr>Crossing the Chasm with  “Document Engineering”</vt:lpstr>
      <vt:lpstr>The Document Engineering Approach</vt:lpstr>
      <vt:lpstr>Document Engineering’s Key Ideas</vt:lpstr>
      <vt:lpstr>The Document Engineering Approach</vt:lpstr>
      <vt:lpstr>From Physical to Conceptual Models (1)</vt:lpstr>
      <vt:lpstr>From Physical to Conceptual Models (2)</vt:lpstr>
      <vt:lpstr>Finding the Right Documents to Analyze (1)</vt:lpstr>
      <vt:lpstr>Finding the Right Documents to Analyze (2)</vt:lpstr>
      <vt:lpstr>Extracting Presentation Rules</vt:lpstr>
      <vt:lpstr>Sometimes Rules Can’t be Extracted</vt:lpstr>
      <vt:lpstr>“Ransom Note” or “Fontitis” Style</vt:lpstr>
      <vt:lpstr>Using Correlations or Conventions</vt:lpstr>
      <vt:lpstr>Presentation that Conveys Semantics</vt:lpstr>
      <vt:lpstr>Presentation that Hides  Content Components</vt:lpstr>
      <vt:lpstr>Presentation View of Lecture Slide</vt:lpstr>
      <vt:lpstr>Structural Information</vt:lpstr>
      <vt:lpstr>Structural View of Lecture Slide</vt:lpstr>
      <vt:lpstr>Content Components</vt:lpstr>
      <vt:lpstr>Content View of Lecture Slide</vt:lpstr>
      <vt:lpstr>Deconstruct into Presentation, Structure, and Content</vt:lpstr>
      <vt:lpstr>Generated or Derived Components</vt:lpstr>
      <vt:lpstr>Harvesting and Consolidation</vt:lpstr>
      <vt:lpstr>Harvesting Components from  Multiple Sources</vt:lpstr>
      <vt:lpstr>The Simplest Information Component Model</vt:lpstr>
      <vt:lpstr>Information About Candidate Components</vt:lpstr>
      <vt:lpstr>Analyzing "Possible Values"</vt:lpstr>
      <vt:lpstr>Consolidating the Harvest</vt:lpstr>
      <vt:lpstr>Merging Candidate Components</vt:lpstr>
      <vt:lpstr>Consolidating Candidate Components</vt:lpstr>
      <vt:lpstr>INFO 202 “Information Organization &amp; Retrieval” Fall 2013 </vt:lpstr>
      <vt:lpstr>Modeling Methodologies</vt:lpstr>
      <vt:lpstr>Heavyweight vs. Lightweight Modeling (1)</vt:lpstr>
      <vt:lpstr>Heavyweight vs. Lightweight Modeling (1)</vt:lpstr>
      <vt:lpstr>There Are No Modeling Shortcuts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2013-10-06T16:59:34Z</dcterms:created>
  <dcterms:modified xsi:type="dcterms:W3CDTF">2013-10-06T17:00:01Z</dcterms:modified>
</cp:coreProperties>
</file>