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51" r:id="rId3"/>
    <p:sldId id="396" r:id="rId4"/>
    <p:sldId id="397" r:id="rId5"/>
    <p:sldId id="434" r:id="rId6"/>
    <p:sldId id="435" r:id="rId7"/>
    <p:sldId id="437" r:id="rId8"/>
    <p:sldId id="438" r:id="rId9"/>
    <p:sldId id="339" r:id="rId10"/>
    <p:sldId id="440" r:id="rId11"/>
    <p:sldId id="342" r:id="rId12"/>
    <p:sldId id="441" r:id="rId13"/>
    <p:sldId id="442" r:id="rId14"/>
    <p:sldId id="398" r:id="rId15"/>
    <p:sldId id="443" r:id="rId16"/>
    <p:sldId id="444" r:id="rId17"/>
    <p:sldId id="445" r:id="rId18"/>
    <p:sldId id="446" r:id="rId19"/>
    <p:sldId id="447" r:id="rId20"/>
    <p:sldId id="448" r:id="rId21"/>
    <p:sldId id="449" r:id="rId22"/>
    <p:sldId id="450" r:id="rId23"/>
    <p:sldId id="451" r:id="rId24"/>
    <p:sldId id="452" r:id="rId25"/>
    <p:sldId id="456" r:id="rId26"/>
    <p:sldId id="453" r:id="rId27"/>
    <p:sldId id="455" r:id="rId28"/>
    <p:sldId id="457" r:id="rId29"/>
    <p:sldId id="458" r:id="rId30"/>
    <p:sldId id="459" r:id="rId31"/>
    <p:sldId id="460" r:id="rId32"/>
    <p:sldId id="461" r:id="rId33"/>
    <p:sldId id="479" r:id="rId34"/>
    <p:sldId id="462" r:id="rId35"/>
    <p:sldId id="465" r:id="rId36"/>
    <p:sldId id="464" r:id="rId37"/>
    <p:sldId id="466" r:id="rId38"/>
    <p:sldId id="467" r:id="rId39"/>
    <p:sldId id="468" r:id="rId40"/>
    <p:sldId id="469" r:id="rId41"/>
    <p:sldId id="470" r:id="rId42"/>
    <p:sldId id="471" r:id="rId43"/>
    <p:sldId id="472" r:id="rId44"/>
    <p:sldId id="475" r:id="rId45"/>
    <p:sldId id="473" r:id="rId46"/>
    <p:sldId id="474" r:id="rId47"/>
    <p:sldId id="476" r:id="rId48"/>
    <p:sldId id="478" r:id="rId49"/>
    <p:sldId id="311" r:id="rId5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182" autoAdjust="0"/>
  </p:normalViewPr>
  <p:slideViewPr>
    <p:cSldViewPr>
      <p:cViewPr>
        <p:scale>
          <a:sx n="66" d="100"/>
          <a:sy n="66" d="100"/>
        </p:scale>
        <p:origin x="-2850" y="-3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48"/>
    </p:cViewPr>
  </p:sorterViewPr>
  <p:notesViewPr>
    <p:cSldViewPr>
      <p:cViewPr>
        <p:scale>
          <a:sx n="71" d="100"/>
          <a:sy n="71" d="100"/>
        </p:scale>
        <p:origin x="-732"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10/2/2013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dirty="0" smtClean="0">
                <a:latin typeface="UC Berkeley OS Sign"/>
              </a:rPr>
              <a:t>Before I forget – those</a:t>
            </a:r>
            <a:r>
              <a:rPr lang="en-US" baseline="0" dirty="0" smtClean="0">
                <a:latin typeface="UC Berkeley OS Sign"/>
              </a:rPr>
              <a:t> of you invited to the first “lunch with bob’ – meeting out front of South hall at 12:35.  I expect do another one of these in a few weeks, another after the midterm, working my way through the </a:t>
            </a:r>
            <a:r>
              <a:rPr lang="en-US" baseline="0" dirty="0" err="1" smtClean="0">
                <a:latin typeface="UC Berkeley OS Sign"/>
              </a:rPr>
              <a:t>classs</a:t>
            </a:r>
            <a:r>
              <a:rPr lang="en-US" baseline="0" dirty="0" smtClean="0">
                <a:latin typeface="UC Berkeley OS Sign"/>
              </a:rPr>
              <a:t>.</a:t>
            </a: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baseline="0" dirty="0" smtClean="0">
                <a:latin typeface="UC Berkeley OS Sign"/>
              </a:rPr>
              <a:t>Another announcement – midterm exam is about one month away – I asked my TAs to encourage you to self-organize into groups for note sharing and studying… how’s that coming along?  Who is in a study group?</a:t>
            </a: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baseline="0" dirty="0" smtClean="0">
                <a:latin typeface="UC Berkeley OS Sign"/>
              </a:rPr>
              <a:t>3</a:t>
            </a:r>
            <a:r>
              <a:rPr lang="en-US" baseline="30000" dirty="0" smtClean="0">
                <a:latin typeface="UC Berkeley OS Sign"/>
              </a:rPr>
              <a:t>rd</a:t>
            </a:r>
            <a:r>
              <a:rPr lang="en-US" baseline="0" dirty="0" smtClean="0">
                <a:latin typeface="UC Berkeley OS Sign"/>
              </a:rPr>
              <a:t> announcement – some of you were a little upset about your grades on the last assignment…  We have a way for you to feel better.  The last assignment is optional and if you do it you can toss out your lowest grade on required assignments. So if you had a bad and didn’t do as well as you wanted to , you can fix it.</a:t>
            </a: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baseline="0" dirty="0" smtClean="0">
              <a:latin typeface="UC Berkeley OS Sign"/>
            </a:endParaRP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baseline="0" dirty="0" smtClean="0">
                <a:latin typeface="UC Berkeley OS Sign"/>
              </a:rPr>
              <a:t>Show the “I get 202” curves…</a:t>
            </a:r>
            <a:endParaRPr lang="en-US" dirty="0" smtClean="0">
              <a:latin typeface="UC Berkeley OS Sign"/>
            </a:endParaRP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dirty="0" smtClean="0">
                <a:latin typeface="UC Berkeley OS Sign"/>
              </a:rPr>
              <a:t>Now</a:t>
            </a:r>
            <a:r>
              <a:rPr lang="en-US" baseline="0" dirty="0" smtClean="0">
                <a:latin typeface="UC Berkeley OS Sign"/>
              </a:rPr>
              <a:t> on to the lecture.  </a:t>
            </a:r>
            <a:r>
              <a:rPr lang="en-US" dirty="0" smtClean="0">
                <a:latin typeface="UC Berkeley OS Sign"/>
              </a:rPr>
              <a:t>This </a:t>
            </a:r>
            <a:r>
              <a:rPr lang="en-US" dirty="0" smtClean="0">
                <a:latin typeface="UC Berkeley OS Sign"/>
              </a:rPr>
              <a:t>is an</a:t>
            </a:r>
            <a:r>
              <a:rPr lang="en-US" baseline="0" dirty="0" smtClean="0">
                <a:latin typeface="UC Berkeley OS Sign"/>
              </a:rPr>
              <a:t> important lecture because it is introducing lots of vocabulary you need when you talk about organizing</a:t>
            </a: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baseline="0" dirty="0" smtClean="0">
                <a:latin typeface="UC Berkeley OS Sign"/>
              </a:rPr>
              <a:t>You probably are familiar with most of the concepts here, but my goal in chapter 5 was to be ruthlessly systematic and thorough in presenting them.  </a:t>
            </a: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2800" b="1" dirty="0" smtClean="0"/>
              <a:t>Did you think that Mary and Sue are siblings, sisters of each other?</a:t>
            </a:r>
          </a:p>
          <a:p>
            <a:endParaRPr lang="en-US" sz="2800" b="1" dirty="0" smtClean="0"/>
          </a:p>
          <a:p>
            <a:endParaRPr lang="en-US" sz="2800" b="1" dirty="0" smtClean="0"/>
          </a:p>
          <a:p>
            <a:r>
              <a:rPr lang="en-US" sz="2800" b="1" dirty="0" smtClean="0"/>
              <a:t>MOM</a:t>
            </a:r>
            <a:r>
              <a:rPr lang="en-US" sz="2800" b="1" baseline="0" dirty="0" smtClean="0"/>
              <a:t> has two kids, </a:t>
            </a:r>
            <a:r>
              <a:rPr lang="en-US" sz="2800" b="1" baseline="0" dirty="0" err="1" smtClean="0"/>
              <a:t>mary</a:t>
            </a:r>
            <a:r>
              <a:rPr lang="en-US" sz="2800" b="1" baseline="0" dirty="0" smtClean="0"/>
              <a:t> and Sue</a:t>
            </a:r>
          </a:p>
          <a:p>
            <a:endParaRPr lang="en-US" sz="2800" b="1" baseline="0" dirty="0" smtClean="0"/>
          </a:p>
          <a:p>
            <a:r>
              <a:rPr lang="en-US" sz="2800" b="1" baseline="0" dirty="0" smtClean="0"/>
              <a:t>Vs MOM1 has two daughters, one of whom is Mary; MOM2 has two daughters, one of whom is Sue</a:t>
            </a:r>
          </a:p>
          <a:p>
            <a:endParaRPr lang="en-US" sz="2800" b="1" baseline="0" dirty="0" smtClean="0"/>
          </a:p>
          <a:p>
            <a:r>
              <a:rPr lang="en-US" sz="2800" b="1" baseline="0" dirty="0" smtClean="0"/>
              <a:t>Sally is a mom, has a child; </a:t>
            </a:r>
            <a:r>
              <a:rPr lang="en-US" sz="2800" b="1" baseline="0" dirty="0" err="1" smtClean="0"/>
              <a:t>martha</a:t>
            </a:r>
            <a:r>
              <a:rPr lang="en-US" sz="2800" b="1" baseline="0" dirty="0" smtClean="0"/>
              <a:t> is a mom, has a child.   </a:t>
            </a:r>
          </a:p>
          <a:p>
            <a:r>
              <a:rPr lang="en-US" sz="2800" b="1" dirty="0" smtClean="0"/>
              <a:t>Did you think that Sally might be Martha's mother, or vice versa? why did you interpret sister and mother differently?</a:t>
            </a:r>
            <a:endParaRPr lang="en-US" sz="2800" dirty="0" smtClean="0"/>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we could do this all day but I hope you get the point</a:t>
            </a:r>
            <a:endParaRPr lang="en-US" dirty="0" smtClean="0"/>
          </a:p>
          <a:p>
            <a:r>
              <a:rPr lang="en-US" dirty="0" smtClean="0"/>
              <a:t>Words and sentence structure only hint at meaning</a:t>
            </a:r>
          </a:p>
          <a:p>
            <a:r>
              <a:rPr lang="en-US" dirty="0" smtClean="0"/>
              <a:t>Meaning is constructed not just from the literal language used, but from all the clues or cues in the context of use -- common knowledge, assumptions, previous discourse, the present situation, and inferences from all of these</a:t>
            </a:r>
          </a:p>
          <a:p>
            <a:r>
              <a:rPr lang="en-US" b="1" dirty="0" smtClean="0"/>
              <a:t>The relationships between things differ in these different contexts </a:t>
            </a:r>
            <a:endParaRPr lang="en-US" dirty="0" smtClean="0"/>
          </a:p>
          <a:p>
            <a:r>
              <a:rPr lang="en-US" b="1" dirty="0" smtClean="0"/>
              <a:t>How much does this representation need to express about "context" and "common knowledge" to distinguish which meaning is intended?</a:t>
            </a:r>
          </a:p>
          <a:p>
            <a:endParaRPr lang="en-US" b="1" dirty="0" smtClean="0"/>
          </a:p>
          <a:p>
            <a:endParaRPr lang="en-US" b="1" dirty="0" smtClean="0"/>
          </a:p>
          <a:p>
            <a:r>
              <a:rPr lang="en-US" b="1" dirty="0" smtClean="0"/>
              <a:t>See endnote 257:  When</a:t>
            </a:r>
            <a:r>
              <a:rPr lang="en-US" b="1" baseline="0" dirty="0" smtClean="0"/>
              <a:t> in the operating room, the surgeon used a knife to cut the ….;  </a:t>
            </a:r>
            <a:r>
              <a:rPr lang="en-US" b="1" baseline="0" dirty="0" err="1" smtClean="0"/>
              <a:t>vs</a:t>
            </a:r>
            <a:r>
              <a:rPr lang="en-US" b="1" baseline="0" dirty="0" smtClean="0"/>
              <a:t> When in the restaurant, the surgeon used a knife to cut the …</a:t>
            </a:r>
          </a:p>
          <a:p>
            <a:endParaRPr lang="en-US" dirty="0" smtClean="0"/>
          </a:p>
          <a:p>
            <a:r>
              <a:rPr lang="en-US" b="1" dirty="0" smtClean="0"/>
              <a:t>I phrased this question this way so that we can answer it from either the perspective of a person or a "natural language processor" that might be a computer</a:t>
            </a:r>
            <a:endParaRPr lang="en-US" dirty="0" smtClean="0"/>
          </a:p>
          <a:p>
            <a:r>
              <a:rPr lang="en-US" b="1" dirty="0" smtClean="0"/>
              <a:t>Let's see if we can not just push the problem around here by introducing the notion of context</a:t>
            </a:r>
            <a:endParaRPr lang="en-US" dirty="0" smtClean="0"/>
          </a:p>
          <a:p>
            <a:r>
              <a:rPr lang="en-US" dirty="0" smtClean="0"/>
              <a:t>or other automated mechanisms</a:t>
            </a: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"A sequence of categories, that includes one thing from each category"</a:t>
            </a:r>
          </a:p>
          <a:p>
            <a:r>
              <a:rPr lang="en-US" b="1" dirty="0" smtClean="0"/>
              <a:t>maybe not how you would have defined it, and if you don't quite understand it this way hang on and we'll talk about this some more when we talk about the architectural perspective (the "degree" of a relationship)</a:t>
            </a:r>
            <a:endParaRPr lang="en-US" dirty="0" smtClean="0"/>
          </a:p>
          <a:p>
            <a:r>
              <a:rPr lang="en-US" dirty="0" smtClean="0"/>
              <a:t>Predicate/Argument Syntax:</a:t>
            </a:r>
          </a:p>
          <a:p>
            <a:r>
              <a:rPr lang="en-US" i="1" dirty="0" smtClean="0"/>
              <a:t>is-married-to (Homer Simpson, Marge Simpson) </a:t>
            </a:r>
            <a:endParaRPr lang="en-US" dirty="0" smtClean="0"/>
          </a:p>
          <a:p>
            <a:r>
              <a:rPr lang="en-US" b="1" dirty="0" smtClean="0"/>
              <a:t>A common way to specify a semantic relationship is as a predicate with one or more arguments. In many relationships the predicate is an action or association that involves multiple participants that must be of particular types, and the arguments define the different roles of the participants</a:t>
            </a:r>
            <a:endParaRPr lang="en-US" dirty="0" smtClean="0"/>
          </a:p>
          <a:p>
            <a:r>
              <a:rPr lang="en-US" dirty="0" smtClean="0"/>
              <a:t>Subject / Predicate / Argument Syntax: </a:t>
            </a:r>
          </a:p>
          <a:p>
            <a:r>
              <a:rPr lang="en-US" i="1" dirty="0" smtClean="0"/>
              <a:t>Homer Simpson =&gt; is-married-to =&gt; Marge Simpson</a:t>
            </a:r>
            <a:r>
              <a:rPr lang="en-US" dirty="0" smtClean="0"/>
              <a:t> </a:t>
            </a:r>
          </a:p>
          <a:p>
            <a:r>
              <a:rPr lang="en-US" b="1" dirty="0" smtClean="0"/>
              <a:t>The sequence and role are explicitly distinguished is this form of expression</a:t>
            </a: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Ch6 is about</a:t>
            </a:r>
            <a:r>
              <a:rPr lang="en-US" baseline="0" dirty="0" smtClean="0"/>
              <a:t> </a:t>
            </a:r>
            <a:r>
              <a:rPr lang="en-US" baseline="0" dirty="0" err="1" smtClean="0"/>
              <a:t>definiing</a:t>
            </a:r>
            <a:r>
              <a:rPr lang="en-US" baseline="0" dirty="0" smtClean="0"/>
              <a:t> classes of resources – categorization;  </a:t>
            </a:r>
            <a:r>
              <a:rPr lang="en-US" baseline="0" dirty="0" err="1" smtClean="0"/>
              <a:t>ch</a:t>
            </a:r>
            <a:r>
              <a:rPr lang="en-US" baseline="0" dirty="0" smtClean="0"/>
              <a:t> 7 is about assigning resources to a category; classification – not the same</a:t>
            </a: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First</a:t>
            </a:r>
            <a:r>
              <a:rPr lang="en-US" baseline="0" dirty="0" smtClean="0"/>
              <a:t> sentence packs a whole of stuff into just a few words… make sure you understand some of the contrasts</a:t>
            </a:r>
          </a:p>
          <a:p>
            <a:endParaRPr lang="en-US"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baseline="0" dirty="0" smtClean="0">
                <a:latin typeface="UC Berkeley OS Sign"/>
              </a:rPr>
              <a:t>But this stuff is very conceptual – I have been trying to find non gratuitous pictures to break up the text slides but I just don’t know what might help</a:t>
            </a:r>
            <a:endParaRPr lang="en-US" dirty="0" smtClean="0">
              <a:latin typeface="UC Berkeley OS Sign"/>
            </a:endParaRPr>
          </a:p>
        </p:txBody>
      </p:sp>
      <p:sp>
        <p:nvSpPr>
          <p:cNvPr id="4" name="Slide Number Placeholder 3"/>
          <p:cNvSpPr>
            <a:spLocks noGrp="1"/>
          </p:cNvSpPr>
          <p:nvPr>
            <p:ph type="sldNum" sz="quarter" idx="10"/>
          </p:nvPr>
        </p:nvSpPr>
        <p:spPr/>
        <p:txBody>
          <a:bodyPr/>
          <a:lstStyle/>
          <a:p>
            <a:fld id="{433CA1B0-15C9-4F2D-85FD-131A188FAB7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In contrast to inclusion expressions that state relationships between resources, attribution relationships assert or assign values to properties for a particular resource </a:t>
            </a:r>
          </a:p>
          <a:p>
            <a:r>
              <a:rPr lang="en-US" dirty="0" smtClean="0"/>
              <a:t>Attribution can be thought of as a binary relationship whose predicate has a single argument:</a:t>
            </a:r>
          </a:p>
          <a:p>
            <a:pPr lvl="1"/>
            <a:r>
              <a:rPr lang="en-US" i="1" dirty="0" smtClean="0"/>
              <a:t>Martin the Gecko =&gt; is-small </a:t>
            </a:r>
            <a:endParaRPr lang="en-US" dirty="0" smtClean="0"/>
          </a:p>
          <a:p>
            <a:pPr lvl="1"/>
            <a:r>
              <a:rPr lang="en-US" dirty="0" smtClean="0"/>
              <a:t>"Title" : "Moby Dick"</a:t>
            </a:r>
          </a:p>
          <a:p>
            <a:r>
              <a:rPr lang="en-US" b="1" dirty="0" smtClean="0"/>
              <a:t>http://www.geico.com/about/commercials/ -- do the Chicago or California one</a:t>
            </a:r>
            <a:endParaRPr lang="en-US" dirty="0" smtClean="0"/>
          </a:p>
          <a:p>
            <a:r>
              <a:rPr lang="en-US" dirty="0" smtClean="0"/>
              <a:t>Or with two arguments: </a:t>
            </a:r>
          </a:p>
          <a:p>
            <a:pPr lvl="1"/>
            <a:r>
              <a:rPr lang="en-US" i="1" dirty="0" smtClean="0"/>
              <a:t>Martin =&gt; has-size =&gt; small</a:t>
            </a:r>
            <a:r>
              <a:rPr lang="en-US" dirty="0" smtClean="0"/>
              <a:t> </a:t>
            </a:r>
          </a:p>
          <a:p>
            <a:pPr lvl="1"/>
            <a:endParaRPr lang="en-US" dirty="0" smtClean="0"/>
          </a:p>
          <a:p>
            <a:pPr lvl="1"/>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An organizing system can make use of existing relationships among resources, or it can create relationships by applying organizing principles to arrange the resources. </a:t>
            </a:r>
          </a:p>
          <a:p>
            <a:endParaRPr lang="en-US" b="1" dirty="0" smtClean="0"/>
          </a:p>
          <a:p>
            <a:endParaRPr lang="en-US" dirty="0" smtClean="0"/>
          </a:p>
          <a:p>
            <a:r>
              <a:rPr lang="en-US" b="1" dirty="0" smtClean="0"/>
              <a:t>Organizing systems for digital resources or digital description resources are the most likely to rely on explicit relationships to enable interactions with the resources.</a:t>
            </a:r>
          </a:p>
          <a:p>
            <a:endParaRPr lang="en-US" b="1" dirty="0" smtClean="0"/>
          </a:p>
          <a:p>
            <a:endParaRPr lang="en-US" dirty="0" smtClean="0"/>
          </a:p>
          <a:p>
            <a:r>
              <a:rPr lang="en-US" b="1" dirty="0" smtClean="0"/>
              <a:t>goal of chapter 5 is to give you a "controlled vocabulary" for talking about relationships, or perhaps better said as 5 different vocabularies because there are 5 different perspectives on relationships</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Lots of interesting analysis – kinship</a:t>
            </a:r>
            <a:r>
              <a:rPr lang="en-US" baseline="0" dirty="0" smtClean="0"/>
              <a:t> domain in particular – when you have inverse relationships whether there are words for both of them – “lexicalization of inverse”</a:t>
            </a:r>
          </a:p>
          <a:p>
            <a:endParaRPr lang="en-US" baseline="0" dirty="0" smtClean="0"/>
          </a:p>
          <a:p>
            <a:r>
              <a:rPr lang="en-US" baseline="0" dirty="0" smtClean="0"/>
              <a:t>Is parent of – is child of</a:t>
            </a:r>
          </a:p>
          <a:p>
            <a:endParaRPr lang="en-US" baseline="0" dirty="0" smtClean="0"/>
          </a:p>
          <a:p>
            <a:r>
              <a:rPr lang="en-US" baseline="0" dirty="0" smtClean="0"/>
              <a:t>But is top of - ???   When something is on top of something (like the top book in a stack), there is no word that uniquely picks out the thing that first resource is on top of…</a:t>
            </a:r>
          </a:p>
          <a:p>
            <a:endParaRPr lang="en-US" baseline="0" dirty="0" smtClean="0"/>
          </a:p>
          <a:p>
            <a:r>
              <a:rPr lang="en-US" baseline="0" dirty="0" smtClean="0"/>
              <a:t>More about lexicalization in a few minutes</a:t>
            </a: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r>
              <a:rPr lang="en-US" sz="1200" dirty="0" smtClean="0">
                <a:latin typeface="UC Berkeley OS Sign"/>
                <a:cs typeface="Arial" pitchFamily="34" charset="0"/>
                <a:sym typeface="Arial" pitchFamily="34" charset="0"/>
              </a:rPr>
              <a:t>By itself, a dictionary won't be sufficient to solve the problem posed at the beginning of the lecture, but it will help</a:t>
            </a:r>
          </a:p>
          <a:p>
            <a:pPr marL="342900" indent="-342900" eaLnBrk="0" fontAlgn="base" hangingPunct="0">
              <a:lnSpc>
                <a:spcPct val="93000"/>
              </a:lnSpc>
              <a:spcBef>
                <a:spcPts val="1800"/>
              </a:spcBef>
              <a:spcAft>
                <a:spcPct val="0"/>
              </a:spcAft>
              <a:buFont typeface="Arial" pitchFamily="34" charset="0"/>
              <a:buChar char="•"/>
            </a:pPr>
            <a:endParaRPr lang="en-US" sz="1200" dirty="0" smtClean="0">
              <a:latin typeface="UC Berkeley OS Sign"/>
              <a:cs typeface="Arial" pitchFamily="34" charset="0"/>
              <a:sym typeface="Arial" pitchFamily="34" charset="0"/>
            </a:endParaRPr>
          </a:p>
          <a:p>
            <a:pPr marL="342900" marR="0" indent="-342900" algn="l" defTabSz="914400" rtl="0" eaLnBrk="0" fontAlgn="base" latinLnBrk="0" hangingPunct="0">
              <a:lnSpc>
                <a:spcPct val="93000"/>
              </a:lnSpc>
              <a:spcBef>
                <a:spcPts val="1800"/>
              </a:spcBef>
              <a:spcAft>
                <a:spcPct val="0"/>
              </a:spcAft>
              <a:buClrTx/>
              <a:buSzTx/>
              <a:buFont typeface="Arial" pitchFamily="34" charset="0"/>
              <a:buChar char="•"/>
              <a:tabLst/>
              <a:defRPr/>
            </a:pPr>
            <a:r>
              <a:rPr lang="en-US" sz="1200" dirty="0" smtClean="0">
                <a:latin typeface="UC Berkeley OS Sign"/>
                <a:cs typeface="Arial" pitchFamily="34" charset="0"/>
                <a:sym typeface="Arial" pitchFamily="34" charset="0"/>
              </a:rPr>
              <a:t>We saw the AAT</a:t>
            </a:r>
            <a:r>
              <a:rPr lang="en-US" sz="1200" baseline="0" dirty="0" smtClean="0">
                <a:latin typeface="UC Berkeley OS Sign"/>
                <a:cs typeface="Arial" pitchFamily="34" charset="0"/>
                <a:sym typeface="Arial" pitchFamily="34" charset="0"/>
              </a:rPr>
              <a:t> in the previous lecture where it showed how terms like </a:t>
            </a:r>
            <a:r>
              <a:rPr lang="en-US" sz="1200" baseline="0" dirty="0" err="1" smtClean="0">
                <a:latin typeface="UC Berkeley OS Sign"/>
                <a:cs typeface="Arial" pitchFamily="34" charset="0"/>
                <a:sym typeface="Arial" pitchFamily="34" charset="0"/>
              </a:rPr>
              <a:t>cararra</a:t>
            </a:r>
            <a:r>
              <a:rPr lang="en-US" sz="1200" baseline="0" dirty="0" smtClean="0">
                <a:latin typeface="UC Berkeley OS Sign"/>
                <a:cs typeface="Arial" pitchFamily="34" charset="0"/>
                <a:sym typeface="Arial" pitchFamily="34" charset="0"/>
              </a:rPr>
              <a:t> marble fit into a term hierarchy. And which terms are preferred (rock </a:t>
            </a:r>
            <a:r>
              <a:rPr lang="en-US" sz="1200" baseline="0" dirty="0" err="1" smtClean="0">
                <a:latin typeface="UC Berkeley OS Sign"/>
                <a:cs typeface="Arial" pitchFamily="34" charset="0"/>
                <a:sym typeface="Arial" pitchFamily="34" charset="0"/>
              </a:rPr>
              <a:t>vs</a:t>
            </a:r>
            <a:r>
              <a:rPr lang="en-US" sz="1200" baseline="0" dirty="0" smtClean="0">
                <a:latin typeface="UC Berkeley OS Sign"/>
                <a:cs typeface="Arial" pitchFamily="34" charset="0"/>
                <a:sym typeface="Arial" pitchFamily="34" charset="0"/>
              </a:rPr>
              <a:t> stone)</a:t>
            </a:r>
          </a:p>
          <a:p>
            <a:pPr marL="342900" marR="0" indent="-342900" algn="l" defTabSz="914400" rtl="0" eaLnBrk="0" fontAlgn="base" latinLnBrk="0" hangingPunct="0">
              <a:lnSpc>
                <a:spcPct val="93000"/>
              </a:lnSpc>
              <a:spcBef>
                <a:spcPts val="1800"/>
              </a:spcBef>
              <a:spcAft>
                <a:spcPct val="0"/>
              </a:spcAft>
              <a:buClrTx/>
              <a:buSzTx/>
              <a:buFont typeface="Arial" pitchFamily="34" charset="0"/>
              <a:buChar char="•"/>
              <a:tabLst/>
              <a:defRPr/>
            </a:pPr>
            <a:endParaRPr lang="en-US" sz="1200" baseline="0" dirty="0" smtClean="0">
              <a:latin typeface="UC Berkeley OS Sign"/>
              <a:cs typeface="Arial" pitchFamily="34" charset="0"/>
              <a:sym typeface="Arial" pitchFamily="34" charset="0"/>
            </a:endParaRPr>
          </a:p>
          <a:p>
            <a:pPr marL="342900" marR="0" indent="-342900" algn="l" defTabSz="914400" rtl="0" eaLnBrk="0" fontAlgn="base" latinLnBrk="0" hangingPunct="0">
              <a:lnSpc>
                <a:spcPct val="93000"/>
              </a:lnSpc>
              <a:spcBef>
                <a:spcPts val="1800"/>
              </a:spcBef>
              <a:spcAft>
                <a:spcPct val="0"/>
              </a:spcAft>
              <a:buClrTx/>
              <a:buSzTx/>
              <a:buFont typeface="Arial" pitchFamily="34" charset="0"/>
              <a:buChar char="•"/>
              <a:tabLst/>
              <a:defRPr/>
            </a:pPr>
            <a:r>
              <a:rPr lang="en-US" sz="1200" baseline="0" dirty="0" smtClean="0">
                <a:latin typeface="UC Berkeley OS Sign"/>
                <a:cs typeface="Arial" pitchFamily="34" charset="0"/>
                <a:sym typeface="Arial" pitchFamily="34" charset="0"/>
              </a:rPr>
              <a:t>… but I didn’t dwell on these issues then</a:t>
            </a:r>
            <a:endParaRPr lang="en-US" sz="12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1200" dirty="0" smtClean="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200" b="1" dirty="0" smtClean="0"/>
              <a:t>millions of dollars of taxpayer money to fund Artificial Intelligence starting in the 1970s, but these were with toy problems. In early 1980s several of the leading thinkers in AI (Doug </a:t>
            </a:r>
            <a:r>
              <a:rPr lang="en-US" sz="1200" b="1" dirty="0" err="1" smtClean="0"/>
              <a:t>Lenat</a:t>
            </a:r>
            <a:r>
              <a:rPr lang="en-US" sz="1200" b="1" dirty="0" smtClean="0"/>
              <a:t>, Marvin </a:t>
            </a:r>
            <a:r>
              <a:rPr lang="en-US" sz="1200" b="1" dirty="0" err="1" smtClean="0"/>
              <a:t>Minsky</a:t>
            </a:r>
            <a:r>
              <a:rPr lang="en-US" sz="1200" b="1" dirty="0" smtClean="0"/>
              <a:t>, Ed </a:t>
            </a:r>
            <a:r>
              <a:rPr lang="en-US" sz="1200" b="1" dirty="0" err="1" smtClean="0"/>
              <a:t>Feigenbaum</a:t>
            </a:r>
            <a:r>
              <a:rPr lang="en-US" sz="1200" b="1" dirty="0" smtClean="0"/>
              <a:t>, Alan Kay) concluded that AI needs a great deal of "world knowledge" that would have to be created by people. </a:t>
            </a:r>
            <a:r>
              <a:rPr lang="en-US" sz="1200" b="1" dirty="0" err="1" smtClean="0"/>
              <a:t>Cyc</a:t>
            </a:r>
            <a:r>
              <a:rPr lang="en-US" sz="1200" b="1" dirty="0" smtClean="0"/>
              <a:t> started in 1984.. And they've been working on it ever since</a:t>
            </a:r>
            <a:endParaRPr lang="en-US" sz="1200" dirty="0" smtClean="0"/>
          </a:p>
          <a:p>
            <a:pPr marL="342900" indent="-342900" eaLnBrk="0" fontAlgn="base" hangingPunct="0">
              <a:lnSpc>
                <a:spcPct val="93000"/>
              </a:lnSpc>
              <a:spcBef>
                <a:spcPts val="1800"/>
              </a:spcBef>
              <a:spcAft>
                <a:spcPct val="0"/>
              </a:spcAft>
              <a:buFont typeface="Arial" pitchFamily="34" charset="0"/>
              <a:buChar char="•"/>
            </a:pPr>
            <a:endParaRPr lang="en-US" sz="1200" dirty="0" smtClean="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200" b="1" dirty="0" smtClean="0"/>
              <a:t>Some of this is very general knowledge: causes precede effects. Most of it is very specific, like the relative sizes of different objects, how long people live...</a:t>
            </a:r>
            <a:endParaRPr lang="en-US" sz="1200" dirty="0" smtClean="0"/>
          </a:p>
          <a:p>
            <a:pPr marL="342900" indent="-342900" eaLnBrk="0" fontAlgn="base" hangingPunct="0">
              <a:lnSpc>
                <a:spcPct val="93000"/>
              </a:lnSpc>
              <a:spcBef>
                <a:spcPts val="1800"/>
              </a:spcBef>
              <a:spcAft>
                <a:spcPct val="0"/>
              </a:spcAft>
              <a:buFont typeface="Arial" pitchFamily="34" charset="0"/>
              <a:buChar char="•"/>
            </a:pPr>
            <a:endParaRPr lang="en-US" sz="1200" dirty="0" smtClean="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think for a bit about different ways or hierarchies or "conceptual roots" you might use to organize medical and clinical terms.</a:t>
            </a:r>
          </a:p>
          <a:p>
            <a:endParaRPr lang="en-US" b="1" dirty="0" smtClean="0"/>
          </a:p>
          <a:p>
            <a:r>
              <a:rPr lang="en-US" b="1" dirty="0" smtClean="0"/>
              <a:t>If you don't where to start, here's two of them: by body part or anatomy to which the terms refer, or to drugs that are involved. </a:t>
            </a:r>
            <a:endParaRPr lang="en-US" dirty="0" smtClean="0"/>
          </a:p>
          <a:p>
            <a:r>
              <a:rPr lang="en-US" b="1" dirty="0" smtClean="0"/>
              <a:t>Topography -- Anatomic terms</a:t>
            </a:r>
            <a:endParaRPr lang="en-US" dirty="0" smtClean="0"/>
          </a:p>
          <a:p>
            <a:r>
              <a:rPr lang="en-US" b="1" dirty="0" smtClean="0"/>
              <a:t>Morphology -- Changes found in cells, tissues and organs</a:t>
            </a:r>
            <a:endParaRPr lang="en-US" dirty="0" smtClean="0"/>
          </a:p>
          <a:p>
            <a:r>
              <a:rPr lang="en-US" b="1" dirty="0" smtClean="0"/>
              <a:t>Living organisms -- Bacteria and viruses</a:t>
            </a:r>
            <a:endParaRPr lang="en-US" dirty="0" smtClean="0"/>
          </a:p>
          <a:p>
            <a:r>
              <a:rPr lang="en-US" b="1" dirty="0" smtClean="0"/>
              <a:t>Function -- Signs and symptoms</a:t>
            </a:r>
            <a:endParaRPr lang="en-US" dirty="0" smtClean="0"/>
          </a:p>
          <a:p>
            <a:r>
              <a:rPr lang="en-US" b="1" dirty="0" smtClean="0"/>
              <a:t>Diagnosis -- Diagnostic terms</a:t>
            </a:r>
            <a:endParaRPr lang="en-US" dirty="0" smtClean="0"/>
          </a:p>
          <a:p>
            <a:r>
              <a:rPr lang="en-US" b="1" dirty="0" smtClean="0"/>
              <a:t>Procedure -- Administrative, diagnostic and therapeutic procedures</a:t>
            </a:r>
            <a:endParaRPr lang="en-US" dirty="0" smtClean="0"/>
          </a:p>
          <a:p>
            <a:r>
              <a:rPr lang="en-US" b="1" dirty="0" smtClean="0"/>
              <a:t>Physical agents, forces, activities -- Devices and activities associated with the disease</a:t>
            </a:r>
            <a:endParaRPr lang="en-US" dirty="0" smtClean="0"/>
          </a:p>
          <a:p>
            <a:r>
              <a:rPr lang="en-US" b="1" dirty="0" smtClean="0"/>
              <a:t>Social context -- Social conditions and important relationships in medicine (like mother)</a:t>
            </a: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A prototypical word is the minimal "meaning bearing" element of language</a:t>
            </a:r>
          </a:p>
          <a:p>
            <a:r>
              <a:rPr lang="en-US" b="1" dirty="0" smtClean="0"/>
              <a:t>first oversimplification - compound terms like "polar bear" or "sea horse" might be represented as two words in the sense that there is white space in the middle but they are best treated as a single unit of meaning because what they mean isn't decomposable into the meaning of the two parts</a:t>
            </a:r>
            <a:endParaRPr lang="en-US" dirty="0" smtClean="0"/>
          </a:p>
          <a:p>
            <a:r>
              <a:rPr lang="en-US" dirty="0" smtClean="0"/>
              <a:t>Words express concepts and relationships, but not all concepts and relationships have words for them (are "lexicalized")</a:t>
            </a:r>
          </a:p>
          <a:p>
            <a:r>
              <a:rPr lang="en-US" b="1" dirty="0" smtClean="0"/>
              <a:t>we don't have a word for "all the stuff you'd take from your home if the fire was coming in 10 minutes" but we just created a concept for it</a:t>
            </a:r>
            <a:endParaRPr lang="en-US" dirty="0" smtClean="0"/>
          </a:p>
          <a:p>
            <a:r>
              <a:rPr lang="en-US" dirty="0" smtClean="0"/>
              <a:t>These "lexical gaps" differ from language to language</a:t>
            </a:r>
          </a:p>
          <a:p>
            <a:r>
              <a:rPr lang="en-US" b="1" dirty="0" err="1" smtClean="0"/>
              <a:t>Chinglish</a:t>
            </a:r>
            <a:r>
              <a:rPr lang="en-US" b="1" dirty="0" smtClean="0"/>
              <a:t> play about poorly translated Chinese to English because not words in Chinese for some common English phrases</a:t>
            </a:r>
            <a:endParaRPr lang="en-US" dirty="0" smtClean="0"/>
          </a:p>
          <a:p>
            <a:r>
              <a:rPr lang="en-US" b="1" dirty="0" smtClean="0"/>
              <a:t>Whorfian Hypothesis - lexical repertoire of a language constrains what you can think </a:t>
            </a:r>
            <a:r>
              <a:rPr lang="en-US" b="1" dirty="0" smtClean="0"/>
              <a:t>about; this</a:t>
            </a:r>
            <a:r>
              <a:rPr lang="en-US" b="1" baseline="0" dirty="0" smtClean="0"/>
              <a:t> is too strong  a claim. Discredited – but the weaker claim that different languages make speakers attend to different details or aspects of experience is pretty well accepted – this is called linguistic </a:t>
            </a:r>
            <a:r>
              <a:rPr lang="en-US" b="1" baseline="0" dirty="0" err="1" smtClean="0"/>
              <a:t>relativitly</a:t>
            </a:r>
            <a:r>
              <a:rPr lang="en-US" b="1" baseline="0" dirty="0" smtClean="0"/>
              <a:t> – more in chapter 6 on categorization</a:t>
            </a:r>
          </a:p>
          <a:p>
            <a:endParaRPr lang="en-US" b="1" baseline="0" dirty="0" smtClean="0"/>
          </a:p>
          <a:p>
            <a:r>
              <a:rPr lang="en-US" sz="1200" dirty="0" smtClean="0"/>
              <a:t>Languages differ a great deal in the words they contain and also in more fundamental</a:t>
            </a:r>
          </a:p>
          <a:p>
            <a:r>
              <a:rPr lang="en-US" sz="1200" dirty="0" smtClean="0"/>
              <a:t>ways that they require speakers or writers to attend to details about the</a:t>
            </a:r>
          </a:p>
          <a:p>
            <a:r>
              <a:rPr lang="en-US" sz="1200" dirty="0" smtClean="0"/>
              <a:t>world or aspects of experience that another language allows them to ignore. (this is called</a:t>
            </a:r>
            <a:r>
              <a:rPr lang="en-US" sz="1200" baseline="0" dirty="0" smtClean="0"/>
              <a:t> </a:t>
            </a:r>
            <a:r>
              <a:rPr lang="en-US" sz="1200" baseline="0" dirty="0" err="1" smtClean="0"/>
              <a:t>linguisitic</a:t>
            </a:r>
            <a:r>
              <a:rPr lang="en-US" sz="1200" baseline="0" dirty="0" smtClean="0"/>
              <a:t> relativity – chapter 6 on categories)</a:t>
            </a:r>
            <a:endParaRPr lang="en-US" sz="1200" dirty="0" smtClean="0">
              <a:latin typeface="UC Berkeley OS Sign"/>
              <a:cs typeface="Arial" pitchFamily="34" charset="0"/>
              <a:sym typeface="Arial" pitchFamily="34" charset="0"/>
            </a:endParaRPr>
          </a:p>
          <a:p>
            <a:endParaRPr lang="en-US" b="1" baseline="0" dirty="0" smtClean="0"/>
          </a:p>
          <a:p>
            <a:endParaRPr lang="en-US" dirty="0" smtClean="0"/>
          </a:p>
          <a:p>
            <a:r>
              <a:rPr lang="en-US" dirty="0" smtClean="0"/>
              <a:t>Whereas "conceptual gaps" -- the things we can't think of -- may be innate and universal</a:t>
            </a:r>
          </a:p>
          <a:p>
            <a:r>
              <a:rPr lang="en-US" b="1" dirty="0" smtClean="0"/>
              <a:t>things we can't perceive or experience, for example, like the pull of gravity</a:t>
            </a:r>
            <a:endParaRPr lang="en-US" dirty="0" smtClean="0"/>
          </a:p>
          <a:p>
            <a:r>
              <a:rPr lang="en-US" b="1" dirty="0" smtClean="0"/>
              <a:t>sort of a backwards argument, but making it on the basis that once a concept is expressed in one language it can be translated into other </a:t>
            </a:r>
            <a:r>
              <a:rPr lang="en-US" b="1" dirty="0" smtClean="0"/>
              <a:t>languages</a:t>
            </a: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2800" dirty="0" smtClean="0"/>
              <a:t>(from William Kent, "Data and Reality")</a:t>
            </a:r>
          </a:p>
          <a:p>
            <a:r>
              <a:rPr lang="en-US" sz="2800" dirty="0" smtClean="0"/>
              <a:t>"An association among several things, with that association having a particular significance"</a:t>
            </a:r>
          </a:p>
          <a:p>
            <a:r>
              <a:rPr lang="en-US" sz="2800" b="1" dirty="0" smtClean="0"/>
              <a:t>Just identifying the resources involved is not enough because several different relationships can exist among the same resources; the same person can be your brother, your employer, and your landlord. </a:t>
            </a:r>
            <a:endParaRPr lang="en-US" sz="2800" dirty="0" smtClean="0"/>
          </a:p>
          <a:p>
            <a:r>
              <a:rPr lang="en-US" sz="2800" dirty="0" smtClean="0"/>
              <a:t>"Relationships are the stuff out of which information is made"</a:t>
            </a:r>
          </a:p>
          <a:p>
            <a:r>
              <a:rPr lang="en-US" sz="2800" dirty="0" smtClean="0"/>
              <a:t>The reason is an important part of the relationship</a:t>
            </a:r>
          </a:p>
          <a:p>
            <a:r>
              <a:rPr lang="en-US" sz="2800" dirty="0" smtClean="0"/>
              <a:t>Multiple relationships can exist among the same objects, so the order of the objects matters</a:t>
            </a:r>
          </a:p>
          <a:p>
            <a:r>
              <a:rPr lang="en-US" sz="2800" b="1" dirty="0" smtClean="0"/>
              <a:t>the person who is your employer gives a paycheck to you, not vice versa.</a:t>
            </a:r>
            <a:endParaRPr lang="en-US" sz="2800" dirty="0" smtClean="0"/>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b="1" dirty="0" smtClean="0"/>
              <a:t>here </a:t>
            </a: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Took</a:t>
            </a:r>
            <a:r>
              <a:rPr lang="en-US" baseline="0" dirty="0" smtClean="0"/>
              <a:t> this photo in the </a:t>
            </a:r>
            <a:r>
              <a:rPr lang="en-US" baseline="0" dirty="0" err="1" smtClean="0"/>
              <a:t>Rejkavik</a:t>
            </a:r>
            <a:r>
              <a:rPr lang="en-US" baseline="0" dirty="0" smtClean="0"/>
              <a:t> airport a couple of years ago. Highly recommend Iceland. If you ever have to go to </a:t>
            </a:r>
            <a:r>
              <a:rPr lang="en-US" baseline="0" dirty="0" err="1" smtClean="0"/>
              <a:t>scandinavia</a:t>
            </a:r>
            <a:r>
              <a:rPr lang="en-US" baseline="0" dirty="0" smtClean="0"/>
              <a:t> fastest way is </a:t>
            </a:r>
            <a:r>
              <a:rPr lang="en-US" baseline="0" dirty="0" err="1" smtClean="0"/>
              <a:t>sfo</a:t>
            </a:r>
            <a:r>
              <a:rPr lang="en-US" baseline="0" dirty="0" smtClean="0"/>
              <a:t>-sea-ice-</a:t>
            </a:r>
          </a:p>
        </p:txBody>
      </p:sp>
      <p:sp>
        <p:nvSpPr>
          <p:cNvPr id="4" name="Slide Number Placeholder 3"/>
          <p:cNvSpPr>
            <a:spLocks noGrp="1"/>
          </p:cNvSpPr>
          <p:nvPr>
            <p:ph type="sldNum" sz="quarter" idx="10"/>
          </p:nvPr>
        </p:nvSpPr>
        <p:spPr/>
        <p:txBody>
          <a:bodyPr/>
          <a:lstStyle/>
          <a:p>
            <a:fld id="{433CA1B0-15C9-4F2D-85FD-131A188FAB7D}"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And as we saw in </a:t>
            </a:r>
            <a:r>
              <a:rPr lang="en-US" dirty="0" err="1" smtClean="0"/>
              <a:t>Wordnet</a:t>
            </a:r>
            <a:r>
              <a:rPr lang="en-US" dirty="0" smtClean="0"/>
              <a:t>, you</a:t>
            </a:r>
            <a:r>
              <a:rPr lang="en-US" baseline="0" dirty="0" smtClean="0"/>
              <a:t> can do both at the same time more or less</a:t>
            </a: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Here's something that would have been really nice to know a few days ago when you were defining the terms in your vocabulary, but you'll appreciate it more now. It will improve your work if you apply this idea because it will improve your semantic precision and so people using your vocabulary will understand it much better.</a:t>
            </a: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"The ham sandwich wants his check" </a:t>
            </a:r>
            <a:endParaRPr lang="en-US" dirty="0" smtClean="0"/>
          </a:p>
          <a:p>
            <a:r>
              <a:rPr lang="en-US" b="1" dirty="0" smtClean="0"/>
              <a:t>Take</a:t>
            </a:r>
            <a:r>
              <a:rPr lang="en-US" b="1" baseline="0" dirty="0" smtClean="0"/>
              <a:t> a look at that blonde</a:t>
            </a:r>
            <a:endParaRPr lang="en-US" b="1"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200" kern="1200" baseline="0" dirty="0" smtClean="0">
                <a:solidFill>
                  <a:schemeClr val="tx1"/>
                </a:solidFill>
                <a:latin typeface="+mn-lt"/>
                <a:ea typeface="+mn-ea"/>
                <a:cs typeface="+mn-cs"/>
              </a:rPr>
              <a:t>Absolute substitutability is an extremely hard test to pass, except for acronyms</a:t>
            </a:r>
          </a:p>
          <a:p>
            <a:r>
              <a:rPr lang="en-US" sz="1200" kern="1200" baseline="0" dirty="0" smtClean="0">
                <a:solidFill>
                  <a:schemeClr val="tx1"/>
                </a:solidFill>
                <a:latin typeface="+mn-lt"/>
                <a:ea typeface="+mn-ea"/>
                <a:cs typeface="+mn-cs"/>
              </a:rPr>
              <a:t>or compound terms like “USA,” “United States,” and “United States of America”</a:t>
            </a:r>
          </a:p>
          <a:p>
            <a:r>
              <a:rPr lang="en-US" sz="1200" kern="1200" baseline="0" dirty="0" smtClean="0">
                <a:solidFill>
                  <a:schemeClr val="tx1"/>
                </a:solidFill>
                <a:latin typeface="+mn-lt"/>
                <a:ea typeface="+mn-ea"/>
                <a:cs typeface="+mn-cs"/>
              </a:rPr>
              <a:t>that are completely substitutable.</a:t>
            </a:r>
          </a:p>
          <a:p>
            <a:endParaRPr lang="en-US" sz="1200" kern="1200" baseline="0" dirty="0" smtClean="0">
              <a:solidFill>
                <a:schemeClr val="tx1"/>
              </a:solidFill>
              <a:latin typeface="+mn-lt"/>
              <a:ea typeface="+mn-ea"/>
              <a:cs typeface="+mn-cs"/>
              <a:sym typeface="Arial" pitchFamily="34" charset="0"/>
            </a:endParaRPr>
          </a:p>
          <a:p>
            <a:r>
              <a:rPr lang="en-US" sz="4000" dirty="0" smtClean="0"/>
              <a:t>{weep, sob, cry}-- differ in scale or degree</a:t>
            </a:r>
            <a:endParaRPr lang="en-US" sz="4000" dirty="0" smtClean="0">
              <a:latin typeface="UC Berkeley OS Sign"/>
              <a:cs typeface="Arial" pitchFamily="34" charset="0"/>
              <a:sym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dirty="0" smtClean="0">
              <a:latin typeface="UC Berkeley OS Sign"/>
              <a:cs typeface="Arial" pitchFamily="34" charset="0"/>
              <a:sym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UC Berkeley OS Sign"/>
                <a:cs typeface="Arial" pitchFamily="34" charset="0"/>
                <a:sym typeface="Arial" pitchFamily="34" charset="0"/>
              </a:rPr>
              <a:t>"brave" implies physical, "courageous" implies moral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dirty="0" smtClean="0">
              <a:latin typeface="UC Berkeley OS Sign"/>
              <a:cs typeface="Arial" pitchFamily="34" charset="0"/>
              <a:sym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UC Berkeley OS Sign"/>
                <a:cs typeface="Arial" pitchFamily="34" charset="0"/>
                <a:sym typeface="Arial" pitchFamily="34" charset="0"/>
              </a:rPr>
              <a:t>Lisa Simpson plays the {violin, fiddle}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dirty="0" smtClean="0">
              <a:latin typeface="UC Berkeley OS Sign"/>
              <a:cs typeface="Arial" pitchFamily="34" charset="0"/>
              <a:sym typeface="Arial" pitchFamily="34" charset="0"/>
            </a:endParaRPr>
          </a:p>
          <a:p>
            <a:endParaRPr lang="en-US" b="1" dirty="0" smtClean="0"/>
          </a:p>
          <a:p>
            <a:endParaRPr lang="en-US" b="1" dirty="0" smtClean="0"/>
          </a:p>
          <a:p>
            <a:r>
              <a:rPr lang="en-US" b="1" dirty="0" err="1" smtClean="0"/>
              <a:t>Fellbaum</a:t>
            </a:r>
            <a:r>
              <a:rPr lang="en-US" b="1" dirty="0" smtClean="0"/>
              <a:t> in </a:t>
            </a:r>
            <a:r>
              <a:rPr lang="en-US" b="1" dirty="0" err="1" smtClean="0"/>
              <a:t>Wordet</a:t>
            </a:r>
            <a:r>
              <a:rPr lang="en-US" b="1" dirty="0" smtClean="0"/>
              <a:t> article: "Substitution of a </a:t>
            </a:r>
            <a:r>
              <a:rPr lang="en-US" b="1" dirty="0" err="1" smtClean="0"/>
              <a:t>synset</a:t>
            </a:r>
            <a:r>
              <a:rPr lang="en-US" b="1" dirty="0" smtClean="0"/>
              <a:t> member by another does not change the truth value of the context, though one synonym may be stylistically more felicitous than another in some contexts."</a:t>
            </a: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"established in the language" important to note to contrast with ("coerced" </a:t>
            </a:r>
            <a:r>
              <a:rPr lang="en-US" b="1" dirty="0" err="1" smtClean="0"/>
              <a:t>polysemy</a:t>
            </a:r>
            <a:r>
              <a:rPr lang="en-US" b="1" dirty="0" smtClean="0"/>
              <a:t>, perhaps in poetry or some other atypical context)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"you can take that to the bank" means "it has a high probability of happening or being true"</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But</a:t>
            </a:r>
            <a:r>
              <a:rPr lang="en-US" baseline="0" dirty="0" smtClean="0"/>
              <a:t> bank also has meanings that have nothing to do with money or value – so it is </a:t>
            </a:r>
            <a:r>
              <a:rPr lang="en-US" baseline="0" dirty="0" err="1" smtClean="0"/>
              <a:t>polysemous</a:t>
            </a:r>
            <a:r>
              <a:rPr lang="en-US" baseline="0" dirty="0" smtClean="0"/>
              <a:t> but also homonymous</a:t>
            </a:r>
            <a:endParaRPr lang="en-US" dirty="0" smtClean="0"/>
          </a:p>
          <a:p>
            <a:endParaRPr lang="en-US" dirty="0" smtClean="0"/>
          </a:p>
          <a:p>
            <a:r>
              <a:rPr lang="en-US" dirty="0" smtClean="0"/>
              <a:t>Two kinds of homonyms:</a:t>
            </a:r>
          </a:p>
          <a:p>
            <a:r>
              <a:rPr lang="en-US" dirty="0" smtClean="0"/>
              <a:t>A HOMOGRAPH is a word with multiple senses, but for which the different senses are not conceptually related</a:t>
            </a:r>
          </a:p>
          <a:p>
            <a:pPr lvl="1"/>
            <a:r>
              <a:rPr lang="en-US" dirty="0" smtClean="0"/>
              <a:t>bank (financial sense)</a:t>
            </a:r>
          </a:p>
          <a:p>
            <a:pPr lvl="1"/>
            <a:r>
              <a:rPr lang="en-US" dirty="0" smtClean="0"/>
              <a:t>bank (river sense)</a:t>
            </a:r>
          </a:p>
          <a:p>
            <a:r>
              <a:rPr lang="en-US" dirty="0" smtClean="0"/>
              <a:t>But what appears to be </a:t>
            </a:r>
            <a:r>
              <a:rPr lang="en-US" dirty="0" err="1" smtClean="0"/>
              <a:t>homography</a:t>
            </a:r>
            <a:r>
              <a:rPr lang="en-US" dirty="0" smtClean="0"/>
              <a:t> may be </a:t>
            </a:r>
            <a:r>
              <a:rPr lang="en-US" dirty="0" err="1" smtClean="0"/>
              <a:t>polysemy</a:t>
            </a:r>
            <a:r>
              <a:rPr lang="en-US" dirty="0" smtClean="0"/>
              <a:t> from a historical perspective...and native speakers sometimes disagree about whether two senses are </a:t>
            </a:r>
            <a:r>
              <a:rPr lang="en-US" dirty="0" err="1" smtClean="0"/>
              <a:t>polysemous</a:t>
            </a:r>
            <a:r>
              <a:rPr lang="en-US" dirty="0" smtClean="0"/>
              <a:t> or homonymous</a:t>
            </a:r>
          </a:p>
          <a:p>
            <a:r>
              <a:rPr lang="en-US" b="1" dirty="0" smtClean="0"/>
              <a:t>mole (a small animal that digs underground)</a:t>
            </a:r>
            <a:endParaRPr lang="en-US" dirty="0" smtClean="0"/>
          </a:p>
          <a:p>
            <a:r>
              <a:rPr lang="en-US" b="1" dirty="0" smtClean="0"/>
              <a:t>mole (a spy who infiltrates an organization)</a:t>
            </a:r>
            <a:endParaRPr lang="en-US" dirty="0" smtClean="0"/>
          </a:p>
          <a:p>
            <a:r>
              <a:rPr lang="en-US" dirty="0" smtClean="0"/>
              <a:t>HOMOPHONES are words with the same pronunciation but different spellings and meanings </a:t>
            </a:r>
          </a:p>
          <a:p>
            <a:r>
              <a:rPr lang="en-US" b="1" dirty="0" smtClean="0"/>
              <a:t>to, two, too; might, mite; clawed, </a:t>
            </a:r>
            <a:r>
              <a:rPr lang="en-US" b="1" dirty="0" err="1" smtClean="0"/>
              <a:t>claude</a:t>
            </a:r>
            <a:r>
              <a:rPr lang="en-US" b="1" dirty="0" smtClean="0"/>
              <a:t>, </a:t>
            </a: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None/>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Many antonymous relations can be reliably detected by looking for </a:t>
            </a:r>
            <a:r>
              <a:rPr lang="en-US" b="1" dirty="0" smtClean="0"/>
              <a:t>co-occurrence in large text collections. (</a:t>
            </a:r>
            <a:r>
              <a:rPr lang="en-US" b="1" dirty="0" err="1" smtClean="0"/>
              <a:t>Justeson</a:t>
            </a:r>
            <a:r>
              <a:rPr lang="en-US" b="1" dirty="0" smtClean="0"/>
              <a:t> &amp; Katz, 91) - that is, big-little and large-small are good antonym pairs, but large-little are not, and we can tell that because the first two pairs are more likely to appear in same or nearby sentences than the last pair. </a:t>
            </a: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With all that as background and foundation, now we can talk precisely about thesauri and other kinds of "machinery" or "mechanisms" for creating controlled vocabularies and more formal or rigorous representations of whatever meaning is</a:t>
            </a:r>
          </a:p>
          <a:p>
            <a:endParaRPr lang="en-US" b="1"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means that a word is synonymous or equivalent to the "UF" term, but "better" in some way</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With all that as background and foundation, now we can talk precisely about thesauri and other kinds of "machinery" or "mechanisms" for creating controlled vocabularies and more formal or rigorous representations of whatever meaning is</a:t>
            </a:r>
          </a:p>
          <a:p>
            <a:endParaRPr lang="en-US" b="1"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means that a word is synonymous or equivalent to the "UF" term, but "better" in some way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Do you know how to  pronounce</a:t>
            </a:r>
            <a:r>
              <a:rPr lang="en-US" b="1" baseline="0" dirty="0" smtClean="0"/>
              <a:t> the </a:t>
            </a:r>
            <a:r>
              <a:rPr lang="en-US" b="1" dirty="0" smtClean="0"/>
              <a:t>word in the last 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victuals</a:t>
            </a:r>
            <a:endParaRPr lang="en-US" dirty="0" smtClean="0"/>
          </a:p>
          <a:p>
            <a:r>
              <a:rPr lang="en-US" dirty="0" smtClean="0"/>
              <a:t>c.1300, </a:t>
            </a:r>
            <a:r>
              <a:rPr lang="en-US" dirty="0" err="1" smtClean="0"/>
              <a:t>vitaylle</a:t>
            </a:r>
            <a:r>
              <a:rPr lang="en-US" dirty="0" smtClean="0"/>
              <a:t> (singular), from Anglo-Fr. and </a:t>
            </a:r>
            <a:r>
              <a:rPr lang="en-US" dirty="0" err="1" smtClean="0"/>
              <a:t>O.Fr</a:t>
            </a:r>
            <a:r>
              <a:rPr lang="en-US" dirty="0" smtClean="0"/>
              <a:t>. </a:t>
            </a:r>
            <a:r>
              <a:rPr lang="en-US" dirty="0" err="1" smtClean="0"/>
              <a:t>vitaille</a:t>
            </a:r>
            <a:r>
              <a:rPr lang="en-US" dirty="0" smtClean="0"/>
              <a:t>, from L.L. </a:t>
            </a:r>
            <a:r>
              <a:rPr lang="en-US" dirty="0" err="1" smtClean="0"/>
              <a:t>victualia</a:t>
            </a:r>
            <a:r>
              <a:rPr lang="en-US" dirty="0" smtClean="0"/>
              <a:t> "provisions," noun use of plural of </a:t>
            </a:r>
            <a:r>
              <a:rPr lang="en-US" dirty="0" err="1" smtClean="0"/>
              <a:t>victualis</a:t>
            </a:r>
            <a:r>
              <a:rPr lang="en-US" dirty="0" smtClean="0"/>
              <a:t> "of nourishment," from </a:t>
            </a:r>
            <a:r>
              <a:rPr lang="en-US" dirty="0" err="1" smtClean="0"/>
              <a:t>victus</a:t>
            </a:r>
            <a:r>
              <a:rPr lang="en-US" dirty="0" smtClean="0"/>
              <a:t> "livelihood, food, sustenance," from base of </a:t>
            </a:r>
            <a:r>
              <a:rPr lang="en-US" dirty="0" err="1" smtClean="0"/>
              <a:t>vivere</a:t>
            </a:r>
            <a:r>
              <a:rPr lang="en-US" dirty="0" smtClean="0"/>
              <a:t> "to live" (see vital). Spelling altered early 16c. to conform with Latin, but pronunciation remains "vittles."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r>
              <a:rPr lang="en-US" sz="2400" b="1" dirty="0" err="1" smtClean="0"/>
              <a:t>Fellbaum</a:t>
            </a:r>
            <a:r>
              <a:rPr lang="en-US" sz="2400" b="1" dirty="0" smtClean="0"/>
              <a:t>: "All noun </a:t>
            </a:r>
            <a:r>
              <a:rPr lang="en-US" sz="2400" b="1" dirty="0" err="1" smtClean="0"/>
              <a:t>synsets</a:t>
            </a:r>
            <a:r>
              <a:rPr lang="en-US" sz="2400" b="1" dirty="0" smtClean="0"/>
              <a:t> ultimately descend from a single root, entity. The next layer comprises three </a:t>
            </a:r>
            <a:r>
              <a:rPr lang="en-US" sz="2400" b="1" dirty="0" err="1" smtClean="0"/>
              <a:t>synsets</a:t>
            </a:r>
            <a:r>
              <a:rPr lang="en-US" sz="2400" b="1" dirty="0" smtClean="0"/>
              <a:t>: physical entity, abstract entity, and thing. Below these, we find the </a:t>
            </a:r>
            <a:r>
              <a:rPr lang="en-US" sz="2400" b="1" dirty="0" err="1" smtClean="0"/>
              <a:t>synsets</a:t>
            </a:r>
            <a:r>
              <a:rPr lang="en-US" sz="2400" b="1" dirty="0" smtClean="0"/>
              <a:t> object, living thing, causal agent, matter, physical process, substance, psychological feature, attribute, group, relation, communication, measure, quantity, amount, and otherworld."</a:t>
            </a: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dirty="0" smtClean="0"/>
              <a:t>In graph theory</a:t>
            </a:r>
            <a:r>
              <a:rPr lang="en-US" baseline="0" dirty="0" smtClean="0"/>
              <a:t> – basically about structural description – a “graph is a collection of vertices and a collection of pairs of vertices, called edges” </a:t>
            </a:r>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r>
              <a:rPr lang="en-US" baseline="0" dirty="0" smtClean="0"/>
              <a:t>Sounds a lot like “relation” where the degree of the relation, the number of ordered elements, is 2</a:t>
            </a: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b="1" dirty="0" smtClean="0"/>
              <a:t>structural and architectural perspective are closest to the meaning of "relation" above </a:t>
            </a:r>
            <a:endParaRPr lang="en-US" dirty="0" smtClean="0"/>
          </a:p>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Those of who</a:t>
            </a:r>
            <a:r>
              <a:rPr lang="en-US" baseline="0" dirty="0" smtClean="0"/>
              <a:t> studied linguistics or semantics are going to like this lecture. and also those of you who like Kent</a:t>
            </a:r>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There are nine combinations implied here. Which of these combinations make sense? STOP -AND FIGURE THIS OUT</a:t>
            </a:r>
            <a:endParaRPr lang="en-US" dirty="0" smtClean="0"/>
          </a:p>
          <a:p>
            <a:r>
              <a:rPr lang="en-US" b="1" dirty="0" smtClean="0"/>
              <a:t>There are at least 7 sensible combinations... but as many as 11 "meanings if you let "star" be a person:</a:t>
            </a:r>
            <a:endParaRPr lang="en-US" dirty="0" smtClean="0"/>
          </a:p>
          <a:p>
            <a:r>
              <a:rPr lang="en-US" b="1" dirty="0" smtClean="0"/>
              <a:t>How do we know?</a:t>
            </a:r>
            <a:endParaRPr lang="en-US" dirty="0" smtClean="0"/>
          </a:p>
          <a:p>
            <a:r>
              <a:rPr lang="en-US" b="1" dirty="0" smtClean="0"/>
              <a:t>"saw" and "with" have very different interpretations depending on the words they are with because they "relate" differently</a:t>
            </a:r>
            <a:endParaRPr lang="en-US" dirty="0" smtClean="0"/>
          </a:p>
          <a:p>
            <a:r>
              <a:rPr lang="en-US" b="1" dirty="0" smtClean="0"/>
              <a:t>understanding these relationships and making these interpretations requires a lot of knowledge about the world</a:t>
            </a:r>
            <a:endParaRPr lang="en-US" dirty="0" smtClean="0"/>
          </a:p>
          <a:p>
            <a:r>
              <a:rPr lang="en-US" b="1" dirty="0" smtClean="0"/>
              <a:t>And even those combinations that make sense can have multiple interpretations (I used a telescope to see a man, I saw a man who has a telescope)</a:t>
            </a:r>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10/2/2013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10/2/2013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10/2/2013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10/2/2013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youtube.com/watch?v=acCfnwTpdx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cyc.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blip.tv/jonaslamiscom/three-questions-for-doug-lenat-cycorp-92694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ihtsdo.org/snomed-c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visualthesaurus.com/" TargetMode="External"/><Relationship Id="rId5" Type="http://schemas.openxmlformats.org/officeDocument/2006/relationships/hyperlink" Target="http://www.synonym.com/" TargetMode="External"/><Relationship Id="rId4" Type="http://schemas.openxmlformats.org/officeDocument/2006/relationships/hyperlink" Target="http://wordnet.princeton.edu/"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people.ischool.berkeley.edu/~glushko/glushko_files/GlushkoXML2005.pdf" TargetMode="External"/><Relationship Id="rId7"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chema.org/docs/gs.html" TargetMode="External"/><Relationship Id="rId5" Type="http://schemas.openxmlformats.org/officeDocument/2006/relationships/hyperlink" Target="http://schema.org/" TargetMode="External"/><Relationship Id="rId4" Type="http://schemas.openxmlformats.org/officeDocument/2006/relationships/hyperlink" Target="https://www.oasis-open.org/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057400"/>
            <a:ext cx="8036719" cy="1728837"/>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Introduction to Relationships and Structures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Semantic Perspective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Lexical Perspective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Making Sense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228600" y="2209800"/>
            <a:ext cx="8610600" cy="425517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Draw a diagram that represents these assertions:</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"Mary and Sue are sisters“</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"Sally and Martha are mothers”</a:t>
            </a:r>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Now try:</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“Bob saw the plane flying over Denver”</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“Bob saw the mountains flying over Denver”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Language and Meaning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228600" y="1981200"/>
            <a:ext cx="8458200" cy="310100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Words and sentence structure only hint at meaning</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Meaning is constructed not just from the literal language used, but from all the clues or cues in the context of use -- common knowledge, assumptions, previous discourse, the present situation, and inferences from all of these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Specifying Semantic Relationships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914400" y="2133600"/>
            <a:ext cx="7391400" cy="419425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sequence of categories, that includes one thing from each category“ (Kent)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Predicate/Argument Syntax:</a:t>
            </a:r>
          </a:p>
          <a:p>
            <a:pPr marL="800100" lvl="1" indent="-342900" eaLnBrk="0" fontAlgn="base" hangingPunct="0">
              <a:lnSpc>
                <a:spcPct val="93000"/>
              </a:lnSpc>
              <a:spcBef>
                <a:spcPts val="1800"/>
              </a:spcBef>
              <a:spcAft>
                <a:spcPct val="0"/>
              </a:spcAft>
            </a:pPr>
            <a:r>
              <a:rPr lang="en-US" sz="2800" i="1" dirty="0" smtClean="0">
                <a:latin typeface="UC Berkeley OS Sign"/>
                <a:cs typeface="Arial" pitchFamily="34" charset="0"/>
                <a:sym typeface="Arial" pitchFamily="34" charset="0"/>
              </a:rPr>
              <a:t>is-married-to (Homer Simpson, Marge Simpson)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Subject / Predicate / Argument Syntax: </a:t>
            </a:r>
          </a:p>
          <a:p>
            <a:pPr marL="800100" lvl="1" indent="-342900" eaLnBrk="0" fontAlgn="base" hangingPunct="0">
              <a:lnSpc>
                <a:spcPct val="93000"/>
              </a:lnSpc>
              <a:spcBef>
                <a:spcPts val="1800"/>
              </a:spcBef>
              <a:spcAft>
                <a:spcPct val="0"/>
              </a:spcAft>
            </a:pPr>
            <a:r>
              <a:rPr lang="en-US" sz="2800" i="1" dirty="0" smtClean="0">
                <a:latin typeface="UC Berkeley OS Sign"/>
                <a:cs typeface="Arial" pitchFamily="34" charset="0"/>
                <a:sym typeface="Arial" pitchFamily="34" charset="0"/>
              </a:rPr>
              <a:t>Homer Simpson =&gt; is-married-to =&gt; Marge Simpson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Semantics of "Inclusion"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914400" y="2133600"/>
            <a:ext cx="73914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One class or type of resources logically contains another; predicate is usually </a:t>
            </a:r>
            <a:r>
              <a:rPr lang="en-US" sz="2800" i="1" dirty="0" smtClean="0">
                <a:latin typeface="UC Berkeley OS Sign"/>
                <a:cs typeface="Arial" pitchFamily="34" charset="0"/>
                <a:sym typeface="Arial" pitchFamily="34" charset="0"/>
              </a:rPr>
              <a:t>is-a </a:t>
            </a:r>
            <a:r>
              <a:rPr lang="en-US" sz="2800" dirty="0" smtClean="0">
                <a:latin typeface="UC Berkeley OS Sign"/>
                <a:cs typeface="Arial" pitchFamily="34" charset="0"/>
                <a:sym typeface="Arial" pitchFamily="34" charset="0"/>
              </a:rPr>
              <a:t>or "</a:t>
            </a:r>
            <a:r>
              <a:rPr lang="en-US" sz="2800" i="1" dirty="0" smtClean="0">
                <a:latin typeface="UC Berkeley OS Sign"/>
                <a:cs typeface="Arial" pitchFamily="34" charset="0"/>
                <a:sym typeface="Arial" pitchFamily="34" charset="0"/>
              </a:rPr>
              <a:t>is-a-type-of</a:t>
            </a:r>
            <a:r>
              <a:rPr lang="en-US" sz="2800" dirty="0" smtClean="0">
                <a:latin typeface="UC Berkeley OS Sign"/>
                <a:cs typeface="Arial" pitchFamily="34" charset="0"/>
                <a:sym typeface="Arial" pitchFamily="34" charset="0"/>
              </a:rPr>
              <a:t>"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set of interconnected class inclusion relationships defines a HIERARCHY or TAXONOMY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inclusion relationship between an instance and a class -- assigning an instance to a class - is CLASSIFICATION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1295400"/>
            <a:ext cx="2514600" cy="1143000"/>
          </a:xfrm>
        </p:spPr>
        <p:txBody>
          <a:bodyPr>
            <a:normAutofit fontScale="90000"/>
          </a:bodyPr>
          <a:lstStyle/>
          <a:p>
            <a:r>
              <a:rPr lang="en-US" b="1" dirty="0" smtClean="0"/>
              <a:t>TDO</a:t>
            </a:r>
            <a:br>
              <a:rPr lang="en-US" b="1" dirty="0" smtClean="0"/>
            </a:br>
            <a:r>
              <a:rPr lang="en-US" b="1" dirty="0" smtClean="0"/>
              <a:t> Figure 5.1</a:t>
            </a:r>
            <a:endParaRPr lang="en-US" b="1" dirty="0"/>
          </a:p>
        </p:txBody>
      </p:sp>
      <p:pic>
        <p:nvPicPr>
          <p:cNvPr id="3" name="Picture 2" descr="DublinCore.JPG"/>
          <p:cNvPicPr>
            <a:picLocks noChangeAspect="1"/>
          </p:cNvPicPr>
          <p:nvPr/>
        </p:nvPicPr>
        <p:blipFill>
          <a:blip r:embed="rId2" cstate="print"/>
          <a:stretch>
            <a:fillRect/>
          </a:stretch>
        </p:blipFill>
        <p:spPr>
          <a:xfrm>
            <a:off x="533400" y="304800"/>
            <a:ext cx="6138855" cy="6324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Part-Whole or </a:t>
            </a:r>
            <a:r>
              <a:rPr lang="en-US" sz="3600" b="1" dirty="0" err="1" smtClean="0"/>
              <a:t>Meronymic</a:t>
            </a:r>
            <a:r>
              <a:rPr lang="en-US" sz="3600" b="1" dirty="0" smtClean="0"/>
              <a:t> Inclusion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914400" y="2133600"/>
            <a:ext cx="7391400" cy="45950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resource class or instance physically, topologically, or temporally contains another </a:t>
            </a:r>
            <a:endParaRPr lang="en-US" sz="2800" dirty="0" smtClean="0">
              <a:latin typeface="UC Berkeley OS Sign"/>
              <a:cs typeface="Arial" pitchFamily="34" charset="0"/>
              <a:sym typeface="Arial" pitchFamily="34" charset="0"/>
            </a:endParaRP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engine is part of the car</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Napa Valley is part of Northern California</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Extra time is part of a football match</a:t>
            </a: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expressed using “is-part-of,” “is-partly,” or with other similar predicate expressions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1143000"/>
          </a:xfrm>
        </p:spPr>
        <p:txBody>
          <a:bodyPr>
            <a:normAutofit fontScale="90000"/>
          </a:bodyPr>
          <a:lstStyle/>
          <a:p>
            <a:r>
              <a:rPr lang="en-US" dirty="0" smtClean="0"/>
              <a:t>Part-Whole Relationship (Component-Object)</a:t>
            </a:r>
            <a:endParaRPr lang="en-US" b="1" dirty="0"/>
          </a:p>
        </p:txBody>
      </p:sp>
      <p:pic>
        <p:nvPicPr>
          <p:cNvPr id="3" name="Picture 2" descr="DublinCore.JPG"/>
          <p:cNvPicPr>
            <a:picLocks noChangeAspect="1"/>
          </p:cNvPicPr>
          <p:nvPr/>
        </p:nvPicPr>
        <p:blipFill>
          <a:blip r:embed="rId3" cstate="print"/>
          <a:stretch>
            <a:fillRect/>
          </a:stretch>
        </p:blipFill>
        <p:spPr>
          <a:xfrm>
            <a:off x="381000" y="1600200"/>
            <a:ext cx="8411375" cy="479471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85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Semantics of “Attribution”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152400" y="1631411"/>
            <a:ext cx="8763000" cy="522658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 contrast to inclusion expressions that state relationships between resources, attribution relationships assert or assign values to properties for a particular resource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Attribution can be thought of as a binary relationship whose predicate has a single argument:</a:t>
            </a:r>
          </a:p>
          <a:p>
            <a:pPr marL="1257300" lvl="3"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hlinkClick r:id="rId4"/>
              </a:rPr>
              <a:t>Martin the Gecko </a:t>
            </a:r>
            <a:r>
              <a:rPr lang="en-US" sz="2800" dirty="0" smtClean="0">
                <a:latin typeface="UC Berkeley OS Sign"/>
                <a:cs typeface="Arial" pitchFamily="34" charset="0"/>
                <a:sym typeface="Arial" pitchFamily="34" charset="0"/>
              </a:rPr>
              <a:t>=&gt; is-small </a:t>
            </a:r>
          </a:p>
          <a:p>
            <a:pPr marL="1257300" lvl="3"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"Title" : "Moby Dick“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Or with two arguments: </a:t>
            </a:r>
          </a:p>
          <a:p>
            <a:pPr marL="1257300" lvl="3"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Martin =&gt; has-size =&gt; small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14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Properties of Semantic Relationships: Symmetry (1)</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2286000"/>
            <a:ext cx="8534400" cy="293108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SYMMETRY: the order in which the arguments of a binary relationship doesn't matter</a:t>
            </a:r>
          </a:p>
          <a:p>
            <a:pPr marL="800100" lvl="1"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Homer Simpson =&gt; is-married-to =&gt; Marge Simpson</a:t>
            </a:r>
          </a:p>
          <a:p>
            <a:pPr marL="800100" lvl="1"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Marge Simpson =&gt; is-married-to =&gt; Homer Simpson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14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Properties of Semantic Relationships: Symmetry (2)</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2286000"/>
            <a:ext cx="8534400" cy="253033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Relationships that are symmetric are also called BI-DIRECTIONAL</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ASYMMETRIC relationships are those where the order of the arguments matters</a:t>
            </a:r>
          </a:p>
          <a:p>
            <a:pPr marL="800100" lvl="1"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Homer Simpson =&gt; is-parent-of =&gt; Bart Simpson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 October 2013</a:t>
            </a:r>
            <a:br>
              <a:rPr lang="en-US" sz="3000" dirty="0" smtClean="0">
                <a:sym typeface="UC Berkeley OS Sign"/>
              </a:rPr>
            </a:br>
            <a:r>
              <a:rPr lang="en-US" sz="3000" dirty="0" smtClean="0">
                <a:sym typeface="UC Berkeley OS Sign"/>
              </a:rPr>
              <a:t>Lecture 11.1 – Introduction to </a:t>
            </a:r>
            <a:br>
              <a:rPr lang="en-US" sz="3000" dirty="0" smtClean="0">
                <a:sym typeface="UC Berkeley OS Sign"/>
              </a:rPr>
            </a:br>
            <a:r>
              <a:rPr lang="en-US" sz="3000" dirty="0" smtClean="0">
                <a:sym typeface="UC Berkeley OS Sign"/>
              </a:rPr>
              <a:t>Relationships and Structures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14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Properties of Semantic Relationships: Transitivity (1)</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2286000"/>
            <a:ext cx="8534400" cy="379350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TRANSITIVITY: if X and Y have a relationship, and Y and Z have the same relationship, then X also has the relationship with Z</a:t>
            </a:r>
          </a:p>
          <a:p>
            <a:pPr marL="342900"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Homer Simpson =&gt; is-taller-than =&gt; Bart Simpson</a:t>
            </a:r>
          </a:p>
          <a:p>
            <a:pPr marL="342900"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Bart Simpson =&gt; is-taller-than =&gt; Maggie Simpson</a:t>
            </a:r>
          </a:p>
          <a:p>
            <a:pPr marL="342900"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IMPLIES THAT</a:t>
            </a:r>
          </a:p>
          <a:p>
            <a:pPr marL="342900" indent="-34290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Homer Simpson =&gt; is-taller-than =&gt; Maggie Simpson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14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Properties of Semantic Relationships: Transitivity (2)</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2286000"/>
            <a:ext cx="8534400" cy="22995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Any relationship based on inclusion or ordering is transitive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Ordering includes numerical, alphabetic, and chronological relationships as well as those that imply qualitative or quantitative measurement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14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Properties of Semantic Relationships: Equivalence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514600"/>
            <a:ext cx="8534400" cy="22995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Any relationship that is both symmetric and transitive is an EQUIVALENCE relationship</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We often need to assert that a particular class or property has the same meaning as another class or property or that it is generally substitutable for it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14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Properties of Semantic Relationships: Inverse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514600"/>
            <a:ext cx="8534400" cy="27002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For asymmetric relationships, it is often useful to be explicit about the meaning of the relationship when the order of the arguments in the relationship is reversed</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resulting relationship is called the INVERSE or the converse of the first relationship</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14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Ontology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23157"/>
            <a:ext cx="8534400" cy="493484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ontology defines the concepts and terms used to describe and represent some domain or area of knowledge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To fully understand a domain you need to know class and part-whole inclusion, attribution, equivalence, and many other relationships about and between the resources it contains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Class inclusion relationships can form a kind of backbone or framework to which other kinds of relationships attach, creating a network of relationships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14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Analyzing the Definition of Ontology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923157"/>
            <a:ext cx="8534400" cy="43105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word ontology has been used to describe artifacts with different degrees of structure that differ:</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 according to how precisely the terms are defined</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 according to how precisely the relationships among them are expressed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So the simplest ontology is a dictionary</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thesaurus is a somewhat more complex ontology</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More complete </a:t>
            </a:r>
            <a:r>
              <a:rPr lang="en-US" sz="2400" dirty="0" err="1" smtClean="0">
                <a:latin typeface="UC Berkeley OS Sign"/>
                <a:cs typeface="Arial" pitchFamily="34" charset="0"/>
                <a:sym typeface="Arial" pitchFamily="34" charset="0"/>
              </a:rPr>
              <a:t>ontologies</a:t>
            </a:r>
            <a:r>
              <a:rPr lang="en-US" sz="2400" dirty="0" smtClean="0">
                <a:latin typeface="UC Berkeley OS Sign"/>
                <a:cs typeface="Arial" pitchFamily="34" charset="0"/>
                <a:sym typeface="Arial" pitchFamily="34" charset="0"/>
              </a:rPr>
              <a:t> are expressed using formal logic-based language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1295400"/>
            <a:ext cx="2514600" cy="1143000"/>
          </a:xfrm>
        </p:spPr>
        <p:txBody>
          <a:bodyPr>
            <a:normAutofit fontScale="90000"/>
          </a:bodyPr>
          <a:lstStyle/>
          <a:p>
            <a:r>
              <a:rPr lang="en-US" b="1" dirty="0" smtClean="0"/>
              <a:t>TDO</a:t>
            </a:r>
            <a:br>
              <a:rPr lang="en-US" b="1" dirty="0" smtClean="0"/>
            </a:br>
            <a:r>
              <a:rPr lang="en-US" b="1" dirty="0" smtClean="0"/>
              <a:t> Figure 5.2</a:t>
            </a:r>
            <a:endParaRPr lang="en-US" b="1" dirty="0"/>
          </a:p>
        </p:txBody>
      </p:sp>
      <p:pic>
        <p:nvPicPr>
          <p:cNvPr id="3" name="Picture 2" descr="DublinCore.JPG"/>
          <p:cNvPicPr>
            <a:picLocks noChangeAspect="1"/>
          </p:cNvPicPr>
          <p:nvPr/>
        </p:nvPicPr>
        <p:blipFill>
          <a:blip r:embed="rId2" cstate="print"/>
          <a:stretch>
            <a:fillRect/>
          </a:stretch>
        </p:blipFill>
        <p:spPr>
          <a:xfrm>
            <a:off x="616210" y="304800"/>
            <a:ext cx="5973234" cy="63246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010400" cy="1143000"/>
          </a:xfrm>
        </p:spPr>
        <p:txBody>
          <a:bodyPr>
            <a:normAutofit fontScale="90000"/>
          </a:bodyPr>
          <a:lstStyle/>
          <a:p>
            <a:r>
              <a:rPr lang="en-US" b="1" dirty="0" smtClean="0"/>
              <a:t>Ontological Assertions That Annotate the Food Taxonomy</a:t>
            </a:r>
            <a:endParaRPr lang="en-US" b="1" dirty="0"/>
          </a:p>
        </p:txBody>
      </p:sp>
      <p:pic>
        <p:nvPicPr>
          <p:cNvPr id="3" name="Picture 2" descr="DublinCore.JPG"/>
          <p:cNvPicPr>
            <a:picLocks noChangeAspect="1"/>
          </p:cNvPicPr>
          <p:nvPr/>
        </p:nvPicPr>
        <p:blipFill>
          <a:blip r:embed="rId2" cstate="print"/>
          <a:stretch>
            <a:fillRect/>
          </a:stretch>
        </p:blipFill>
        <p:spPr>
          <a:xfrm>
            <a:off x="228600" y="1981200"/>
            <a:ext cx="8525746" cy="428093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14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sym typeface="UC Berkeley OS Sign"/>
              </a:rPr>
              <a:t>Ontologies</a:t>
            </a:r>
            <a:r>
              <a:rPr lang="en-US" sz="3600" b="1" dirty="0" smtClean="0">
                <a:sym typeface="UC Berkeley OS Sign"/>
              </a:rPr>
              <a:t> and the “Vocabulary Problem”</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133600"/>
            <a:ext cx="8534400" cy="36180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Artificial Intelligence solution (for computers) to the vocabulary problem is to give an information system all the knowledge -- including "commonsense" -- that is needed to interpret every user's expressions in every context</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great deal of work in AI has been dedicated to building knowledge bases to support language understanding, reasoning, problem solving applications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most famous / infamous effort is the </a:t>
            </a:r>
            <a:r>
              <a:rPr lang="en-US" sz="2400" dirty="0" err="1" smtClean="0">
                <a:latin typeface="UC Berkeley OS Sign"/>
                <a:cs typeface="Arial" pitchFamily="34" charset="0"/>
                <a:sym typeface="Arial" pitchFamily="34" charset="0"/>
                <a:hlinkClick r:id="rId4"/>
              </a:rPr>
              <a:t>Cyc</a:t>
            </a:r>
            <a:r>
              <a:rPr lang="en-US" sz="2400" dirty="0" smtClean="0">
                <a:latin typeface="UC Berkeley OS Sign"/>
                <a:cs typeface="Arial" pitchFamily="34" charset="0"/>
                <a:sym typeface="Arial" pitchFamily="34" charset="0"/>
              </a:rPr>
              <a:t> project (http://www.cyc.com)</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sym typeface="UC Berkeley OS Sign"/>
              </a:rPr>
              <a:t>Cyc</a:t>
            </a:r>
            <a:r>
              <a:rPr lang="en-US" sz="3600" b="1" dirty="0" smtClean="0">
                <a:sym typeface="UC Berkeley OS Sign"/>
              </a:rPr>
              <a:t> – Formalized Commonsense Knowledge</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133600"/>
            <a:ext cx="8534400" cy="453582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err="1" smtClean="0">
                <a:latin typeface="UC Berkeley OS Sign"/>
                <a:cs typeface="Arial" pitchFamily="34" charset="0"/>
                <a:sym typeface="Arial" pitchFamily="34" charset="0"/>
              </a:rPr>
              <a:t>Cyc</a:t>
            </a:r>
            <a:r>
              <a:rPr lang="en-US" sz="2400" dirty="0" smtClean="0">
                <a:latin typeface="UC Berkeley OS Sign"/>
                <a:cs typeface="Arial" pitchFamily="34" charset="0"/>
                <a:sym typeface="Arial" pitchFamily="34" charset="0"/>
              </a:rPr>
              <a:t> knows a few hundred thousand basic concepts and a few million human-entered assertions about the world -- "facts, rules of thumb, and heuristics for reasoning about the objects and events of everyday life“ </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a:t>
            </a:r>
            <a:r>
              <a:rPr lang="en-US" sz="2400" dirty="0" err="1" smtClean="0">
                <a:latin typeface="UC Berkeley OS Sign"/>
                <a:cs typeface="Arial" pitchFamily="34" charset="0"/>
                <a:sym typeface="Arial" pitchFamily="34" charset="0"/>
              </a:rPr>
              <a:t>Cyc</a:t>
            </a:r>
            <a:r>
              <a:rPr lang="en-US" sz="2400" dirty="0" smtClean="0">
                <a:latin typeface="UC Berkeley OS Sign"/>
                <a:cs typeface="Arial" pitchFamily="34" charset="0"/>
                <a:sym typeface="Arial" pitchFamily="34" charset="0"/>
              </a:rPr>
              <a:t> knowledge base consists of terms and assertions that relate those terms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This kind of common sense is a pre-requisite for computers to achieve anything approaching human competence on natural language processing tasks (once you get outside of narrow, constrained domains)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hlinkClick r:id="rId4"/>
              </a:rPr>
              <a:t>How will </a:t>
            </a:r>
            <a:r>
              <a:rPr lang="en-US" sz="2400" dirty="0" err="1" smtClean="0">
                <a:latin typeface="UC Berkeley OS Sign"/>
                <a:cs typeface="Arial" pitchFamily="34" charset="0"/>
                <a:sym typeface="Arial" pitchFamily="34" charset="0"/>
                <a:hlinkClick r:id="rId4"/>
              </a:rPr>
              <a:t>Cyc</a:t>
            </a:r>
            <a:r>
              <a:rPr lang="en-US" sz="2400" dirty="0" smtClean="0">
                <a:latin typeface="UC Berkeley OS Sign"/>
                <a:cs typeface="Arial" pitchFamily="34" charset="0"/>
                <a:sym typeface="Arial" pitchFamily="34" charset="0"/>
                <a:hlinkClick r:id="rId4"/>
              </a:rPr>
              <a:t> change the world in the next 10 years? </a:t>
            </a: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Defining "Relationship"</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133600"/>
            <a:ext cx="8305800" cy="396342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association among several things, with that association having a particular significance”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“Relationships are the stuff out of which information is made”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reason is an important part of the relationship</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Multiple relationships can exist among the same objects, so the order of the objects matters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SNOMED</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133600"/>
            <a:ext cx="8534400" cy="36180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Systematized Nomenclature of Medical-Clinical Terms, </a:t>
            </a:r>
            <a:r>
              <a:rPr lang="en-US" sz="2400" dirty="0" smtClean="0">
                <a:latin typeface="UC Berkeley OS Sign"/>
                <a:cs typeface="Arial" pitchFamily="34" charset="0"/>
                <a:sym typeface="Arial" pitchFamily="34" charset="0"/>
                <a:hlinkClick r:id="rId4"/>
              </a:rPr>
              <a:t>http://www.ihtsdo.org/snomed-ct/</a:t>
            </a: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Important aid in accurately recording "healthcare encounters" to improve communication and interoperability among information systems, especially electronic health records</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Contains over 300,000 concepts and formal definitions, organized in several different hierarchies to enable terms to be located and interrelated from different perspectives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 October 2013</a:t>
            </a:r>
            <a:br>
              <a:rPr lang="en-US" sz="3000" dirty="0" smtClean="0">
                <a:sym typeface="UC Berkeley OS Sign"/>
              </a:rPr>
            </a:br>
            <a:r>
              <a:rPr lang="en-US" sz="3000" dirty="0" smtClean="0">
                <a:sym typeface="UC Berkeley OS Sign"/>
              </a:rPr>
              <a:t>Lecture 11.3 – Lexical Perspective</a:t>
            </a:r>
            <a:br>
              <a:rPr lang="en-US" sz="3000" dirty="0" smtClean="0">
                <a:sym typeface="UC Berkeley OS Sign"/>
              </a:rPr>
            </a:br>
            <a:r>
              <a:rPr lang="en-US" sz="3000" dirty="0" smtClean="0">
                <a:sym typeface="UC Berkeley OS Sign"/>
              </a:rPr>
              <a:t> on Relationships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Lexical Perspective on Relationships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1981200"/>
            <a:ext cx="8534400" cy="350534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prototypical word is the minimal "meaning bearing" element of language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Words express concepts and relationships, but not all concepts and relationships have words for them (are "lexicalized")</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These "lexical gaps" differ from language to language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Whereas "conceptual gaps" -- the things we can't think of -- may be innate and universal</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96200" cy="1143000"/>
          </a:xfrm>
        </p:spPr>
        <p:txBody>
          <a:bodyPr>
            <a:normAutofit/>
          </a:bodyPr>
          <a:lstStyle/>
          <a:p>
            <a:r>
              <a:rPr lang="en-US" b="1" dirty="0" smtClean="0"/>
              <a:t>Linguistic Relativity in Iceland</a:t>
            </a:r>
            <a:endParaRPr lang="en-US" b="1" dirty="0"/>
          </a:p>
        </p:txBody>
      </p:sp>
      <p:pic>
        <p:nvPicPr>
          <p:cNvPr id="3" name="Picture 2" descr="DublinCore.JPG"/>
          <p:cNvPicPr>
            <a:picLocks noChangeAspect="1"/>
          </p:cNvPicPr>
          <p:nvPr/>
        </p:nvPicPr>
        <p:blipFill>
          <a:blip r:embed="rId3" cstate="print"/>
          <a:stretch>
            <a:fillRect/>
          </a:stretch>
        </p:blipFill>
        <p:spPr>
          <a:xfrm>
            <a:off x="709140" y="1752600"/>
            <a:ext cx="7924068" cy="473523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Relationships Among Words /</a:t>
            </a:r>
            <a:br>
              <a:rPr lang="en-US" sz="3600" b="1" dirty="0" smtClean="0"/>
            </a:br>
            <a:r>
              <a:rPr lang="en-US" sz="3600" b="1" dirty="0" smtClean="0"/>
              <a:t> Relationships Among Concepts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133600"/>
            <a:ext cx="8534400" cy="373618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Representing the relationships among words is a task for linguistics and cognitive science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 contrast, representing the relationships among concepts is a task for computer science (e.g., </a:t>
            </a:r>
            <a:r>
              <a:rPr lang="en-US" sz="2400" dirty="0" err="1" smtClean="0">
                <a:latin typeface="UC Berkeley OS Sign"/>
                <a:cs typeface="Arial" pitchFamily="34" charset="0"/>
                <a:sym typeface="Arial" pitchFamily="34" charset="0"/>
              </a:rPr>
              <a:t>ontologies</a:t>
            </a:r>
            <a:r>
              <a:rPr lang="en-US" sz="2400" dirty="0" smtClean="0">
                <a:latin typeface="UC Berkeley OS Sign"/>
                <a:cs typeface="Arial" pitchFamily="34" charset="0"/>
                <a:sym typeface="Arial" pitchFamily="34" charset="0"/>
              </a:rPr>
              <a:t> like </a:t>
            </a:r>
            <a:r>
              <a:rPr lang="en-US" sz="2400" dirty="0" err="1" smtClean="0">
                <a:latin typeface="UC Berkeley OS Sign"/>
                <a:cs typeface="Arial" pitchFamily="34" charset="0"/>
                <a:sym typeface="Arial" pitchFamily="34" charset="0"/>
              </a:rPr>
              <a:t>Cyc</a:t>
            </a:r>
            <a:r>
              <a:rPr lang="en-US" sz="2400" dirty="0" smtClean="0">
                <a:latin typeface="UC Berkeley OS Sign"/>
                <a:cs typeface="Arial" pitchFamily="34" charset="0"/>
                <a:sym typeface="Arial" pitchFamily="34" charset="0"/>
              </a:rPr>
              <a:t>)</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Understanding both kinds of relationships is essential for designers of organizing </a:t>
            </a:r>
            <a:r>
              <a:rPr lang="en-US" sz="2400" dirty="0" smtClean="0">
                <a:latin typeface="UC Berkeley OS Sign"/>
                <a:cs typeface="Arial" pitchFamily="34" charset="0"/>
                <a:sym typeface="Arial" pitchFamily="34" charset="0"/>
              </a:rPr>
              <a:t>systems</a:t>
            </a:r>
          </a:p>
          <a:p>
            <a:pPr marL="342900" indent="-342900" eaLnBrk="0" fontAlgn="base" hangingPunct="0">
              <a:lnSpc>
                <a:spcPct val="93000"/>
              </a:lnSpc>
              <a:spcBef>
                <a:spcPts val="1800"/>
              </a:spcBef>
              <a:spcAft>
                <a:spcPct val="0"/>
              </a:spcAft>
            </a:pPr>
            <a:endParaRPr lang="en-US" sz="24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Relations Among Words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2209800"/>
            <a:ext cx="8534400" cy="356632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pl-PL" sz="2800" dirty="0" smtClean="0">
                <a:latin typeface="UC Berkeley OS Sign"/>
                <a:cs typeface="Arial" pitchFamily="34" charset="0"/>
                <a:sym typeface="Arial" pitchFamily="34" charset="0"/>
              </a:rPr>
              <a:t>Hyponymy/Hyperonymy</a:t>
            </a:r>
          </a:p>
          <a:p>
            <a:pPr marL="342900" indent="-342900" eaLnBrk="0" fontAlgn="base" hangingPunct="0">
              <a:lnSpc>
                <a:spcPct val="93000"/>
              </a:lnSpc>
              <a:spcBef>
                <a:spcPts val="1800"/>
              </a:spcBef>
              <a:spcAft>
                <a:spcPct val="0"/>
              </a:spcAft>
              <a:buFont typeface="Arial" pitchFamily="34" charset="0"/>
              <a:buChar char="•"/>
            </a:pPr>
            <a:r>
              <a:rPr lang="pl-PL" sz="2800" dirty="0" smtClean="0">
                <a:latin typeface="UC Berkeley OS Sign"/>
                <a:cs typeface="Arial" pitchFamily="34" charset="0"/>
                <a:sym typeface="Arial" pitchFamily="34" charset="0"/>
              </a:rPr>
              <a:t>Metonymy</a:t>
            </a:r>
          </a:p>
          <a:p>
            <a:pPr marL="342900" indent="-342900" eaLnBrk="0" fontAlgn="base" hangingPunct="0">
              <a:lnSpc>
                <a:spcPct val="93000"/>
              </a:lnSpc>
              <a:spcBef>
                <a:spcPts val="1800"/>
              </a:spcBef>
              <a:spcAft>
                <a:spcPct val="0"/>
              </a:spcAft>
              <a:buFont typeface="Arial" pitchFamily="34" charset="0"/>
              <a:buChar char="•"/>
            </a:pPr>
            <a:r>
              <a:rPr lang="pl-PL" sz="2800" dirty="0" smtClean="0">
                <a:latin typeface="UC Berkeley OS Sign"/>
                <a:cs typeface="Arial" pitchFamily="34" charset="0"/>
                <a:sym typeface="Arial" pitchFamily="34" charset="0"/>
              </a:rPr>
              <a:t>Synonymy</a:t>
            </a:r>
          </a:p>
          <a:p>
            <a:pPr marL="342900" indent="-342900" eaLnBrk="0" fontAlgn="base" hangingPunct="0">
              <a:lnSpc>
                <a:spcPct val="93000"/>
              </a:lnSpc>
              <a:spcBef>
                <a:spcPts val="1800"/>
              </a:spcBef>
              <a:spcAft>
                <a:spcPct val="0"/>
              </a:spcAft>
              <a:buFont typeface="Arial" pitchFamily="34" charset="0"/>
              <a:buChar char="•"/>
            </a:pPr>
            <a:r>
              <a:rPr lang="pl-PL" sz="2800" dirty="0" smtClean="0">
                <a:latin typeface="UC Berkeley OS Sign"/>
                <a:cs typeface="Arial" pitchFamily="34" charset="0"/>
                <a:sym typeface="Arial" pitchFamily="34" charset="0"/>
              </a:rPr>
              <a:t>Polysemy </a:t>
            </a:r>
          </a:p>
          <a:p>
            <a:pPr marL="342900" indent="-342900" eaLnBrk="0" fontAlgn="base" hangingPunct="0">
              <a:lnSpc>
                <a:spcPct val="93000"/>
              </a:lnSpc>
              <a:spcBef>
                <a:spcPts val="1800"/>
              </a:spcBef>
              <a:spcAft>
                <a:spcPct val="0"/>
              </a:spcAft>
              <a:buFont typeface="Arial" pitchFamily="34" charset="0"/>
              <a:buChar char="•"/>
            </a:pPr>
            <a:r>
              <a:rPr lang="pl-PL" sz="2800" dirty="0" smtClean="0">
                <a:latin typeface="UC Berkeley OS Sign"/>
                <a:cs typeface="Arial" pitchFamily="34" charset="0"/>
                <a:sym typeface="Arial" pitchFamily="34" charset="0"/>
              </a:rPr>
              <a:t>Antonymy</a:t>
            </a:r>
          </a:p>
          <a:p>
            <a:pPr marL="342900"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Hyponymy/</a:t>
            </a:r>
            <a:r>
              <a:rPr lang="en-US" sz="3600" b="1" dirty="0" err="1" smtClean="0"/>
              <a:t>Hyperonymy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2133600"/>
            <a:ext cx="8534400" cy="373259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When words encode IS-A or inclusion relationships, the word for the more specific class is the HYPONYM and the other is the HYPERNYM</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So there can be a "lexical hierarchy" that represents the "semantic hierarchy"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Often used to situate "basic categories" with respect to </a:t>
            </a:r>
            <a:r>
              <a:rPr lang="en-US" sz="2800" dirty="0" err="1" smtClean="0">
                <a:latin typeface="UC Berkeley OS Sign"/>
                <a:cs typeface="Arial" pitchFamily="34" charset="0"/>
                <a:sym typeface="Arial" pitchFamily="34" charset="0"/>
              </a:rPr>
              <a:t>superordinate</a:t>
            </a:r>
            <a:r>
              <a:rPr lang="en-US" sz="2800" dirty="0" smtClean="0">
                <a:latin typeface="UC Berkeley OS Sign"/>
                <a:cs typeface="Arial" pitchFamily="34" charset="0"/>
                <a:sym typeface="Arial" pitchFamily="34" charset="0"/>
              </a:rPr>
              <a:t> and subordinate categories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Hyponymy/</a:t>
            </a:r>
            <a:r>
              <a:rPr lang="en-US" sz="3600" b="1" dirty="0" err="1" smtClean="0"/>
              <a:t>Hyperonymy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362200"/>
            <a:ext cx="7467600" cy="2360420"/>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is a hyponym of B if A is a type of B</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robin is a hyponym of bird</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is a </a:t>
            </a:r>
            <a:r>
              <a:rPr lang="en-US" sz="2800" dirty="0" err="1" smtClean="0">
                <a:latin typeface="UC Berkeley OS Sign"/>
                <a:cs typeface="Arial" pitchFamily="34" charset="0"/>
                <a:sym typeface="Arial" pitchFamily="34" charset="0"/>
              </a:rPr>
              <a:t>hypernym</a:t>
            </a:r>
            <a:r>
              <a:rPr lang="en-US" sz="2800" dirty="0" smtClean="0">
                <a:latin typeface="UC Berkeley OS Sign"/>
                <a:cs typeface="Arial" pitchFamily="34" charset="0"/>
                <a:sym typeface="Arial" pitchFamily="34" charset="0"/>
              </a:rPr>
              <a:t> of B if B is a type of A</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animal is a </a:t>
            </a:r>
            <a:r>
              <a:rPr lang="en-US" sz="2800" dirty="0" err="1" smtClean="0">
                <a:latin typeface="UC Berkeley OS Sign"/>
                <a:cs typeface="Arial" pitchFamily="34" charset="0"/>
                <a:sym typeface="Arial" pitchFamily="34" charset="0"/>
              </a:rPr>
              <a:t>hypernym</a:t>
            </a:r>
            <a:r>
              <a:rPr lang="en-US" sz="2800" dirty="0" smtClean="0">
                <a:latin typeface="UC Berkeley OS Sign"/>
                <a:cs typeface="Arial" pitchFamily="34" charset="0"/>
                <a:sym typeface="Arial" pitchFamily="34" charset="0"/>
              </a:rPr>
              <a:t> of bird</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A Formula for Definitions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362200"/>
            <a:ext cx="7467600" cy="3961499"/>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pPr>
            <a:r>
              <a:rPr lang="en-US" sz="3600" dirty="0" smtClean="0">
                <a:latin typeface="UC Berkeley OS Sign"/>
                <a:cs typeface="Arial" pitchFamily="34" charset="0"/>
                <a:sym typeface="Arial" pitchFamily="34" charset="0"/>
              </a:rPr>
              <a:t>hyponym = {adjective+} </a:t>
            </a:r>
            <a:r>
              <a:rPr lang="en-US" sz="3600" dirty="0" err="1" smtClean="0">
                <a:latin typeface="UC Berkeley OS Sign"/>
                <a:cs typeface="Arial" pitchFamily="34" charset="0"/>
                <a:sym typeface="Arial" pitchFamily="34" charset="0"/>
              </a:rPr>
              <a:t>hypernym</a:t>
            </a:r>
            <a:r>
              <a:rPr lang="en-US" sz="3600" dirty="0" smtClean="0">
                <a:latin typeface="UC Berkeley OS Sign"/>
                <a:cs typeface="Arial" pitchFamily="34" charset="0"/>
                <a:sym typeface="Arial" pitchFamily="34" charset="0"/>
              </a:rPr>
              <a:t> {distinguishing clause+}</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Robin = Migratory BIRD with clear melodious song, a reddish breast, gray or black upper plumage</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Doesn't mention every characteristic of hyponym, only those needed to distinguish from other hyponyms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Metonymy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362200"/>
            <a:ext cx="7467600" cy="3963423"/>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lexical representation of or analogy to part-whole or </a:t>
            </a:r>
            <a:r>
              <a:rPr lang="en-US" sz="2800" dirty="0" err="1" smtClean="0">
                <a:latin typeface="UC Berkeley OS Sign"/>
                <a:cs typeface="Arial" pitchFamily="34" charset="0"/>
                <a:sym typeface="Arial" pitchFamily="34" charset="0"/>
              </a:rPr>
              <a:t>meronymic</a:t>
            </a:r>
            <a:r>
              <a:rPr lang="en-US" sz="2800" dirty="0" smtClean="0">
                <a:latin typeface="UC Berkeley OS Sign"/>
                <a:cs typeface="Arial" pitchFamily="34" charset="0"/>
                <a:sym typeface="Arial" pitchFamily="34" charset="0"/>
              </a:rPr>
              <a:t> relationships</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Using one aspect of something to stand for the whole</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"Bank" as building stands for the institution of the "bank"</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White House released new budget figures today"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Relationship != Relation</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362200"/>
            <a:ext cx="8036719" cy="3732591"/>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 mathematics and computer science a “relation” is a set of ordered elements (“</a:t>
            </a:r>
            <a:r>
              <a:rPr lang="en-US" sz="2800" dirty="0" err="1" smtClean="0">
                <a:latin typeface="UC Berkeley OS Sign"/>
                <a:cs typeface="Arial" pitchFamily="34" charset="0"/>
                <a:sym typeface="Arial" pitchFamily="34" charset="0"/>
              </a:rPr>
              <a:t>tuples</a:t>
            </a:r>
            <a:r>
              <a:rPr lang="en-US" sz="2800" dirty="0" smtClean="0">
                <a:latin typeface="UC Berkeley OS Sign"/>
                <a:cs typeface="Arial" pitchFamily="34" charset="0"/>
                <a:sym typeface="Arial" pitchFamily="34" charset="0"/>
              </a:rPr>
              <a:t>”) of equal degree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 binary relation is a set of element pairs, a ternary relation is a set of 3-tuples, and so 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elements in each </a:t>
            </a:r>
            <a:r>
              <a:rPr lang="en-US" sz="2800" dirty="0" err="1" smtClean="0">
                <a:latin typeface="UC Berkeley OS Sign"/>
                <a:cs typeface="Arial" pitchFamily="34" charset="0"/>
                <a:sym typeface="Arial" pitchFamily="34" charset="0"/>
              </a:rPr>
              <a:t>tuple</a:t>
            </a:r>
            <a:r>
              <a:rPr lang="en-US" sz="2800" dirty="0" smtClean="0">
                <a:latin typeface="UC Berkeley OS Sign"/>
                <a:cs typeface="Arial" pitchFamily="34" charset="0"/>
                <a:sym typeface="Arial" pitchFamily="34" charset="0"/>
              </a:rPr>
              <a:t> are “related” but they do not need to have any “significant association” or “relationship” among them</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Synonymy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981200"/>
            <a:ext cx="7772400" cy="3963423"/>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Synonyms are different word forms that can express the same concept</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cat, feline, Siamese cat</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Absolute synonyms that can always substitute  for each other probably don't exist</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Propositional synonyms are those where substituting one for another isn’t likely to change the truth value of the statement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Polysemy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981200"/>
            <a:ext cx="7772400" cy="4192332"/>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Many "word forms" (particular spelling patterns) are </a:t>
            </a:r>
            <a:r>
              <a:rPr lang="en-US" sz="2400" dirty="0" err="1" smtClean="0">
                <a:latin typeface="UC Berkeley OS Sign"/>
                <a:cs typeface="Arial" pitchFamily="34" charset="0"/>
                <a:sym typeface="Arial" pitchFamily="34" charset="0"/>
              </a:rPr>
              <a:t>polysemous</a:t>
            </a:r>
            <a:r>
              <a:rPr lang="en-US" sz="2400" dirty="0" smtClean="0">
                <a:latin typeface="UC Berkeley OS Sign"/>
                <a:cs typeface="Arial" pitchFamily="34" charset="0"/>
                <a:sym typeface="Arial" pitchFamily="34" charset="0"/>
              </a:rPr>
              <a:t> with multiple senses established in the language -- they are semantically ambiguous</a:t>
            </a:r>
          </a:p>
          <a:p>
            <a:pPr marL="800100" lvl="2" indent="-342900" eaLnBrk="0" fontAlgn="base" hangingPunct="0">
              <a:lnSpc>
                <a:spcPct val="93000"/>
              </a:lnSpc>
              <a:spcBef>
                <a:spcPts val="1800"/>
              </a:spcBef>
              <a:spcAft>
                <a:spcPct val="0"/>
              </a:spcAft>
            </a:pPr>
            <a:r>
              <a:rPr lang="en-US" sz="2400" dirty="0" smtClean="0">
                <a:latin typeface="UC Berkeley OS Sign"/>
                <a:cs typeface="Arial" pitchFamily="34" charset="0"/>
                <a:sym typeface="Arial" pitchFamily="34" charset="0"/>
              </a:rPr>
              <a:t>	- That dog has floppy ears </a:t>
            </a:r>
            <a:br>
              <a:rPr lang="en-US" sz="2400" dirty="0" smtClean="0">
                <a:latin typeface="UC Berkeley OS Sign"/>
                <a:cs typeface="Arial" pitchFamily="34" charset="0"/>
                <a:sym typeface="Arial" pitchFamily="34" charset="0"/>
              </a:rPr>
            </a:br>
            <a:r>
              <a:rPr lang="en-US" sz="2400" dirty="0" smtClean="0">
                <a:latin typeface="UC Berkeley OS Sign"/>
                <a:cs typeface="Arial" pitchFamily="34" charset="0"/>
                <a:sym typeface="Arial" pitchFamily="34" charset="0"/>
              </a:rPr>
              <a:t>- She has a good ear for jazz.</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"bank" (financial) has related senses:</a:t>
            </a:r>
          </a:p>
          <a:p>
            <a:pPr marL="800100" lvl="2" indent="-342900" eaLnBrk="0" fontAlgn="base" hangingPunct="0">
              <a:lnSpc>
                <a:spcPct val="93000"/>
              </a:lnSpc>
              <a:spcBef>
                <a:spcPts val="1800"/>
              </a:spcBef>
              <a:spcAft>
                <a:spcPct val="0"/>
              </a:spcAft>
            </a:pPr>
            <a:r>
              <a:rPr lang="en-US" sz="2400" dirty="0" smtClean="0">
                <a:latin typeface="UC Berkeley OS Sign"/>
                <a:cs typeface="Arial" pitchFamily="34" charset="0"/>
                <a:sym typeface="Arial" pitchFamily="34" charset="0"/>
              </a:rPr>
              <a:t>	- a building (the bank on Shattuck) </a:t>
            </a:r>
            <a:br>
              <a:rPr lang="en-US" sz="2400" dirty="0" smtClean="0">
                <a:latin typeface="UC Berkeley OS Sign"/>
                <a:cs typeface="Arial" pitchFamily="34" charset="0"/>
                <a:sym typeface="Arial" pitchFamily="34" charset="0"/>
              </a:rPr>
            </a:br>
            <a:r>
              <a:rPr lang="en-US" sz="2400" dirty="0" smtClean="0">
                <a:latin typeface="UC Berkeley OS Sign"/>
                <a:cs typeface="Arial" pitchFamily="34" charset="0"/>
                <a:sym typeface="Arial" pitchFamily="34" charset="0"/>
              </a:rPr>
              <a:t>- specific financial firm (Wells Fargo)</a:t>
            </a:r>
            <a:br>
              <a:rPr lang="en-US" sz="2400" dirty="0" smtClean="0">
                <a:latin typeface="UC Berkeley OS Sign"/>
                <a:cs typeface="Arial" pitchFamily="34" charset="0"/>
                <a:sym typeface="Arial" pitchFamily="34" charset="0"/>
              </a:rPr>
            </a:br>
            <a:r>
              <a:rPr lang="en-US" sz="2400" dirty="0" smtClean="0">
                <a:latin typeface="UC Berkeley OS Sign"/>
                <a:cs typeface="Arial" pitchFamily="34" charset="0"/>
                <a:sym typeface="Arial" pitchFamily="34" charset="0"/>
              </a:rPr>
              <a:t>- where money is kept (abstract notion)</a:t>
            </a:r>
            <a:br>
              <a:rPr lang="en-US" sz="2400" dirty="0" smtClean="0">
                <a:latin typeface="UC Berkeley OS Sign"/>
                <a:cs typeface="Arial" pitchFamily="34" charset="0"/>
                <a:sym typeface="Arial" pitchFamily="34" charset="0"/>
              </a:rPr>
            </a:br>
            <a:r>
              <a:rPr lang="en-US" sz="2400" dirty="0" smtClean="0">
                <a:latin typeface="UC Berkeley OS Sign"/>
                <a:cs typeface="Arial" pitchFamily="34" charset="0"/>
                <a:sym typeface="Arial" pitchFamily="34" charset="0"/>
              </a:rPr>
              <a:t>- where anything of value is kept (more abstract)</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Polysemy</a:t>
            </a:r>
            <a:r>
              <a:rPr lang="en-US" sz="3600" b="1" dirty="0" smtClean="0"/>
              <a:t> </a:t>
            </a:r>
            <a:r>
              <a:rPr lang="en-US" sz="3600" b="1" dirty="0" err="1" smtClean="0"/>
              <a:t>vs</a:t>
            </a:r>
            <a:r>
              <a:rPr lang="en-US" sz="3600" b="1" dirty="0" smtClean="0"/>
              <a:t> Homonymy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752600"/>
            <a:ext cx="8077200" cy="4653997"/>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HOMOGRAPH is a word with multiple senses that are not conceptually related</a:t>
            </a:r>
          </a:p>
          <a:p>
            <a:pPr marL="800100" lvl="2" indent="-342900" eaLnBrk="0" fontAlgn="base" hangingPunct="0">
              <a:lnSpc>
                <a:spcPct val="93000"/>
              </a:lnSpc>
              <a:spcBef>
                <a:spcPts val="1800"/>
              </a:spcBef>
              <a:spcAft>
                <a:spcPct val="0"/>
              </a:spcAft>
            </a:pPr>
            <a:r>
              <a:rPr lang="en-US" sz="2400" dirty="0" smtClean="0">
                <a:latin typeface="UC Berkeley OS Sign"/>
                <a:cs typeface="Arial" pitchFamily="34" charset="0"/>
                <a:sym typeface="Arial" pitchFamily="34" charset="0"/>
              </a:rPr>
              <a:t>	- bank (financial sense)</a:t>
            </a:r>
            <a:br>
              <a:rPr lang="en-US" sz="2400" dirty="0" smtClean="0">
                <a:latin typeface="UC Berkeley OS Sign"/>
                <a:cs typeface="Arial" pitchFamily="34" charset="0"/>
                <a:sym typeface="Arial" pitchFamily="34" charset="0"/>
              </a:rPr>
            </a:br>
            <a:r>
              <a:rPr lang="en-US" sz="2400" dirty="0" smtClean="0">
                <a:latin typeface="UC Berkeley OS Sign"/>
                <a:cs typeface="Arial" pitchFamily="34" charset="0"/>
                <a:sym typeface="Arial" pitchFamily="34" charset="0"/>
              </a:rPr>
              <a:t>- bank (river sense)</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what looks like </a:t>
            </a:r>
            <a:r>
              <a:rPr lang="en-US" sz="2400" dirty="0" err="1" smtClean="0">
                <a:latin typeface="UC Berkeley OS Sign"/>
                <a:cs typeface="Arial" pitchFamily="34" charset="0"/>
                <a:sym typeface="Arial" pitchFamily="34" charset="0"/>
              </a:rPr>
              <a:t>homography</a:t>
            </a:r>
            <a:r>
              <a:rPr lang="en-US" sz="2400" dirty="0" smtClean="0">
                <a:latin typeface="UC Berkeley OS Sign"/>
                <a:cs typeface="Arial" pitchFamily="34" charset="0"/>
                <a:sym typeface="Arial" pitchFamily="34" charset="0"/>
              </a:rPr>
              <a:t> may be </a:t>
            </a:r>
            <a:r>
              <a:rPr lang="en-US" sz="2400" dirty="0" err="1" smtClean="0">
                <a:latin typeface="UC Berkeley OS Sign"/>
                <a:cs typeface="Arial" pitchFamily="34" charset="0"/>
                <a:sym typeface="Arial" pitchFamily="34" charset="0"/>
              </a:rPr>
              <a:t>polysemy</a:t>
            </a:r>
            <a:r>
              <a:rPr lang="en-US" sz="2400" dirty="0" smtClean="0">
                <a:latin typeface="UC Berkeley OS Sign"/>
                <a:cs typeface="Arial" pitchFamily="34" charset="0"/>
                <a:sym typeface="Arial" pitchFamily="34" charset="0"/>
              </a:rPr>
              <a:t> from a historical perspective</a:t>
            </a:r>
          </a:p>
          <a:p>
            <a:pPr marL="800100" lvl="2" indent="-342900" eaLnBrk="0" fontAlgn="base" hangingPunct="0">
              <a:lnSpc>
                <a:spcPct val="93000"/>
              </a:lnSpc>
              <a:spcBef>
                <a:spcPts val="1800"/>
              </a:spcBef>
              <a:spcAft>
                <a:spcPct val="0"/>
              </a:spcAft>
            </a:pPr>
            <a:r>
              <a:rPr lang="en-US" sz="2400" dirty="0" smtClean="0">
                <a:latin typeface="UC Berkeley OS Sign"/>
                <a:cs typeface="Arial" pitchFamily="34" charset="0"/>
                <a:sym typeface="Arial" pitchFamily="34" charset="0"/>
              </a:rPr>
              <a:t>	- mole (an animal that digs holes; an infiltrating spy)</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HOMOPHONES are words with the same pronunciation but different spellings and meanings </a:t>
            </a:r>
          </a:p>
          <a:p>
            <a:pPr marL="800100" lvl="2" indent="-342900" eaLnBrk="0" fontAlgn="base" hangingPunct="0">
              <a:lnSpc>
                <a:spcPct val="93000"/>
              </a:lnSpc>
              <a:spcBef>
                <a:spcPts val="1800"/>
              </a:spcBef>
              <a:spcAft>
                <a:spcPct val="0"/>
              </a:spcAft>
            </a:pPr>
            <a:r>
              <a:rPr lang="en-US" sz="2400" dirty="0" smtClean="0">
                <a:latin typeface="UC Berkeley OS Sign"/>
                <a:cs typeface="Arial" pitchFamily="34" charset="0"/>
                <a:sym typeface="Arial" pitchFamily="34" charset="0"/>
              </a:rPr>
              <a:t>	- to, two, too; might, mite; clawed, </a:t>
            </a:r>
            <a:r>
              <a:rPr lang="en-US" sz="2400" dirty="0" err="1" smtClean="0">
                <a:latin typeface="UC Berkeley OS Sign"/>
                <a:cs typeface="Arial" pitchFamily="34" charset="0"/>
                <a:sym typeface="Arial" pitchFamily="34" charset="0"/>
              </a:rPr>
              <a:t>claude</a:t>
            </a: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Antonymy</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752600"/>
            <a:ext cx="8077200" cy="4197846"/>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Antonyms are lexical opposites</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Some are inherently binary “true antonyms”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dead / alive, true / false, on / off</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Others are "graded"</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long / short, hot / cold</a:t>
            </a:r>
          </a:p>
          <a:p>
            <a:pPr marL="342900" lvl="1" indent="-342900" eaLnBrk="0" fontAlgn="base" hangingPunct="0">
              <a:lnSpc>
                <a:spcPct val="93000"/>
              </a:lnSpc>
              <a:spcBef>
                <a:spcPts val="1800"/>
              </a:spcBef>
              <a:spcAft>
                <a:spcPct val="0"/>
              </a:spcAft>
              <a:buFont typeface="Arial" pitchFamily="34" charset="0"/>
              <a:buChar char="•"/>
            </a:pPr>
            <a:r>
              <a:rPr lang="en-US" sz="2400" dirty="0" err="1" smtClean="0">
                <a:latin typeface="UC Berkeley OS Sign"/>
                <a:cs typeface="Arial" pitchFamily="34" charset="0"/>
                <a:sym typeface="Arial" pitchFamily="34" charset="0"/>
              </a:rPr>
              <a:t>Markedness</a:t>
            </a:r>
            <a:r>
              <a:rPr lang="en-US" sz="2400" dirty="0" smtClean="0">
                <a:latin typeface="UC Berkeley OS Sign"/>
                <a:cs typeface="Arial" pitchFamily="34" charset="0"/>
                <a:sym typeface="Arial" pitchFamily="34" charset="0"/>
              </a:rPr>
              <a:t>: if one member of a pair is more restricted in its contexts it can stand out psychologically</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long is unmarked, short is marked</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Thesauri</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752600"/>
            <a:ext cx="8077200" cy="4884829"/>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 THESAURUS is a tool for finding the "right" or "good" terms of a controlled vocabulary</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It is a collection of vocabulary terms annotated with lexical relationships to indicate terms that are: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Preferred (UF "used for")</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Broader (BT "broader term")</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Narrower (NT "narrower term")</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Related (RT "related term" or "see also")</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USE in a thesaurus refers the reader from a variant term to a preferred term; the inverse of UF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9144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Examples from Food Domain (TDO 5.4.2)</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905000"/>
            <a:ext cx="8077200" cy="4004460"/>
          </a:xfrm>
          <a:prstGeom prst="rect">
            <a:avLst/>
          </a:prstGeom>
          <a:noFill/>
          <a:ln w="9525">
            <a:noFill/>
            <a:miter lim="800000"/>
            <a:headEnd/>
            <a:tailEnd/>
          </a:ln>
        </p:spPr>
        <p:txBody>
          <a:bodyPr wrap="square" lIns="64291" tIns="32146" rIns="64291" bIns="32146">
            <a:spAutoFit/>
          </a:bodyPr>
          <a:lstStyle/>
          <a:p>
            <a:endParaRPr lang="en-US" sz="3200" b="1" dirty="0" smtClean="0"/>
          </a:p>
          <a:p>
            <a:r>
              <a:rPr lang="en-US" sz="3200" b="1" dirty="0" smtClean="0"/>
              <a:t>Food BT Meat</a:t>
            </a:r>
          </a:p>
          <a:p>
            <a:r>
              <a:rPr lang="en-US" sz="3200" b="1" dirty="0" smtClean="0"/>
              <a:t>Beef NT Meat</a:t>
            </a:r>
          </a:p>
          <a:p>
            <a:r>
              <a:rPr lang="en-US" sz="3200" b="1" dirty="0" smtClean="0"/>
              <a:t>Food UF Sustenance, Nourishment</a:t>
            </a:r>
            <a:endParaRPr lang="en-US" sz="3200" dirty="0" smtClean="0"/>
          </a:p>
          <a:p>
            <a:r>
              <a:rPr lang="en-US" sz="3200" b="1" dirty="0" smtClean="0"/>
              <a:t>Food RT Cooking, Dining, Cuisine</a:t>
            </a:r>
          </a:p>
          <a:p>
            <a:endParaRPr lang="en-US" sz="3200" b="1" dirty="0" smtClean="0">
              <a:latin typeface="UC Berkeley OS Sign"/>
              <a:cs typeface="Arial" pitchFamily="34" charset="0"/>
              <a:sym typeface="Arial" pitchFamily="34" charset="0"/>
            </a:endParaRPr>
          </a:p>
          <a:p>
            <a:r>
              <a:rPr lang="en-US" sz="3200" b="1" dirty="0" smtClean="0"/>
              <a:t>Victuals USE Food</a:t>
            </a:r>
            <a:endParaRPr lang="en-US" sz="3200" dirty="0" smtClean="0"/>
          </a:p>
          <a:p>
            <a:endParaRPr lang="en-US" sz="32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WordNet</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752600"/>
            <a:ext cx="8077200" cy="4997489"/>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Another "ontological resource" -- a "semantic dictionary" - started in 1985 by George Miller and others at Princeton's Cognitive Science program</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over 100,000 nouns in 80,000 “synonym sets” </a:t>
            </a:r>
          </a:p>
          <a:p>
            <a:pPr marL="800100" lvl="2"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11000 verbs in 13000 </a:t>
            </a:r>
            <a:r>
              <a:rPr lang="en-US" sz="2400" dirty="0" err="1" smtClean="0">
                <a:latin typeface="UC Berkeley OS Sign"/>
                <a:cs typeface="Arial" pitchFamily="34" charset="0"/>
                <a:sym typeface="Arial" pitchFamily="34" charset="0"/>
              </a:rPr>
              <a:t>synsets</a:t>
            </a:r>
            <a:endParaRPr lang="en-US" sz="2400" dirty="0" smtClean="0">
              <a:latin typeface="UC Berkeley OS Sign"/>
              <a:cs typeface="Arial" pitchFamily="34" charset="0"/>
              <a:sym typeface="Arial" pitchFamily="34" charset="0"/>
            </a:endParaRP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Instead of using spelling as the primary organizing principle for words, it uses their semantic properties and relationships</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Designed as a network to capture the idea that words and concepts are an interrelated system</a:t>
            </a:r>
          </a:p>
          <a:p>
            <a:pPr marL="800100" lvl="2"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Using </a:t>
            </a:r>
            <a:r>
              <a:rPr lang="en-US" sz="3600" b="1" dirty="0" err="1" smtClean="0"/>
              <a:t>WordNet</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752600"/>
            <a:ext cx="8077200" cy="4997489"/>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a:t>
            </a:r>
            <a:r>
              <a:rPr lang="en-US" sz="2400" dirty="0" err="1" smtClean="0">
                <a:latin typeface="UC Berkeley OS Sign"/>
                <a:cs typeface="Arial" pitchFamily="34" charset="0"/>
                <a:sym typeface="Arial" pitchFamily="34" charset="0"/>
              </a:rPr>
              <a:t>WordNet</a:t>
            </a:r>
            <a:r>
              <a:rPr lang="en-US" sz="2400" dirty="0" smtClean="0">
                <a:latin typeface="UC Berkeley OS Sign"/>
                <a:cs typeface="Arial" pitchFamily="34" charset="0"/>
                <a:sym typeface="Arial" pitchFamily="34" charset="0"/>
              </a:rPr>
              <a:t> database is freely downloadable from </a:t>
            </a:r>
            <a:r>
              <a:rPr lang="en-US" sz="2400" dirty="0" smtClean="0">
                <a:latin typeface="UC Berkeley OS Sign"/>
                <a:cs typeface="Arial" pitchFamily="34" charset="0"/>
                <a:sym typeface="Arial" pitchFamily="34" charset="0"/>
                <a:hlinkClick r:id="rId4"/>
              </a:rPr>
              <a:t>http://wordnet.princeton.edu/</a:t>
            </a:r>
            <a:r>
              <a:rPr lang="en-US" sz="2400" dirty="0" smtClean="0">
                <a:latin typeface="UC Berkeley OS Sign"/>
                <a:cs typeface="Arial" pitchFamily="34" charset="0"/>
                <a:sym typeface="Arial" pitchFamily="34" charset="0"/>
              </a:rPr>
              <a:t> </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hlinkClick r:id="rId5"/>
              </a:rPr>
              <a:t>http://www.synonym.com/</a:t>
            </a:r>
            <a:r>
              <a:rPr lang="en-US" sz="2400" dirty="0" smtClean="0">
                <a:latin typeface="UC Berkeley OS Sign"/>
                <a:cs typeface="Arial" pitchFamily="34" charset="0"/>
                <a:sym typeface="Arial" pitchFamily="34" charset="0"/>
              </a:rPr>
              <a:t> is easier to work with</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The </a:t>
            </a:r>
            <a:r>
              <a:rPr lang="en-US" sz="2400" dirty="0" smtClean="0">
                <a:latin typeface="UC Berkeley OS Sign"/>
                <a:cs typeface="Arial" pitchFamily="34" charset="0"/>
                <a:sym typeface="Arial" pitchFamily="34" charset="0"/>
                <a:hlinkClick r:id="rId6"/>
              </a:rPr>
              <a:t>Visual Thesaurus</a:t>
            </a:r>
            <a:r>
              <a:rPr lang="en-US" sz="2400" dirty="0" smtClean="0">
                <a:latin typeface="UC Berkeley OS Sign"/>
                <a:cs typeface="Arial" pitchFamily="34" charset="0"/>
                <a:sym typeface="Arial" pitchFamily="34" charset="0"/>
              </a:rPr>
              <a:t> is a commercial product that uses </a:t>
            </a:r>
            <a:r>
              <a:rPr lang="en-US" sz="2400" dirty="0" err="1" smtClean="0">
                <a:latin typeface="UC Berkeley OS Sign"/>
                <a:cs typeface="Arial" pitchFamily="34" charset="0"/>
                <a:sym typeface="Arial" pitchFamily="34" charset="0"/>
              </a:rPr>
              <a:t>WordNet</a:t>
            </a:r>
            <a:r>
              <a:rPr lang="en-US" sz="2400" dirty="0" smtClean="0">
                <a:latin typeface="UC Berkeley OS Sign"/>
                <a:cs typeface="Arial" pitchFamily="34" charset="0"/>
                <a:sym typeface="Arial" pitchFamily="34" charset="0"/>
              </a:rPr>
              <a:t> (http://www.visualthesaurus.com)</a:t>
            </a:r>
          </a:p>
          <a:p>
            <a:pPr marL="342900" lvl="1" indent="-342900" eaLnBrk="0" fontAlgn="base" hangingPunct="0">
              <a:lnSpc>
                <a:spcPct val="93000"/>
              </a:lnSpc>
              <a:spcBef>
                <a:spcPts val="1800"/>
              </a:spcBef>
              <a:spcAft>
                <a:spcPct val="0"/>
              </a:spcAft>
              <a:buFont typeface="Arial" pitchFamily="34" charset="0"/>
              <a:buChar char="•"/>
            </a:pPr>
            <a:r>
              <a:rPr lang="en-US" sz="2400" dirty="0" err="1" smtClean="0">
                <a:latin typeface="UC Berkeley OS Sign"/>
                <a:cs typeface="Arial" pitchFamily="34" charset="0"/>
                <a:sym typeface="Arial" pitchFamily="34" charset="0"/>
              </a:rPr>
              <a:t>WordNet</a:t>
            </a:r>
            <a:r>
              <a:rPr lang="en-US" sz="2400" dirty="0" smtClean="0">
                <a:latin typeface="UC Berkeley OS Sign"/>
                <a:cs typeface="Arial" pitchFamily="34" charset="0"/>
                <a:sym typeface="Arial" pitchFamily="34" charset="0"/>
              </a:rPr>
              <a:t> is very commonly used in natural language processing research and applications</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Most important automated use of </a:t>
            </a:r>
            <a:r>
              <a:rPr lang="en-US" sz="2400" dirty="0" err="1" smtClean="0">
                <a:latin typeface="UC Berkeley OS Sign"/>
                <a:cs typeface="Arial" pitchFamily="34" charset="0"/>
                <a:sym typeface="Arial" pitchFamily="34" charset="0"/>
              </a:rPr>
              <a:t>WordNet</a:t>
            </a:r>
            <a:r>
              <a:rPr lang="en-US" sz="2400" dirty="0" smtClean="0">
                <a:latin typeface="UC Berkeley OS Sign"/>
                <a:cs typeface="Arial" pitchFamily="34" charset="0"/>
                <a:sym typeface="Arial" pitchFamily="34" charset="0"/>
              </a:rPr>
              <a:t> is in sense disambiguation, identifying a sense based on contexts in which it occurs</a:t>
            </a:r>
          </a:p>
          <a:p>
            <a:pPr marL="800100" lvl="2"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685800"/>
            <a:ext cx="87630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Implications for Vocabulary Design</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752600"/>
            <a:ext cx="8077200" cy="5340980"/>
          </a:xfrm>
          <a:prstGeom prst="rect">
            <a:avLst/>
          </a:prstGeom>
          <a:noFill/>
          <a:ln w="9525">
            <a:noFill/>
            <a:miter lim="800000"/>
            <a:headEnd/>
            <a:tailEnd/>
          </a:ln>
        </p:spPr>
        <p:txBody>
          <a:bodyPr wrap="square"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Choosing vocabulary terms, and precisely defining their semantics, is essential but impossible to do perfectly</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Your vocabulary must express what YOU intend, so you "look inward" -- analyze how you think about a domain</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 want others to understand what you mean, so you need to "look outward" -- analyze the terms used by your users, competitors, or subject matter experts </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You should reuse other vocabularies or thesauri if they exist, especially for any "horizontal" components, to improve transformability and interoperability</a:t>
            </a:r>
          </a:p>
          <a:p>
            <a:pPr marL="3429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But these three approaches may suggest different terms</a:t>
            </a:r>
          </a:p>
          <a:p>
            <a:pPr marL="800100" lvl="2" indent="-342900" eaLnBrk="0" fontAlgn="base" hangingPunct="0">
              <a:lnSpc>
                <a:spcPct val="93000"/>
              </a:lnSpc>
              <a:spcBef>
                <a:spcPts val="1800"/>
              </a:spcBef>
              <a:spcAft>
                <a:spcPct val="0"/>
              </a:spcAft>
              <a:buFont typeface="Arial" pitchFamily="34" charset="0"/>
              <a:buChar char="•"/>
            </a:pPr>
            <a:endParaRPr lang="en-US" sz="24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fontScale="92500" lnSpcReduction="20000"/>
          </a:bodyPr>
          <a:lstStyle/>
          <a:p>
            <a:r>
              <a:rPr lang="en-US" dirty="0" smtClean="0"/>
              <a:t>rest of TDO 5</a:t>
            </a:r>
          </a:p>
          <a:p>
            <a:r>
              <a:rPr lang="en-US" dirty="0" smtClean="0"/>
              <a:t>TDO 8 through 8.2.1.5</a:t>
            </a:r>
          </a:p>
          <a:p>
            <a:r>
              <a:rPr lang="en-US" dirty="0" smtClean="0"/>
              <a:t>Glushko, Robert J. – “Modeling Methods and Artifacts for Crossing the Data/Document Divide”, </a:t>
            </a:r>
            <a:r>
              <a:rPr lang="en-US" dirty="0" smtClean="0">
                <a:hlinkClick r:id="rId3" tooltip="http://people.ischool.berkeley.edu/~glushko/glushko_files/GlushkoXML2005.pdf"/>
              </a:rPr>
              <a:t>people.ischool.berkeley.edu/~glushko/</a:t>
            </a:r>
            <a:r>
              <a:rPr lang="en-US" dirty="0" err="1" smtClean="0">
                <a:hlinkClick r:id="rId3" tooltip="http://people.ischool.berkeley.edu/~glushko/glushko_files/GlushkoXML2005.pdf"/>
              </a:rPr>
              <a:t>glushko_files</a:t>
            </a:r>
            <a:r>
              <a:rPr lang="en-US" dirty="0" smtClean="0">
                <a:hlinkClick r:id="rId3" tooltip="http://people.ischool.berkeley.edu/~glushko/glushko_files/GlushkoXML2005.pdf"/>
              </a:rPr>
              <a:t>/GlushkoXML2005.pdf</a:t>
            </a:r>
            <a:endParaRPr lang="en-US" dirty="0" smtClean="0"/>
          </a:p>
          <a:p>
            <a:r>
              <a:rPr lang="en-US" dirty="0" smtClean="0">
                <a:hlinkClick r:id="rId4" tooltip="https://www.oasis-open.org/org"/>
              </a:rPr>
              <a:t>www.oasis-open.org/org</a:t>
            </a:r>
            <a:endParaRPr lang="en-US" dirty="0" smtClean="0"/>
          </a:p>
          <a:p>
            <a:r>
              <a:rPr lang="en-US" dirty="0" smtClean="0"/>
              <a:t>Getting started with </a:t>
            </a:r>
            <a:r>
              <a:rPr lang="en-US" dirty="0" smtClean="0">
                <a:hlinkClick r:id="rId5" tooltip="http://schema.org"/>
              </a:rPr>
              <a:t>schema.org</a:t>
            </a:r>
            <a:r>
              <a:rPr lang="en-US" dirty="0" smtClean="0"/>
              <a:t> </a:t>
            </a:r>
            <a:r>
              <a:rPr lang="en-US" dirty="0" err="1" smtClean="0">
                <a:hlinkClick r:id="rId6" tooltip="http://schema.org/docs/gs.html"/>
              </a:rPr>
              <a:t>schema.org</a:t>
            </a:r>
            <a:r>
              <a:rPr lang="en-US" dirty="0" smtClean="0">
                <a:hlinkClick r:id="rId6" tooltip="http://schema.org/docs/gs.html"/>
              </a:rPr>
              <a:t>/docs/gs.html</a:t>
            </a:r>
            <a:endParaRPr lang="en-US"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7"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Five Perspectives on Relationships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362200"/>
            <a:ext cx="8036719" cy="3331840"/>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SEMANTIC: the meaning of the association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LEXICAL: how the conceptual description of a relationship is expressed using words in a specific language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STRUCTURAL: analyzes the patterns of association, arrangement, proximity, or connection between resources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Five Perspectives on Relationships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2362200"/>
            <a:ext cx="8036719" cy="3902509"/>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ARCHITECTURAL: emphasizes the number and abstraction level of the components of a relationship, which together characterize its complexity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IMPLEMENTATION: how the relationship is implemented in a particular notation and syntax and the manner in which relationships are arranged and stored in some technology environment.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3 October 2013</a:t>
            </a:r>
            <a:br>
              <a:rPr lang="en-US" sz="3000" dirty="0" smtClean="0">
                <a:sym typeface="UC Berkeley OS Sign"/>
              </a:rPr>
            </a:br>
            <a:r>
              <a:rPr lang="en-US" sz="3000" dirty="0" smtClean="0">
                <a:sym typeface="UC Berkeley OS Sign"/>
              </a:rPr>
              <a:t>Lecture 11.2 – The Semantic Perspective</a:t>
            </a:r>
            <a:br>
              <a:rPr lang="en-US" sz="3000" dirty="0" smtClean="0">
                <a:sym typeface="UC Berkeley OS Sign"/>
              </a:rPr>
            </a:br>
            <a:r>
              <a:rPr lang="en-US" sz="3000" dirty="0" smtClean="0">
                <a:sym typeface="UC Berkeley OS Sign"/>
              </a:rPr>
              <a:t> on Relationships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90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The Semantic Perspective</a:t>
            </a:r>
            <a:br>
              <a:rPr lang="en-US" sz="3600" b="1" dirty="0" smtClean="0"/>
            </a:br>
            <a:r>
              <a:rPr lang="en-US" sz="3600" b="1" dirty="0" smtClean="0"/>
              <a:t> on Relationships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2093076"/>
            <a:ext cx="8458200" cy="476492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essence of relationships; why the resources are related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Relies on or expresses information that is not directly available from perception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“Homer is married to Marge" is a semantic assertion; "Homer is standing next to Marge" is not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It is difficult to define what a relationship means in a non-circular way that doesn't rely on lots of undefined relationships...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Making Sense (1)</a:t>
            </a:r>
            <a:endParaRPr lang="en-US" b="1" dirty="0"/>
          </a:p>
        </p:txBody>
      </p:sp>
      <p:pic>
        <p:nvPicPr>
          <p:cNvPr id="3" name="Picture 2" descr="DublinCore.JPG"/>
          <p:cNvPicPr>
            <a:picLocks noChangeAspect="1"/>
          </p:cNvPicPr>
          <p:nvPr/>
        </p:nvPicPr>
        <p:blipFill>
          <a:blip r:embed="rId3" cstate="print"/>
          <a:stretch>
            <a:fillRect/>
          </a:stretch>
        </p:blipFill>
        <p:spPr>
          <a:xfrm>
            <a:off x="1112729" y="1624811"/>
            <a:ext cx="6918541" cy="406919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1835</TotalTime>
  <Words>5259</Words>
  <Application>Microsoft Office PowerPoint</Application>
  <PresentationFormat>On-screen Show (4:3)</PresentationFormat>
  <Paragraphs>565</Paragraphs>
  <Slides>49</Slides>
  <Notes>46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Plan for Today’s Lecture(s)</vt:lpstr>
      <vt:lpstr>INFO 202 “Information Organization &amp; Retrieval” Fall 2013 </vt:lpstr>
      <vt:lpstr>Defining "Relationship"</vt:lpstr>
      <vt:lpstr>Relationship != Relation</vt:lpstr>
      <vt:lpstr>Five Perspectives on Relationships (1)</vt:lpstr>
      <vt:lpstr>Five Perspectives on Relationships (1)</vt:lpstr>
      <vt:lpstr>INFO 202 “Information Organization &amp; Retrieval” Fall 2013 </vt:lpstr>
      <vt:lpstr>The Semantic Perspective  on Relationships</vt:lpstr>
      <vt:lpstr>Making Sense (1)</vt:lpstr>
      <vt:lpstr>Making Sense (2)</vt:lpstr>
      <vt:lpstr>Language and Meaning</vt:lpstr>
      <vt:lpstr>Specifying Semantic Relationships</vt:lpstr>
      <vt:lpstr>The Semantics of "Inclusion"</vt:lpstr>
      <vt:lpstr>TDO  Figure 5.1</vt:lpstr>
      <vt:lpstr>Part-Whole or Meronymic Inclusion</vt:lpstr>
      <vt:lpstr>Part-Whole Relationship (Component-Object)</vt:lpstr>
      <vt:lpstr>The Semantics of “Attribution”</vt:lpstr>
      <vt:lpstr>Properties of Semantic Relationships: Symmetry (1)</vt:lpstr>
      <vt:lpstr>Properties of Semantic Relationships: Symmetry (2)</vt:lpstr>
      <vt:lpstr>Properties of Semantic Relationships: Transitivity (1)</vt:lpstr>
      <vt:lpstr>Properties of Semantic Relationships: Transitivity (2)</vt:lpstr>
      <vt:lpstr>Properties of Semantic Relationships: Equivalence</vt:lpstr>
      <vt:lpstr>Properties of Semantic Relationships: Inverse</vt:lpstr>
      <vt:lpstr>Ontology</vt:lpstr>
      <vt:lpstr>Analyzing the Definition of Ontology</vt:lpstr>
      <vt:lpstr>TDO  Figure 5.2</vt:lpstr>
      <vt:lpstr>Ontological Assertions That Annotate the Food Taxonomy</vt:lpstr>
      <vt:lpstr>Ontologies and the “Vocabulary Problem”</vt:lpstr>
      <vt:lpstr>Cyc – Formalized Commonsense Knowledge</vt:lpstr>
      <vt:lpstr>SNOMED</vt:lpstr>
      <vt:lpstr>INFO 202 “Information Organization &amp; Retrieval” Fall 2013 </vt:lpstr>
      <vt:lpstr>The Lexical Perspective on Relationships</vt:lpstr>
      <vt:lpstr>Linguistic Relativity in Iceland</vt:lpstr>
      <vt:lpstr>Relationships Among Words /  Relationships Among Concepts</vt:lpstr>
      <vt:lpstr>Relations Among Words</vt:lpstr>
      <vt:lpstr>Hyponymy/Hyperonymy</vt:lpstr>
      <vt:lpstr>Hyponymy/Hyperonymy</vt:lpstr>
      <vt:lpstr>A Formula for Definitions</vt:lpstr>
      <vt:lpstr>Metonymy</vt:lpstr>
      <vt:lpstr>Synonymy</vt:lpstr>
      <vt:lpstr>Polysemy</vt:lpstr>
      <vt:lpstr>Polysemy vs Homonymy</vt:lpstr>
      <vt:lpstr>Antonymy</vt:lpstr>
      <vt:lpstr>Thesauri</vt:lpstr>
      <vt:lpstr>Examples from Food Domain (TDO 5.4.2)</vt:lpstr>
      <vt:lpstr>WordNet</vt:lpstr>
      <vt:lpstr>Using WordNet</vt:lpstr>
      <vt:lpstr>Implications for Vocabulary Design</vt:lpstr>
      <vt:lpstr>Readings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202 “Information Organization &amp; Retrieval” Fall 2013</dc:title>
  <dc:creator>glushko</dc:creator>
  <cp:lastModifiedBy>glushko</cp:lastModifiedBy>
  <cp:revision>29</cp:revision>
  <dcterms:created xsi:type="dcterms:W3CDTF">2013-09-06T18:10:06Z</dcterms:created>
  <dcterms:modified xsi:type="dcterms:W3CDTF">2013-10-02T19:05:55Z</dcterms:modified>
</cp:coreProperties>
</file>