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9"/>
  </p:notesMasterIdLst>
  <p:sldIdLst>
    <p:sldId id="257" r:id="rId2"/>
    <p:sldId id="269" r:id="rId3"/>
    <p:sldId id="318" r:id="rId4"/>
    <p:sldId id="319" r:id="rId5"/>
    <p:sldId id="335" r:id="rId6"/>
    <p:sldId id="320" r:id="rId7"/>
    <p:sldId id="334" r:id="rId8"/>
    <p:sldId id="322" r:id="rId9"/>
    <p:sldId id="339" r:id="rId10"/>
    <p:sldId id="337" r:id="rId11"/>
    <p:sldId id="338" r:id="rId12"/>
    <p:sldId id="336" r:id="rId13"/>
    <p:sldId id="270" r:id="rId14"/>
    <p:sldId id="340" r:id="rId15"/>
    <p:sldId id="323" r:id="rId16"/>
    <p:sldId id="330" r:id="rId17"/>
    <p:sldId id="324" r:id="rId18"/>
    <p:sldId id="325" r:id="rId19"/>
    <p:sldId id="332" r:id="rId20"/>
    <p:sldId id="329" r:id="rId21"/>
    <p:sldId id="333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48" autoAdjust="0"/>
  </p:normalViewPr>
  <p:slideViewPr>
    <p:cSldViewPr>
      <p:cViewPr varScale="1">
        <p:scale>
          <a:sx n="52" d="100"/>
          <a:sy n="52" d="100"/>
        </p:scale>
        <p:origin x="-25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363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3A753-8DF7-4A43-BE6E-B01DE1166B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6050-6F71-4E0A-8C35-EDFAB84E5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61B24-E5F8-4AB5-B34C-44FB05C19B1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3A980-ADFC-4781-985A-6BB048A3DFF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0B0FC-BED5-4411-B828-5532959A5EC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5640-01E1-46BD-95DE-0214152109A7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402EB-0409-410A-B2E7-CBB322908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bslink.com/SAS/dashboards/aaaindex.htm" TargetMode="External"/><Relationship Id="rId5" Type="http://schemas.openxmlformats.org/officeDocument/2006/relationships/hyperlink" Target="http://support.sas.com/rnd/datavisualization/dashboards/" TargetMode="External"/><Relationship Id="rId4" Type="http://schemas.openxmlformats.org/officeDocument/2006/relationships/image" Target="../media/image1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isualization.geblogs.com/visualization/network/" TargetMode="Externa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azon.com/dp/1449379702" TargetMode="External"/><Relationship Id="rId4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4.1 – Search in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High Recall with Low Precision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6992" y="2140011"/>
            <a:ext cx="6198576" cy="280657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Low Recall with High Precision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6992" y="1929087"/>
            <a:ext cx="6198576" cy="32284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High Recall with High Precision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26992" y="1752600"/>
            <a:ext cx="6198576" cy="3581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Search as Problem Solving, Iterative Model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85800" y="1828800"/>
            <a:ext cx="4175139" cy="4018851"/>
          </a:xfrm>
        </p:spPr>
      </p:pic>
      <p:sp>
        <p:nvSpPr>
          <p:cNvPr id="9" name="TextBox 8"/>
          <p:cNvSpPr txBox="1"/>
          <p:nvPr/>
        </p:nvSpPr>
        <p:spPr>
          <a:xfrm>
            <a:off x="2286000" y="6324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Hearst Figure 3.1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05400" y="19050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“Information-seeking is a special case of problem solving. It includes recognizing and interpreting the information problem, establishing a plan of search, conducting the search, evaluating the results, and if necessary, iterating through the process again.” 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Search as Dialog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676400"/>
            <a:ext cx="6858000" cy="46326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Iterative Models of Search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2133600"/>
            <a:ext cx="7391400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IR is an active process of Finding Out About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It involves making hypotheses, evaluating whether process is on a useful path, proceeding forward (and backward)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Users can recognize elements of a useful answer, even when incomplete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Questions and understanding changes as the process continues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“Berry Picking” Model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6521166" cy="41910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3246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Hearst Figure 3.3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Berry Picking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86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Interesting information is scattered like berries among bushes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New information may yield new ideas and new directions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information need Is not satisfied by a single, final retrieved set - it is satisfied by a series of selections and bits of information found along the way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So the information need, the query, and the search strategies co-evolve over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Traditional Library Search Strategies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(Bates 1999)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5135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Footnote Chasing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Citation Searching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Journal Run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Area scanning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Subject searches (in bibliographies, abstracting and indexing services)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Author searches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5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How do these apply to search of web resources?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Carnivores and </a:t>
            </a:r>
            <a:r>
              <a:rPr lang="en-US" sz="3400" dirty="0" err="1" smtClean="0">
                <a:sym typeface="UC Berkeley OS Sign"/>
              </a:rPr>
              <a:t>Infovores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399" y="1895373"/>
            <a:ext cx="7141271" cy="427682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Search in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575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People often search for resources – especially information resources -  that let them make better decisions or act more effectively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"Search" is not a single type of interaction; because of the range of information finding requirements that users have, it is better to view it as a class or continuum of interactions that need to be supported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We can caricature two endpoints on a continuum of reasons for searching and what they're searching for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They search for answers to specific questions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They search to "find out about"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/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Information Foraging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" y="1905000"/>
            <a:ext cx="8229600" cy="466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A more recent and rigorous theory about the search process called INFORMATION FORAGING was proposed by Peter </a:t>
            </a:r>
            <a:r>
              <a:rPr lang="en-US" sz="2400" dirty="0" err="1" smtClean="0"/>
              <a:t>Pirolli</a:t>
            </a:r>
            <a:r>
              <a:rPr lang="en-US" sz="2400" dirty="0" smtClean="0"/>
              <a:t> and Stuart Card (2007 book)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Uses concepts of foraging theory from evolutionary biology to analyze the cost structure of search and select the highest value strategy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How do predators decide which prey to hunt? == How does an "</a:t>
            </a:r>
            <a:r>
              <a:rPr lang="en-US" sz="2400" dirty="0" err="1" smtClean="0"/>
              <a:t>inforvore</a:t>
            </a:r>
            <a:r>
              <a:rPr lang="en-US" sz="2400" dirty="0" smtClean="0"/>
              <a:t>" choose which information resources to pursue?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Animals adapt their search strategies == </a:t>
            </a:r>
            <a:r>
              <a:rPr lang="en-US" sz="2400" dirty="0" err="1" smtClean="0"/>
              <a:t>Inforvores</a:t>
            </a:r>
            <a:r>
              <a:rPr lang="en-US" sz="2400" dirty="0" smtClean="0"/>
              <a:t> also adapt search tactics, and modify their own information environments and information organization to make their searches more productive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Information Foraging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77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Are you more likely to launch a web search or walk to the library to find some information?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Where are the "meaty" information resources more likely to be found?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What takes more effort?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Foraging theory holds that animals use "scent" to assess the likely value of a food source and to determine the direction to hunt. What are the "scents" for information resources?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4.2 – Information Architecture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and Organizing Systems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"Information Architecture" 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and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03179"/>
            <a:ext cx="8209359" cy="48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An architecture describes a system's components (or "building blocks") and their relationships with each other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This gives an "architected" system an explicit model, in contrast with systems that are implemented incrementally without a master plan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Abstract patterns of information content or organization are sometimes called architectures, which means that IA and Organizing Systems could have very similar definitions: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"IA is designing an abstract and effective organization of information and then exposing that organization to facilitate navigation and information use</a:t>
            </a:r>
            <a:r>
              <a:rPr lang="en-US" sz="2800" dirty="0" smtClean="0"/>
              <a:t>"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 Definition of Information Architecture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2438400"/>
            <a:ext cx="8492868" cy="33027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 Definition of Information Architecture in User Interface Design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2438400"/>
            <a:ext cx="7785296" cy="36075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Information Visualization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878914"/>
            <a:ext cx="8209359" cy="497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visualization is the depiction of information using spatial and graphical conventions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IV most often involves computer-based, interactive visual representations to exploit human perceptual and cognitive capabilities for perceiving and understanding more information than can be obtained from textual displays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Two primary goals for IV: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Producer Goals: To explain, illustrate, and communicate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>
                <a:latin typeface="UC Berkeley OS Sign"/>
              </a:rPr>
              <a:t>Information Consumer Goals: To facilitate analysis, exploration, and discovery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838200"/>
            <a:ext cx="906780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 Vis for Business Intelligence (1)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905000"/>
            <a:ext cx="5943600" cy="4195041"/>
          </a:xfrm>
        </p:spPr>
      </p:pic>
      <p:sp>
        <p:nvSpPr>
          <p:cNvPr id="8" name="TextBox 7"/>
          <p:cNvSpPr txBox="1"/>
          <p:nvPr/>
        </p:nvSpPr>
        <p:spPr>
          <a:xfrm>
            <a:off x="914400" y="6172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also </a:t>
            </a:r>
            <a:r>
              <a:rPr lang="en-US" dirty="0" smtClean="0">
                <a:hlinkClick r:id="rId5"/>
              </a:rPr>
              <a:t>http://support.sas.com/rnd/datavisualization/dashboards/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http://robslink.com/SAS/dashboards/aaaindex.htm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IV for Business Intelligence (2)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600200"/>
            <a:ext cx="7331473" cy="4463034"/>
          </a:xfrm>
        </p:spPr>
      </p:pic>
      <p:sp>
        <p:nvSpPr>
          <p:cNvPr id="8" name="TextBox 7"/>
          <p:cNvSpPr txBox="1"/>
          <p:nvPr/>
        </p:nvSpPr>
        <p:spPr>
          <a:xfrm>
            <a:off x="9906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GE Health "</a:t>
            </a:r>
            <a:r>
              <a:rPr lang="en-US" dirty="0" err="1" smtClean="0">
                <a:hlinkClick r:id="rId5"/>
              </a:rPr>
              <a:t>Infoscape</a:t>
            </a:r>
            <a:r>
              <a:rPr lang="en-US" dirty="0" smtClean="0">
                <a:hlinkClick r:id="rId5"/>
              </a:rPr>
              <a:t>"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http://visualization.geblogs.com/visualization/network/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Info Vis as a Design Specialty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 for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33400" y="1981200"/>
            <a:ext cx="8285559" cy="548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Information Visualization can also be defined as a subspecialty of "designing the interactions in an organizing system"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Like IA, Info Vis pays careful attention to content models and structural relationships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Like UI design, Info Vis seeks to apply interaction structure and presentations to the underlying information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But Info Vis often succeeds by transcending or ignoring the underlying information models and instead applying creative transformations to them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Models of the Search Process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1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Are the concepts and design guidance that emerged from the first 100 years of library and information science still relevant?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Classical model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More recent models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Iterative models - IR as problem-solving dialog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"Berry picking" 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Information Foraging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 More Typical Definition of IA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DD892E6C-3556-4245-9DDB-0D1AC7261743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867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9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828800"/>
            <a:ext cx="7331473" cy="43137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User Interface Design Idioms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371600"/>
            <a:ext cx="4645157" cy="5256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0" y="1905000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UC Berkeley OS Sign"/>
              </a:rPr>
              <a:t>Tidwell, Jenifer.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</a:rPr>
              <a:t>Designing Interfaces: Patterns for Effective Interaction Design</a:t>
            </a:r>
          </a:p>
          <a:p>
            <a:endParaRPr lang="en-US" sz="2400" dirty="0" smtClean="0">
              <a:latin typeface="UC Berkeley OS Sign"/>
            </a:endParaRPr>
          </a:p>
          <a:p>
            <a:r>
              <a:rPr lang="en-US" sz="2400" dirty="0" smtClean="0">
                <a:latin typeface="UC Berkeley OS Sign"/>
                <a:hlinkClick r:id="rId5"/>
              </a:rPr>
              <a:t>www.amazon.com/dp/1449379702</a:t>
            </a:r>
            <a:endParaRPr lang="en-US" sz="24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Where Is IA Most Important in UI Design?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13" y="1752600"/>
            <a:ext cx="8901687" cy="4495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Narrowing the Scope of IA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Close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313" y="1757095"/>
            <a:ext cx="8901687" cy="44868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IA is Now Compatible 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with Organizing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610600" cy="50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Applications in the IA region involve information that is explicitly organized according to rules or constraints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The applications present, collect, and manipulate information according to these rules or constraints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For "Transactional" applications the rules are encoded in document type and process models from some domain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Many "Visualization" applications operate on document and data models from multiple domains and apply additional structural and presentational models (or "metaphors") to them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Finally, the </a:t>
            </a:r>
            <a:br>
              <a:rPr lang="en-US" sz="3400" dirty="0" smtClean="0">
                <a:sym typeface="UC Berkeley OS Sign"/>
              </a:rPr>
            </a:br>
            <a:r>
              <a:rPr lang="en-US" sz="3400" dirty="0" smtClean="0">
                <a:sym typeface="UC Berkeley OS Sign"/>
              </a:rPr>
              <a:t>“Polar Bear” Book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610600" cy="46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"Exact organization schemes are relatively easy to design and maintain because there is little intellectual work involved in assigning items to categories"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Alphabetical - Arrange resources according to the spelling of their names or identifiers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Chronological - Arrange resources according to some time-related property or descriptor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Geographical - Arrange resources  according to location information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Are These Organizing Schemes Truly Objective and Exact?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610600" cy="33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Are these resources "Cars" or "Automobiles" -&gt; changes the alphabetical ordering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Is "Van Gogh" a "V" name or a "G" name -&gt; changes the alphabetical ordering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Geopolitical effectivity:  “What country do you live in?” – depends on when you ask (See TDO note 187) </a:t>
            </a:r>
          </a:p>
          <a:p>
            <a:pPr marL="482186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Are These Organizing Schemes Truly Ambiguous and Subjective?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2362200"/>
            <a:ext cx="8610600" cy="33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>
                <a:latin typeface="UC Berkeley OS Sign"/>
              </a:rPr>
              <a:t>Topic  (see Google News, algorithmic assignment of stories to topics)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>
                <a:latin typeface="UC Berkeley OS Sign"/>
              </a:rPr>
              <a:t>Task (maybe ambiguous for information resources, but not so much for physical ones)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>
                <a:latin typeface="UC Berkeley OS Sign"/>
              </a:rPr>
              <a:t>Audience (data mining or discrete choice modeling to identify customer segments)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>
                <a:latin typeface="UC Berkeley OS Sign"/>
              </a:rPr>
              <a:t>Metaphor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Things I Agree with in the Polar Bear Book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81200"/>
            <a:ext cx="8610600" cy="35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 most situations, there is an ongoing need for classifying new items and for modifying the organization scheme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In designing a topical organization scheme, you are defining the universe of content (both present and future) that users will expect to find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2800" dirty="0" smtClean="0"/>
              <a:t>Using multiple schemes together while presenting them separately enables flexibility without causing confusion</a:t>
            </a:r>
            <a:endParaRPr lang="en-US" sz="2800" dirty="0">
              <a:latin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2013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10 September 2013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4.3 – Social Tagging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Classical Model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26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Assumes a "go to the library and use the IR system" to search specialized bibliographic collections – resource descriptions, not resource content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Often required a trained searcher as an intermediary actually doing the search (e.g., reference librarian) because UIs were complex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Social Tagging - Overview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385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Trant’s</a:t>
            </a:r>
            <a:r>
              <a:rPr lang="en-US" sz="2400" dirty="0" smtClean="0"/>
              <a:t> definition:  “Publicly labeling or categorizing resources in a shared online environment”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The aggregated results of individual tags have been described as: collaborative, cooperative, distributed, dynamic, community-based, </a:t>
            </a:r>
            <a:r>
              <a:rPr lang="en-US" sz="2400" dirty="0" err="1" smtClean="0"/>
              <a:t>folksonomic</a:t>
            </a:r>
            <a:r>
              <a:rPr lang="en-US" sz="2400" dirty="0" smtClean="0"/>
              <a:t>,  </a:t>
            </a:r>
            <a:r>
              <a:rPr lang="en-US" sz="2400" dirty="0" err="1" smtClean="0"/>
              <a:t>wikified</a:t>
            </a:r>
            <a:r>
              <a:rPr lang="en-US" sz="2400" dirty="0" smtClean="0"/>
              <a:t>, </a:t>
            </a:r>
            <a:r>
              <a:rPr lang="en-US" sz="2400" dirty="0" err="1" smtClean="0"/>
              <a:t>ethnoclassification</a:t>
            </a:r>
            <a:r>
              <a:rPr lang="en-US" sz="2400" dirty="0" smtClean="0"/>
              <a:t>, democratic, user-assigned, or user-generated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Tag sharing (or visibility) creates additional value through network effects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Why People Tag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70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To organize resources for personal use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Content-based description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Task-based description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To enable sharing and communication to known audiences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To express opinions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To entertain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Tagging and the “Long Tail”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437959" cy="412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 Interest in tagging and </a:t>
            </a:r>
            <a:r>
              <a:rPr lang="en-US" sz="2400" dirty="0" err="1" smtClean="0"/>
              <a:t>folksonomy</a:t>
            </a:r>
            <a:r>
              <a:rPr lang="en-US" sz="2400" dirty="0" smtClean="0"/>
              <a:t> derives in part from the information discovery needs of the ‘long tail”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Digitization/</a:t>
            </a:r>
            <a:r>
              <a:rPr lang="en-US" sz="2400" dirty="0" err="1" smtClean="0"/>
              <a:t>webification</a:t>
            </a:r>
            <a:r>
              <a:rPr lang="en-US" sz="2400" dirty="0" smtClean="0"/>
              <a:t> enables infrequently needed or accessed resources to remain available… if they can be found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Resources in the “long tail” are also hard to “re-find” because of their lack of prominence in large collections; tagging is a mechanism for individuals to create personal collections of “stuff they’ve seen”, enabling them to “keep found things found”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/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Conceptual Model of Social Tagging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49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800" dirty="0" smtClean="0"/>
              <a:t>				</a:t>
            </a:r>
            <a:endParaRPr lang="en-US" sz="2800" dirty="0">
              <a:latin typeface="UC Berkeley OS Sign"/>
            </a:endParaRPr>
          </a:p>
        </p:txBody>
      </p:sp>
      <p:pic>
        <p:nvPicPr>
          <p:cNvPr id="8" name="Picture 7" descr="TagsUse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1828800"/>
            <a:ext cx="5981700" cy="4486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The Conceptual Model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53641" y="2035969"/>
            <a:ext cx="8036719" cy="115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Three kinds of relationships: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between resources (the links)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between people and resources (the tags people apply to resources)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between people (some pre-existing, some because they share the same relationships to the resources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Links between items can be inferred from links between people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Links between people can be inferred from links between resources</a:t>
            </a:r>
          </a:p>
          <a:p>
            <a:endParaRPr lang="en-US" sz="2800" dirty="0" smtClean="0"/>
          </a:p>
          <a:p>
            <a:r>
              <a:rPr lang="en-US" sz="2800" dirty="0" smtClean="0"/>
              <a:t>we'll talk more about that in the context of "collaborative filtering" or "recommender systems" later this semester</a:t>
            </a:r>
            <a:endParaRPr lang="en-US" sz="2800" dirty="0" smtClean="0">
              <a:latin typeface="UC Berkeley OS Sign"/>
            </a:endParaRP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“Categorizing” is probably in this definition because of the prominence of “</a:t>
            </a:r>
            <a:r>
              <a:rPr lang="en-US" sz="2800" dirty="0" err="1" smtClean="0"/>
              <a:t>folksonomy</a:t>
            </a:r>
            <a:r>
              <a:rPr lang="en-US" sz="2800" dirty="0" smtClean="0"/>
              <a:t>” in discussions of tagging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Because “</a:t>
            </a:r>
            <a:r>
              <a:rPr lang="en-US" sz="2800" dirty="0" err="1" smtClean="0"/>
              <a:t>folksonomy</a:t>
            </a:r>
            <a:r>
              <a:rPr lang="en-US" sz="2800" dirty="0" smtClean="0"/>
              <a:t>” is a blend of “folk” and “taxonomy” and the latter is a system of categories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Tag sharing (or visibility) creates additional value through network effects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Tagging Vs. Categorizing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421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</a:t>
            </a:r>
            <a:r>
              <a:rPr lang="en-US" sz="2400" dirty="0" smtClean="0"/>
              <a:t>“Categorizing” is probably in </a:t>
            </a:r>
            <a:r>
              <a:rPr lang="en-US" sz="2400" dirty="0" err="1" smtClean="0"/>
              <a:t>Trant’s</a:t>
            </a:r>
            <a:r>
              <a:rPr lang="en-US" sz="2400" dirty="0" smtClean="0"/>
              <a:t> definition because of the prominence of “</a:t>
            </a:r>
            <a:r>
              <a:rPr lang="en-US" sz="2400" dirty="0" err="1" smtClean="0"/>
              <a:t>folksonomy</a:t>
            </a:r>
            <a:r>
              <a:rPr lang="en-US" sz="2400" dirty="0" smtClean="0"/>
              <a:t>” in discussions of tagging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 Because “</a:t>
            </a:r>
            <a:r>
              <a:rPr lang="en-US" sz="2400" dirty="0" err="1" smtClean="0"/>
              <a:t>folksonomy</a:t>
            </a:r>
            <a:r>
              <a:rPr lang="en-US" sz="2400" dirty="0" smtClean="0"/>
              <a:t>” is a blend of “folk” and “taxonomy” and the latter is a system of 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But “labeling” and “categorizing” aren’t synonyms 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Tagging describes resources, but this isn’t the same as assigning them to categories</a:t>
            </a:r>
          </a:p>
          <a:p>
            <a:pPr marL="6179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Most tagging implementations don’t impose a pre-existing set of tags, so there is no category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Design Dimensions for Tagging Systems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93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What can be tagged? (anything, photos, web resources, bibliographic resources…)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Tagging lexicography?  (whitespace delimited string, phrases, normalization)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Who can tag?  (self, permitted people, anyone)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Tagging support?  (none, suggested, previous tags visible)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 Aggregation model?  (none, “bag”, labeled set)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/>
          </a:bodyPr>
          <a:lstStyle/>
          <a:p>
            <a:r>
              <a:rPr lang="en-US" dirty="0" smtClean="0"/>
              <a:t>TDO 3.1-3.4, 3.6</a:t>
            </a:r>
          </a:p>
          <a:p>
            <a:r>
              <a:rPr lang="en-US" dirty="0" smtClean="0"/>
              <a:t>Kent Preface and Chapter 1</a:t>
            </a:r>
            <a:endParaRPr lang="en-US" sz="2800" dirty="0" smtClean="0"/>
          </a:p>
          <a:p>
            <a:pPr marL="160721" indent="-160721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39" algn="l"/>
                <a:tab pos="1312550" algn="l"/>
                <a:tab pos="1973290" algn="l"/>
                <a:tab pos="2625100" algn="l"/>
                <a:tab pos="3285840" algn="l"/>
                <a:tab pos="3946580" algn="l"/>
                <a:tab pos="4598391" algn="l"/>
                <a:tab pos="5241272" algn="l"/>
                <a:tab pos="5910941" algn="l"/>
                <a:tab pos="6562751" algn="l"/>
                <a:tab pos="7232420" algn="l"/>
                <a:tab pos="7875301" algn="l"/>
              </a:tabLst>
              <a:defRPr/>
            </a:pPr>
            <a:endParaRPr lang="en-US" sz="2800" dirty="0" smtClean="0"/>
          </a:p>
        </p:txBody>
      </p:sp>
      <p:sp>
        <p:nvSpPr>
          <p:cNvPr id="57347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59658" algn="l"/>
                <a:tab pos="1311502" algn="l"/>
                <a:tab pos="1972275" algn="l"/>
                <a:tab pos="2624119" algn="l"/>
                <a:tab pos="3284892" algn="l"/>
                <a:tab pos="3945666" algn="l"/>
                <a:tab pos="4597510" algn="l"/>
                <a:tab pos="5240424" algn="l"/>
                <a:tab pos="5910127" algn="l"/>
                <a:tab pos="6561971" algn="l"/>
                <a:tab pos="7231674" algn="l"/>
                <a:tab pos="7874589" algn="l"/>
              </a:tabLst>
            </a:pPr>
            <a:r>
              <a:rPr lang="en-US" sz="3400" dirty="0" smtClean="0">
                <a:sym typeface="UC Berkeley OS Sign"/>
              </a:rPr>
              <a:t>Assigned Readings for Next Lecture</a:t>
            </a: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88" tIns="32144" rIns="64288" bIns="32144"/>
          <a:lstStyle/>
          <a:p>
            <a:pPr algn="ctr"/>
            <a:fld id="{4768E904-D7D9-4383-80F9-71ABA147CA8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8" y="642938"/>
            <a:ext cx="4675807" cy="2120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58" bIns="0">
            <a:spAutoFit/>
          </a:bodyPr>
          <a:lstStyle/>
          <a:p>
            <a:pPr marL="34600">
              <a:lnSpc>
                <a:spcPct val="92000"/>
              </a:lnSpc>
              <a:tabLst>
                <a:tab pos="696456" algn="l"/>
                <a:tab pos="1339337" algn="l"/>
                <a:tab pos="2009005" algn="l"/>
                <a:tab pos="2660816" algn="l"/>
                <a:tab pos="3330485" algn="l"/>
                <a:tab pos="3973366" algn="l"/>
                <a:tab pos="4625177" algn="l"/>
                <a:tab pos="5285916" algn="l"/>
                <a:tab pos="5946656" algn="l"/>
                <a:tab pos="6598466" algn="l"/>
                <a:tab pos="6669898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5" y="375047"/>
            <a:ext cx="7255371" cy="2120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58" bIns="0">
            <a:spAutoFit/>
          </a:bodyPr>
          <a:lstStyle/>
          <a:p>
            <a:pPr marL="34600">
              <a:lnSpc>
                <a:spcPct val="92000"/>
              </a:lnSpc>
              <a:tabLst>
                <a:tab pos="696456" algn="l"/>
                <a:tab pos="1339337" algn="l"/>
                <a:tab pos="2009005" algn="l"/>
                <a:tab pos="2660816" algn="l"/>
                <a:tab pos="3330485" algn="l"/>
                <a:tab pos="3973366" algn="l"/>
                <a:tab pos="4625177" algn="l"/>
                <a:tab pos="5285916" algn="l"/>
                <a:tab pos="5946656" algn="l"/>
                <a:tab pos="6598466" algn="l"/>
                <a:tab pos="6669898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5735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Depiction of Classical Search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752600"/>
            <a:ext cx="8595361" cy="3581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Search Processing – Generic Model (1)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2988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user translates an information need or question(s) into a QUERY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query expresses the information need in a format or as a set of descriptive features that the system can handle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</a:t>
            </a:r>
            <a:r>
              <a:rPr lang="en-US" sz="2500" dirty="0" err="1" smtClean="0"/>
              <a:t>processable</a:t>
            </a:r>
            <a:r>
              <a:rPr lang="en-US" sz="2500" dirty="0" smtClean="0"/>
              <a:t> representation of these features make up the INDEX or INDICES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Search Processing – Generic Model (2)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382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system matches the descriptive features in the query against the features that describe the "documents" (or pointers to documents) stored by the system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Documents are retrieved when the degree of the match exceeds some measure of similarity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system presents the retrieved documents according to the measure of similarity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 user assesses the RELEVANCE of the documents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Problems With the Classical Model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9702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6800" y="1905000"/>
            <a:ext cx="7391400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People don't just search "formal" information 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Users learn during the search process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They refine their original queries and generate new ones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500" dirty="0" smtClean="0"/>
              <a:t>They might change their preferences for recall and precision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58936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Understanding Recall and Precision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0517E3FE-7F1A-45FE-8ADC-A11D6EF3917C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3072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7" name="Content Placeholder 8" descr="3766541080_2763a33f3a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72780" y="1929087"/>
            <a:ext cx="5307000" cy="32284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2417</Words>
  <Application>Microsoft Office PowerPoint</Application>
  <PresentationFormat>On-screen Show (4:3)</PresentationFormat>
  <Paragraphs>380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INFO 202 “Information Organization &amp; Retrieval” Fall 2013 </vt:lpstr>
      <vt:lpstr>Search in Organizing Systems</vt:lpstr>
      <vt:lpstr>Models of the Search Process</vt:lpstr>
      <vt:lpstr>The Classical Model</vt:lpstr>
      <vt:lpstr>Depiction of Classical Search</vt:lpstr>
      <vt:lpstr>Search Processing – Generic Model (1)</vt:lpstr>
      <vt:lpstr>Search Processing – Generic Model (2)</vt:lpstr>
      <vt:lpstr>Problems With the Classical Model</vt:lpstr>
      <vt:lpstr>Understanding Recall and Precision</vt:lpstr>
      <vt:lpstr>High Recall with Low Precision</vt:lpstr>
      <vt:lpstr>Low Recall with High Precision</vt:lpstr>
      <vt:lpstr>High Recall with High Precision</vt:lpstr>
      <vt:lpstr>Search as Problem Solving, Iterative Model</vt:lpstr>
      <vt:lpstr>Search as Dialog</vt:lpstr>
      <vt:lpstr>Iterative Models of Search</vt:lpstr>
      <vt:lpstr>The “Berry Picking” Model</vt:lpstr>
      <vt:lpstr>Berry Picking</vt:lpstr>
      <vt:lpstr>Traditional Library Search Strategies  (Bates 1999)</vt:lpstr>
      <vt:lpstr>Carnivores and Infovores</vt:lpstr>
      <vt:lpstr>Information Foraging</vt:lpstr>
      <vt:lpstr>Information Foraging</vt:lpstr>
      <vt:lpstr>INFO 202 “Information Organization &amp; Retrieval” Fall 2013 </vt:lpstr>
      <vt:lpstr>"Information Architecture"  and Organizing Systems</vt:lpstr>
      <vt:lpstr>A Definition of Information Architecture</vt:lpstr>
      <vt:lpstr>A Definition of Information Architecture in User Interface Design</vt:lpstr>
      <vt:lpstr>Information Visualization</vt:lpstr>
      <vt:lpstr>Info Vis for Business Intelligence (1)</vt:lpstr>
      <vt:lpstr>IV for Business Intelligence (2)</vt:lpstr>
      <vt:lpstr>Info Vis as a Design Specialty  for Organizing Systems</vt:lpstr>
      <vt:lpstr>A More Typical Definition of IA</vt:lpstr>
      <vt:lpstr>User Interface Design Idioms</vt:lpstr>
      <vt:lpstr>Where Is IA Most Important in UI Design?</vt:lpstr>
      <vt:lpstr>Narrowing the Scope of IA</vt:lpstr>
      <vt:lpstr>IA is Now Compatible  with Organizing Systems</vt:lpstr>
      <vt:lpstr>Finally, the  “Polar Bear” Book</vt:lpstr>
      <vt:lpstr>Are These Organizing Schemes Truly Objective and Exact?</vt:lpstr>
      <vt:lpstr>Are These Organizing Schemes Truly Ambiguous and Subjective?</vt:lpstr>
      <vt:lpstr>Things I Agree with in the Polar Bear Book</vt:lpstr>
      <vt:lpstr>INFO 202 “Information Organization &amp; Retrieval” Fall 2013 </vt:lpstr>
      <vt:lpstr>Social Tagging - Overview</vt:lpstr>
      <vt:lpstr>Why People Tag</vt:lpstr>
      <vt:lpstr>Tagging and the “Long Tail”</vt:lpstr>
      <vt:lpstr>The Conceptual Model of Social Tagging</vt:lpstr>
      <vt:lpstr>The Conceptual Model</vt:lpstr>
      <vt:lpstr>Tagging Vs. Categorizing</vt:lpstr>
      <vt:lpstr>Design Dimensions for Tagging Systems</vt:lpstr>
      <vt:lpstr>Assigned 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2013-09-09T18:55:09Z</dcterms:created>
  <dcterms:modified xsi:type="dcterms:W3CDTF">2013-09-09T18:55:17Z</dcterms:modified>
</cp:coreProperties>
</file>