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57" r:id="rId2"/>
    <p:sldId id="268" r:id="rId3"/>
    <p:sldId id="269" r:id="rId4"/>
    <p:sldId id="270" r:id="rId5"/>
    <p:sldId id="271"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48" autoAdjust="0"/>
  </p:normalViewPr>
  <p:slideViewPr>
    <p:cSldViewPr>
      <p:cViewPr varScale="1">
        <p:scale>
          <a:sx n="84" d="100"/>
          <a:sy n="84" d="100"/>
        </p:scale>
        <p:origin x="-23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3A753-8DF7-4A43-BE6E-B01DE1166B1C}"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76050-6F71-4E0A-8C35-EDFAB84E55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66800" y="609600"/>
            <a:ext cx="4572000" cy="342900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66800" y="609600"/>
            <a:ext cx="4572000" cy="342900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66800" y="609600"/>
            <a:ext cx="4572000" cy="3429000"/>
          </a:xfrm>
          <a:noFill/>
          <a:ln>
            <a:solidFill>
              <a:srgbClr val="000000"/>
            </a:solidFill>
            <a:miter lim="800000"/>
            <a:headEnd/>
            <a:tailEnd/>
          </a:ln>
        </p:spPr>
      </p:sp>
      <p:sp>
        <p:nvSpPr>
          <p:cNvPr id="129027" name="Notes Placeholder 2"/>
          <p:cNvSpPr>
            <a:spLocks noGrp="1"/>
          </p:cNvSpPr>
          <p:nvPr>
            <p:ph type="body" idx="1"/>
          </p:nvPr>
        </p:nvSpPr>
        <p:spPr bwMode="auto">
          <a:xfrm>
            <a:off x="609600" y="4343400"/>
            <a:ext cx="5486400" cy="4114800"/>
          </a:xfrm>
          <a:noFill/>
        </p:spPr>
        <p:txBody>
          <a:bodyPr wrap="square" numCol="1" anchor="t" anchorCtr="0" compatLnSpc="1">
            <a:prstTxWarp prst="textNoShape">
              <a:avLst/>
            </a:prstTxWarp>
            <a:normAutofit fontScale="92500"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B999A6A-511B-4CA0-AD36-00FFF908819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sym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F61B24-E5F8-4AB5-B34C-44FB05C19B13}"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BF45E2B4-7331-4D7D-8802-AD685F78A0C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85AE7A2-45A3-4D4E-AF1C-94C1C1AF5FE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999A6A-511B-4CA0-AD36-00FFF908819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85AE7A2-45A3-4D4E-AF1C-94C1C1AF5FE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85AE7A2-45A3-4D4E-AF1C-94C1C1AF5FE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35640-01E1-46BD-95DE-0214152109A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35640-01E1-46BD-95DE-0214152109A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35640-01E1-46BD-95DE-0214152109A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35640-01E1-46BD-95DE-0214152109A7}" type="datetimeFigureOut">
              <a:rPr lang="en-US" smtClean="0"/>
              <a:pPr/>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35640-01E1-46BD-95DE-0214152109A7}" type="datetimeFigureOut">
              <a:rPr lang="en-US" smtClean="0"/>
              <a:pPr/>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35640-01E1-46BD-95DE-0214152109A7}" type="datetimeFigureOut">
              <a:rPr lang="en-US" smtClean="0"/>
              <a:pPr/>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35640-01E1-46BD-95DE-0214152109A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02EB-0409-410A-B2E7-CBB3229081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35640-01E1-46BD-95DE-0214152109A7}" type="datetimeFigureOut">
              <a:rPr lang="en-US" smtClean="0"/>
              <a:pPr/>
              <a:t>9/3/2013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02EB-0409-410A-B2E7-CBB322908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otalrecallbook.com/about-the-boo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September 2013</a:t>
            </a:r>
            <a:br>
              <a:rPr lang="en-US" sz="3000" dirty="0" smtClean="0">
                <a:sym typeface="UC Berkeley OS Sign"/>
              </a:rPr>
            </a:br>
            <a:r>
              <a:rPr lang="en-US" sz="3000" dirty="0" smtClean="0">
                <a:sym typeface="UC Berkeley OS Sign"/>
              </a:rPr>
              <a:t>Lecture 3.1 – Activities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September 2013</a:t>
            </a:r>
            <a:br>
              <a:rPr lang="en-US" sz="3000" dirty="0" smtClean="0">
                <a:sym typeface="UC Berkeley OS Sign"/>
              </a:rPr>
            </a:br>
            <a:r>
              <a:rPr lang="en-US" sz="3000" dirty="0" smtClean="0">
                <a:sym typeface="UC Berkeley OS Sign"/>
              </a:rPr>
              <a:t>Lecture 3.2 – Selection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52200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is the process by which resources are identified, evaluated, and added to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is by definition an intentional process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dirty="0" smtClean="0"/>
              <a:t>Selection methods and criteria vary across domains (as do the words that describe them); these can be subjective or objective </a:t>
            </a:r>
            <a:endParaRPr lang="en-US" sz="25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Selecting {</a:t>
            </a:r>
            <a:r>
              <a:rPr lang="en-US" sz="3400" dirty="0" err="1" smtClean="0">
                <a:sym typeface="UC Berkeley OS Sign"/>
              </a:rPr>
              <a:t>and,or,vs</a:t>
            </a:r>
            <a:r>
              <a:rPr lang="en-US" sz="3400" dirty="0" smtClean="0">
                <a:sym typeface="UC Berkeley OS Sign"/>
              </a:rPr>
              <a:t>.} Organizing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73618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 everything and keep it all --&gt; often defaults to weak organizing principles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PRECEDES Organizing --&gt; Unique or rare resources are naturally evaluated one-at-a-time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and Organizing are more CONCURRENT --&gt; homogeneous or predictable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FOLLOWS Organizing --&gt; Resources created according to schema  </a:t>
            </a:r>
            <a:endParaRPr lang="en-US" sz="25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Selection Principles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71372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Utility or relevance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Intrinsic value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Scarcity or uniqueness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To support social or symbolic goals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many others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“Path Dependence”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Does the selection principle apply to each candidate resource in isolation?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or does the selection decision consider the items already in the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 ... or does the selection decision consider possible future selections?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Selection in Different Domains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85800" y="1676400"/>
            <a:ext cx="803671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Libraries select, collect, organize, conserve, preserve and provide access to information on behalf of a community of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Museum collections, especially of special or rare items, bring status or prestige whether or not the items have any contemporary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In "work systems" or "business models" selection is very task dependent and highly data-intensive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70000" lnSpcReduction="20000"/>
          </a:bodyPr>
          <a:lstStyle/>
          <a:p>
            <a:r>
              <a:rPr lang="en-US" dirty="0" smtClean="0"/>
              <a:t>In 1998 Gordon Bell (MSFT research) began digitally recording as much of his life as possible </a:t>
            </a:r>
          </a:p>
          <a:p>
            <a:pPr lvl="1"/>
            <a:r>
              <a:rPr lang="en-US" dirty="0" smtClean="0"/>
              <a:t>Articles, books, cards, CDs, letters, memos, papers, photos, pictures, presentations, home movies, videotaped lectures, and voice recordings... </a:t>
            </a:r>
          </a:p>
          <a:p>
            <a:pPr lvl="1"/>
            <a:r>
              <a:rPr lang="en-US" dirty="0" smtClean="0"/>
              <a:t>Printed resources were scanned</a:t>
            </a:r>
          </a:p>
          <a:p>
            <a:pPr lvl="1"/>
            <a:r>
              <a:rPr lang="en-US" dirty="0" smtClean="0"/>
              <a:t>Everything he did on his computer was captured </a:t>
            </a:r>
          </a:p>
          <a:p>
            <a:pPr lvl="1"/>
            <a:r>
              <a:rPr lang="en-US" dirty="0" smtClean="0"/>
              <a:t>He wore a "</a:t>
            </a:r>
            <a:r>
              <a:rPr lang="en-US" dirty="0" err="1" smtClean="0"/>
              <a:t>sensecam</a:t>
            </a:r>
            <a:r>
              <a:rPr lang="en-US" dirty="0" smtClean="0"/>
              <a:t>" that took photos and logged biometric and ambient data</a:t>
            </a:r>
          </a:p>
          <a:p>
            <a:r>
              <a:rPr lang="en-US" dirty="0" smtClean="0"/>
              <a:t>Little or no concurrent organization but "The more that is captured, the more correlation is possible to help find things“</a:t>
            </a:r>
          </a:p>
          <a:p>
            <a:r>
              <a:rPr lang="en-US" dirty="0" smtClean="0"/>
              <a:t>2009 Book: </a:t>
            </a:r>
            <a:r>
              <a:rPr lang="en-US" dirty="0" smtClean="0">
                <a:hlinkClick r:id="rId3"/>
              </a:rPr>
              <a:t>Your Life, Uploaded</a:t>
            </a:r>
            <a:r>
              <a:rPr lang="en-US" dirty="0" smtClean="0"/>
              <a:t> http://totalrecallbook.com/about-the-book/</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“My Life Bits”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0063" y="80367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a:t>
            </a:r>
            <a:r>
              <a:rPr lang="en-US" sz="3400" dirty="0" err="1" smtClean="0">
                <a:sym typeface="UC Berkeley OS Sign"/>
              </a:rPr>
              <a:t>SenseCam</a:t>
            </a:r>
            <a:endParaRPr lang="en-US" sz="3400" dirty="0" smtClean="0">
              <a:sym typeface="UC Berkeley OS Sign"/>
            </a:endParaRPr>
          </a:p>
        </p:txBody>
      </p:sp>
      <p:sp>
        <p:nvSpPr>
          <p:cNvPr id="3481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8A66603-2ECD-4DEE-A464-481A70DA0E8C}"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482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4823" name="Content Placeholder 8" descr="ProgrammableWeb.PNG"/>
          <p:cNvPicPr>
            <a:picLocks noGrp="1" noChangeAspect="1"/>
          </p:cNvPicPr>
          <p:nvPr>
            <p:ph idx="1"/>
          </p:nvPr>
        </p:nvPicPr>
        <p:blipFill>
          <a:blip r:embed="rId4" cstate="print"/>
          <a:stretch>
            <a:fillRect/>
          </a:stretch>
        </p:blipFill>
        <p:spPr>
          <a:xfrm>
            <a:off x="1752600" y="1828800"/>
            <a:ext cx="5943600" cy="4457699"/>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lnSpcReduction="10000"/>
          </a:bodyPr>
          <a:lstStyle/>
          <a:p>
            <a:r>
              <a:rPr lang="en-US" dirty="0" smtClean="0"/>
              <a:t>Digitization separates selection from storage concerns because access need not imply actual "holding" of the resources</a:t>
            </a:r>
          </a:p>
          <a:p>
            <a:r>
              <a:rPr lang="en-US" dirty="0" smtClean="0"/>
              <a:t>Digital capture and copying of photos, videos, music and documents reduces their distinctiveness</a:t>
            </a:r>
          </a:p>
          <a:p>
            <a:r>
              <a:rPr lang="en-US" dirty="0" smtClean="0"/>
              <a:t>The "digital torrent" of scientific and sensor data makes collection easy and selection more important</a:t>
            </a: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Digitization and Selection</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dirty="0" smtClean="0"/>
              <a:t>The web has no centralized and authoritative directory or catalog</a:t>
            </a:r>
          </a:p>
          <a:p>
            <a:r>
              <a:rPr lang="en-US" dirty="0" smtClean="0"/>
              <a:t>The web can be treated as a combination of a very large number of domain- or topic-specific resource collections that are created by individuals or identified by computational analysis</a:t>
            </a:r>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Selection on the Web</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Activities in Organizing Systems</a:t>
            </a: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86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8679" name="Content Placeholder 8" descr="3766541080_2763a33f3a_o.jpg"/>
          <p:cNvPicPr>
            <a:picLocks noGrp="1" noChangeAspect="1"/>
          </p:cNvPicPr>
          <p:nvPr>
            <p:ph idx="1"/>
          </p:nvPr>
        </p:nvPicPr>
        <p:blipFill>
          <a:blip r:embed="rId4" cstate="print"/>
          <a:srcRect/>
          <a:stretch>
            <a:fillRect/>
          </a:stretch>
        </p:blipFill>
        <p:spPr>
          <a:xfrm>
            <a:off x="1143000" y="1607344"/>
            <a:ext cx="6652617" cy="5070947"/>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September 2013</a:t>
            </a:r>
            <a:br>
              <a:rPr lang="en-US" sz="3000" dirty="0" smtClean="0">
                <a:sym typeface="UC Berkeley OS Sign"/>
              </a:rPr>
            </a:br>
            <a:r>
              <a:rPr lang="en-US" sz="3000" dirty="0" smtClean="0">
                <a:sym typeface="UC Berkeley OS Sign"/>
              </a:rPr>
              <a:t>Lecture 3.3 – Organizing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Almost any property of resources can be used to organize them, but the most appropriate or effective properties differ across resource types and tasks</a:t>
            </a:r>
          </a:p>
          <a:p>
            <a:r>
              <a:rPr lang="en-US" sz="2400" dirty="0" smtClean="0"/>
              <a:t>Are you organizing the resources you have, or do you need to create an organizing system that can apply to resources that you have not yet collected or that might not even exist yet?</a:t>
            </a:r>
          </a:p>
          <a:p>
            <a:r>
              <a:rPr lang="en-US" sz="2400" dirty="0" smtClean="0"/>
              <a:t>Selection is easier if there are clear organizing principles because they establish specifications or locations for the resources to be collected</a:t>
            </a: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990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Matching Organizing Principles to</a:t>
            </a:r>
            <a:br>
              <a:rPr lang="en-US" sz="3400" dirty="0" smtClean="0">
                <a:sym typeface="UC Berkeley OS Sign"/>
              </a:rPr>
            </a:br>
            <a:r>
              <a:rPr lang="en-US" sz="3400" dirty="0" smtClean="0">
                <a:sym typeface="UC Berkeley OS Sign"/>
              </a:rPr>
              <a:t> Resource Types and Interactions</a:t>
            </a: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86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8679" name="Content Placeholder 8" descr="3766541080_2763a33f3a_o.jpg"/>
          <p:cNvPicPr>
            <a:picLocks noGrp="1" noChangeAspect="1"/>
          </p:cNvPicPr>
          <p:nvPr>
            <p:ph idx="1"/>
          </p:nvPr>
        </p:nvPicPr>
        <p:blipFill>
          <a:blip r:embed="rId4" cstate="print"/>
          <a:stretch>
            <a:fillRect/>
          </a:stretch>
        </p:blipFill>
        <p:spPr>
          <a:xfrm>
            <a:off x="304800" y="2438400"/>
            <a:ext cx="8551724" cy="2902402"/>
          </a:xfrm>
        </p:spPr>
      </p:pic>
      <p:sp>
        <p:nvSpPr>
          <p:cNvPr id="8" name="Rectangle 7"/>
          <p:cNvSpPr/>
          <p:nvPr/>
        </p:nvSpPr>
        <p:spPr>
          <a:xfrm>
            <a:off x="457200" y="5181600"/>
            <a:ext cx="7924800" cy="1200329"/>
          </a:xfrm>
          <a:prstGeom prst="rect">
            <a:avLst/>
          </a:prstGeom>
        </p:spPr>
        <p:txBody>
          <a:bodyPr wrap="square">
            <a:spAutoFit/>
          </a:bodyPr>
          <a:lstStyle/>
          <a:p>
            <a:pPr marL="342900" indent="-342900">
              <a:spcBef>
                <a:spcPct val="20000"/>
              </a:spcBef>
              <a:buFont typeface="Arial" pitchFamily="34" charset="0"/>
              <a:buChar char="•"/>
            </a:pPr>
            <a:r>
              <a:rPr lang="en-US" sz="2400" dirty="0" smtClean="0"/>
              <a:t>Almost any property of resources can be used to organize them, but the most appropriate or effective properties differ across resource types and tasks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Bibliographic classification</a:t>
            </a:r>
          </a:p>
          <a:p>
            <a:r>
              <a:rPr lang="en-US" sz="2400" dirty="0" smtClean="0"/>
              <a:t>We’ll discuss this a lot in chapter 4 on Resource Description and chapter 7 on classification</a:t>
            </a:r>
            <a:endParaRPr lang="en-US" sz="24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Organization in</a:t>
            </a:r>
            <a:br>
              <a:rPr lang="en-US" sz="3400" dirty="0" smtClean="0">
                <a:sym typeface="UC Berkeley OS Sign"/>
              </a:rPr>
            </a:br>
            <a:r>
              <a:rPr lang="en-US" sz="3400" dirty="0" smtClean="0">
                <a:sym typeface="UC Berkeley OS Sign"/>
              </a:rPr>
              <a:t> Libraries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Corporate or specialized libraries are narrowly focused organizing systems that support the knowledge management and reuse needs of a particular group of experts</a:t>
            </a:r>
          </a:p>
          <a:p>
            <a:r>
              <a:rPr lang="en-US" sz="2400" dirty="0" smtClean="0"/>
              <a:t>They need a narrower and deeper system that will often have proprietary aspects</a:t>
            </a:r>
          </a:p>
          <a:p>
            <a:r>
              <a:rPr lang="en-US" sz="2400" dirty="0" smtClean="0"/>
              <a:t>Access control mechanisms are often implicit in the organizing system</a:t>
            </a:r>
            <a:endParaRPr lang="en-US" sz="24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Organization in</a:t>
            </a:r>
            <a:br>
              <a:rPr lang="en-US" sz="3400" dirty="0" smtClean="0">
                <a:sym typeface="UC Berkeley OS Sign"/>
              </a:rPr>
            </a:br>
            <a:r>
              <a:rPr lang="en-US" sz="3400" dirty="0" smtClean="0">
                <a:sym typeface="UC Berkeley OS Sign"/>
              </a:rPr>
              <a:t> Corporate Knowledge Management</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Museum collections often have a very distinctive or idiosyncratic character because many of them began as or grew through the acquisition of private collections</a:t>
            </a:r>
          </a:p>
          <a:p>
            <a:r>
              <a:rPr lang="en-US" sz="2400" dirty="0" smtClean="0"/>
              <a:t>Because non-text objects are more semantically opaque than text ones, there is greater need for description resources or metadata</a:t>
            </a:r>
            <a:endParaRPr lang="en-US" sz="24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Organization in Museums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Archives often collect sets of documents ("</a:t>
            </a:r>
            <a:r>
              <a:rPr lang="en-US" sz="2400" dirty="0" err="1" smtClean="0"/>
              <a:t>fonds</a:t>
            </a:r>
            <a:r>
              <a:rPr lang="en-US" sz="2400" dirty="0" smtClean="0"/>
              <a:t>") that have themselves been previously organized as a result of their generation and use</a:t>
            </a:r>
          </a:p>
          <a:p>
            <a:r>
              <a:rPr lang="en-US" sz="2400" dirty="0" smtClean="0"/>
              <a:t>This "original order" embodies the implicit or explicit organizing system of the person or entity that created the documents</a:t>
            </a:r>
          </a:p>
          <a:p>
            <a:r>
              <a:rPr lang="en-US" sz="2400" dirty="0" smtClean="0"/>
              <a:t>As a result, archival documents are often kept in this original order </a:t>
            </a:r>
          </a:p>
          <a:p>
            <a:r>
              <a:rPr lang="en-US" sz="2400" dirty="0" smtClean="0"/>
              <a:t>The "provenance" is an important set of information about the documents and influences how much they can be trusted</a:t>
            </a:r>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Organization in</a:t>
            </a:r>
            <a:br>
              <a:rPr lang="en-US" sz="3400" dirty="0" smtClean="0">
                <a:sym typeface="UC Berkeley OS Sign"/>
              </a:rPr>
            </a:br>
            <a:r>
              <a:rPr lang="en-US" sz="3400" dirty="0" smtClean="0">
                <a:sym typeface="UC Berkeley OS Sign"/>
              </a:rPr>
              <a:t> Archives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“Respect pour les </a:t>
            </a:r>
            <a:r>
              <a:rPr lang="en-US" sz="3400" dirty="0" err="1" smtClean="0">
                <a:sym typeface="UC Berkeley OS Sign"/>
              </a:rPr>
              <a:t>fonds</a:t>
            </a:r>
            <a:r>
              <a:rPr lang="en-US" sz="3400" dirty="0" smtClean="0">
                <a:sym typeface="UC Berkeley OS Sign"/>
              </a:rPr>
              <a:t>” in Museums</a:t>
            </a: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86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8679" name="Content Placeholder 8" descr="3766541080_2763a33f3a_o.jpg"/>
          <p:cNvPicPr>
            <a:picLocks noGrp="1" noChangeAspect="1"/>
          </p:cNvPicPr>
          <p:nvPr>
            <p:ph idx="1"/>
          </p:nvPr>
        </p:nvPicPr>
        <p:blipFill>
          <a:blip r:embed="rId4" cstate="print"/>
          <a:stretch>
            <a:fillRect/>
          </a:stretch>
        </p:blipFill>
        <p:spPr>
          <a:xfrm>
            <a:off x="1066800" y="1828800"/>
            <a:ext cx="3124200" cy="4669383"/>
          </a:xfrm>
        </p:spPr>
      </p:pic>
      <p:sp>
        <p:nvSpPr>
          <p:cNvPr id="8" name="Rectangle 7"/>
          <p:cNvSpPr/>
          <p:nvPr/>
        </p:nvSpPr>
        <p:spPr>
          <a:xfrm>
            <a:off x="5029200" y="1828800"/>
            <a:ext cx="3352800" cy="4154984"/>
          </a:xfrm>
          <a:prstGeom prst="rect">
            <a:avLst/>
          </a:prstGeom>
        </p:spPr>
        <p:txBody>
          <a:bodyPr wrap="square">
            <a:spAutoFit/>
          </a:bodyPr>
          <a:lstStyle/>
          <a:p>
            <a:pPr>
              <a:buFont typeface="Arial" pitchFamily="34" charset="0"/>
              <a:buChar char="•"/>
              <a:defRPr/>
            </a:pPr>
            <a:r>
              <a:rPr lang="en-US" sz="2400" dirty="0" smtClean="0"/>
              <a:t> </a:t>
            </a:r>
            <a:r>
              <a:rPr lang="en-US" sz="2000" dirty="0" smtClean="0"/>
              <a:t>The “</a:t>
            </a:r>
            <a:r>
              <a:rPr lang="en-US" sz="2000" dirty="0" err="1" smtClean="0"/>
              <a:t>fonds</a:t>
            </a:r>
            <a:r>
              <a:rPr lang="en-US" sz="2000" dirty="0" smtClean="0"/>
              <a:t>” principle of archives sometimes has an analogy in museums, when the museum is housed in a building donated by the original collector and the resources are kept in their original locations</a:t>
            </a:r>
          </a:p>
          <a:p>
            <a:pPr>
              <a:buFont typeface="Arial" pitchFamily="34" charset="0"/>
              <a:buChar char="•"/>
              <a:defRPr/>
            </a:pPr>
            <a:endParaRPr lang="en-US" sz="2000" dirty="0" smtClean="0"/>
          </a:p>
          <a:p>
            <a:pPr>
              <a:buFont typeface="Arial" pitchFamily="34" charset="0"/>
              <a:buChar char="•"/>
              <a:defRPr/>
            </a:pPr>
            <a:r>
              <a:rPr lang="en-US" sz="2000" dirty="0" smtClean="0"/>
              <a:t>This is the Frick Museum in Pittsburgh; see also TDO case study about Barnes Collection (10.5.2)</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For digital resources the distinction between primary resources and description resources is less clear and less important because they are often organized and stored together</a:t>
            </a:r>
          </a:p>
          <a:p>
            <a:r>
              <a:rPr lang="en-US" sz="2400" dirty="0" smtClean="0"/>
              <a:t>Being apply to apply "computational organization" in search engines or other NLP applications reduces the need for organization work by people </a:t>
            </a:r>
            <a:endParaRPr lang="en-US" sz="24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Digitization and Organization</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400" dirty="0" smtClean="0"/>
              <a:t>Can we define a logical or technical boundary around a collection of web resources?</a:t>
            </a:r>
          </a:p>
          <a:p>
            <a:r>
              <a:rPr lang="en-US" sz="2400" dirty="0" smtClean="0"/>
              <a:t>What are the implications of doing so?</a:t>
            </a:r>
            <a:endParaRPr lang="en-US" sz="2400" dirty="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err="1" smtClean="0">
                <a:sym typeface="UC Berkeley OS Sign"/>
              </a:rPr>
              <a:t>Webification</a:t>
            </a:r>
            <a:r>
              <a:rPr lang="en-US" sz="3400" dirty="0" smtClean="0">
                <a:sym typeface="UC Berkeley OS Sign"/>
              </a:rPr>
              <a:t> and Organization</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Activities in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19784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We can identify four activities in the lifecycle of every organizing system:</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Selecting resources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Organizing resources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Supporting resource-based interactions and services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a:t> Maintaining resources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September 2013</a:t>
            </a:r>
            <a:br>
              <a:rPr lang="en-US" sz="3000" dirty="0" smtClean="0">
                <a:sym typeface="UC Berkeley OS Sign"/>
              </a:rPr>
            </a:br>
            <a:r>
              <a:rPr lang="en-US" sz="3000" dirty="0" smtClean="0">
                <a:sym typeface="UC Berkeley OS Sign"/>
              </a:rPr>
              <a:t>Lecture 3.4 – Interaction Design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Interactions in Organizing Systems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19553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include any activity, function, or service supported by or enabled with respect to the resources in a collection or with respect the collection as a 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ACCESS is the fundamental interaction in all organizing systems – you wouldn’t organize anything you didn’t expect to access again – but most organizing systems have additional interactions to make access more efficient and to create additional value with the resources</a:t>
            </a: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Four Big Ones for Libraries…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609600" y="2209800"/>
            <a:ext cx="7620000" cy="4159985"/>
          </a:xfrm>
          <a:prstGeom prst="rect">
            <a:avLst/>
          </a:prstGeom>
        </p:spPr>
        <p:txBody>
          <a:bodyPr wrap="square">
            <a:spAutoFit/>
          </a:bodyPr>
          <a:lstStyle/>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FINDING resources</a:t>
            </a: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IDENTIFYING resources to confirm that that a found resource is the intended one by distinguishing it from similar ones</a:t>
            </a: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SELECTING a resource from a collection when more than one might seem to fit the search criteria</a:t>
            </a: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OBTAINING the resource if it isn’t immediately available</a:t>
            </a:r>
            <a:endParaRPr lang="en-US" sz="2800" dirty="0">
              <a:solidFill>
                <a:prstClr val="black"/>
              </a:solidFill>
              <a:latin typeface="UC Berkeley OS Sign"/>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Designing Resource-Based Interactions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33400" y="1905234"/>
            <a:ext cx="7620000" cy="4952766"/>
          </a:xfrm>
          <a:prstGeom prst="rect">
            <a:avLst/>
          </a:prstGeom>
        </p:spPr>
        <p:txBody>
          <a:bodyPr wrap="square">
            <a:spAutoFit/>
          </a:bodyPr>
          <a:lstStyle/>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a:t>
            </a:r>
            <a:r>
              <a:rPr lang="en-US" sz="2800" dirty="0" smtClean="0"/>
              <a:t>Important distinction between interactions that are directly afforded by the resources from those that must be designed</a:t>
            </a:r>
            <a:endParaRPr lang="en-US" sz="2800" dirty="0" smtClean="0">
              <a:solidFill>
                <a:prstClr val="black"/>
              </a:solidFill>
              <a:latin typeface="UC Berkeley OS Sign"/>
              <a:sym typeface="UC Berkeley OS Sign"/>
            </a:endParaRP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nature of interactions depends on how we identify and define "resource" </a:t>
            </a:r>
            <a:r>
              <a:rPr lang="en-US" sz="2800" dirty="0" smtClean="0">
                <a:solidFill>
                  <a:prstClr val="black"/>
                </a:solidFill>
                <a:latin typeface="UC Berkeley OS Sign"/>
                <a:sym typeface="UC Berkeley OS Sign"/>
              </a:rPr>
              <a:t> </a:t>
            </a: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Selecting and organizing have no purpose if you don't allow interactions to the resource (to the appropriate "agents")</a:t>
            </a:r>
          </a:p>
          <a:p>
            <a:pPr marL="160729" lvl="0"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prstClr val="black"/>
                </a:solidFill>
                <a:latin typeface="UC Berkeley OS Sign"/>
                <a:sym typeface="UC Berkeley OS Sign"/>
              </a:rPr>
              <a:t> </a:t>
            </a:r>
            <a:r>
              <a:rPr lang="en-US" sz="2800" dirty="0" smtClean="0"/>
              <a:t>Who we consider "appropriate" differs a great deal; contrast libraries, museums, archives, scientific and business data</a:t>
            </a:r>
            <a:endParaRPr lang="en-US" sz="2800" dirty="0">
              <a:solidFill>
                <a:prstClr val="black"/>
              </a:solidFill>
              <a:latin typeface="UC Berkeley OS Sign"/>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Mediated Interactions (in Paris)</a:t>
            </a:r>
          </a:p>
        </p:txBody>
      </p:sp>
      <p:sp>
        <p:nvSpPr>
          <p:cNvPr id="286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D892E6C-3556-4245-9DDB-0D1AC7261743}"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867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28679" name="Content Placeholder 8" descr="3766541080_2763a33f3a_o.jpg"/>
          <p:cNvPicPr>
            <a:picLocks noGrp="1" noChangeAspect="1"/>
          </p:cNvPicPr>
          <p:nvPr>
            <p:ph idx="1"/>
          </p:nvPr>
        </p:nvPicPr>
        <p:blipFill>
          <a:blip r:embed="rId4" cstate="print"/>
          <a:stretch>
            <a:fillRect/>
          </a:stretch>
        </p:blipFill>
        <p:spPr>
          <a:xfrm>
            <a:off x="381000" y="1752600"/>
            <a:ext cx="8562946" cy="365760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Digitization and Interactions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33400" y="1905234"/>
            <a:ext cx="7620000" cy="478605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variety and functions of interactions with digital resources are determined by the amount of structure and semantics in their encoding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can also be supported with digital resources that describe or are otherwise associated with the primary or original digital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Access controls for the interactions involving digital resources can be very precisely defined and enforced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Document Type Spectrum</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457200" y="1828800"/>
            <a:ext cx="8075056" cy="2895600"/>
          </a:xfrm>
        </p:spPr>
      </p:pic>
      <p:sp>
        <p:nvSpPr>
          <p:cNvPr id="8" name="TextBox 7"/>
          <p:cNvSpPr txBox="1"/>
          <p:nvPr/>
        </p:nvSpPr>
        <p:spPr>
          <a:xfrm>
            <a:off x="381000" y="5562600"/>
            <a:ext cx="7010400" cy="369332"/>
          </a:xfrm>
          <a:prstGeom prst="rect">
            <a:avLst/>
          </a:prstGeom>
          <a:noFill/>
        </p:spPr>
        <p:txBody>
          <a:bodyPr wrap="square" rtlCol="0">
            <a:spAutoFit/>
          </a:bodyPr>
          <a:lstStyle/>
          <a:p>
            <a:r>
              <a:rPr lang="en-US" dirty="0" smtClean="0"/>
              <a:t>From Glushko &amp; McGrath, DOCUMENT ENGINEERING, MIT Press 2005</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System Types &amp; the DTS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381000" y="1828800"/>
            <a:ext cx="8229600" cy="3657600"/>
          </a:xfr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Information Retrieval Models &amp; the DTS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685800" y="1752600"/>
            <a:ext cx="7787147" cy="3962400"/>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September 2013</a:t>
            </a:r>
            <a:br>
              <a:rPr lang="en-US" sz="3000" dirty="0" smtClean="0">
                <a:sym typeface="UC Berkeley OS Sign"/>
              </a:rPr>
            </a:br>
            <a:r>
              <a:rPr lang="en-US" sz="3000" dirty="0" smtClean="0">
                <a:sym typeface="UC Berkeley OS Sign"/>
              </a:rPr>
              <a:t>Lecture 3.5 – Maintenance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Closet Organizing Systems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rcRect/>
          <a:stretch>
            <a:fillRect/>
          </a:stretch>
        </p:blipFill>
        <p:spPr>
          <a:xfrm>
            <a:off x="5029200" y="2362200"/>
            <a:ext cx="3242319" cy="3065332"/>
          </a:xfrm>
        </p:spPr>
      </p:pic>
      <p:pic>
        <p:nvPicPr>
          <p:cNvPr id="8" name="Picture 7" descr="Closet.jpeg"/>
          <p:cNvPicPr>
            <a:picLocks noChangeAspect="1"/>
          </p:cNvPicPr>
          <p:nvPr/>
        </p:nvPicPr>
        <p:blipFill>
          <a:blip r:embed="rId5" cstate="print"/>
          <a:stretch>
            <a:fillRect/>
          </a:stretch>
        </p:blipFill>
        <p:spPr>
          <a:xfrm>
            <a:off x="609600" y="2362200"/>
            <a:ext cx="4064000" cy="30480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Maintaining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480903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Maintaining includes any activity whose purpose is to ensure that a resource will be available at some future time for use or reuse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We can predict future use for some kinds of resources but not for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Note that the intended future "user" of a resource might be a computational process or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For many kinds of resources, you need to preserve more than the "primary resource" for it to have future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Maintenance has many synonyms or near-synonyms across domains: Preservation, curation, governance, storage…</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Preservation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715536"/>
            <a:ext cx="8036719" cy="514246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physical resources requires that they be kept in conditions that prevent their deterioration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It might also include actions to improve access or to restore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digital copies might seem easier, but other issues arise: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many copies do we need to ensure preservation?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Do we care about which copy is the original?</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do we prevent or at least detect tampering?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(or "non-preservation") might be required by law or regulation</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Restoration</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304800" y="1676400"/>
            <a:ext cx="4084155" cy="3063116"/>
          </a:xfrm>
        </p:spPr>
      </p:pic>
      <p:pic>
        <p:nvPicPr>
          <p:cNvPr id="8" name="Picture 7" descr="2.5.2-Archivists-2.jpg"/>
          <p:cNvPicPr>
            <a:picLocks noChangeAspect="1"/>
          </p:cNvPicPr>
          <p:nvPr/>
        </p:nvPicPr>
        <p:blipFill>
          <a:blip r:embed="rId5" cstate="print"/>
          <a:stretch>
            <a:fillRect/>
          </a:stretch>
        </p:blipFill>
        <p:spPr>
          <a:xfrm>
            <a:off x="4495800" y="3048000"/>
            <a:ext cx="4114800" cy="3086100"/>
          </a:xfrm>
          <a:prstGeom prst="rect">
            <a:avLst/>
          </a:prstGeom>
        </p:spPr>
      </p:pic>
      <p:sp>
        <p:nvSpPr>
          <p:cNvPr id="9" name="TextBox 8"/>
          <p:cNvSpPr txBox="1"/>
          <p:nvPr/>
        </p:nvSpPr>
        <p:spPr>
          <a:xfrm>
            <a:off x="4876800" y="1752600"/>
            <a:ext cx="3886200" cy="923330"/>
          </a:xfrm>
          <a:prstGeom prst="rect">
            <a:avLst/>
          </a:prstGeom>
          <a:noFill/>
        </p:spPr>
        <p:txBody>
          <a:bodyPr wrap="square" rtlCol="0">
            <a:spAutoFit/>
          </a:bodyPr>
          <a:lstStyle/>
          <a:p>
            <a:r>
              <a:rPr lang="en-US" dirty="0" smtClean="0">
                <a:latin typeface="UC Berkeley OS Sign"/>
              </a:rPr>
              <a:t>Using a light table to see the tears and losses in a 19</a:t>
            </a:r>
            <a:r>
              <a:rPr lang="en-US" baseline="30000" dirty="0" smtClean="0">
                <a:latin typeface="UC Berkeley OS Sign"/>
              </a:rPr>
              <a:t>th</a:t>
            </a:r>
            <a:r>
              <a:rPr lang="en-US" dirty="0" smtClean="0">
                <a:latin typeface="UC Berkeley OS Sign"/>
              </a:rPr>
              <a:t> century document</a:t>
            </a:r>
            <a:endParaRPr lang="en-US" dirty="0">
              <a:latin typeface="UC Berkeley OS Sign"/>
            </a:endParaRPr>
          </a:p>
        </p:txBody>
      </p:sp>
      <p:sp>
        <p:nvSpPr>
          <p:cNvPr id="10" name="Left Arrow 9"/>
          <p:cNvSpPr/>
          <p:nvPr/>
        </p:nvSpPr>
        <p:spPr>
          <a:xfrm>
            <a:off x="4495800" y="20574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5257800"/>
            <a:ext cx="3886200" cy="923330"/>
          </a:xfrm>
          <a:prstGeom prst="rect">
            <a:avLst/>
          </a:prstGeom>
          <a:noFill/>
        </p:spPr>
        <p:txBody>
          <a:bodyPr wrap="square" rtlCol="0">
            <a:spAutoFit/>
          </a:bodyPr>
          <a:lstStyle/>
          <a:p>
            <a:r>
              <a:rPr lang="en-US" dirty="0" smtClean="0">
                <a:latin typeface="UC Berkeley OS Sign"/>
              </a:rPr>
              <a:t>Repairing a similar document with conservation tissue and wheat starch paste</a:t>
            </a:r>
            <a:endParaRPr lang="en-US" dirty="0">
              <a:latin typeface="UC Berkeley OS Sign"/>
            </a:endParaRPr>
          </a:p>
        </p:txBody>
      </p:sp>
      <p:sp>
        <p:nvSpPr>
          <p:cNvPr id="14" name="Left Arrow 13"/>
          <p:cNvSpPr/>
          <p:nvPr/>
        </p:nvSpPr>
        <p:spPr>
          <a:xfrm flipH="1" flipV="1">
            <a:off x="4038600" y="54864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Records Management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53641" y="2035969"/>
            <a:ext cx="8036719" cy="395643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“Records management” and “compliance” are old terms but the concerns about what information a government or business needs to preserve are very important today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Retention requirements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Non-retention requirements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Access control</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Prohibitions about keeping personally identifiable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Purging requirements and authority</a:t>
            </a:r>
            <a:endParaRPr lang="en-US" sz="2400" dirty="0">
              <a:latin typeface="UC Berkeley OS Sign"/>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Backing Up Your Computer</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1676400" y="1524000"/>
            <a:ext cx="6185631" cy="5185621"/>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Curation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828800"/>
            <a:ext cx="8036719" cy="396278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a common term for maintenance activities in "memory institutions“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It includes work to improve access (through better organization or description) or to restore / transform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decisions are often on an item-by-item basis, or for a set of closely related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Some people call "</a:t>
            </a:r>
            <a:r>
              <a:rPr lang="en-US" sz="2400" dirty="0" err="1" smtClean="0">
                <a:latin typeface="UC Berkeley OS Sign"/>
              </a:rPr>
              <a:t>Crowdsourcing</a:t>
            </a:r>
            <a:r>
              <a:rPr lang="en-US" sz="2400" dirty="0" smtClean="0">
                <a:latin typeface="UC Berkeley OS Sign"/>
              </a:rPr>
              <a:t>" and similar activities "community curation" but professional curators deprecate this usage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Cook and the "Contribution Revolution"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828800"/>
            <a:ext cx="8036719" cy="498210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Scott Cook, "The Contribution Revolution: Letting Volunteers Build Your Business", Harvard Business Review, October 2008</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Much design thinking focuses on individual customers or users treated as independent actors or whose interactions with each other are not viewed as important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More recently, designers of information systems and services have started to notice and exploit the collective actions of people who implicitly or explicitly contribute content or preference information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Putting a "user contribution system“ into place to encourage and exploit this work is challenging (hard to get incentives right)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Cook’s “Contribution Taxonomy”</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0726"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0727" name="Content Placeholder 8" descr="3766541080_2763a33f3a_o.jpg"/>
          <p:cNvPicPr>
            <a:picLocks noGrp="1" noChangeAspect="1"/>
          </p:cNvPicPr>
          <p:nvPr>
            <p:ph idx="1"/>
          </p:nvPr>
        </p:nvPicPr>
        <p:blipFill>
          <a:blip r:embed="rId4" cstate="print"/>
          <a:stretch>
            <a:fillRect/>
          </a:stretch>
        </p:blipFill>
        <p:spPr>
          <a:xfrm>
            <a:off x="1219200" y="1524000"/>
            <a:ext cx="6795231" cy="5058171"/>
          </a:xfr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Governance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828800"/>
            <a:ext cx="8036719" cy="345629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GOVERNANCE and Curation overlap, but the former term is more associated with corporate or enterprise data management and focuses more on policy than on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Governance often has an economic basis or metaphor at its foundation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"IT Governance" has broad scope, applying to the management of the complete technological environment in which information resources are maintained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85000" lnSpcReduction="20000"/>
          </a:bodyPr>
          <a:lstStyle/>
          <a:p>
            <a:r>
              <a:rPr lang="en-US" sz="2800" dirty="0" smtClean="0">
                <a:latin typeface="UC Berkeley OS Sign"/>
              </a:rPr>
              <a:t>Hearst, Marti. Search User Interfaces, 2009. Chapter 3 through 3.4</a:t>
            </a:r>
          </a:p>
          <a:p>
            <a:r>
              <a:rPr lang="en-US" sz="2800" dirty="0" err="1" smtClean="0">
                <a:latin typeface="UC Berkeley OS Sign"/>
              </a:rPr>
              <a:t>Trant</a:t>
            </a:r>
            <a:r>
              <a:rPr lang="en-US" sz="2800" dirty="0" smtClean="0">
                <a:latin typeface="UC Berkeley OS Sign"/>
              </a:rPr>
              <a:t>, Jennifer. “Studying social tagging and </a:t>
            </a:r>
            <a:r>
              <a:rPr lang="en-US" sz="2800" dirty="0" err="1" smtClean="0">
                <a:latin typeface="UC Berkeley OS Sign"/>
              </a:rPr>
              <a:t>folksonomy</a:t>
            </a:r>
            <a:r>
              <a:rPr lang="en-US" sz="2800" dirty="0" smtClean="0">
                <a:latin typeface="UC Berkeley OS Sign"/>
              </a:rPr>
              <a:t>: A review and framework.” Journal of Digital Information 10, no. 1 (2009).</a:t>
            </a:r>
          </a:p>
          <a:p>
            <a:r>
              <a:rPr lang="en-US" sz="2800" dirty="0" err="1" smtClean="0">
                <a:latin typeface="UC Berkeley OS Sign"/>
              </a:rPr>
              <a:t>Morville</a:t>
            </a:r>
            <a:r>
              <a:rPr lang="en-US" sz="2800" dirty="0" smtClean="0">
                <a:latin typeface="UC Berkeley OS Sign"/>
              </a:rPr>
              <a:t>, Peter and Rosenfeld, Louis – “Information Architecture for the World Wide Web, Third Edition”, Sections 5.3 and 5.4</a:t>
            </a:r>
          </a:p>
          <a:p>
            <a:r>
              <a:rPr lang="en-US" sz="2800" dirty="0" smtClean="0">
                <a:latin typeface="UC Berkeley OS Sign"/>
              </a:rPr>
              <a:t>Berman, Francine, and </a:t>
            </a:r>
            <a:r>
              <a:rPr lang="en-US" sz="2800" dirty="0" err="1" smtClean="0">
                <a:latin typeface="UC Berkeley OS Sign"/>
              </a:rPr>
              <a:t>Vint</a:t>
            </a:r>
            <a:r>
              <a:rPr lang="en-US" sz="2800" dirty="0" smtClean="0">
                <a:latin typeface="UC Berkeley OS Sign"/>
              </a:rPr>
              <a:t> Cerf. “Who Will Pay for Public Access to Research Data?.” Science 341, no. 6146 (2013): 616-617. </a:t>
            </a:r>
          </a:p>
          <a:p>
            <a:r>
              <a:rPr lang="en-US" sz="2800" dirty="0" smtClean="0">
                <a:latin typeface="UC Berkeley OS Sign"/>
              </a:rPr>
              <a:t>Keller, Erasing History in the Internet Era, NY Times 28 April 2013</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cs typeface="Arial" pitchFamily="34" charset="0"/>
            </a:endParaRP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Assigned 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For Your Closet Organizing System…</a:t>
            </a:r>
          </a:p>
        </p:txBody>
      </p:sp>
      <p:sp>
        <p:nvSpPr>
          <p:cNvPr id="3174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74C76958-695D-4AC4-A695-2981F136A5B7}"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175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31751" name="Rectangle 7"/>
          <p:cNvSpPr>
            <a:spLocks noChangeArrowheads="1"/>
          </p:cNvSpPr>
          <p:nvPr/>
        </p:nvSpPr>
        <p:spPr bwMode="auto">
          <a:xfrm>
            <a:off x="553641" y="2035969"/>
            <a:ext cx="8036719" cy="3878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b="1" dirty="0"/>
              <a:t>Selecting</a:t>
            </a:r>
            <a:r>
              <a:rPr lang="en-US" sz="2500" dirty="0"/>
              <a:t>: </a:t>
            </a:r>
            <a:r>
              <a:rPr lang="en-US" sz="2500" i="1" dirty="0"/>
              <a:t>Should I hang up my sweaters in the closet or put them in a drawer?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i="1" dirty="0"/>
              <a:t> </a:t>
            </a:r>
            <a:r>
              <a:rPr lang="en-US" sz="2500" b="1" dirty="0"/>
              <a:t>Organizing</a:t>
            </a:r>
            <a:r>
              <a:rPr lang="en-US" sz="2500" dirty="0"/>
              <a:t>: </a:t>
            </a:r>
            <a:r>
              <a:rPr lang="en-US" sz="2500" i="1" dirty="0"/>
              <a:t>Should I sort my shirts by color, sleeve type, or season?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i="1" dirty="0"/>
              <a:t> </a:t>
            </a:r>
            <a:r>
              <a:rPr lang="en-US" sz="2500" b="1" dirty="0"/>
              <a:t>Supporting Interactions</a:t>
            </a:r>
            <a:r>
              <a:rPr lang="en-US" sz="2500" dirty="0"/>
              <a:t>:</a:t>
            </a:r>
            <a:r>
              <a:rPr lang="en-US" sz="2500" i="1" dirty="0"/>
              <a:t> Do I need separate places for laundry or dry cleaning?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500" i="1" dirty="0"/>
              <a:t> </a:t>
            </a:r>
            <a:r>
              <a:rPr lang="en-US" sz="2500" b="1" dirty="0"/>
              <a:t>Maintaining: </a:t>
            </a:r>
            <a:r>
              <a:rPr lang="en-US" sz="2500" i="1" dirty="0"/>
              <a:t>Should I toss out my clothes based only on stains and tears, based on how long I’ve owned them, or based on whether I’m tired of them?</a:t>
            </a:r>
            <a:r>
              <a:rPr lang="en-US" sz="2500" dirty="0"/>
              <a:t> </a:t>
            </a:r>
            <a:endParaRPr lang="en-US" sz="2500" dirty="0">
              <a:latin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Stop and Reflect…</a:t>
            </a:r>
          </a:p>
        </p:txBody>
      </p:sp>
      <p:sp>
        <p:nvSpPr>
          <p:cNvPr id="3277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A0DF5CF-2635-4D1F-B0A5-86D75D517C0D}"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277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2" y="1875235"/>
            <a:ext cx="8411766" cy="3835183"/>
          </a:xfrm>
          <a:prstGeom prst="rect">
            <a:avLst/>
          </a:prstGeom>
        </p:spPr>
        <p:txBody>
          <a:bodyPr lIns="64291" tIns="32146" rIns="64291" bIns="32146">
            <a:spAutoFit/>
          </a:bodyPr>
          <a:lstStyle/>
          <a:p>
            <a:pPr>
              <a:buFont typeface="Arial" pitchFamily="34" charset="0"/>
              <a:buChar char="•"/>
              <a:defRPr/>
            </a:pPr>
            <a:r>
              <a:rPr lang="en-US" sz="2500" dirty="0">
                <a:cs typeface="Arial" pitchFamily="34" charset="0"/>
              </a:rPr>
              <a:t> </a:t>
            </a:r>
            <a:r>
              <a:rPr lang="en-US" sz="2200" dirty="0">
                <a:cs typeface="Arial" pitchFamily="34" charset="0"/>
              </a:rPr>
              <a:t>Does the definition of “Organizing System” apply to all of the types of collections, documents, and information services we’ve seen?</a:t>
            </a:r>
            <a:br>
              <a:rPr lang="en-US" sz="2200" dirty="0">
                <a:cs typeface="Arial" pitchFamily="34" charset="0"/>
              </a:rPr>
            </a:br>
            <a:endParaRPr lang="en-US" sz="2200" dirty="0">
              <a:cs typeface="Arial" pitchFamily="34" charset="0"/>
            </a:endParaRPr>
          </a:p>
          <a:p>
            <a:pPr>
              <a:buFont typeface="Arial" pitchFamily="34" charset="0"/>
              <a:buChar char="•"/>
              <a:defRPr/>
            </a:pPr>
            <a:r>
              <a:rPr lang="en-US" sz="2200" kern="0" dirty="0">
                <a:latin typeface="UC Berkeley OS Sign"/>
                <a:cs typeface="Arial" pitchFamily="34" charset="0"/>
              </a:rPr>
              <a:t> What are the consequences of using abstract terms like “resource,” “interaction,” and “maintenance” instead of more specific and domain-specific terms?</a:t>
            </a:r>
          </a:p>
          <a:p>
            <a:pPr>
              <a:buFont typeface="Arial" pitchFamily="34" charset="0"/>
              <a:buChar char="•"/>
              <a:defRPr/>
            </a:pPr>
            <a:endParaRPr lang="en-US" sz="2200" kern="0" dirty="0">
              <a:latin typeface="UC Berkeley OS Sign"/>
              <a:cs typeface="Arial" pitchFamily="34" charset="0"/>
            </a:endParaRPr>
          </a:p>
          <a:p>
            <a:pPr lvl="1">
              <a:buFont typeface="Arial" pitchFamily="34" charset="0"/>
              <a:buChar char="•"/>
              <a:defRPr/>
            </a:pPr>
            <a:r>
              <a:rPr lang="en-US" sz="2200" kern="0" dirty="0">
                <a:latin typeface="UC Berkeley OS Sign"/>
                <a:cs typeface="Arial" pitchFamily="34" charset="0"/>
              </a:rPr>
              <a:t>  Collection development, Appraisal vs. Selecting</a:t>
            </a:r>
          </a:p>
          <a:p>
            <a:pPr lvl="1">
              <a:buFont typeface="Arial" pitchFamily="34" charset="0"/>
              <a:buChar char="•"/>
              <a:defRPr/>
            </a:pPr>
            <a:r>
              <a:rPr lang="en-US" sz="2200" kern="0" dirty="0">
                <a:latin typeface="UC Berkeley OS Sign"/>
                <a:cs typeface="Arial" pitchFamily="34" charset="0"/>
              </a:rPr>
              <a:t>  Acquisition, Accession, Ingesting vs. Adding to Collection</a:t>
            </a:r>
          </a:p>
          <a:p>
            <a:pPr lvl="1">
              <a:buFont typeface="Arial" pitchFamily="34" charset="0"/>
              <a:buChar char="•"/>
              <a:defRPr/>
            </a:pPr>
            <a:r>
              <a:rPr lang="en-US" sz="2200" kern="0" dirty="0">
                <a:latin typeface="UC Berkeley OS Sign"/>
                <a:cs typeface="Arial" pitchFamily="34" charset="0"/>
              </a:rPr>
              <a:t>  Cataloging, Indexing vs. Organizing</a:t>
            </a:r>
          </a:p>
          <a:p>
            <a:pPr lvl="1">
              <a:buFont typeface="Arial" pitchFamily="34" charset="0"/>
              <a:buChar char="•"/>
              <a:defRPr/>
            </a:pPr>
            <a:r>
              <a:rPr lang="en-US" sz="2200" kern="0" dirty="0">
                <a:latin typeface="UC Berkeley OS Sign"/>
                <a:cs typeface="Arial" pitchFamily="34" charset="0"/>
              </a:rPr>
              <a:t>  Curation, Governance vs. Maintenance …</a:t>
            </a:r>
            <a:endParaRPr lang="en-US" sz="2200" kern="0" dirty="0">
              <a:latin typeface="UC Berkeley OS Sig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0063" y="80367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And Your Closet Has “Interfaces”</a:t>
            </a:r>
            <a:br>
              <a:rPr lang="en-US" sz="3400" dirty="0" smtClean="0">
                <a:sym typeface="UC Berkeley OS Sign"/>
              </a:rPr>
            </a:br>
            <a:r>
              <a:rPr lang="en-US" sz="3400" dirty="0" smtClean="0">
                <a:sym typeface="UC Berkeley OS Sign"/>
              </a:rPr>
              <a:t>But They’re Not Listed Here</a:t>
            </a:r>
          </a:p>
        </p:txBody>
      </p:sp>
      <p:sp>
        <p:nvSpPr>
          <p:cNvPr id="3481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8A66603-2ECD-4DEE-A464-481A70DA0E8C}"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482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34823" name="Content Placeholder 8" descr="ProgrammableWeb.PNG"/>
          <p:cNvPicPr>
            <a:picLocks noGrp="1" noChangeAspect="1"/>
          </p:cNvPicPr>
          <p:nvPr>
            <p:ph idx="1"/>
          </p:nvPr>
        </p:nvPicPr>
        <p:blipFill>
          <a:blip r:embed="rId4" cstate="print"/>
          <a:srcRect/>
          <a:stretch>
            <a:fillRect/>
          </a:stretch>
        </p:blipFill>
        <p:spPr>
          <a:xfrm>
            <a:off x="2321719" y="2035969"/>
            <a:ext cx="4494982" cy="4172396"/>
          </a:xfrm>
        </p:spPr>
      </p:pic>
      <p:sp>
        <p:nvSpPr>
          <p:cNvPr id="8" name="Rectangle 1"/>
          <p:cNvSpPr txBox="1">
            <a:spLocks noChangeArrowheads="1"/>
          </p:cNvSpPr>
          <p:nvPr/>
        </p:nvSpPr>
        <p:spPr bwMode="auto">
          <a:xfrm>
            <a:off x="607219" y="5893594"/>
            <a:ext cx="8228707" cy="1190997"/>
          </a:xfrm>
          <a:prstGeom prst="rect">
            <a:avLst/>
          </a:prstGeom>
          <a:noFill/>
          <a:ln w="9525">
            <a:noFill/>
            <a:miter lim="800000"/>
            <a:headEnd/>
            <a:tailEnd/>
          </a:ln>
        </p:spPr>
        <p:txBody>
          <a:bodyPr lIns="0" tIns="0" rIns="0" bIns="0" anchor="ctr"/>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500" kern="0" dirty="0">
                <a:latin typeface="UC Berkeley OS Sign"/>
                <a:ea typeface="+mj-ea"/>
                <a:cs typeface="+mj-cs"/>
                <a:sym typeface="UC Berkeley OS Sign"/>
              </a:rPr>
              <a:t>ProgrammableWeb.com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Stop and Reflect Again…</a:t>
            </a:r>
          </a:p>
        </p:txBody>
      </p:sp>
      <p:sp>
        <p:nvSpPr>
          <p:cNvPr id="3277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A0DF5CF-2635-4D1F-B0A5-86D75D517C0D}"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277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2" y="1875235"/>
            <a:ext cx="8411766" cy="1293461"/>
          </a:xfrm>
          <a:prstGeom prst="rect">
            <a:avLst/>
          </a:prstGeom>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500" dirty="0"/>
              <a:t> </a:t>
            </a:r>
            <a:r>
              <a:rPr lang="en-US" sz="2500" dirty="0" smtClean="0"/>
              <a:t>Why are there FOUR activities and not 3 or 5 or some other number?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500" dirty="0" smtClean="0"/>
              <a:t> Why are the activities given generic names?</a:t>
            </a:r>
            <a:endParaRPr lang="en-US" sz="25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about “Creating” Resources?</a:t>
            </a:r>
          </a:p>
        </p:txBody>
      </p:sp>
      <p:sp>
        <p:nvSpPr>
          <p:cNvPr id="3277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A0DF5CF-2635-4D1F-B0A5-86D75D517C0D}"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3277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8" name="Rectangle 7"/>
          <p:cNvSpPr/>
          <p:nvPr/>
        </p:nvSpPr>
        <p:spPr>
          <a:xfrm>
            <a:off x="500062" y="1875235"/>
            <a:ext cx="8411766" cy="2168060"/>
          </a:xfrm>
          <a:prstGeom prst="rect">
            <a:avLst/>
          </a:prstGeom>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500" dirty="0">
                <a:cs typeface="Arial" pitchFamily="34" charset="0"/>
              </a:rPr>
              <a:t> </a:t>
            </a:r>
            <a:r>
              <a:rPr lang="en-US" sz="2500" dirty="0" smtClean="0"/>
              <a:t>Does "intentional arrangement" imply the existence of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500" dirty="0" smtClean="0"/>
              <a:t>Can "intentional arrangement" be a pre-requisite for resource creation?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2564</Words>
  <Application>Microsoft Office PowerPoint</Application>
  <PresentationFormat>On-screen Show (4:3)</PresentationFormat>
  <Paragraphs>395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INFO 202 “Information Organization &amp; Retrieval” Fall 2013 </vt:lpstr>
      <vt:lpstr>The Activities in Organizing Systems</vt:lpstr>
      <vt:lpstr>The Activities in Organizing Systems</vt:lpstr>
      <vt:lpstr>Closet Organizing Systems</vt:lpstr>
      <vt:lpstr>For Your Closet Organizing System…</vt:lpstr>
      <vt:lpstr>Stop and Reflect…</vt:lpstr>
      <vt:lpstr>And Your Closet Has “Interfaces” But They’re Not Listed Here</vt:lpstr>
      <vt:lpstr>Stop and Reflect Again…</vt:lpstr>
      <vt:lpstr>What about “Creating” Resources?</vt:lpstr>
      <vt:lpstr>INFO 202 “Information Organization &amp; Retrieval” Fall 2013 </vt:lpstr>
      <vt:lpstr>Selecting Resources</vt:lpstr>
      <vt:lpstr>Selecting {and,or,vs.} Organizing</vt:lpstr>
      <vt:lpstr>Selection Principles</vt:lpstr>
      <vt:lpstr>“Path Dependence”</vt:lpstr>
      <vt:lpstr>Selection in Different Domains</vt:lpstr>
      <vt:lpstr>“My Life Bits”</vt:lpstr>
      <vt:lpstr>The SenseCam</vt:lpstr>
      <vt:lpstr>Digitization and Selection</vt:lpstr>
      <vt:lpstr>Selection on the Web</vt:lpstr>
      <vt:lpstr>INFO 202 “Information Organization &amp; Retrieval” Fall 2013 </vt:lpstr>
      <vt:lpstr>Organizing Resources</vt:lpstr>
      <vt:lpstr>Matching Organizing Principles to  Resource Types and Interactions</vt:lpstr>
      <vt:lpstr>Resource Organization in  Libraries</vt:lpstr>
      <vt:lpstr>Resource Organization in  Corporate Knowledge Management</vt:lpstr>
      <vt:lpstr>Resource Organization in Museums</vt:lpstr>
      <vt:lpstr>Resource Organization in  Archives</vt:lpstr>
      <vt:lpstr>“Respect pour les fonds” in Museums</vt:lpstr>
      <vt:lpstr>Digitization and Organization</vt:lpstr>
      <vt:lpstr>Webification and Organization</vt:lpstr>
      <vt:lpstr>INFO 202 “Information Organization &amp; Retrieval” Fall 2013 </vt:lpstr>
      <vt:lpstr>Interactions in Organizing Systems</vt:lpstr>
      <vt:lpstr>The Four Big Ones for Libraries…</vt:lpstr>
      <vt:lpstr>Designing Resource-Based Interactions</vt:lpstr>
      <vt:lpstr>Mediated Interactions (in Paris)</vt:lpstr>
      <vt:lpstr>Digitization and Interactions</vt:lpstr>
      <vt:lpstr>The Document Type Spectrum</vt:lpstr>
      <vt:lpstr>Organizing System Types &amp; the DTS</vt:lpstr>
      <vt:lpstr>Information Retrieval Models &amp; the DTS</vt:lpstr>
      <vt:lpstr>INFO 202 “Information Organization &amp; Retrieval” Fall 2013 </vt:lpstr>
      <vt:lpstr>Maintaining Resources</vt:lpstr>
      <vt:lpstr>Preservation</vt:lpstr>
      <vt:lpstr>Restoration</vt:lpstr>
      <vt:lpstr>Records Management</vt:lpstr>
      <vt:lpstr>Backing Up Your Computer</vt:lpstr>
      <vt:lpstr>Curation</vt:lpstr>
      <vt:lpstr>Cook and the "Contribution Revolution"</vt:lpstr>
      <vt:lpstr>Cook’s “Contribution Taxonomy”</vt:lpstr>
      <vt:lpstr>Governance</vt:lpstr>
      <vt:lpstr>Assigned 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2013-09-03T21:22:36Z</dcterms:created>
  <dcterms:modified xsi:type="dcterms:W3CDTF">2013-09-03T21:22:46Z</dcterms:modified>
</cp:coreProperties>
</file>