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258" r:id="rId3"/>
    <p:sldId id="259" r:id="rId4"/>
    <p:sldId id="264" r:id="rId5"/>
    <p:sldId id="260" r:id="rId6"/>
    <p:sldId id="265" r:id="rId7"/>
    <p:sldId id="266" r:id="rId8"/>
    <p:sldId id="261" r:id="rId9"/>
    <p:sldId id="327"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5" r:id="rId47"/>
    <p:sldId id="307" r:id="rId48"/>
    <p:sldId id="308" r:id="rId49"/>
    <p:sldId id="309" r:id="rId50"/>
    <p:sldId id="310" r:id="rId51"/>
    <p:sldId id="311" r:id="rId52"/>
    <p:sldId id="312" r:id="rId53"/>
    <p:sldId id="313" r:id="rId54"/>
    <p:sldId id="314" r:id="rId55"/>
    <p:sldId id="315" r:id="rId56"/>
    <p:sldId id="316" r:id="rId57"/>
    <p:sldId id="318" r:id="rId58"/>
    <p:sldId id="319" r:id="rId59"/>
    <p:sldId id="320" r:id="rId60"/>
    <p:sldId id="321" r:id="rId61"/>
    <p:sldId id="322" r:id="rId62"/>
    <p:sldId id="323" r:id="rId63"/>
    <p:sldId id="324" r:id="rId64"/>
    <p:sldId id="325" r:id="rId65"/>
    <p:sldId id="32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3A753-8DF7-4A43-BE6E-B01DE1166B1C}" type="datetimeFigureOut">
              <a:rPr lang="en-US" smtClean="0"/>
              <a:pPr/>
              <a:t>8/28/2013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76050-6F71-4E0A-8C35-EDFAB84E55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94CF10-DD24-4B2E-BFEA-E6E0BA2BBA9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24EDFE-55AD-4799-B2B9-4BBFD4F9CB6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124EDFE-55AD-4799-B2B9-4BBFD4F9CB6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1DE8BF1E-1A59-49E0-9F3C-6AAAFB4898B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95F6056-A057-43DF-93F0-5743F7BE0DB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10846E-C771-41DC-88BC-98C47A8CFD4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12987F-9FD4-48FC-9456-582D1F3851A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B16F31-37BA-463C-9D30-7F07FAA5629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10B725-BE8E-476A-86BA-31AC6FEE20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6" y="4343703"/>
            <a:ext cx="5485805" cy="411540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30AEF4-9ACA-44AE-A643-F2E6F9AB7F2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4EBA3-F9F2-4F48-B666-761D07CCA0A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6F9CBF-35F0-46D4-B466-FF76495E8ED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6F9CBF-35F0-46D4-B466-FF76495E8ED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1A8A95-8509-4F94-BA25-7B54A825971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057D10-58BF-4CB0-BB37-B51F7CFD544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7229" lvl="2" indent="-223741">
              <a:lnSpc>
                <a:spcPct val="92000"/>
              </a:lnSpc>
              <a:spcBef>
                <a:spcPts val="1786"/>
              </a:spcBef>
              <a:buClr>
                <a:srgbClr val="002955"/>
              </a:buClr>
              <a:buSzPct val="44000"/>
              <a:buFont typeface="Wingdings" pitchFamily="2" charset="2"/>
              <a:buChar char="l"/>
              <a:tabLst>
                <a:tab pos="927999" algn="l"/>
                <a:tab pos="1846988" algn="l"/>
                <a:tab pos="2777990" algn="l"/>
                <a:tab pos="3695478" algn="l"/>
                <a:tab pos="4624978" algn="l"/>
                <a:tab pos="5557482" algn="l"/>
                <a:tab pos="6476471" algn="l"/>
                <a:tab pos="7380444" algn="l"/>
                <a:tab pos="8323459" algn="l"/>
                <a:tab pos="9240946" algn="l"/>
                <a:tab pos="10185463" algn="l"/>
                <a:tab pos="11090938" algn="l"/>
              </a:tabLst>
            </a:pPr>
            <a:endParaRPr lang="en-US" dirty="0" smtClean="0">
              <a:sym typeface="UC Berkeley OS Sign"/>
            </a:endParaRPr>
          </a:p>
        </p:txBody>
      </p:sp>
      <p:sp>
        <p:nvSpPr>
          <p:cNvPr id="4" name="Slide Number Placeholder 3"/>
          <p:cNvSpPr>
            <a:spLocks noGrp="1"/>
          </p:cNvSpPr>
          <p:nvPr>
            <p:ph type="sldNum" sz="quarter" idx="5"/>
          </p:nvPr>
        </p:nvSpPr>
        <p:spPr/>
        <p:txBody>
          <a:bodyPr/>
          <a:lstStyle/>
          <a:p>
            <a:pPr>
              <a:defRPr/>
            </a:pPr>
            <a:fld id="{9EAF1147-A270-4667-B7FE-FF3E1FB6C5F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A727966-BAB1-4291-BDD0-DA9B05062E4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663E918-4AEF-44B5-96D0-C8BC313F4B6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1A727966-BAB1-4291-BDD0-DA9B05062E4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CAC117F-4709-4E30-A377-C5BB369884E7}"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0FDC300-9D21-4E0E-AEB7-A8318605EBA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C4FED9-0A33-4203-841B-CDB89D1269E8}"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F622947-AA84-46CD-8E10-AB6C79FAA30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4" name="Slide Number Placeholder 3"/>
          <p:cNvSpPr>
            <a:spLocks noGrp="1"/>
          </p:cNvSpPr>
          <p:nvPr>
            <p:ph type="sldNum" sz="quarter" idx="5"/>
          </p:nvPr>
        </p:nvSpPr>
        <p:spPr/>
        <p:txBody>
          <a:bodyPr/>
          <a:lstStyle/>
          <a:p>
            <a:pPr>
              <a:defRPr/>
            </a:pPr>
            <a:fld id="{92FDF4AB-C725-4DA9-8AAE-CD7351969E5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933199-9705-489D-8A9D-677DB749F77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3A894D-F7DF-46EE-8CBB-B1FAA7C169B7}"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A8BA60C3-2D3D-495F-8588-0C0CEF3688A9}"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DE485EE-907B-4C15-A379-3E3508425EB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0D8D8344-C18A-4E93-A2DD-2FB6BB94509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6" y="4343703"/>
            <a:ext cx="5485805" cy="4115405"/>
          </a:xfrm>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563E551-4636-48A4-9994-5371CF1F396C}"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B4C02C-48AF-4A1A-B145-96359FA0D7CA}"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CA5D48C2-B075-47C3-8EBF-5B12BB9F88A3}"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p>
        </p:txBody>
      </p:sp>
      <p:sp>
        <p:nvSpPr>
          <p:cNvPr id="4" name="Slide Number Placeholder 3"/>
          <p:cNvSpPr>
            <a:spLocks noGrp="1"/>
          </p:cNvSpPr>
          <p:nvPr>
            <p:ph type="sldNum" sz="quarter" idx="5"/>
          </p:nvPr>
        </p:nvSpPr>
        <p:spPr/>
        <p:txBody>
          <a:bodyPr/>
          <a:lstStyle/>
          <a:p>
            <a:pPr>
              <a:defRPr/>
            </a:pPr>
            <a:fld id="{575C569A-C5C3-4683-8C11-4541E3A3950A}"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AB71AE-D6B4-4145-BC37-53530B9DBEBC}"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B8CBE8-5788-4386-BB5D-541FEDCC9108}"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74DD3C8-AD27-45B2-B158-0ADE63394B6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B6B16F31-37BA-463C-9D30-7F07FAA5629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35640-01E1-46BD-95DE-0214152109A7}"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35640-01E1-46BD-95DE-0214152109A7}"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35640-01E1-46BD-95DE-0214152109A7}"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35640-01E1-46BD-95DE-0214152109A7}"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35640-01E1-46BD-95DE-0214152109A7}"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35640-01E1-46BD-95DE-0214152109A7}" type="datetimeFigureOut">
              <a:rPr lang="en-US" smtClean="0"/>
              <a:pPr/>
              <a:t>8/28/2013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02EB-0409-410A-B2E7-CBB322908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August 2013</a:t>
            </a:r>
            <a:br>
              <a:rPr lang="en-US" sz="3000" dirty="0" smtClean="0">
                <a:sym typeface="UC Berkeley OS Sign"/>
              </a:rPr>
            </a:br>
            <a:r>
              <a:rPr lang="en-US" sz="3000" dirty="0" smtClean="0">
                <a:sym typeface="UC Berkeley OS Sign"/>
              </a:rPr>
              <a:t>Lecture 1.1 – Course Introduction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August 2013</a:t>
            </a:r>
            <a:br>
              <a:rPr lang="en-US" sz="3000" dirty="0" smtClean="0">
                <a:sym typeface="UC Berkeley OS Sign"/>
              </a:rPr>
            </a:br>
            <a:r>
              <a:rPr lang="en-US" sz="3000" dirty="0" smtClean="0">
                <a:sym typeface="UC Berkeley OS Sign"/>
              </a:rPr>
              <a:t>Lecture 1.2 – Motivating the “</a:t>
            </a:r>
            <a:r>
              <a:rPr lang="en-US" sz="3000" smtClean="0">
                <a:sym typeface="UC Berkeley OS Sign"/>
              </a:rPr>
              <a:t>Organizing System”</a:t>
            </a: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5414" y="1995785"/>
            <a:ext cx="8197453" cy="4491633"/>
          </a:xfrm>
        </p:spPr>
        <p:txBody>
          <a:bodyPr/>
          <a:lstStyle/>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mj-lt"/>
              </a:rPr>
              <a:t>Things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mj-lt"/>
              </a:rPr>
              <a:t> Information</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mj-lt"/>
              </a:rPr>
              <a:t> Information about Things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mj-lt"/>
              </a:rPr>
              <a:t> Information about Information</a:t>
            </a:r>
            <a:br>
              <a:rPr lang="en-US" sz="2800" dirty="0" smtClean="0">
                <a:latin typeface="+mj-lt"/>
              </a:rPr>
            </a:br>
            <a:r>
              <a:rPr lang="en-US" sz="2800" dirty="0" smtClean="0">
                <a:latin typeface="+mj-lt"/>
              </a:rPr>
              <a:t>      about {Things, Information}</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mj-lt"/>
              </a:rPr>
              <a:t>…</a:t>
            </a:r>
            <a:endParaRPr lang="en-US" sz="2400" dirty="0" smtClean="0">
              <a:latin typeface="+mj-lt"/>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6147"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We Organize…</a:t>
            </a:r>
          </a:p>
        </p:txBody>
      </p:sp>
      <p:sp>
        <p:nvSpPr>
          <p:cNvPr id="614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9E1FF17-E30F-46BA-A606-D5613260B5D9}"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6151"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cs typeface="Arial" pitchFamily="34" charset="0"/>
              </a:rPr>
              <a:t>Libraries, museums, business information systems, scientific data… and other institutional resource collections</a:t>
            </a:r>
          </a:p>
          <a:p>
            <a:pPr marL="160729" indent="-160729">
              <a:lnSpc>
                <a:spcPct val="100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cs typeface="Arial" pitchFamily="34" charset="0"/>
              </a:rPr>
              <a:t>Different types of documents – from narrative to transactional – which have characteristic content, structures, and presentations</a:t>
            </a:r>
          </a:p>
          <a:p>
            <a:pPr marL="160729" indent="-160729">
              <a:spcAft>
                <a:spcPts val="422"/>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cs typeface="Arial" pitchFamily="34" charset="0"/>
              </a:rPr>
              <a:t>Personal information and artifacts of all kinds in our kitchens, closets, personal computers, </a:t>
            </a:r>
            <a:r>
              <a:rPr lang="en-US" sz="2800" dirty="0" err="1" smtClean="0">
                <a:cs typeface="Arial" pitchFamily="34" charset="0"/>
              </a:rPr>
              <a:t>smartphones</a:t>
            </a:r>
            <a:r>
              <a:rPr lang="en-US" sz="2800" dirty="0" smtClean="0">
                <a:cs typeface="Arial" pitchFamily="34" charset="0"/>
              </a:rPr>
              <a: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We Organize…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9F709A-FFF1-460C-925B-3DF5BA843B20}"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925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“Organizing” is a fundamental activity in many disciplines, most notably library and information science, computer science, informatics, information architecture, law, economics, and business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But these disciplines have only limited agreement in how they approach and describe problems of organizing and in what they seek as their solutions</a:t>
            </a:r>
            <a:endParaRPr lang="en-US" sz="2800" dirty="0" smtClean="0">
              <a:cs typeface="Arial" pitchFamily="34" charset="0"/>
            </a:endParaRPr>
          </a:p>
          <a:p>
            <a:pPr marL="160729" indent="-160729">
              <a:spcAft>
                <a:spcPts val="422"/>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These differences obscure the common activities of selecting, describing, organizing, and maintaining resources</a:t>
            </a:r>
          </a:p>
          <a:p>
            <a:pPr marL="160729" indent="-160729">
              <a:spcAft>
                <a:spcPts val="422"/>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Interdependent concerns are treated separately as related to “organization” and “retrieval” </a:t>
            </a: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But There is No Discipline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9F709A-FFF1-460C-925B-3DF5BA843B20}"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982265" y="696516"/>
            <a:ext cx="669726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Library</a:t>
            </a:r>
            <a:endParaRPr lang="en-US" sz="3400" dirty="0" smtClean="0">
              <a:sym typeface="UC Berkeley OS Sign"/>
            </a:endParaRPr>
          </a:p>
        </p:txBody>
      </p:sp>
      <p:sp>
        <p:nvSpPr>
          <p:cNvPr id="81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42D688D-FA12-4E1C-BF04-00E8601233D8}"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819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8199" name="Picture 13" descr="LibraryBancroftStacks.jpg"/>
          <p:cNvPicPr>
            <a:picLocks noChangeAspect="1"/>
          </p:cNvPicPr>
          <p:nvPr/>
        </p:nvPicPr>
        <p:blipFill>
          <a:blip r:embed="rId4" cstate="print"/>
          <a:srcRect/>
          <a:stretch>
            <a:fillRect/>
          </a:stretch>
        </p:blipFill>
        <p:spPr bwMode="auto">
          <a:xfrm>
            <a:off x="5268516" y="1660922"/>
            <a:ext cx="3509367" cy="4679156"/>
          </a:xfrm>
          <a:prstGeom prst="rect">
            <a:avLst/>
          </a:prstGeom>
          <a:noFill/>
          <a:ln w="9525">
            <a:noFill/>
            <a:miter lim="800000"/>
            <a:headEnd/>
            <a:tailEnd/>
          </a:ln>
        </p:spPr>
      </p:pic>
      <p:sp>
        <p:nvSpPr>
          <p:cNvPr id="8200" name="TextBox 14"/>
          <p:cNvSpPr txBox="1">
            <a:spLocks noChangeArrowheads="1"/>
          </p:cNvSpPr>
          <p:nvPr/>
        </p:nvSpPr>
        <p:spPr bwMode="auto">
          <a:xfrm>
            <a:off x="500062" y="5947172"/>
            <a:ext cx="4500563" cy="372696"/>
          </a:xfrm>
          <a:prstGeom prst="rect">
            <a:avLst/>
          </a:prstGeom>
          <a:noFill/>
          <a:ln w="9525">
            <a:noFill/>
            <a:miter lim="800000"/>
            <a:headEnd/>
            <a:tailEnd/>
          </a:ln>
        </p:spPr>
        <p:txBody>
          <a:bodyPr lIns="64291" tIns="32146" rIns="64291" bIns="32146">
            <a:spAutoFit/>
          </a:bodyPr>
          <a:lstStyle/>
          <a:p>
            <a:r>
              <a:rPr lang="en-US" sz="2000" b="1" i="1" dirty="0"/>
              <a:t>Bancroft Library, UC Berkeley</a:t>
            </a:r>
          </a:p>
        </p:txBody>
      </p:sp>
      <p:sp>
        <p:nvSpPr>
          <p:cNvPr id="8201" name="TextBox 9"/>
          <p:cNvSpPr txBox="1">
            <a:spLocks noChangeArrowheads="1"/>
          </p:cNvSpPr>
          <p:nvPr/>
        </p:nvSpPr>
        <p:spPr bwMode="auto">
          <a:xfrm>
            <a:off x="5322094" y="6322219"/>
            <a:ext cx="3268266" cy="372696"/>
          </a:xfrm>
          <a:prstGeom prst="rect">
            <a:avLst/>
          </a:prstGeom>
          <a:noFill/>
          <a:ln w="9525">
            <a:noFill/>
            <a:miter lim="800000"/>
            <a:headEnd/>
            <a:tailEnd/>
          </a:ln>
        </p:spPr>
        <p:txBody>
          <a:bodyPr lIns="64291" tIns="32146" rIns="64291" bIns="32146">
            <a:spAutoFit/>
          </a:bodyPr>
          <a:lstStyle/>
          <a:p>
            <a:r>
              <a:rPr lang="en-US" sz="1000" dirty="0"/>
              <a:t>Photo by George Oates http://www.flickr.com/photos/george/</a:t>
            </a:r>
          </a:p>
        </p:txBody>
      </p:sp>
      <p:sp>
        <p:nvSpPr>
          <p:cNvPr id="8202" name="Content Placeholder 10"/>
          <p:cNvSpPr>
            <a:spLocks noGrp="1"/>
          </p:cNvSpPr>
          <p:nvPr>
            <p:ph idx="1"/>
          </p:nvPr>
        </p:nvSpPr>
        <p:spPr>
          <a:xfrm>
            <a:off x="232172" y="1603996"/>
            <a:ext cx="8733234" cy="5093270"/>
          </a:xfrm>
        </p:spPr>
        <p:txBody>
          <a:bodyPr/>
          <a:lstStyle/>
          <a:p>
            <a:endParaRPr lang="en-US" smtClean="0"/>
          </a:p>
        </p:txBody>
      </p:sp>
      <p:pic>
        <p:nvPicPr>
          <p:cNvPr id="8203" name="Picture 10" descr="C:\Users\glushko\Downloads\6977666395_5c2e200cc9_c.jpg"/>
          <p:cNvPicPr>
            <a:picLocks noChangeAspect="1" noChangeArrowheads="1"/>
          </p:cNvPicPr>
          <p:nvPr/>
        </p:nvPicPr>
        <p:blipFill>
          <a:blip r:embed="rId5" cstate="print"/>
          <a:srcRect/>
          <a:stretch>
            <a:fillRect/>
          </a:stretch>
        </p:blipFill>
        <p:spPr bwMode="auto">
          <a:xfrm>
            <a:off x="232172" y="1660922"/>
            <a:ext cx="4503911" cy="3000375"/>
          </a:xfrm>
          <a:prstGeom prst="rect">
            <a:avLst/>
          </a:prstGeom>
          <a:noFill/>
          <a:ln w="9525">
            <a:noFill/>
            <a:miter lim="800000"/>
            <a:headEnd/>
            <a:tailEnd/>
          </a:ln>
        </p:spPr>
      </p:pic>
      <p:sp>
        <p:nvSpPr>
          <p:cNvPr id="8204" name="TextBox 15"/>
          <p:cNvSpPr txBox="1">
            <a:spLocks noChangeArrowheads="1"/>
          </p:cNvSpPr>
          <p:nvPr/>
        </p:nvSpPr>
        <p:spPr bwMode="auto">
          <a:xfrm>
            <a:off x="714375" y="5089922"/>
            <a:ext cx="3750469" cy="372696"/>
          </a:xfrm>
          <a:prstGeom prst="rect">
            <a:avLst/>
          </a:prstGeom>
          <a:noFill/>
          <a:ln w="9525">
            <a:noFill/>
            <a:miter lim="800000"/>
            <a:headEnd/>
            <a:tailEnd/>
          </a:ln>
        </p:spPr>
        <p:txBody>
          <a:bodyPr lIns="64291" tIns="32146" rIns="64291" bIns="32146">
            <a:spAutoFit/>
          </a:bodyPr>
          <a:lstStyle/>
          <a:p>
            <a:r>
              <a:rPr lang="en-US" sz="1000" dirty="0"/>
              <a:t>Photo by Wally </a:t>
            </a:r>
            <a:r>
              <a:rPr lang="en-US" sz="1000" dirty="0" err="1"/>
              <a:t>Goebetz</a:t>
            </a:r>
            <a:r>
              <a:rPr lang="en-US" sz="1000" dirty="0"/>
              <a:t> http://www.flickr.com/photos/wallyg/6977666395/</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DSC_1338.JPG"/>
          <p:cNvPicPr>
            <a:picLocks noChangeAspect="1"/>
          </p:cNvPicPr>
          <p:nvPr/>
        </p:nvPicPr>
        <p:blipFill>
          <a:blip r:embed="rId3" cstate="print"/>
          <a:srcRect/>
          <a:stretch>
            <a:fillRect/>
          </a:stretch>
        </p:blipFill>
        <p:spPr bwMode="auto">
          <a:xfrm>
            <a:off x="178594" y="2035969"/>
            <a:ext cx="4435822" cy="2946797"/>
          </a:xfrm>
          <a:prstGeom prst="rect">
            <a:avLst/>
          </a:prstGeom>
          <a:noFill/>
          <a:ln w="9525">
            <a:noFill/>
            <a:miter lim="800000"/>
            <a:headEnd/>
            <a:tailEnd/>
          </a:ln>
        </p:spPr>
      </p:pic>
      <p:sp>
        <p:nvSpPr>
          <p:cNvPr id="9219" name="Rectangle 1"/>
          <p:cNvSpPr>
            <a:spLocks noGrp="1" noChangeArrowheads="1"/>
          </p:cNvSpPr>
          <p:nvPr>
            <p:ph type="title"/>
          </p:nvPr>
        </p:nvSpPr>
        <p:spPr>
          <a:xfrm>
            <a:off x="392906" y="8572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Museum</a:t>
            </a:r>
            <a:endParaRPr lang="en-US" sz="3400" dirty="0" smtClean="0">
              <a:sym typeface="UC Berkeley OS Sign"/>
            </a:endParaRPr>
          </a:p>
        </p:txBody>
      </p:sp>
      <p:sp>
        <p:nvSpPr>
          <p:cNvPr id="9220"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5CBE1B4-9E68-4BF6-B891-0DBFAB9F0034}"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9223"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pic>
        <p:nvPicPr>
          <p:cNvPr id="9224" name="Content Placeholder 8" descr="MonaLisa.gif"/>
          <p:cNvPicPr>
            <a:picLocks noGrp="1" noChangeAspect="1"/>
          </p:cNvPicPr>
          <p:nvPr>
            <p:ph idx="1"/>
          </p:nvPr>
        </p:nvPicPr>
        <p:blipFill>
          <a:blip r:embed="rId5" cstate="print"/>
          <a:srcRect/>
          <a:stretch>
            <a:fillRect/>
          </a:stretch>
        </p:blipFill>
        <p:spPr>
          <a:xfrm>
            <a:off x="4786313" y="3536156"/>
            <a:ext cx="4102076" cy="2874244"/>
          </a:xfrm>
        </p:spPr>
      </p:pic>
      <p:sp>
        <p:nvSpPr>
          <p:cNvPr id="9225" name="TextBox 8"/>
          <p:cNvSpPr txBox="1">
            <a:spLocks noChangeArrowheads="1"/>
          </p:cNvSpPr>
          <p:nvPr/>
        </p:nvSpPr>
        <p:spPr bwMode="auto">
          <a:xfrm>
            <a:off x="285750" y="5357813"/>
            <a:ext cx="4500563" cy="372696"/>
          </a:xfrm>
          <a:prstGeom prst="rect">
            <a:avLst/>
          </a:prstGeom>
          <a:noFill/>
          <a:ln w="9525">
            <a:noFill/>
            <a:miter lim="800000"/>
            <a:headEnd/>
            <a:tailEnd/>
          </a:ln>
        </p:spPr>
        <p:txBody>
          <a:bodyPr lIns="64291" tIns="32146" rIns="64291" bIns="32146">
            <a:spAutoFit/>
          </a:bodyPr>
          <a:lstStyle/>
          <a:p>
            <a:r>
              <a:rPr lang="en-US" sz="2000" b="1" i="1" dirty="0"/>
              <a:t>Louvre, Paris – with Mona</a:t>
            </a:r>
          </a:p>
        </p:txBody>
      </p:sp>
      <p:sp>
        <p:nvSpPr>
          <p:cNvPr id="9226" name="TextBox 9"/>
          <p:cNvSpPr txBox="1">
            <a:spLocks noChangeArrowheads="1"/>
          </p:cNvSpPr>
          <p:nvPr/>
        </p:nvSpPr>
        <p:spPr bwMode="auto">
          <a:xfrm>
            <a:off x="285750" y="6107907"/>
            <a:ext cx="3321844" cy="218808"/>
          </a:xfrm>
          <a:prstGeom prst="rect">
            <a:avLst/>
          </a:prstGeom>
          <a:noFill/>
          <a:ln w="9525">
            <a:noFill/>
            <a:miter lim="800000"/>
            <a:headEnd/>
            <a:tailEnd/>
          </a:ln>
        </p:spPr>
        <p:txBody>
          <a:bodyPr lIns="64291" tIns="32146" rIns="64291" bIns="32146">
            <a:spAutoFit/>
          </a:bodyPr>
          <a:lstStyle/>
          <a:p>
            <a:r>
              <a:rPr lang="en-US" sz="1000" dirty="0"/>
              <a:t>Photos by Bob Glushko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46484"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Archive</a:t>
            </a:r>
            <a:endParaRPr lang="en-US" sz="3400" dirty="0" smtClean="0">
              <a:sym typeface="UC Berkeley OS Sign"/>
            </a:endParaRPr>
          </a:p>
        </p:txBody>
      </p:sp>
      <p:sp>
        <p:nvSpPr>
          <p:cNvPr id="1024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14F48BC-CE91-4503-AA61-3A2021D0CCEE}"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024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0247" name="Content Placeholder 8" descr="CollectionArchive.jpg"/>
          <p:cNvPicPr>
            <a:picLocks noGrp="1" noChangeAspect="1"/>
          </p:cNvPicPr>
          <p:nvPr>
            <p:ph idx="1"/>
          </p:nvPr>
        </p:nvPicPr>
        <p:blipFill>
          <a:blip r:embed="rId4" cstate="print"/>
          <a:srcRect/>
          <a:stretch>
            <a:fillRect/>
          </a:stretch>
        </p:blipFill>
        <p:spPr>
          <a:xfrm>
            <a:off x="1464469" y="1607344"/>
            <a:ext cx="6491883" cy="4868912"/>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92906" y="8572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The Web &amp; Digital Libraries</a:t>
            </a:r>
            <a:endParaRPr lang="en-US" sz="3400" dirty="0" smtClean="0">
              <a:sym typeface="UC Berkeley OS Sign"/>
            </a:endParaRPr>
          </a:p>
        </p:txBody>
      </p:sp>
      <p:sp>
        <p:nvSpPr>
          <p:cNvPr id="1126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A1541EE-9049-4E1E-83EB-91E9260947BE}"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127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1271" name="Picture 3" descr="SearchBing2009.gif"/>
          <p:cNvPicPr>
            <a:picLocks noGrp="1" noChangeAspect="1"/>
          </p:cNvPicPr>
          <p:nvPr>
            <p:ph idx="1"/>
          </p:nvPr>
        </p:nvPicPr>
        <p:blipFill>
          <a:blip r:embed="rId4" cstate="print"/>
          <a:srcRect/>
          <a:stretch>
            <a:fillRect/>
          </a:stretch>
        </p:blipFill>
        <p:spPr>
          <a:xfrm>
            <a:off x="392907" y="2098477"/>
            <a:ext cx="3734842" cy="2385343"/>
          </a:xfrm>
        </p:spPr>
      </p:pic>
      <p:pic>
        <p:nvPicPr>
          <p:cNvPr id="11272" name="Picture 5" descr="SearchYahoo2009.gif"/>
          <p:cNvPicPr>
            <a:picLocks noChangeAspect="1"/>
          </p:cNvPicPr>
          <p:nvPr/>
        </p:nvPicPr>
        <p:blipFill>
          <a:blip r:embed="rId5" cstate="print"/>
          <a:srcRect/>
          <a:stretch>
            <a:fillRect/>
          </a:stretch>
        </p:blipFill>
        <p:spPr bwMode="auto">
          <a:xfrm>
            <a:off x="4572000" y="1982391"/>
            <a:ext cx="4127748" cy="2444502"/>
          </a:xfrm>
          <a:prstGeom prst="rect">
            <a:avLst/>
          </a:prstGeom>
          <a:noFill/>
          <a:ln w="9525">
            <a:noFill/>
            <a:miter lim="800000"/>
            <a:headEnd/>
            <a:tailEnd/>
          </a:ln>
        </p:spPr>
      </p:pic>
      <p:pic>
        <p:nvPicPr>
          <p:cNvPr id="11273" name="Picture 4" descr="SearchGoogle2009.gif"/>
          <p:cNvPicPr>
            <a:picLocks noChangeAspect="1"/>
          </p:cNvPicPr>
          <p:nvPr/>
        </p:nvPicPr>
        <p:blipFill>
          <a:blip r:embed="rId6" cstate="print"/>
          <a:srcRect/>
          <a:stretch>
            <a:fillRect/>
          </a:stretch>
        </p:blipFill>
        <p:spPr bwMode="auto">
          <a:xfrm>
            <a:off x="2482453" y="3964782"/>
            <a:ext cx="3978176" cy="26900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Retail Store</a:t>
            </a:r>
          </a:p>
        </p:txBody>
      </p:sp>
      <p:sp>
        <p:nvSpPr>
          <p:cNvPr id="1229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FA90C18-E322-443D-90C2-3FBAC36013D7}"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229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2295" name="Picture 7" descr="SupermarketCollection.jpg"/>
          <p:cNvPicPr>
            <a:picLocks noChangeAspect="1"/>
          </p:cNvPicPr>
          <p:nvPr/>
        </p:nvPicPr>
        <p:blipFill>
          <a:blip r:embed="rId4" cstate="print"/>
          <a:srcRect/>
          <a:stretch>
            <a:fillRect/>
          </a:stretch>
        </p:blipFill>
        <p:spPr bwMode="auto">
          <a:xfrm>
            <a:off x="1196578" y="1813843"/>
            <a:ext cx="6375797" cy="47628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92906" y="8572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Web Retail Store</a:t>
            </a:r>
            <a:endParaRPr lang="en-US" sz="3400" dirty="0" smtClean="0">
              <a:sym typeface="UC Berkeley OS Sign"/>
            </a:endParaRPr>
          </a:p>
        </p:txBody>
      </p:sp>
      <p:sp>
        <p:nvSpPr>
          <p:cNvPr id="1331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EC01D2D-1C7D-43A1-9895-4B0F20C5B011}"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331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3319" name="Content Placeholder 8" descr="AmazonCatalog.gif"/>
          <p:cNvPicPr>
            <a:picLocks noGrp="1" noChangeAspect="1"/>
          </p:cNvPicPr>
          <p:nvPr>
            <p:ph idx="1"/>
          </p:nvPr>
        </p:nvPicPr>
        <p:blipFill>
          <a:blip r:embed="rId4" cstate="print"/>
          <a:srcRect/>
          <a:stretch>
            <a:fillRect/>
          </a:stretch>
        </p:blipFill>
        <p:spPr>
          <a:xfrm>
            <a:off x="767953" y="1875234"/>
            <a:ext cx="7523262" cy="4268391"/>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060092-7E80-4D46-8B9D-03076060CE17}" type="slidenum">
              <a:rPr lang="en-US" smtClean="0"/>
              <a:pPr>
                <a:defRPr/>
              </a:pPr>
              <a:t>2</a:t>
            </a:fld>
            <a:endParaRPr lang="en-US" dirty="0"/>
          </a:p>
        </p:txBody>
      </p:sp>
      <p:pic>
        <p:nvPicPr>
          <p:cNvPr id="3075" name="Picture 2" descr="BookCover.jpg"/>
          <p:cNvPicPr>
            <a:picLocks noChangeAspect="1"/>
          </p:cNvPicPr>
          <p:nvPr/>
        </p:nvPicPr>
        <p:blipFill>
          <a:blip r:embed="rId3" cstate="print"/>
          <a:srcRect/>
          <a:stretch>
            <a:fillRect/>
          </a:stretch>
        </p:blipFill>
        <p:spPr bwMode="auto">
          <a:xfrm>
            <a:off x="500062" y="589359"/>
            <a:ext cx="3643313" cy="5501804"/>
          </a:xfrm>
          <a:prstGeom prst="rect">
            <a:avLst/>
          </a:prstGeom>
          <a:noFill/>
          <a:ln w="9525">
            <a:noFill/>
            <a:miter lim="800000"/>
            <a:headEnd/>
            <a:tailEnd/>
          </a:ln>
        </p:spPr>
      </p:pic>
      <p:sp>
        <p:nvSpPr>
          <p:cNvPr id="4" name="Rectangle 1"/>
          <p:cNvSpPr txBox="1">
            <a:spLocks noChangeArrowheads="1"/>
          </p:cNvSpPr>
          <p:nvPr/>
        </p:nvSpPr>
        <p:spPr>
          <a:xfrm>
            <a:off x="4343400" y="609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Outline</a:t>
            </a:r>
            <a:endParaRPr lang="en-US" sz="3400" kern="0" dirty="0">
              <a:latin typeface="UC Berkeley OS Sign"/>
              <a:ea typeface="+mj-ea"/>
              <a:cs typeface="+mj-cs"/>
              <a:sym typeface="UC Berkeley OS Sign"/>
            </a:endParaRPr>
          </a:p>
        </p:txBody>
      </p:sp>
      <p:sp>
        <p:nvSpPr>
          <p:cNvPr id="6" name="Rectangle 5"/>
          <p:cNvSpPr/>
          <p:nvPr/>
        </p:nvSpPr>
        <p:spPr>
          <a:xfrm>
            <a:off x="4343400" y="1219200"/>
            <a:ext cx="4572000" cy="5834576"/>
          </a:xfrm>
          <a:prstGeom prst="rect">
            <a:avLst/>
          </a:prstGeom>
        </p:spPr>
        <p:txBody>
          <a:bodyPr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Course Introduction</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Motivating the </a:t>
            </a:r>
            <a:r>
              <a:rPr lang="en-US" sz="2800" dirty="0"/>
              <a:t>“Organizing System”                            </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Design Dimensions and Frameworks for Organizing Systems</a:t>
            </a:r>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TDO as a Book and as eBooks; Customization &amp; Collaboration Experiments</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Course </a:t>
            </a:r>
            <a:r>
              <a:rPr lang="en-US" sz="2800" dirty="0" err="1" smtClean="0"/>
              <a:t>Administrivia</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92906" y="8572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Document Collection</a:t>
            </a:r>
            <a:endParaRPr lang="en-US" sz="3400" dirty="0" smtClean="0">
              <a:sym typeface="UC Berkeley OS Sign"/>
            </a:endParaRPr>
          </a:p>
        </p:txBody>
      </p:sp>
      <p:sp>
        <p:nvSpPr>
          <p:cNvPr id="1433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C018964-1FC1-4CA6-9C5D-A94D6A0C3347}"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434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4343" name="Picture 3" descr="IndivFileSystem.gif"/>
          <p:cNvPicPr>
            <a:picLocks noGrp="1" noChangeAspect="1"/>
          </p:cNvPicPr>
          <p:nvPr>
            <p:ph idx="1"/>
          </p:nvPr>
        </p:nvPicPr>
        <p:blipFill>
          <a:blip r:embed="rId4" cstate="print"/>
          <a:srcRect/>
          <a:stretch>
            <a:fillRect/>
          </a:stretch>
        </p:blipFill>
        <p:spPr>
          <a:xfrm>
            <a:off x="392906" y="1875235"/>
            <a:ext cx="8273355" cy="4492749"/>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392906" y="64293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Music Collection</a:t>
            </a:r>
            <a:endParaRPr lang="en-US" sz="3400" dirty="0" smtClean="0">
              <a:sym typeface="UC Berkeley OS Sign"/>
            </a:endParaRPr>
          </a:p>
        </p:txBody>
      </p:sp>
      <p:sp>
        <p:nvSpPr>
          <p:cNvPr id="153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970B66B-2194-4949-A3A6-C336E930732C}"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536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5367" name="Content Placeholder 8" descr="Itunes.gif"/>
          <p:cNvPicPr>
            <a:picLocks noGrp="1" noChangeAspect="1"/>
          </p:cNvPicPr>
          <p:nvPr>
            <p:ph idx="1"/>
          </p:nvPr>
        </p:nvPicPr>
        <p:blipFill>
          <a:blip r:embed="rId4" cstate="print"/>
          <a:srcRect/>
          <a:stretch>
            <a:fillRect/>
          </a:stretch>
        </p:blipFill>
        <p:spPr>
          <a:xfrm>
            <a:off x="553641" y="1634133"/>
            <a:ext cx="7877101" cy="5053087"/>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Stamp Collection</a:t>
            </a:r>
          </a:p>
        </p:txBody>
      </p:sp>
      <p:sp>
        <p:nvSpPr>
          <p:cNvPr id="1638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EE292C9-4FB0-45DB-AF45-F64CF9C273DF}"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639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6391" name="Content Placeholder 8" descr="CollectionStamps.jpg"/>
          <p:cNvPicPr>
            <a:picLocks noGrp="1" noChangeAspect="1"/>
          </p:cNvPicPr>
          <p:nvPr>
            <p:ph idx="1"/>
          </p:nvPr>
        </p:nvPicPr>
        <p:blipFill>
          <a:blip r:embed="rId4" cstate="print"/>
          <a:srcRect/>
          <a:stretch>
            <a:fillRect/>
          </a:stretch>
        </p:blipFill>
        <p:spPr>
          <a:xfrm>
            <a:off x="821531" y="1821656"/>
            <a:ext cx="7033245" cy="4814218"/>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Vineyards</a:t>
            </a:r>
          </a:p>
        </p:txBody>
      </p:sp>
      <p:sp>
        <p:nvSpPr>
          <p:cNvPr id="1638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EE292C9-4FB0-45DB-AF45-F64CF9C273DF}"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639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6391" name="Content Placeholder 8" descr="CollectionStamps.jpg"/>
          <p:cNvPicPr>
            <a:picLocks noGrp="1" noChangeAspect="1"/>
          </p:cNvPicPr>
          <p:nvPr>
            <p:ph idx="1"/>
          </p:nvPr>
        </p:nvPicPr>
        <p:blipFill>
          <a:blip r:embed="rId4" cstate="print"/>
          <a:stretch>
            <a:fillRect/>
          </a:stretch>
        </p:blipFill>
        <p:spPr>
          <a:xfrm>
            <a:off x="1143000" y="1676400"/>
            <a:ext cx="7033245" cy="4671334"/>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46484" y="2143125"/>
            <a:ext cx="8197453" cy="4491633"/>
          </a:xfrm>
        </p:spPr>
        <p:txBody>
          <a:bodyPr/>
          <a:lstStyle/>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We can emphasize how all of these domains and types of collections differ… or we can emphasize what they have in common</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They are all “Organizing Systems”</a:t>
            </a: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t> </a:t>
            </a:r>
            <a:r>
              <a:rPr lang="en-US" i="1" dirty="0" smtClean="0"/>
              <a:t>A collection of resources</a:t>
            </a: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i="1" dirty="0" smtClean="0"/>
              <a:t> Intentionally arranged</a:t>
            </a: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i="1" dirty="0" smtClean="0"/>
              <a:t>To enable some set of interactions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4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smtClean="0"/>
          </a:p>
        </p:txBody>
      </p:sp>
      <p:sp>
        <p:nvSpPr>
          <p:cNvPr id="17411"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Motivating the Concept </a:t>
            </a:r>
            <a:br>
              <a:rPr lang="en-US" sz="3400" dirty="0" smtClean="0">
                <a:sym typeface="UC Berkeley OS Sign"/>
              </a:rPr>
            </a:br>
            <a:r>
              <a:rPr lang="en-US" sz="3400" dirty="0" smtClean="0">
                <a:sym typeface="UC Berkeley OS Sign"/>
              </a:rPr>
              <a:t>of “Organizing System”</a:t>
            </a:r>
          </a:p>
        </p:txBody>
      </p:sp>
      <p:sp>
        <p:nvSpPr>
          <p:cNvPr id="1741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43B4724-4596-4D01-8F15-E5B291B105EC}"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741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August 2013</a:t>
            </a:r>
            <a:br>
              <a:rPr lang="en-US" sz="3000" dirty="0" smtClean="0">
                <a:sym typeface="UC Berkeley OS Sign"/>
              </a:rPr>
            </a:br>
            <a:r>
              <a:rPr lang="en-US" sz="3000" dirty="0" smtClean="0">
                <a:sym typeface="UC Berkeley OS Sign"/>
              </a:rPr>
              <a:t>Lecture 1.3 – Definitions and </a:t>
            </a:r>
            <a:br>
              <a:rPr lang="en-US" sz="3000" dirty="0" smtClean="0">
                <a:sym typeface="UC Berkeley OS Sign"/>
              </a:rPr>
            </a:br>
            <a:r>
              <a:rPr lang="en-US" sz="3000" dirty="0" smtClean="0">
                <a:sym typeface="UC Berkeley OS Sign"/>
              </a:rPr>
              <a:t>Frameworks for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“Organizing System”</a:t>
            </a:r>
          </a:p>
        </p:txBody>
      </p:sp>
      <p:sp>
        <p:nvSpPr>
          <p:cNvPr id="1843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E9882AD-968C-4223-ACFD-EB256098E8C4}"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843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8439" name="Content Placeholder 8" descr="arranged-resources-sideways.png"/>
          <p:cNvPicPr>
            <a:picLocks noGrp="1" noChangeAspect="1"/>
          </p:cNvPicPr>
          <p:nvPr>
            <p:ph idx="1"/>
          </p:nvPr>
        </p:nvPicPr>
        <p:blipFill>
          <a:blip r:embed="rId4" cstate="print"/>
          <a:srcRect/>
          <a:stretch>
            <a:fillRect/>
          </a:stretch>
        </p:blipFill>
        <p:spPr>
          <a:xfrm>
            <a:off x="207616" y="2035969"/>
            <a:ext cx="8610451" cy="3857625"/>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Organizing System [1]</a:t>
            </a:r>
          </a:p>
        </p:txBody>
      </p:sp>
      <p:sp>
        <p:nvSpPr>
          <p:cNvPr id="19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69B720B-1A4B-448F-843A-3F0BC319BD0C}"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946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553641" y="2250282"/>
            <a:ext cx="8036719" cy="1881315"/>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RESOURCES are “anything of value that can support goal-oriented activity”</a:t>
            </a:r>
            <a:endParaRPr lang="en-US" sz="2800" dirty="0">
              <a:latin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 COLLECTION is a group of resources that have been selected for some purpose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b="1" dirty="0" smtClean="0">
                <a:latin typeface="+mn-lt"/>
                <a:ea typeface="+mn-ea"/>
                <a:cs typeface="+mn-cs"/>
              </a:rPr>
              <a:t>Resources in the Library:</a:t>
            </a:r>
            <a:endParaRPr lang="en-US" sz="2800" b="1" dirty="0" smtClean="0">
              <a:latin typeface="+mn-lt"/>
              <a:ea typeface="+mn-ea"/>
              <a:cs typeface="+mn-cs"/>
              <a:sym typeface="UC Berkeley OS Sign"/>
            </a:endParaRPr>
          </a:p>
        </p:txBody>
      </p:sp>
      <p:sp>
        <p:nvSpPr>
          <p:cNvPr id="337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304632F-EEAC-475D-9BFB-057DE56F74E7}"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379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3799" name="Content Placeholder 9" descr="LibraryStacks.jpg"/>
          <p:cNvPicPr>
            <a:picLocks noGrp="1" noChangeAspect="1"/>
          </p:cNvPicPr>
          <p:nvPr>
            <p:ph idx="1"/>
          </p:nvPr>
        </p:nvPicPr>
        <p:blipFill>
          <a:blip r:embed="rId4" cstate="print"/>
          <a:srcRect/>
          <a:stretch>
            <a:fillRect/>
          </a:stretch>
        </p:blipFill>
        <p:spPr>
          <a:xfrm>
            <a:off x="2209800" y="1752600"/>
            <a:ext cx="5067300" cy="3800475"/>
          </a:xfrm>
        </p:spPr>
      </p:pic>
      <p:sp>
        <p:nvSpPr>
          <p:cNvPr id="33803" name="TextBox 15"/>
          <p:cNvSpPr txBox="1">
            <a:spLocks noChangeArrowheads="1"/>
          </p:cNvSpPr>
          <p:nvPr/>
        </p:nvSpPr>
        <p:spPr bwMode="auto">
          <a:xfrm>
            <a:off x="446485" y="5732860"/>
            <a:ext cx="8251031" cy="930920"/>
          </a:xfrm>
          <a:prstGeom prst="rect">
            <a:avLst/>
          </a:prstGeom>
          <a:noFill/>
          <a:ln w="9525">
            <a:noFill/>
            <a:miter lim="800000"/>
            <a:headEnd/>
            <a:tailEnd/>
          </a:ln>
        </p:spPr>
        <p:txBody>
          <a:bodyPr lIns="64291" tIns="32146" rIns="64291" bIns="32146">
            <a:spAutoFit/>
          </a:bodyPr>
          <a:lstStyle/>
          <a:p>
            <a:pPr algn="ctr"/>
            <a:r>
              <a:rPr lang="en-US" sz="2800" b="1" dirty="0" smtClean="0"/>
              <a:t>Resources On </a:t>
            </a:r>
            <a:r>
              <a:rPr lang="en-US" sz="2800" b="1" dirty="0"/>
              <a:t>the Web:</a:t>
            </a:r>
            <a:br>
              <a:rPr lang="en-US" sz="2800" b="1" dirty="0"/>
            </a:br>
            <a:r>
              <a:rPr lang="en-US" sz="2800" b="1" dirty="0"/>
              <a:t>    Universal Resource Identifiers (URIs)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446484"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Human Resources</a:t>
            </a:r>
            <a:endParaRPr lang="en-US" sz="3400" dirty="0" smtClean="0">
              <a:sym typeface="UC Berkeley OS Sign"/>
            </a:endParaRPr>
          </a:p>
        </p:txBody>
      </p:sp>
      <p:sp>
        <p:nvSpPr>
          <p:cNvPr id="512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E19A06E-B170-4E2C-9E62-9E352DCBCA6C}"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120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51207" name="Content Placeholder 10" descr="ServicescapeCubicles.gif"/>
          <p:cNvPicPr>
            <a:picLocks noChangeAspect="1"/>
          </p:cNvPicPr>
          <p:nvPr/>
        </p:nvPicPr>
        <p:blipFill>
          <a:blip r:embed="rId4" cstate="print"/>
          <a:srcRect/>
          <a:stretch>
            <a:fillRect/>
          </a:stretch>
        </p:blipFill>
        <p:spPr bwMode="auto">
          <a:xfrm>
            <a:off x="5268516" y="2571750"/>
            <a:ext cx="3701355" cy="2443386"/>
          </a:xfrm>
          <a:prstGeom prst="rect">
            <a:avLst/>
          </a:prstGeom>
          <a:noFill/>
          <a:ln w="9525">
            <a:noFill/>
            <a:miter lim="800000"/>
            <a:headEnd/>
            <a:tailEnd/>
          </a:ln>
        </p:spPr>
      </p:pic>
      <p:pic>
        <p:nvPicPr>
          <p:cNvPr id="51208" name="Content Placeholder 16" descr="OrgChart.jpg"/>
          <p:cNvPicPr>
            <a:picLocks noGrp="1" noChangeAspect="1"/>
          </p:cNvPicPr>
          <p:nvPr>
            <p:ph idx="1"/>
          </p:nvPr>
        </p:nvPicPr>
        <p:blipFill>
          <a:blip r:embed="rId5" cstate="print"/>
          <a:srcRect/>
          <a:stretch>
            <a:fillRect/>
          </a:stretch>
        </p:blipFill>
        <p:spPr>
          <a:xfrm>
            <a:off x="178594" y="1607344"/>
            <a:ext cx="4938117" cy="3857625"/>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dirty="0" smtClean="0"/>
              <a:t>Three hours of lecture per week. Organization, representation, and access to information. Categorization, indexing, and content analysis. Data structures. Design and maintenance of databases, indexes, classification schemes, and thesauri. Use of codes, formats, and standards. Analysis and evaluation of search and navigation techniques.</a:t>
            </a:r>
            <a:endParaRPr lang="en-US"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Catalog Description of INFO 202</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392906" y="8572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Resources in the Zoo…</a:t>
            </a:r>
            <a:endParaRPr lang="en-US" sz="3400" dirty="0" smtClean="0">
              <a:sym typeface="UC Berkeley OS Sign"/>
            </a:endParaRPr>
          </a:p>
        </p:txBody>
      </p:sp>
      <p:sp>
        <p:nvSpPr>
          <p:cNvPr id="3379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304632F-EEAC-475D-9BFB-057DE56F74E7}"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379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3800" name="Content Placeholder 8" descr="Zoo.jpg"/>
          <p:cNvPicPr>
            <a:picLocks noChangeAspect="1"/>
          </p:cNvPicPr>
          <p:nvPr/>
        </p:nvPicPr>
        <p:blipFill>
          <a:blip r:embed="rId4" cstate="print"/>
          <a:srcRect/>
          <a:stretch>
            <a:fillRect/>
          </a:stretch>
        </p:blipFill>
        <p:spPr bwMode="auto">
          <a:xfrm>
            <a:off x="1981200" y="2057400"/>
            <a:ext cx="5595795"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Organizing System [2]</a:t>
            </a:r>
          </a:p>
        </p:txBody>
      </p:sp>
      <p:sp>
        <p:nvSpPr>
          <p:cNvPr id="204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0C1EE5D-A829-4785-9731-616F6D237ECC}"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48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9600" y="1828800"/>
            <a:ext cx="803671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INTENTIONAL ARRANGEMENT captures the idea that the system requires explicit or implicit acts of organization by AGENTS – human or computational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These arrangements follow or embody one or more ORGANIZING PRINCIPLES, ideally expressed </a:t>
            </a:r>
            <a:r>
              <a:rPr lang="en-US" sz="2800" dirty="0">
                <a:latin typeface="UC Berkeley OS Sign"/>
              </a:rPr>
              <a:t>in an implementation-neutral </a:t>
            </a:r>
            <a:r>
              <a:rPr lang="en-US" sz="2800" dirty="0" smtClean="0">
                <a:latin typeface="UC Berkeley OS Sign"/>
              </a:rPr>
              <a:t>way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Not An Organizing System</a:t>
            </a:r>
          </a:p>
        </p:txBody>
      </p:sp>
      <p:sp>
        <p:nvSpPr>
          <p:cNvPr id="2150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829CDDC-0D56-4ED9-94D2-BB61B6A28357}"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151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1511" name="Content Placeholder 8" descr="arranged-resources-sideways.png"/>
          <p:cNvPicPr>
            <a:picLocks noGrp="1" noChangeAspect="1"/>
          </p:cNvPicPr>
          <p:nvPr>
            <p:ph idx="1"/>
          </p:nvPr>
        </p:nvPicPr>
        <p:blipFill>
          <a:blip r:embed="rId4" cstate="print"/>
          <a:srcRect/>
          <a:stretch>
            <a:fillRect/>
          </a:stretch>
        </p:blipFill>
        <p:spPr>
          <a:xfrm>
            <a:off x="2589610" y="2035969"/>
            <a:ext cx="5766346" cy="3857625"/>
          </a:xfrm>
        </p:spPr>
      </p:pic>
      <p:sp>
        <p:nvSpPr>
          <p:cNvPr id="21512" name="Rectangle 7"/>
          <p:cNvSpPr>
            <a:spLocks noChangeArrowheads="1"/>
          </p:cNvSpPr>
          <p:nvPr/>
        </p:nvSpPr>
        <p:spPr bwMode="auto">
          <a:xfrm>
            <a:off x="285750" y="2732485"/>
            <a:ext cx="2196703" cy="1622971"/>
          </a:xfrm>
          <a:prstGeom prst="rect">
            <a:avLst/>
          </a:prstGeom>
          <a:noFill/>
          <a:ln w="9525">
            <a:noFill/>
            <a:miter lim="800000"/>
            <a:headEnd/>
            <a:tailEnd/>
          </a:ln>
        </p:spPr>
        <p:txBody>
          <a:bodyPr lIns="64291" tIns="32146" rIns="64291" bIns="32146">
            <a:spAutoFit/>
          </a:bodyPr>
          <a:lstStyle/>
          <a:p>
            <a:r>
              <a:rPr lang="en-US" sz="2500" dirty="0"/>
              <a:t>Resources are arranged, but not intentionally</a:t>
            </a:r>
          </a:p>
        </p:txBody>
      </p:sp>
      <p:sp>
        <p:nvSpPr>
          <p:cNvPr id="21513" name="TextBox 8"/>
          <p:cNvSpPr txBox="1">
            <a:spLocks noChangeArrowheads="1"/>
          </p:cNvSpPr>
          <p:nvPr/>
        </p:nvSpPr>
        <p:spPr bwMode="auto">
          <a:xfrm>
            <a:off x="875109" y="6322219"/>
            <a:ext cx="7554516" cy="618918"/>
          </a:xfrm>
          <a:prstGeom prst="rect">
            <a:avLst/>
          </a:prstGeom>
          <a:noFill/>
          <a:ln w="9525">
            <a:noFill/>
            <a:miter lim="800000"/>
            <a:headEnd/>
            <a:tailEnd/>
          </a:ln>
        </p:spPr>
        <p:txBody>
          <a:bodyPr lIns="64291" tIns="32146" rIns="64291" bIns="32146">
            <a:spAutoFit/>
          </a:bodyPr>
          <a:lstStyle/>
          <a:p>
            <a:r>
              <a:rPr lang="en-US"/>
              <a:t>Photo by B. Rosen (http://www.flickr.com/photos/rosengrant/2966470172/) Creative Commons CC BY-ND 2.0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[1]</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253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2535" name="Rectangle 8"/>
          <p:cNvSpPr>
            <a:spLocks noChangeArrowheads="1"/>
          </p:cNvSpPr>
          <p:nvPr/>
        </p:nvSpPr>
        <p:spPr bwMode="auto">
          <a:xfrm>
            <a:off x="446484" y="1821656"/>
            <a:ext cx="8143875" cy="4005101"/>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 ORGANIZING PRINCIPLES use properties or DESCRIPTIONS that are associated with the resources;  organizing and describing resources are inherently interconnected activities</a:t>
            </a:r>
            <a:endParaRPr lang="en-US" sz="3200" dirty="0" smtClean="0">
              <a:latin typeface="UC Berkeley OS Sign"/>
              <a:sym typeface="UC Berkeley OS Sign"/>
            </a:endParaRP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Almost </a:t>
            </a:r>
            <a:r>
              <a:rPr lang="en-US" sz="2800" dirty="0">
                <a:latin typeface="UC Berkeley OS Sign"/>
                <a:sym typeface="UC Berkeley OS Sign"/>
              </a:rPr>
              <a:t>any property of a resource might be used as </a:t>
            </a:r>
            <a:r>
              <a:rPr lang="en-US" sz="2800" dirty="0" smtClean="0">
                <a:latin typeface="UC Berkeley OS Sign"/>
                <a:sym typeface="UC Berkeley OS Sign"/>
              </a:rPr>
              <a:t>a </a:t>
            </a:r>
            <a:r>
              <a:rPr lang="en-US" sz="2800" dirty="0">
                <a:latin typeface="UC Berkeley OS Sign"/>
                <a:sym typeface="UC Berkeley OS Sign"/>
              </a:rPr>
              <a:t>basis for </a:t>
            </a:r>
            <a:r>
              <a:rPr lang="en-US" sz="2800" dirty="0" smtClean="0">
                <a:latin typeface="UC Berkeley OS Sign"/>
                <a:sym typeface="UC Berkeley OS Sign"/>
              </a:rPr>
              <a:t>an organizing principle, </a:t>
            </a:r>
            <a:r>
              <a:rPr lang="en-US" sz="2800" dirty="0">
                <a:latin typeface="UC Berkeley OS Sign"/>
                <a:sym typeface="UC Berkeley OS Sign"/>
              </a:rPr>
              <a:t>and multiple properties are often used </a:t>
            </a:r>
            <a:r>
              <a:rPr lang="en-US" sz="2800" dirty="0" smtClean="0">
                <a:latin typeface="UC Berkeley OS Sign"/>
                <a:sym typeface="UC Berkeley OS Sign"/>
              </a:rPr>
              <a:t>simultaneously</a:t>
            </a:r>
          </a:p>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The principles can also use collection-level properties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838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[2]</a:t>
            </a:r>
          </a:p>
        </p:txBody>
      </p:sp>
      <p:sp>
        <p:nvSpPr>
          <p:cNvPr id="225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C52B88-D441-42A2-AE7A-1D3A45852B5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253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2535" name="Rectangle 8"/>
          <p:cNvSpPr>
            <a:spLocks noChangeArrowheads="1"/>
          </p:cNvSpPr>
          <p:nvPr/>
        </p:nvSpPr>
        <p:spPr bwMode="auto">
          <a:xfrm>
            <a:off x="446484" y="1821656"/>
            <a:ext cx="8143875" cy="3203600"/>
          </a:xfrm>
          <a:prstGeom prst="rect">
            <a:avLst/>
          </a:prstGeom>
          <a:noFill/>
          <a:ln w="9525">
            <a:noFill/>
            <a:miter lim="800000"/>
            <a:headEnd/>
            <a:tailEnd/>
          </a:ln>
        </p:spPr>
        <p:txBody>
          <a:bodyPr lIns="64291" tIns="32146" rIns="64291" bIns="32146">
            <a:spAutoFit/>
          </a:bodyPr>
          <a:lstStyle/>
          <a:p>
            <a:pPr marL="241093" indent="-241093" eaLnBrk="0" hangingPunct="0">
              <a:lnSpc>
                <a:spcPct val="93000"/>
              </a:lnSpc>
              <a:spcBef>
                <a:spcPts val="1266"/>
              </a:spcBef>
              <a:buFont typeface="Arial" pitchFamily="34" charset="0"/>
              <a:buChar char="•"/>
            </a:pPr>
            <a:r>
              <a:rPr lang="en-US" sz="2800" dirty="0" smtClean="0">
                <a:latin typeface="UC Berkeley OS Sign"/>
                <a:sym typeface="UC Berkeley OS Sign"/>
              </a:rPr>
              <a:t>The simplest organizing principle is co-location, “bringing like things together”</a:t>
            </a:r>
            <a:endParaRPr lang="en-US" sz="2800" dirty="0">
              <a:latin typeface="UC Berkeley OS Sign"/>
              <a:sym typeface="UC Berkeley OS Sign"/>
            </a:endParaRPr>
          </a:p>
          <a:p>
            <a:pPr marL="241093" indent="-241093" eaLnBrk="0" hangingPunct="0">
              <a:lnSpc>
                <a:spcPct val="93000"/>
              </a:lnSpc>
              <a:spcBef>
                <a:spcPts val="1266"/>
              </a:spcBef>
              <a:buFont typeface="Arial" pitchFamily="34" charset="0"/>
              <a:buChar char="•"/>
            </a:pPr>
            <a:r>
              <a:rPr lang="en-US" sz="2800" dirty="0">
                <a:latin typeface="UC Berkeley OS Sign"/>
                <a:sym typeface="UC Berkeley OS Sign"/>
              </a:rPr>
              <a:t>For physical resources the properties </a:t>
            </a:r>
            <a:r>
              <a:rPr lang="en-US" sz="2800" dirty="0" smtClean="0">
                <a:latin typeface="UC Berkeley OS Sign"/>
                <a:sym typeface="UC Berkeley OS Sign"/>
              </a:rPr>
              <a:t>that “make things go together” are </a:t>
            </a:r>
            <a:r>
              <a:rPr lang="en-US" sz="2800" dirty="0">
                <a:latin typeface="UC Berkeley OS Sign"/>
                <a:sym typeface="UC Berkeley OS Sign"/>
              </a:rPr>
              <a:t>often perceptual, material ones, or task-oriented ones</a:t>
            </a:r>
          </a:p>
          <a:p>
            <a:pPr marL="241093" indent="-241093" eaLnBrk="0" hangingPunct="0">
              <a:lnSpc>
                <a:spcPct val="93000"/>
              </a:lnSpc>
              <a:spcBef>
                <a:spcPts val="1266"/>
              </a:spcBef>
              <a:buFont typeface="Arial" pitchFamily="34" charset="0"/>
              <a:buChar char="•"/>
            </a:pPr>
            <a:r>
              <a:rPr lang="en-US" sz="2800" dirty="0">
                <a:latin typeface="UC Berkeley OS Sign"/>
                <a:sym typeface="UC Berkeley OS Sign"/>
              </a:rPr>
              <a:t>For information resources the properties are often semantic ones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Spices by Cuisine</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355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3559" name="Content Placeholder 8" descr="arranged-resources-sideways.png"/>
          <p:cNvPicPr>
            <a:picLocks noGrp="1" noChangeAspect="1"/>
          </p:cNvPicPr>
          <p:nvPr>
            <p:ph idx="1"/>
          </p:nvPr>
        </p:nvPicPr>
        <p:blipFill>
          <a:blip r:embed="rId4" cstate="print"/>
          <a:srcRect/>
          <a:stretch>
            <a:fillRect/>
          </a:stretch>
        </p:blipFill>
        <p:spPr>
          <a:xfrm>
            <a:off x="1678781" y="1821656"/>
            <a:ext cx="6072188" cy="4554141"/>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07E7769-D909-4A7A-9275-BB985A981CA9}" type="slidenum">
              <a:rPr lang="en-US" smtClean="0"/>
              <a:pPr>
                <a:defRPr/>
              </a:pPr>
              <a:t>36</a:t>
            </a:fld>
            <a:endParaRPr lang="en-US" dirty="0"/>
          </a:p>
        </p:txBody>
      </p:sp>
      <p:pic>
        <p:nvPicPr>
          <p:cNvPr id="24579" name="Picture 2" descr="ucb-tdo-chapter1.3.2-color.png"/>
          <p:cNvPicPr>
            <a:picLocks noChangeAspect="1"/>
          </p:cNvPicPr>
          <p:nvPr/>
        </p:nvPicPr>
        <p:blipFill>
          <a:blip r:embed="rId3" cstate="print"/>
          <a:srcRect/>
          <a:stretch>
            <a:fillRect/>
          </a:stretch>
        </p:blipFill>
        <p:spPr bwMode="auto">
          <a:xfrm>
            <a:off x="3620989" y="267890"/>
            <a:ext cx="4227612" cy="5636479"/>
          </a:xfrm>
          <a:prstGeom prst="rect">
            <a:avLst/>
          </a:prstGeom>
          <a:noFill/>
          <a:ln w="9525">
            <a:noFill/>
            <a:miter lim="800000"/>
            <a:headEnd/>
            <a:tailEnd/>
          </a:ln>
        </p:spPr>
      </p:pic>
      <p:sp>
        <p:nvSpPr>
          <p:cNvPr id="4" name="Rectangle 1"/>
          <p:cNvSpPr txBox="1">
            <a:spLocks noChangeArrowheads="1"/>
          </p:cNvSpPr>
          <p:nvPr/>
        </p:nvSpPr>
        <p:spPr>
          <a:xfrm>
            <a:off x="125016" y="375047"/>
            <a:ext cx="2946797" cy="4554141"/>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Organizing Books</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By Content</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400" kern="0" dirty="0">
              <a:latin typeface="UC Berkeley OS Sign"/>
              <a:ea typeface="+mj-ea"/>
              <a:cs typeface="+mj-cs"/>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(LOC Classification)</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400" kern="0" dirty="0">
              <a:latin typeface="UC Berkeley OS Sign"/>
              <a:ea typeface="+mj-ea"/>
              <a:cs typeface="+mj-cs"/>
              <a:sym typeface="UC Berkeley OS Sign"/>
            </a:endParaRPr>
          </a:p>
        </p:txBody>
      </p:sp>
      <p:sp>
        <p:nvSpPr>
          <p:cNvPr id="24581" name="TextBox 4"/>
          <p:cNvSpPr txBox="1">
            <a:spLocks noChangeArrowheads="1"/>
          </p:cNvSpPr>
          <p:nvPr/>
        </p:nvSpPr>
        <p:spPr bwMode="auto">
          <a:xfrm>
            <a:off x="685800" y="5943600"/>
            <a:ext cx="7554516" cy="1172915"/>
          </a:xfrm>
          <a:prstGeom prst="rect">
            <a:avLst/>
          </a:prstGeom>
          <a:noFill/>
          <a:ln w="9525">
            <a:noFill/>
            <a:miter lim="800000"/>
            <a:headEnd/>
            <a:tailEnd/>
          </a:ln>
        </p:spPr>
        <p:txBody>
          <a:bodyPr lIns="64291" tIns="32146" rIns="64291" bIns="32146">
            <a:spAutoFit/>
          </a:bodyPr>
          <a:lstStyle/>
          <a:p>
            <a:r>
              <a:rPr lang="en-US" dirty="0"/>
              <a:t>Photo by Jeffrey </a:t>
            </a:r>
            <a:r>
              <a:rPr lang="en-US" dirty="0" err="1"/>
              <a:t>Beall</a:t>
            </a:r>
            <a:r>
              <a:rPr lang="en-US" dirty="0"/>
              <a:t> (http://www.flickr.com/photos/denverjeffrey/304220561)  Creative Commons  CC BY-ND 2.0</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Principles [3]</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7A640F-B023-4423-8028-085DCF430A53}"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560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7219" y="2357437"/>
            <a:ext cx="8036719" cy="532289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Other typical arrangements are based on ownership, origin, taxonomic, or “</a:t>
            </a:r>
            <a:r>
              <a:rPr lang="en-US" sz="2800" dirty="0" err="1">
                <a:latin typeface="UC Berkeley OS Sign"/>
                <a:sym typeface="UC Berkeley OS Sign"/>
              </a:rPr>
              <a:t>taskonomic</a:t>
            </a:r>
            <a:r>
              <a:rPr lang="en-US" sz="2800" dirty="0">
                <a:latin typeface="UC Berkeley OS Sign"/>
                <a:sym typeface="UC Berkeley OS Sign"/>
              </a:rPr>
              <a:t>” properties (usage frequency, correlated usage)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Any resource with a orderable name or identifier can have alphabetic or numeric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Any resource with an associated date (creation, acquisition) can have chronological ordering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Principles should be expressed logically in a way that doesn’t assume an implementation</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482186" lvl="1"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SpiceRack7.jpg"/>
          <p:cNvPicPr>
            <a:picLocks noChangeAspect="1"/>
          </p:cNvPicPr>
          <p:nvPr/>
        </p:nvPicPr>
        <p:blipFill>
          <a:blip r:embed="rId3" cstate="print"/>
          <a:srcRect/>
          <a:stretch>
            <a:fillRect/>
          </a:stretch>
        </p:blipFill>
        <p:spPr bwMode="auto">
          <a:xfrm>
            <a:off x="1410891" y="2143126"/>
            <a:ext cx="2032620" cy="2632025"/>
          </a:xfrm>
          <a:prstGeom prst="rect">
            <a:avLst/>
          </a:prstGeom>
          <a:noFill/>
          <a:ln w="9525">
            <a:noFill/>
            <a:miter lim="800000"/>
            <a:headEnd/>
            <a:tailEnd/>
          </a:ln>
        </p:spPr>
      </p:pic>
      <p:sp>
        <p:nvSpPr>
          <p:cNvPr id="26627" name="Rectangle 1"/>
          <p:cNvSpPr>
            <a:spLocks noGrp="1" noChangeArrowheads="1"/>
          </p:cNvSpPr>
          <p:nvPr>
            <p:ph type="title"/>
          </p:nvPr>
        </p:nvSpPr>
        <p:spPr>
          <a:xfrm>
            <a:off x="767953" y="91082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Principles don’t Specify Implementation: </a:t>
            </a:r>
            <a:br>
              <a:rPr lang="en-US" sz="3400" dirty="0" smtClean="0">
                <a:sym typeface="UC Berkeley OS Sign"/>
              </a:rPr>
            </a:br>
            <a:r>
              <a:rPr lang="en-US" sz="3400" dirty="0" smtClean="0">
                <a:sym typeface="UC Berkeley OS Sign"/>
              </a:rPr>
              <a:t>“Organize Spices Alphabetically”</a:t>
            </a:r>
          </a:p>
        </p:txBody>
      </p:sp>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BB692-D1FD-4229-B89F-79C543D2655F}"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6631"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pic>
        <p:nvPicPr>
          <p:cNvPr id="26632" name="Picture 16" descr="SpiceRack4.jpg"/>
          <p:cNvPicPr>
            <a:picLocks noChangeAspect="1"/>
          </p:cNvPicPr>
          <p:nvPr/>
        </p:nvPicPr>
        <p:blipFill>
          <a:blip r:embed="rId5" cstate="print"/>
          <a:srcRect/>
          <a:stretch>
            <a:fillRect/>
          </a:stretch>
        </p:blipFill>
        <p:spPr bwMode="auto">
          <a:xfrm>
            <a:off x="6661547" y="2035969"/>
            <a:ext cx="2029271" cy="2627561"/>
          </a:xfrm>
          <a:prstGeom prst="rect">
            <a:avLst/>
          </a:prstGeom>
          <a:noFill/>
          <a:ln w="9525">
            <a:noFill/>
            <a:miter lim="800000"/>
            <a:headEnd/>
            <a:tailEnd/>
          </a:ln>
        </p:spPr>
      </p:pic>
      <p:pic>
        <p:nvPicPr>
          <p:cNvPr id="26633" name="Picture 17" descr="SpiceRack1.gif"/>
          <p:cNvPicPr>
            <a:picLocks noChangeAspect="1"/>
          </p:cNvPicPr>
          <p:nvPr/>
        </p:nvPicPr>
        <p:blipFill>
          <a:blip r:embed="rId6" cstate="print"/>
          <a:srcRect/>
          <a:stretch>
            <a:fillRect/>
          </a:stretch>
        </p:blipFill>
        <p:spPr bwMode="auto">
          <a:xfrm>
            <a:off x="4036219" y="2250281"/>
            <a:ext cx="1891978" cy="2437805"/>
          </a:xfrm>
          <a:prstGeom prst="rect">
            <a:avLst/>
          </a:prstGeom>
          <a:noFill/>
          <a:ln w="9525">
            <a:noFill/>
            <a:miter lim="800000"/>
            <a:headEnd/>
            <a:tailEnd/>
          </a:ln>
        </p:spPr>
      </p:pic>
      <p:pic>
        <p:nvPicPr>
          <p:cNvPr id="26634" name="Picture 20" descr="SpiceRack5.gif"/>
          <p:cNvPicPr>
            <a:picLocks noChangeAspect="1"/>
          </p:cNvPicPr>
          <p:nvPr/>
        </p:nvPicPr>
        <p:blipFill>
          <a:blip r:embed="rId7" cstate="print"/>
          <a:srcRect/>
          <a:stretch>
            <a:fillRect/>
          </a:stretch>
        </p:blipFill>
        <p:spPr bwMode="auto">
          <a:xfrm>
            <a:off x="6125766" y="4714875"/>
            <a:ext cx="2591842" cy="1939975"/>
          </a:xfrm>
          <a:prstGeom prst="rect">
            <a:avLst/>
          </a:prstGeom>
          <a:noFill/>
          <a:ln w="9525">
            <a:noFill/>
            <a:miter lim="800000"/>
            <a:headEnd/>
            <a:tailEnd/>
          </a:ln>
        </p:spPr>
      </p:pic>
      <p:pic>
        <p:nvPicPr>
          <p:cNvPr id="26635" name="Picture 21" descr="SpiceRack8.gif"/>
          <p:cNvPicPr>
            <a:picLocks noChangeAspect="1"/>
          </p:cNvPicPr>
          <p:nvPr/>
        </p:nvPicPr>
        <p:blipFill>
          <a:blip r:embed="rId8" cstate="print"/>
          <a:srcRect/>
          <a:stretch>
            <a:fillRect/>
          </a:stretch>
        </p:blipFill>
        <p:spPr bwMode="auto">
          <a:xfrm>
            <a:off x="928688" y="4982766"/>
            <a:ext cx="4771802" cy="140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D5DEDD4-8D10-4E90-A54F-AB52DC236C51}" type="slidenum">
              <a:rPr lang="en-US" smtClean="0"/>
              <a:pPr>
                <a:defRPr/>
              </a:pPr>
              <a:t>39</a:t>
            </a:fld>
            <a:endParaRPr lang="en-US" dirty="0"/>
          </a:p>
        </p:txBody>
      </p:sp>
      <p:pic>
        <p:nvPicPr>
          <p:cNvPr id="27651" name="Picture 2" descr="ucb-tdo-chapter1.3.2-color.png"/>
          <p:cNvPicPr>
            <a:picLocks noChangeAspect="1"/>
          </p:cNvPicPr>
          <p:nvPr/>
        </p:nvPicPr>
        <p:blipFill>
          <a:blip r:embed="rId3" cstate="print"/>
          <a:srcRect/>
          <a:stretch>
            <a:fillRect/>
          </a:stretch>
        </p:blipFill>
        <p:spPr bwMode="auto">
          <a:xfrm>
            <a:off x="3018234" y="267890"/>
            <a:ext cx="5857875" cy="6202785"/>
          </a:xfrm>
          <a:prstGeom prst="rect">
            <a:avLst/>
          </a:prstGeom>
          <a:noFill/>
          <a:ln w="9525">
            <a:noFill/>
            <a:miter lim="800000"/>
            <a:headEnd/>
            <a:tailEnd/>
          </a:ln>
        </p:spPr>
      </p:pic>
      <p:sp>
        <p:nvSpPr>
          <p:cNvPr id="4" name="Rectangle 1"/>
          <p:cNvSpPr txBox="1">
            <a:spLocks noChangeArrowheads="1"/>
          </p:cNvSpPr>
          <p:nvPr/>
        </p:nvSpPr>
        <p:spPr>
          <a:xfrm>
            <a:off x="125016" y="375047"/>
            <a:ext cx="2518172"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rPr>
              <a:t>The </a:t>
            </a:r>
            <a:br>
              <a:rPr lang="en-US" sz="3400" kern="0" dirty="0">
                <a:latin typeface="UC Berkeley OS Sign"/>
                <a:ea typeface="+mj-ea"/>
                <a:cs typeface="+mj-cs"/>
              </a:rPr>
            </a:br>
            <a:r>
              <a:rPr lang="en-US" sz="3400" kern="0" dirty="0">
                <a:latin typeface="UC Berkeley OS Sign"/>
                <a:ea typeface="+mj-ea"/>
                <a:cs typeface="+mj-cs"/>
              </a:rPr>
              <a:t>Three-Tier Architecture</a:t>
            </a:r>
            <a:endParaRPr lang="en-US" sz="3400" kern="0" dirty="0">
              <a:latin typeface="UC Berkeley OS Sign"/>
              <a:ea typeface="+mj-ea"/>
              <a:cs typeface="+mj-cs"/>
              <a:sym typeface="UC Berkeley OS Sign"/>
            </a:endParaRPr>
          </a:p>
        </p:txBody>
      </p:sp>
      <p:sp>
        <p:nvSpPr>
          <p:cNvPr id="27653" name="TextBox 4"/>
          <p:cNvSpPr txBox="1">
            <a:spLocks noChangeArrowheads="1"/>
          </p:cNvSpPr>
          <p:nvPr/>
        </p:nvSpPr>
        <p:spPr bwMode="auto">
          <a:xfrm>
            <a:off x="285750" y="2625328"/>
            <a:ext cx="2457450" cy="3512017"/>
          </a:xfrm>
          <a:prstGeom prst="rect">
            <a:avLst/>
          </a:prstGeom>
          <a:noFill/>
          <a:ln w="9525">
            <a:noFill/>
            <a:miter lim="800000"/>
            <a:headEnd/>
            <a:tailEnd/>
          </a:ln>
        </p:spPr>
        <p:txBody>
          <a:bodyPr wrap="square" lIns="64291" tIns="32146" rIns="64291" bIns="32146">
            <a:spAutoFit/>
          </a:bodyPr>
          <a:lstStyle/>
          <a:p>
            <a:r>
              <a:rPr lang="en-US" sz="2800" dirty="0"/>
              <a:t>Organizing Principles</a:t>
            </a:r>
            <a:br>
              <a:rPr lang="en-US" sz="2800" dirty="0"/>
            </a:br>
            <a:r>
              <a:rPr lang="en-US" sz="2800" dirty="0"/>
              <a:t>are logically separated from </a:t>
            </a:r>
            <a:r>
              <a:rPr lang="en-US" sz="2800" dirty="0" smtClean="0"/>
              <a:t>Implementation and </a:t>
            </a:r>
            <a:r>
              <a:rPr lang="en-US" sz="2800" dirty="0"/>
              <a:t>Presentation Tiers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8155186" cy="4709815"/>
          </a:xfrm>
        </p:spPr>
        <p:txBody>
          <a:bodyPr>
            <a:normAutofit fontScale="47500" lnSpcReduction="20000"/>
          </a:bodyPr>
          <a:lstStyle/>
          <a:p>
            <a:r>
              <a:rPr lang="en-US" sz="5100" dirty="0" smtClean="0"/>
              <a:t>“Organizing” is a fundamental activity in many disciplines, most notably library and information science, computer science, informatics, information architecture, law, economics, and business, but these disciplines don't agree very much in how they approach and describe problems of organizing and in what they seek at their solutions. In addition, information is just one type of resource to organize: we organize things, we organize information, we organize information about things, and we organize information about information. This course takes an abstract and trans-disciplinary approach that unifies these diverse perspectives and contexts of </a:t>
            </a:r>
            <a:r>
              <a:rPr lang="en-US" sz="5100" dirty="0" smtClean="0"/>
              <a:t>organizing. </a:t>
            </a:r>
            <a:endParaRPr lang="en-US" sz="51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Course I’m Teaching (2013)</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Description is Challenging</a:t>
            </a:r>
            <a:endParaRPr lang="en-US" sz="34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4608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3" y="1875235"/>
            <a:ext cx="8251031" cy="4804679"/>
          </a:xfrm>
          <a:prstGeom prst="rect">
            <a:avLst/>
          </a:prstGeom>
        </p:spPr>
        <p:txBody>
          <a:bodyPr lIns="64291" tIns="32146" rIns="64291" bIns="32146">
            <a:spAutoFit/>
          </a:bodyPr>
          <a:lstStyle/>
          <a:p>
            <a:pPr>
              <a:buFont typeface="Arial" pitchFamily="34" charset="0"/>
              <a:buChar char="•"/>
              <a:defRPr/>
            </a:pPr>
            <a:r>
              <a:rPr lang="en-US" sz="2800" dirty="0"/>
              <a:t> </a:t>
            </a:r>
            <a:r>
              <a:rPr lang="en-US" sz="2800" dirty="0" smtClean="0">
                <a:latin typeface="UC Berkeley OS Sign"/>
              </a:rPr>
              <a:t>People use different words for the same things, and the same words for different things - what would a "good" description be like, and how can it be created?</a:t>
            </a:r>
          </a:p>
          <a:p>
            <a:pPr>
              <a:defRPr/>
            </a:pPr>
            <a:endParaRPr lang="en-US" sz="2800" dirty="0" smtClean="0">
              <a:latin typeface="UC Berkeley OS Sign"/>
            </a:endParaRPr>
          </a:p>
          <a:p>
            <a:pPr>
              <a:buFont typeface="Arial" pitchFamily="34" charset="0"/>
              <a:buChar char="•"/>
              <a:defRPr/>
            </a:pPr>
            <a:r>
              <a:rPr lang="en-US" sz="2800" kern="0" dirty="0" smtClean="0">
                <a:latin typeface="UC Berkeley OS Sign"/>
              </a:rPr>
              <a:t> Describing and organizing always</a:t>
            </a:r>
            <a:r>
              <a:rPr lang="en-US" sz="2800" dirty="0" smtClean="0">
                <a:latin typeface="UC Berkeley OS Sign"/>
              </a:rPr>
              <a:t> (explicitly or implicitly) takes place in some context</a:t>
            </a:r>
          </a:p>
          <a:p>
            <a:pPr>
              <a:buFont typeface="Arial" pitchFamily="34" charset="0"/>
              <a:buChar char="•"/>
              <a:defRPr/>
            </a:pPr>
            <a:endParaRPr lang="en-US" sz="2800" dirty="0" smtClean="0">
              <a:latin typeface="UC Berkeley OS Sign"/>
            </a:endParaRPr>
          </a:p>
          <a:p>
            <a:pPr>
              <a:buFont typeface="Arial" pitchFamily="34" charset="0"/>
              <a:buChar char="•"/>
              <a:defRPr/>
            </a:pPr>
            <a:r>
              <a:rPr lang="en-US" sz="2800" dirty="0" smtClean="0">
                <a:latin typeface="UC Berkeley OS Sign"/>
              </a:rPr>
              <a:t> The context shapes which resource properties are important and the organizing principles that use those properties, introducing bias</a:t>
            </a:r>
            <a:endParaRPr lang="en-US" sz="2800" kern="0" dirty="0">
              <a:latin typeface="UC Berkeley OS Sig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Vocabulary Problem</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355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3559" name="Content Placeholder 8" descr="arranged-resources-sideways.png"/>
          <p:cNvPicPr>
            <a:picLocks noGrp="1" noChangeAspect="1"/>
          </p:cNvPicPr>
          <p:nvPr>
            <p:ph idx="1"/>
          </p:nvPr>
        </p:nvPicPr>
        <p:blipFill>
          <a:blip r:embed="rId4" cstate="print"/>
          <a:stretch>
            <a:fillRect/>
          </a:stretch>
        </p:blipFill>
        <p:spPr>
          <a:xfrm>
            <a:off x="304800" y="1828800"/>
            <a:ext cx="8511244" cy="2936378"/>
          </a:xfr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Specifying Meaning</a:t>
            </a:r>
            <a:endParaRPr lang="en-US" sz="34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4608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3" y="1875235"/>
            <a:ext cx="8251031" cy="3942905"/>
          </a:xfrm>
          <a:prstGeom prst="rect">
            <a:avLst/>
          </a:prstGeom>
        </p:spPr>
        <p:txBody>
          <a:bodyPr lIns="64291" tIns="32146" rIns="64291" bIns="32146">
            <a:spAutoFit/>
          </a:bodyPr>
          <a:lstStyle/>
          <a:p>
            <a:pPr>
              <a:buFont typeface="Arial" pitchFamily="34" charset="0"/>
              <a:buChar char="•"/>
            </a:pPr>
            <a:r>
              <a:rPr lang="en-US" sz="2800" dirty="0" smtClean="0"/>
              <a:t> By Reference or Enumeration</a:t>
            </a:r>
          </a:p>
          <a:p>
            <a:pPr>
              <a:buFont typeface="Arial" pitchFamily="34" charset="0"/>
              <a:buChar char="•"/>
            </a:pPr>
            <a:r>
              <a:rPr lang="en-US" sz="2800" dirty="0" smtClean="0"/>
              <a:t> Definition</a:t>
            </a:r>
          </a:p>
          <a:p>
            <a:pPr>
              <a:buFont typeface="Arial" pitchFamily="34" charset="0"/>
              <a:buChar char="•"/>
            </a:pPr>
            <a:r>
              <a:rPr lang="en-US" sz="2800" dirty="0" smtClean="0"/>
              <a:t> Definition in a controlled vocabulary</a:t>
            </a:r>
          </a:p>
          <a:p>
            <a:pPr>
              <a:buFont typeface="Arial" pitchFamily="34" charset="0"/>
              <a:buChar char="•"/>
            </a:pPr>
            <a:r>
              <a:rPr lang="en-US" sz="2800" dirty="0" smtClean="0"/>
              <a:t> Data types </a:t>
            </a:r>
          </a:p>
          <a:p>
            <a:pPr>
              <a:buFont typeface="Arial" pitchFamily="34" charset="0"/>
              <a:buChar char="•"/>
            </a:pPr>
            <a:r>
              <a:rPr lang="en-US" sz="2800" dirty="0" smtClean="0"/>
              <a:t> Metadata </a:t>
            </a:r>
          </a:p>
          <a:p>
            <a:pPr>
              <a:buFont typeface="Arial" pitchFamily="34" charset="0"/>
              <a:buChar char="•"/>
            </a:pPr>
            <a:r>
              <a:rPr lang="en-US" sz="2800" dirty="0" smtClean="0"/>
              <a:t> </a:t>
            </a:r>
            <a:r>
              <a:rPr lang="en-US" sz="2800" dirty="0" err="1" smtClean="0"/>
              <a:t>Metamodels</a:t>
            </a:r>
            <a:endParaRPr lang="en-US" sz="2800" dirty="0" smtClean="0"/>
          </a:p>
          <a:p>
            <a:pPr>
              <a:buFont typeface="Arial" pitchFamily="34" charset="0"/>
              <a:buChar char="•"/>
            </a:pPr>
            <a:r>
              <a:rPr lang="en-US" sz="2800" dirty="0" smtClean="0"/>
              <a:t> Formal assertions </a:t>
            </a:r>
          </a:p>
          <a:p>
            <a:pPr>
              <a:buFont typeface="Arial" pitchFamily="34" charset="0"/>
              <a:buChar char="•"/>
            </a:pPr>
            <a:r>
              <a:rPr lang="en-US" sz="2800" dirty="0" smtClean="0"/>
              <a:t> </a:t>
            </a:r>
            <a:r>
              <a:rPr lang="en-US" sz="2800" dirty="0" err="1" smtClean="0"/>
              <a:t>Ontologies</a:t>
            </a:r>
            <a:r>
              <a:rPr lang="en-US" sz="2800" dirty="0" smtClean="0"/>
              <a:t> and thesauri</a:t>
            </a:r>
          </a:p>
          <a:p>
            <a:pPr>
              <a:buFont typeface="Arial" pitchFamily="34" charset="0"/>
              <a:buChar char="•"/>
              <a:defRPr/>
            </a:pPr>
            <a:endParaRPr lang="en-US" sz="2800" kern="0" dirty="0">
              <a:latin typeface="UC Berkeley OS Sign"/>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762000"/>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Understanding “Food” (TDO Fig. 5.2)</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355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3559" name="Content Placeholder 8" descr="arranged-resources-sideways.png"/>
          <p:cNvPicPr>
            <a:picLocks noGrp="1" noChangeAspect="1"/>
          </p:cNvPicPr>
          <p:nvPr>
            <p:ph idx="1"/>
          </p:nvPr>
        </p:nvPicPr>
        <p:blipFill>
          <a:blip r:embed="rId4" cstate="print"/>
          <a:stretch>
            <a:fillRect/>
          </a:stretch>
        </p:blipFill>
        <p:spPr>
          <a:xfrm>
            <a:off x="2286000" y="1828800"/>
            <a:ext cx="4449646" cy="4711390"/>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Relationships</a:t>
            </a:r>
            <a:endParaRPr lang="en-US" sz="3400" dirty="0" smtClean="0">
              <a:sym typeface="UC Berkeley OS Sign"/>
            </a:endParaRPr>
          </a:p>
        </p:txBody>
      </p:sp>
      <p:sp>
        <p:nvSpPr>
          <p:cNvPr id="460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F7D2523A-B395-469B-8EB6-3D4BE75789E1}"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4608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3" y="1875235"/>
            <a:ext cx="8251031" cy="495807"/>
          </a:xfrm>
          <a:prstGeom prst="rect">
            <a:avLst/>
          </a:prstGeom>
        </p:spPr>
        <p:txBody>
          <a:bodyPr lIns="64291" tIns="32146" rIns="64291" bIns="32146">
            <a:spAutoFit/>
          </a:bodyPr>
          <a:lstStyle/>
          <a:p>
            <a:pPr>
              <a:buFont typeface="Arial" pitchFamily="34" charset="0"/>
              <a:buChar char="•"/>
            </a:pPr>
            <a:r>
              <a:rPr lang="en-US" sz="2800" dirty="0" smtClean="0"/>
              <a:t> </a:t>
            </a:r>
            <a:endParaRPr lang="en-US" sz="2800" kern="0" dirty="0">
              <a:latin typeface="UC Berkeley OS Sign"/>
            </a:endParaRPr>
          </a:p>
        </p:txBody>
      </p:sp>
      <p:pic>
        <p:nvPicPr>
          <p:cNvPr id="9" name="Picture 8" descr="NewYorkerPairs.gif"/>
          <p:cNvPicPr>
            <a:picLocks noChangeAspect="1"/>
          </p:cNvPicPr>
          <p:nvPr/>
        </p:nvPicPr>
        <p:blipFill>
          <a:blip r:embed="rId4" cstate="print"/>
          <a:stretch>
            <a:fillRect/>
          </a:stretch>
        </p:blipFill>
        <p:spPr>
          <a:xfrm>
            <a:off x="609600" y="2057400"/>
            <a:ext cx="8001000" cy="3120390"/>
          </a:xfrm>
          <a:prstGeom prst="rect">
            <a:avLst/>
          </a:prstGeom>
        </p:spPr>
      </p:pic>
      <p:sp>
        <p:nvSpPr>
          <p:cNvPr id="10" name="TextBox 9"/>
          <p:cNvSpPr txBox="1"/>
          <p:nvPr/>
        </p:nvSpPr>
        <p:spPr>
          <a:xfrm>
            <a:off x="457200" y="5486400"/>
            <a:ext cx="8686800" cy="830997"/>
          </a:xfrm>
          <a:prstGeom prst="rect">
            <a:avLst/>
          </a:prstGeom>
          <a:noFill/>
        </p:spPr>
        <p:txBody>
          <a:bodyPr wrap="square" rtlCol="0">
            <a:spAutoFit/>
          </a:bodyPr>
          <a:lstStyle/>
          <a:p>
            <a:r>
              <a:rPr lang="en-US" sz="2400" dirty="0" smtClean="0">
                <a:latin typeface="UC Berkeley OS Sign"/>
              </a:rPr>
              <a:t>5 Perspectives:  Semantic, Lexical, Structural,</a:t>
            </a:r>
            <a:br>
              <a:rPr lang="en-US" sz="2400" dirty="0" smtClean="0">
                <a:latin typeface="UC Berkeley OS Sign"/>
              </a:rPr>
            </a:br>
            <a:r>
              <a:rPr lang="en-US" sz="2400" dirty="0" smtClean="0">
                <a:latin typeface="UC Berkeley OS Sign"/>
              </a:rPr>
              <a:t>		     Architectural, and Implementation</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Creating Categories to Enable Classification</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3A177FE-38FB-44AA-ACF5-B77AD597AA94}"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355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3559" name="Content Placeholder 8" descr="arranged-resources-sideways.png"/>
          <p:cNvPicPr>
            <a:picLocks noGrp="1" noChangeAspect="1"/>
          </p:cNvPicPr>
          <p:nvPr>
            <p:ph idx="1"/>
          </p:nvPr>
        </p:nvPicPr>
        <p:blipFill>
          <a:blip r:embed="rId4" cstate="print"/>
          <a:stretch>
            <a:fillRect/>
          </a:stretch>
        </p:blipFill>
        <p:spPr>
          <a:xfrm>
            <a:off x="1143000" y="1798656"/>
            <a:ext cx="7086600" cy="456334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5 Dimensions of </a:t>
            </a:r>
            <a:br>
              <a:rPr lang="en-US" sz="3400" dirty="0" smtClean="0">
                <a:sym typeface="UC Berkeley OS Sign"/>
              </a:rPr>
            </a:br>
            <a:r>
              <a:rPr lang="en-US" sz="3400" dirty="0" smtClean="0">
                <a:sym typeface="UC Berkeley OS Sign"/>
              </a:rPr>
              <a:t>an Organizing System</a:t>
            </a:r>
          </a:p>
        </p:txBody>
      </p:sp>
      <p:sp>
        <p:nvSpPr>
          <p:cNvPr id="542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E702D07-F8BD-41BB-A04B-EF2CD45258CD}"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42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2" y="2464594"/>
            <a:ext cx="8036719" cy="3688604"/>
          </a:xfrm>
          <a:prstGeom prst="rect">
            <a:avLst/>
          </a:prstGeom>
        </p:spPr>
        <p:txBody>
          <a:bodyPr lIns="64291" tIns="32146" rIns="64291" bIns="32146">
            <a:spAutoFit/>
          </a:bodyPr>
          <a:lstStyle/>
          <a:p>
            <a:pPr marL="241093" indent="-241093" eaLnBrk="0" hangingPunct="0">
              <a:lnSpc>
                <a:spcPct val="93000"/>
              </a:lnSpc>
              <a:spcBef>
                <a:spcPts val="1266"/>
              </a:spcBef>
              <a:buFont typeface="Arial" pitchFamily="34" charset="0"/>
              <a:buChar char="•"/>
              <a:defRPr/>
            </a:pPr>
            <a:r>
              <a:rPr lang="en-US" sz="3100" kern="0" dirty="0">
                <a:latin typeface="UC Berkeley OS Sign"/>
              </a:rPr>
              <a:t>What Is Being Organized?</a:t>
            </a:r>
          </a:p>
          <a:p>
            <a:pPr marL="241093" indent="-241093" eaLnBrk="0" hangingPunct="0">
              <a:lnSpc>
                <a:spcPct val="93000"/>
              </a:lnSpc>
              <a:spcBef>
                <a:spcPts val="1266"/>
              </a:spcBef>
              <a:buFont typeface="Arial" pitchFamily="34" charset="0"/>
              <a:buChar char="•"/>
              <a:defRPr/>
            </a:pPr>
            <a:r>
              <a:rPr lang="en-US" sz="3100" kern="0" dirty="0">
                <a:latin typeface="UC Berkeley OS Sign"/>
              </a:rPr>
              <a:t>Why Is It Being Organized?</a:t>
            </a:r>
          </a:p>
          <a:p>
            <a:pPr marL="241093" indent="-241093" eaLnBrk="0" hangingPunct="0">
              <a:lnSpc>
                <a:spcPct val="93000"/>
              </a:lnSpc>
              <a:spcBef>
                <a:spcPts val="1266"/>
              </a:spcBef>
              <a:buFont typeface="Arial" pitchFamily="34" charset="0"/>
              <a:buChar char="•"/>
              <a:defRPr/>
            </a:pPr>
            <a:r>
              <a:rPr lang="en-US" sz="3100" kern="0" dirty="0">
                <a:latin typeface="UC Berkeley OS Sign"/>
              </a:rPr>
              <a:t>How Much Is It Being Organized?</a:t>
            </a:r>
          </a:p>
          <a:p>
            <a:pPr marL="241093" indent="-241093" eaLnBrk="0" hangingPunct="0">
              <a:lnSpc>
                <a:spcPct val="93000"/>
              </a:lnSpc>
              <a:spcBef>
                <a:spcPts val="1266"/>
              </a:spcBef>
              <a:buFont typeface="Arial" pitchFamily="34" charset="0"/>
              <a:buChar char="•"/>
              <a:defRPr/>
            </a:pPr>
            <a:r>
              <a:rPr lang="en-US" sz="3100" kern="0" dirty="0">
                <a:latin typeface="UC Berkeley OS Sign"/>
              </a:rPr>
              <a:t>When Is It Being Organized?</a:t>
            </a:r>
          </a:p>
          <a:p>
            <a:pPr marL="241093" indent="-241093" eaLnBrk="0" hangingPunct="0">
              <a:lnSpc>
                <a:spcPct val="93000"/>
              </a:lnSpc>
              <a:spcBef>
                <a:spcPts val="1266"/>
              </a:spcBef>
              <a:buFont typeface="Arial" pitchFamily="34" charset="0"/>
              <a:buChar char="•"/>
              <a:defRPr/>
            </a:pPr>
            <a:r>
              <a:rPr lang="en-US" sz="3100" kern="0" dirty="0">
                <a:latin typeface="UC Berkeley OS Sign"/>
              </a:rPr>
              <a:t>Who (or What) is Organizing It?</a:t>
            </a:r>
          </a:p>
          <a:p>
            <a:pPr marL="241093" indent="-241093" eaLnBrk="0" hangingPunct="0">
              <a:lnSpc>
                <a:spcPct val="93000"/>
              </a:lnSpc>
              <a:spcBef>
                <a:spcPts val="1266"/>
              </a:spcBef>
              <a:buFont typeface="Arial" pitchFamily="34" charset="0"/>
              <a:buChar char="•"/>
              <a:defRPr/>
            </a:pPr>
            <a:endParaRPr lang="en-US" sz="3100" kern="0" dirty="0">
              <a:latin typeface="UC Berkeley OS Sign"/>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46484" y="1660922"/>
            <a:ext cx="8090297" cy="4822031"/>
          </a:xfrm>
        </p:spPr>
        <p:txBody>
          <a:bodyPr>
            <a:normAutofit/>
          </a:bodyPr>
          <a:lstStyle/>
          <a:p>
            <a:pPr>
              <a:buFontTx/>
              <a:buChar char="•"/>
            </a:pPr>
            <a:endParaRPr lang="en-US" sz="2500" dirty="0" smtClean="0">
              <a:cs typeface="Arial" pitchFamily="34" charset="0"/>
            </a:endParaRPr>
          </a:p>
          <a:p>
            <a:pPr>
              <a:buFontTx/>
              <a:buChar char="•"/>
            </a:pPr>
            <a:r>
              <a:rPr lang="en-US" sz="2500" dirty="0" smtClean="0">
                <a:cs typeface="Arial" pitchFamily="34" charset="0"/>
              </a:rPr>
              <a:t>The concept of Organizing System unifies a vast body of design and analysis practice from many disciplines</a:t>
            </a:r>
          </a:p>
          <a:p>
            <a:pPr>
              <a:buFontTx/>
              <a:buChar char="•"/>
            </a:pPr>
            <a:r>
              <a:rPr lang="en-US" sz="2500" dirty="0" smtClean="0">
                <a:cs typeface="Arial" pitchFamily="34" charset="0"/>
              </a:rPr>
              <a:t>Thinking in terms of design dimensions overcomes the limitations and inertia of the traditional categories</a:t>
            </a:r>
          </a:p>
          <a:p>
            <a:pPr>
              <a:buFontTx/>
              <a:buChar char="•"/>
            </a:pPr>
            <a:r>
              <a:rPr lang="en-US" sz="2500" dirty="0" smtClean="0">
                <a:cs typeface="Arial" pitchFamily="34" charset="0"/>
              </a:rPr>
              <a:t>It is a generative, forward-looking approach that encourages and accommodates innovation while preserving conventional theory and practice as design patterns</a:t>
            </a:r>
          </a:p>
          <a:p>
            <a:pPr>
              <a:buFontTx/>
              <a:buChar char="•"/>
            </a:pPr>
            <a:r>
              <a:rPr lang="en-US" sz="2500" dirty="0" smtClean="0">
                <a:cs typeface="Arial" pitchFamily="34" charset="0"/>
              </a:rPr>
              <a:t>It enables intelligent conversations between people who didn’t have much common </a:t>
            </a:r>
            <a:r>
              <a:rPr lang="en-US" sz="2500" smtClean="0">
                <a:cs typeface="Arial" pitchFamily="34" charset="0"/>
              </a:rPr>
              <a:t>language before </a:t>
            </a:r>
            <a:endParaRPr lang="en-US" sz="2500" dirty="0" smtClean="0"/>
          </a:p>
        </p:txBody>
      </p:sp>
      <p:sp>
        <p:nvSpPr>
          <p:cNvPr id="84995"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Summary</a:t>
            </a:r>
          </a:p>
        </p:txBody>
      </p:sp>
      <p:sp>
        <p:nvSpPr>
          <p:cNvPr id="84996"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24C4286-3DE5-4BF2-B20E-FCC1E082997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84999"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August 2013</a:t>
            </a:r>
            <a:br>
              <a:rPr lang="en-US" sz="3000" dirty="0" smtClean="0">
                <a:sym typeface="UC Berkeley OS Sign"/>
              </a:rPr>
            </a:br>
            <a:r>
              <a:rPr lang="en-US" sz="3000" dirty="0" smtClean="0">
                <a:sym typeface="UC Berkeley OS Sign"/>
              </a:rPr>
              <a:t>Lecture 1.4 – TDO as Book and EBook</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060092-7E80-4D46-8B9D-03076060CE17}" type="slidenum">
              <a:rPr lang="en-US" smtClean="0"/>
              <a:pPr>
                <a:defRPr/>
              </a:pPr>
              <a:t>49</a:t>
            </a:fld>
            <a:endParaRPr lang="en-US" dirty="0"/>
          </a:p>
        </p:txBody>
      </p:sp>
      <p:pic>
        <p:nvPicPr>
          <p:cNvPr id="3075" name="Picture 2" descr="BookCover.jpg"/>
          <p:cNvPicPr>
            <a:picLocks noChangeAspect="1"/>
          </p:cNvPicPr>
          <p:nvPr/>
        </p:nvPicPr>
        <p:blipFill>
          <a:blip r:embed="rId3" cstate="print"/>
          <a:srcRect/>
          <a:stretch>
            <a:fillRect/>
          </a:stretch>
        </p:blipFill>
        <p:spPr bwMode="auto">
          <a:xfrm>
            <a:off x="500062" y="589359"/>
            <a:ext cx="3643313" cy="5501804"/>
          </a:xfrm>
          <a:prstGeom prst="rect">
            <a:avLst/>
          </a:prstGeom>
          <a:noFill/>
          <a:ln w="9525">
            <a:noFill/>
            <a:miter lim="800000"/>
            <a:headEnd/>
            <a:tailEnd/>
          </a:ln>
        </p:spPr>
      </p:pic>
      <p:sp>
        <p:nvSpPr>
          <p:cNvPr id="4" name="Rectangle 1"/>
          <p:cNvSpPr txBox="1">
            <a:spLocks noChangeArrowheads="1"/>
          </p:cNvSpPr>
          <p:nvPr/>
        </p:nvSpPr>
        <p:spPr>
          <a:xfrm>
            <a:off x="4343400" y="609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TDO</a:t>
            </a:r>
            <a:endParaRPr lang="en-US" sz="3400" kern="0" dirty="0">
              <a:latin typeface="UC Berkeley OS Sign"/>
              <a:ea typeface="+mj-ea"/>
              <a:cs typeface="+mj-cs"/>
              <a:sym typeface="UC Berkeley OS Sign"/>
            </a:endParaRPr>
          </a:p>
        </p:txBody>
      </p:sp>
      <p:sp>
        <p:nvSpPr>
          <p:cNvPr id="6" name="Rectangle 5"/>
          <p:cNvSpPr/>
          <p:nvPr/>
        </p:nvSpPr>
        <p:spPr>
          <a:xfrm>
            <a:off x="4343400" y="1066800"/>
            <a:ext cx="4572000" cy="6020204"/>
          </a:xfrm>
          <a:prstGeom prst="rect">
            <a:avLst/>
          </a:prstGeom>
        </p:spPr>
        <p:txBody>
          <a:bodyPr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3100" dirty="0" smtClean="0">
                <a:sym typeface="UC Berkeley OS Sign"/>
              </a:rPr>
              <a:t>“The Discipline of Organizing” was published by MIT Press in May 2013 simultaneously in several different formats:</a:t>
            </a: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As a traditional printed book</a:t>
            </a: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As an </a:t>
            </a:r>
            <a:r>
              <a:rPr lang="en-US" sz="3100" dirty="0" err="1" smtClean="0">
                <a:sym typeface="UC Berkeley OS Sign"/>
              </a:rPr>
              <a:t>ebook</a:t>
            </a:r>
            <a:r>
              <a:rPr lang="en-US" sz="3100" dirty="0" smtClean="0">
                <a:sym typeface="UC Berkeley OS Sign"/>
              </a:rPr>
              <a:t> in epub2 and mobi formats</a:t>
            </a: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Read how we did this in in Section 10.7.4.</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pPr>
              <a:defRPr/>
            </a:pPr>
            <a:r>
              <a:rPr lang="en-US" dirty="0" smtClean="0"/>
              <a:t>Bob Glushko</a:t>
            </a:r>
          </a:p>
          <a:p>
            <a:pPr>
              <a:defRPr/>
            </a:pPr>
            <a:r>
              <a:rPr lang="en-US" dirty="0" smtClean="0"/>
              <a:t>The 5 Teaching Assistants (Class of 2013):  </a:t>
            </a:r>
          </a:p>
          <a:p>
            <a:pPr lvl="1">
              <a:defRPr/>
            </a:pPr>
            <a:r>
              <a:rPr lang="en-US" dirty="0" smtClean="0"/>
              <a:t>Ryan Baker</a:t>
            </a:r>
          </a:p>
          <a:p>
            <a:pPr lvl="1">
              <a:defRPr/>
            </a:pPr>
            <a:r>
              <a:rPr lang="en-US" dirty="0" smtClean="0"/>
              <a:t>Fred </a:t>
            </a:r>
            <a:r>
              <a:rPr lang="en-US" dirty="0" err="1" smtClean="0"/>
              <a:t>Chasen</a:t>
            </a:r>
            <a:endParaRPr lang="en-US" dirty="0" smtClean="0"/>
          </a:p>
          <a:p>
            <a:pPr lvl="1">
              <a:defRPr/>
            </a:pPr>
            <a:r>
              <a:rPr lang="en-US" dirty="0" smtClean="0"/>
              <a:t>Sandra </a:t>
            </a:r>
            <a:r>
              <a:rPr lang="en-US" dirty="0" err="1" smtClean="0"/>
              <a:t>Helsley</a:t>
            </a:r>
            <a:endParaRPr lang="en-US" dirty="0" smtClean="0"/>
          </a:p>
          <a:p>
            <a:pPr lvl="1">
              <a:defRPr/>
            </a:pPr>
            <a:r>
              <a:rPr lang="en-US" dirty="0" smtClean="0"/>
              <a:t>Lisa Jervis</a:t>
            </a:r>
          </a:p>
          <a:p>
            <a:pPr lvl="1">
              <a:defRPr/>
            </a:pPr>
            <a:r>
              <a:rPr lang="en-US" dirty="0" smtClean="0"/>
              <a:t>Colin MacArthur</a:t>
            </a:r>
          </a:p>
          <a:p>
            <a:pPr>
              <a:defRPr/>
            </a:pPr>
            <a:r>
              <a:rPr lang="en-US" dirty="0" smtClean="0"/>
              <a:t>The Students</a:t>
            </a:r>
          </a:p>
          <a:p>
            <a:pPr>
              <a:lnSpc>
                <a:spcPct val="100000"/>
              </a:lnSpc>
              <a:buFont typeface="Arial" pitchFamily="34" charset="0"/>
              <a:buChar char="•"/>
              <a:defRPr/>
            </a:pPr>
            <a:endParaRPr lang="en-US" sz="2500" dirty="0" smtClean="0">
              <a:solidFill>
                <a:srgbClr val="000000"/>
              </a:solidFill>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sym typeface="UC Berkeley OS Sign"/>
              </a:rPr>
              <a:t>Introductions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500062" y="1660922"/>
            <a:ext cx="8262938" cy="4822031"/>
          </a:xfrm>
        </p:spPr>
        <p:txBody>
          <a:bodyPr>
            <a:normAutofit fontScale="70000" lnSpcReduction="20000"/>
          </a:bodyPr>
          <a:lstStyle/>
          <a:p>
            <a:endParaRPr lang="en-US" sz="2500" dirty="0" smtClean="0">
              <a:cs typeface="Arial" pitchFamily="34" charset="0"/>
            </a:endParaRPr>
          </a:p>
          <a:p>
            <a:pPr>
              <a:buFontTx/>
              <a:buChar char="•"/>
            </a:pPr>
            <a:r>
              <a:rPr lang="en-US" sz="5000" dirty="0" smtClean="0">
                <a:sym typeface="UC Berkeley OS Sign"/>
              </a:rPr>
              <a:t>A BROAD textbook for a multidisciplinary field represents all the disciplines that contribute to it</a:t>
            </a:r>
          </a:p>
          <a:p>
            <a:pPr>
              <a:buFontTx/>
              <a:buChar char="•"/>
            </a:pPr>
            <a:endParaRPr lang="en-US" sz="5000" dirty="0" smtClean="0">
              <a:sym typeface="UC Berkeley OS Sign"/>
            </a:endParaRPr>
          </a:p>
          <a:p>
            <a:pPr>
              <a:buFontTx/>
              <a:buChar char="•"/>
            </a:pPr>
            <a:r>
              <a:rPr lang="en-US" sz="5000" dirty="0" smtClean="0">
                <a:sym typeface="UC Berkeley OS Sign"/>
              </a:rPr>
              <a:t>A DEEP textbook treats all the disciplines with appropriate rigor and nuance</a:t>
            </a:r>
          </a:p>
          <a:p>
            <a:pPr>
              <a:buFontTx/>
              <a:buChar char="•"/>
            </a:pPr>
            <a:endParaRPr lang="en-US" sz="5000" dirty="0" smtClean="0">
              <a:sym typeface="UC Berkeley OS Sign"/>
            </a:endParaRPr>
          </a:p>
          <a:p>
            <a:r>
              <a:rPr lang="en-US" sz="5000" dirty="0" smtClean="0">
                <a:sym typeface="UC Berkeley OS Sign"/>
              </a:rPr>
              <a:t> Can a textbook be deep and broad</a:t>
            </a:r>
            <a:br>
              <a:rPr lang="en-US" sz="5000" dirty="0" smtClean="0">
                <a:sym typeface="UC Berkeley OS Sign"/>
              </a:rPr>
            </a:br>
            <a:r>
              <a:rPr lang="en-US" sz="5000" dirty="0" smtClean="0">
                <a:sym typeface="UC Berkeley OS Sign"/>
              </a:rPr>
              <a:t> at the same time?</a:t>
            </a:r>
            <a:r>
              <a:rPr lang="en-US" sz="2500" dirty="0" smtClean="0">
                <a:cs typeface="Arial" pitchFamily="34" charset="0"/>
              </a:rPr>
              <a:t> </a:t>
            </a:r>
            <a:endParaRPr lang="en-US" sz="2500" dirty="0" smtClean="0"/>
          </a:p>
        </p:txBody>
      </p:sp>
      <p:sp>
        <p:nvSpPr>
          <p:cNvPr id="88067" name="Rectangle 1"/>
          <p:cNvSpPr>
            <a:spLocks noGrp="1" noChangeArrowheads="1"/>
          </p:cNvSpPr>
          <p:nvPr>
            <p:ph type="title"/>
          </p:nvPr>
        </p:nvSpPr>
        <p:spPr>
          <a:xfrm>
            <a:off x="4572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sym typeface="UC Berkeley OS Sign"/>
              </a:rPr>
              <a:t>The Breadth vs. Depth Challenge</a:t>
            </a:r>
          </a:p>
        </p:txBody>
      </p:sp>
      <p:sp>
        <p:nvSpPr>
          <p:cNvPr id="8806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9C55C6BB-2790-4BF3-A0C4-FEFB707FC45E}"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88071"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advTm="53196"/>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46484" y="1660922"/>
            <a:ext cx="8090297" cy="4822031"/>
          </a:xfrm>
        </p:spPr>
        <p:txBody>
          <a:bodyPr>
            <a:normAutofit/>
          </a:bodyPr>
          <a:lstStyle/>
          <a:p>
            <a:pPr>
              <a:buFontTx/>
              <a:buChar char="•"/>
            </a:pPr>
            <a:endParaRPr lang="en-US" sz="2500" dirty="0" smtClean="0">
              <a:cs typeface="Arial" pitchFamily="34" charset="0"/>
            </a:endParaRPr>
          </a:p>
          <a:p>
            <a:pPr>
              <a:buFontTx/>
              <a:buChar char="•"/>
            </a:pPr>
            <a:r>
              <a:rPr lang="en-US" sz="2800" dirty="0" smtClean="0">
                <a:cs typeface="Arial" pitchFamily="34" charset="0"/>
              </a:rPr>
              <a:t>Tables, figures, illustrations</a:t>
            </a:r>
          </a:p>
          <a:p>
            <a:pPr>
              <a:buFontTx/>
              <a:buChar char="•"/>
            </a:pPr>
            <a:r>
              <a:rPr lang="en-US" sz="2800" dirty="0" smtClean="0">
                <a:cs typeface="Arial" pitchFamily="34" charset="0"/>
              </a:rPr>
              <a:t>Sidebars</a:t>
            </a:r>
          </a:p>
          <a:p>
            <a:pPr>
              <a:buFontTx/>
              <a:buChar char="•"/>
            </a:pPr>
            <a:r>
              <a:rPr lang="en-US" sz="2800" dirty="0" smtClean="0">
                <a:cs typeface="Arial" pitchFamily="34" charset="0"/>
              </a:rPr>
              <a:t>Footnotes, endnotes, glossary entries</a:t>
            </a:r>
          </a:p>
          <a:p>
            <a:pPr>
              <a:buFontTx/>
              <a:buChar char="•"/>
            </a:pPr>
            <a:r>
              <a:rPr lang="en-US" sz="2800" dirty="0" smtClean="0">
                <a:cs typeface="Arial" pitchFamily="34" charset="0"/>
              </a:rPr>
              <a:t>Bibliographic references</a:t>
            </a:r>
          </a:p>
          <a:p>
            <a:pPr>
              <a:buFontTx/>
              <a:buChar char="•"/>
            </a:pPr>
            <a:r>
              <a:rPr lang="en-US" sz="2800" dirty="0" smtClean="0">
                <a:cs typeface="Arial" pitchFamily="34" charset="0"/>
              </a:rPr>
              <a:t>Appendices</a:t>
            </a:r>
          </a:p>
          <a:p>
            <a:pPr>
              <a:buFontTx/>
              <a:buChar char="•"/>
            </a:pPr>
            <a:r>
              <a:rPr lang="en-US" sz="2800" dirty="0" smtClean="0">
                <a:cs typeface="Arial" pitchFamily="34" charset="0"/>
              </a:rPr>
              <a:t>Commentaries and reviews</a:t>
            </a:r>
          </a:p>
          <a:p>
            <a:pPr>
              <a:buFontTx/>
              <a:buChar char="•"/>
            </a:pPr>
            <a:r>
              <a:rPr lang="en-US" sz="2800" dirty="0" smtClean="0">
                <a:cs typeface="Arial" pitchFamily="34" charset="0"/>
              </a:rPr>
              <a:t>Case studies</a:t>
            </a:r>
          </a:p>
          <a:p>
            <a:pPr>
              <a:buFontTx/>
              <a:buChar char="•"/>
            </a:pPr>
            <a:r>
              <a:rPr lang="en-US" sz="2800" dirty="0" smtClean="0"/>
              <a:t>Temporal and interactive content</a:t>
            </a:r>
            <a:r>
              <a:rPr lang="en-US" sz="2500" dirty="0" smtClean="0">
                <a:cs typeface="Arial" pitchFamily="34" charset="0"/>
              </a:rPr>
              <a:t> </a:t>
            </a:r>
            <a:endParaRPr lang="en-US" sz="2500" dirty="0" smtClean="0"/>
          </a:p>
        </p:txBody>
      </p:sp>
      <p:sp>
        <p:nvSpPr>
          <p:cNvPr id="24579"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Supplemental Content in Books</a:t>
            </a:r>
          </a:p>
        </p:txBody>
      </p:sp>
      <p:sp>
        <p:nvSpPr>
          <p:cNvPr id="24580"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3460954-DA44-41C9-9BB9-2FE8646D82DF}"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4583"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46484" y="2035969"/>
            <a:ext cx="8090297" cy="4822031"/>
          </a:xfrm>
        </p:spPr>
        <p:txBody>
          <a:bodyPr>
            <a:normAutofit/>
          </a:bodyPr>
          <a:lstStyle/>
          <a:p>
            <a:pPr>
              <a:buFontTx/>
              <a:buChar char="•"/>
            </a:pPr>
            <a:endParaRPr lang="en-US" sz="2500" dirty="0" smtClean="0">
              <a:cs typeface="Arial" pitchFamily="34" charset="0"/>
            </a:endParaRPr>
          </a:p>
          <a:p>
            <a:pPr>
              <a:buFontTx/>
              <a:buChar char="•"/>
            </a:pPr>
            <a:r>
              <a:rPr lang="en-US" sz="3100" dirty="0" smtClean="0">
                <a:cs typeface="Arial" pitchFamily="34" charset="0"/>
              </a:rPr>
              <a:t>The simplest mechanism for a personalized reading experience</a:t>
            </a:r>
          </a:p>
          <a:p>
            <a:pPr>
              <a:buFontTx/>
              <a:buChar char="•"/>
            </a:pPr>
            <a:r>
              <a:rPr lang="en-US" sz="3100" dirty="0" smtClean="0">
                <a:cs typeface="Arial" pitchFamily="34" charset="0"/>
              </a:rPr>
              <a:t>A reader can get the content and (logically) include it in the “text stream” at his current location</a:t>
            </a:r>
          </a:p>
          <a:p>
            <a:pPr>
              <a:buFontTx/>
              <a:buChar char="•"/>
            </a:pPr>
            <a:r>
              <a:rPr lang="en-US" sz="3100" dirty="0" smtClean="0">
                <a:cs typeface="Arial" pitchFamily="34" charset="0"/>
              </a:rPr>
              <a:t>Example:  with footnotes and endnotes, visual or </a:t>
            </a:r>
            <a:r>
              <a:rPr lang="en-US" sz="3100" dirty="0" err="1" smtClean="0">
                <a:cs typeface="Arial" pitchFamily="34" charset="0"/>
              </a:rPr>
              <a:t>hypertextual</a:t>
            </a:r>
            <a:r>
              <a:rPr lang="en-US" sz="3100" dirty="0" smtClean="0">
                <a:cs typeface="Arial" pitchFamily="34" charset="0"/>
              </a:rPr>
              <a:t> inclusion is an optional act by the reader</a:t>
            </a:r>
            <a:r>
              <a:rPr lang="en-US" sz="2500" dirty="0" smtClean="0">
                <a:cs typeface="Arial" pitchFamily="34" charset="0"/>
              </a:rPr>
              <a:t> </a:t>
            </a:r>
            <a:endParaRPr lang="en-US" sz="2500" dirty="0" smtClean="0"/>
          </a:p>
        </p:txBody>
      </p:sp>
      <p:sp>
        <p:nvSpPr>
          <p:cNvPr id="25603" name="Rectangle 1"/>
          <p:cNvSpPr>
            <a:spLocks noGrp="1" noChangeArrowheads="1"/>
          </p:cNvSpPr>
          <p:nvPr>
            <p:ph type="title"/>
          </p:nvPr>
        </p:nvSpPr>
        <p:spPr>
          <a:xfrm>
            <a:off x="1303734" y="910829"/>
            <a:ext cx="6259711"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Selective Inclusion of Supplemental Content</a:t>
            </a:r>
          </a:p>
        </p:txBody>
      </p:sp>
      <p:sp>
        <p:nvSpPr>
          <p:cNvPr id="25604"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E628CF2-D29C-4E3B-A96C-3E7CEEAB89BC}"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5607"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446484" y="2035969"/>
            <a:ext cx="8090297" cy="4822031"/>
          </a:xfrm>
        </p:spPr>
        <p:txBody>
          <a:bodyPr>
            <a:normAutofit/>
          </a:bodyPr>
          <a:lstStyle/>
          <a:p>
            <a:pPr>
              <a:buFontTx/>
              <a:buChar char="•"/>
            </a:pPr>
            <a:endParaRPr lang="en-US" sz="2500" dirty="0" smtClean="0">
              <a:cs typeface="Arial" pitchFamily="34" charset="0"/>
            </a:endParaRPr>
          </a:p>
          <a:p>
            <a:pPr>
              <a:buFontTx/>
              <a:buChar char="•"/>
            </a:pPr>
            <a:r>
              <a:rPr lang="en-US" sz="3100" dirty="0" smtClean="0">
                <a:cs typeface="Arial" pitchFamily="34" charset="0"/>
              </a:rPr>
              <a:t>Supplemental content can be tagged or typed by discipline, target audience, or a contextual category</a:t>
            </a:r>
          </a:p>
          <a:p>
            <a:pPr>
              <a:buFontTx/>
              <a:buChar char="•"/>
            </a:pPr>
            <a:r>
              <a:rPr lang="en-US" sz="3100" dirty="0" smtClean="0">
                <a:cs typeface="Arial" pitchFamily="34" charset="0"/>
              </a:rPr>
              <a:t>This added information enables the selective inclusion of the supplemental content in the main content stream</a:t>
            </a:r>
          </a:p>
          <a:p>
            <a:pPr>
              <a:buFontTx/>
              <a:buChar char="•"/>
            </a:pPr>
            <a:r>
              <a:rPr lang="en-US" sz="3100" dirty="0" smtClean="0">
                <a:cs typeface="Arial" pitchFamily="34" charset="0"/>
              </a:rPr>
              <a:t>An innovative way to control the breadth </a:t>
            </a:r>
            <a:r>
              <a:rPr lang="en-US" sz="3100" dirty="0" err="1" smtClean="0">
                <a:cs typeface="Arial" pitchFamily="34" charset="0"/>
              </a:rPr>
              <a:t>vs</a:t>
            </a:r>
            <a:r>
              <a:rPr lang="en-US" sz="3100" dirty="0" smtClean="0">
                <a:cs typeface="Arial" pitchFamily="34" charset="0"/>
              </a:rPr>
              <a:t> depth challenge</a:t>
            </a:r>
            <a:endParaRPr lang="en-US" sz="2500" dirty="0" smtClean="0"/>
          </a:p>
        </p:txBody>
      </p:sp>
      <p:sp>
        <p:nvSpPr>
          <p:cNvPr id="91139" name="Rectangle 1"/>
          <p:cNvSpPr>
            <a:spLocks noGrp="1" noChangeArrowheads="1"/>
          </p:cNvSpPr>
          <p:nvPr>
            <p:ph type="title"/>
          </p:nvPr>
        </p:nvSpPr>
        <p:spPr>
          <a:xfrm>
            <a:off x="1357313" y="952128"/>
            <a:ext cx="6858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Making Supplemental Content “Intelligent”</a:t>
            </a:r>
          </a:p>
        </p:txBody>
      </p:sp>
      <p:sp>
        <p:nvSpPr>
          <p:cNvPr id="91140"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69AB9623-2746-47FF-B63C-8B4298B3C8FA}"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91143"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advTm="34866"/>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07219" y="1660922"/>
            <a:ext cx="8197453" cy="4491633"/>
          </a:xfrm>
        </p:spPr>
        <p:txBody>
          <a:bodyPr>
            <a:normAutofit fontScale="92500" lnSpcReduction="20000"/>
          </a:bodyPr>
          <a:lstStyle/>
          <a:p>
            <a:pPr marL="160729" indent="-160729">
              <a:lnSpc>
                <a:spcPct val="92000"/>
              </a:lnSpc>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solidFill>
                <a:srgbClr val="002955"/>
              </a:solidFill>
              <a:sym typeface="UC Berkeley OS Sign"/>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Over 20% of the content in TDO has been factored out of the core and converted to endnotes tagged by discipline</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In the initial print and </a:t>
            </a:r>
            <a:r>
              <a:rPr lang="en-US" sz="2800" dirty="0" err="1" smtClean="0">
                <a:sym typeface="UC Berkeley OS Sign"/>
              </a:rPr>
              <a:t>ebook</a:t>
            </a:r>
            <a:r>
              <a:rPr lang="en-US" sz="2800" dirty="0" smtClean="0">
                <a:sym typeface="UC Berkeley OS Sign"/>
              </a:rPr>
              <a:t> versions of TDO, there are 6 categories of endnotes</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Citation </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Library and Information Science</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Computing</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Cognitive Science</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Law </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Business</a:t>
            </a: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sym typeface="UC Berkeley OS Sign"/>
              </a:rPr>
              <a:t>This makes depth into a choice rather than a distraction or confusion</a:t>
            </a:r>
            <a:endParaRPr lang="en-US" sz="2400" dirty="0" smtClean="0">
              <a:sym typeface="UC Berkeley OS Sign"/>
            </a:endParaRPr>
          </a:p>
          <a:p>
            <a:pPr marL="330387"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p:txBody>
      </p:sp>
      <p:sp>
        <p:nvSpPr>
          <p:cNvPr id="92163"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Tagged Endnotes in TDO</a:t>
            </a:r>
            <a:endParaRPr lang="en-US" sz="3400" dirty="0" smtClean="0">
              <a:sym typeface="UC Berkeley OS Sign"/>
            </a:endParaRPr>
          </a:p>
        </p:txBody>
      </p:sp>
      <p:sp>
        <p:nvSpPr>
          <p:cNvPr id="92164"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19B54B6-C4AE-4ADB-B728-87EEF70BC3CB}"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92167"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advTm="109279"/>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07219" y="1500188"/>
            <a:ext cx="8090297" cy="4714875"/>
          </a:xfrm>
        </p:spPr>
        <p:txBody>
          <a:bodyPr>
            <a:normAutofit fontScale="85000" lnSpcReduction="20000"/>
          </a:bodyPr>
          <a:lstStyle/>
          <a:p>
            <a:pPr marL="160729" indent="-160729">
              <a:lnSpc>
                <a:spcPct val="92000"/>
              </a:lnSpc>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solidFill>
                <a:srgbClr val="002955"/>
              </a:solidFill>
              <a:sym typeface="UC Berkeley OS Sign"/>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UC Berkeley OS Sign"/>
              </a:rPr>
              <a:t> We have just finished an “enhanced academic edition” with 25 new photos, a “quiz mode,” and a more refined classification system for endnotes</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sym typeface="UC Berkeley OS Sign"/>
              </a:rPr>
              <a:t>Now includes Museum, Archive, Web, Linguistics, Philosophy</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 Several 2013 students have built epub.js to enable ebooks to be read in a browser</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Enhanced TDO </a:t>
            </a:r>
            <a:r>
              <a:rPr lang="en-US" sz="3100" dirty="0" smtClean="0">
                <a:sym typeface="UC Berkeley OS Sign"/>
              </a:rPr>
              <a:t>in a browser is </a:t>
            </a:r>
            <a:r>
              <a:rPr lang="en-US" sz="3100" dirty="0" smtClean="0">
                <a:sym typeface="UC Berkeley OS Sign"/>
              </a:rPr>
              <a:t>being integrated </a:t>
            </a:r>
            <a:r>
              <a:rPr lang="en-US" sz="3100" dirty="0" smtClean="0">
                <a:sym typeface="UC Berkeley OS Sign"/>
              </a:rPr>
              <a:t>with the Hypothes.is open annotation system, which we </a:t>
            </a:r>
            <a:r>
              <a:rPr lang="en-US" sz="3100" dirty="0" smtClean="0">
                <a:sym typeface="UC Berkeley OS Sign"/>
              </a:rPr>
              <a:t>hope to </a:t>
            </a:r>
            <a:r>
              <a:rPr lang="en-US" sz="3100" dirty="0" smtClean="0">
                <a:sym typeface="UC Berkeley OS Sign"/>
              </a:rPr>
              <a:t>use for communication, class participation, and assignments</a:t>
            </a:r>
          </a:p>
          <a:p>
            <a:pPr marL="560779" lvl="1"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700" dirty="0" smtClean="0">
                <a:sym typeface="UC Berkeley OS Sign"/>
              </a:rPr>
              <a:t>Research project, possible collaboration with North Carolina Ischool </a:t>
            </a:r>
            <a:r>
              <a:rPr lang="en-US" sz="2700" dirty="0" smtClean="0">
                <a:sym typeface="UC Berkeley OS Sign"/>
              </a:rPr>
              <a: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sym typeface="UC Berkeley OS Sign"/>
              </a:rPr>
              <a:t> If you opt-in to the research project, you can use enhanced TDO in a browser</a:t>
            </a:r>
            <a:r>
              <a:rPr lang="en-US" sz="3200" dirty="0" smtClean="0">
                <a:sym typeface="UC Berkeley OS Sign"/>
              </a:rPr>
              <a:t>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i="1" dirty="0" smtClean="0">
              <a:sym typeface="UC Berkeley OS Sign"/>
            </a:endParaRPr>
          </a:p>
          <a:p>
            <a:pPr marL="580409" lvl="2"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sym typeface="UC Berkeley OS Sign"/>
            </a:endParaRPr>
          </a:p>
          <a:p>
            <a:pPr marL="580409" lvl="2" indent="-160729">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sym typeface="UC Berkeley OS Sign"/>
            </a:endParaRPr>
          </a:p>
          <a:p>
            <a:pPr marL="160729" indent="-160729">
              <a:lnSpc>
                <a:spcPct val="92000"/>
              </a:lnSpc>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solidFill>
                <a:srgbClr val="002955"/>
              </a:solidFill>
              <a:sym typeface="UC Berkeley OS Sign"/>
            </a:endParaRPr>
          </a:p>
        </p:txBody>
      </p:sp>
      <p:sp>
        <p:nvSpPr>
          <p:cNvPr id="87043"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Breaking News for Fall 2013</a:t>
            </a:r>
          </a:p>
        </p:txBody>
      </p:sp>
      <p:sp>
        <p:nvSpPr>
          <p:cNvPr id="87044"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86C0436-6CE3-4523-BAAF-ED497E72D358}"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87047"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351FF9F-C86E-47E0-9A5C-382C5DCBAE8C}"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pic>
        <p:nvPicPr>
          <p:cNvPr id="93187" name="Content Placeholder 5" descr="TaggedNotes.PNG"/>
          <p:cNvPicPr>
            <a:picLocks noGrp="1" noChangeAspect="1"/>
          </p:cNvPicPr>
          <p:nvPr>
            <p:ph idx="1"/>
          </p:nvPr>
        </p:nvPicPr>
        <p:blipFill>
          <a:blip r:embed="rId3" cstate="print"/>
          <a:stretch>
            <a:fillRect/>
          </a:stretch>
        </p:blipFill>
        <p:spPr>
          <a:xfrm>
            <a:off x="838200" y="991529"/>
            <a:ext cx="7572375" cy="5044139"/>
          </a:xfrm>
        </p:spPr>
      </p:pic>
      <p:sp>
        <p:nvSpPr>
          <p:cNvPr id="93188" name="Rectangle 1"/>
          <p:cNvSpPr>
            <a:spLocks noGrp="1" noChangeArrowheads="1"/>
          </p:cNvSpPr>
          <p:nvPr>
            <p:ph type="title"/>
          </p:nvPr>
        </p:nvSpPr>
        <p:spPr>
          <a:xfrm>
            <a:off x="607219" y="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Tagged Endnotes</a:t>
            </a:r>
            <a:endParaRPr lang="en-US" sz="3400" dirty="0" smtClean="0">
              <a:sym typeface="UC Berkeley OS Sign"/>
            </a:endParaRPr>
          </a:p>
        </p:txBody>
      </p:sp>
    </p:spTree>
  </p:cSld>
  <p:clrMapOvr>
    <a:masterClrMapping/>
  </p:clrMapOvr>
  <p:transition advTm="44788"/>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August 2013</a:t>
            </a:r>
            <a:br>
              <a:rPr lang="en-US" sz="3000" dirty="0" smtClean="0">
                <a:sym typeface="UC Berkeley OS Sign"/>
              </a:rPr>
            </a:br>
            <a:r>
              <a:rPr lang="en-US" sz="3000" dirty="0" smtClean="0">
                <a:sym typeface="UC Berkeley OS Sign"/>
              </a:rPr>
              <a:t>Lecture 1.5 – Course </a:t>
            </a:r>
            <a:r>
              <a:rPr lang="en-US" sz="3000" dirty="0" err="1" smtClean="0">
                <a:sym typeface="UC Berkeley OS Sign"/>
              </a:rPr>
              <a:t>Administrivia</a:t>
            </a: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Tour of the syllabus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 Class participation</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Sections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Assignments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Exams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Grading, Admonitions, </a:t>
            </a:r>
            <a:r>
              <a:rPr lang="en-US" sz="3100" dirty="0" err="1" smtClean="0">
                <a:latin typeface="UC Berkeley OS Sign"/>
                <a:cs typeface="Arial" pitchFamily="34" charset="0"/>
              </a:rPr>
              <a:t>Administrivia</a:t>
            </a:r>
            <a:endParaRPr lang="en-US" sz="31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 Readings for Next Time</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Outline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00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TDO was written to implement my model of how best to teach this course, so the syllabus follows the book </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 But because TDO is targeted broadly at the ISchools, we need additional texts and readings</a:t>
            </a:r>
          </a:p>
          <a:p>
            <a:r>
              <a:rPr lang="en-US" sz="3100" dirty="0" smtClean="0">
                <a:latin typeface="UC Berkeley OS Sign"/>
              </a:rPr>
              <a:t>REQUIRED BOOK: William Kent. </a:t>
            </a:r>
            <a:r>
              <a:rPr lang="en-US" sz="3100" i="1" dirty="0" smtClean="0">
                <a:latin typeface="UC Berkeley OS Sign"/>
              </a:rPr>
              <a:t>Data and Reality</a:t>
            </a:r>
            <a:r>
              <a:rPr lang="en-US" sz="3100" dirty="0" smtClean="0">
                <a:latin typeface="UC Berkeley OS Sign"/>
              </a:rPr>
              <a:t>, 3rd Edition</a:t>
            </a:r>
          </a:p>
          <a:p>
            <a:r>
              <a:rPr lang="en-US" sz="3100" dirty="0" smtClean="0">
                <a:latin typeface="UC Berkeley OS Sign"/>
              </a:rPr>
              <a:t>RECOMMENDED BOOK: Christopher D. Manning, </a:t>
            </a:r>
            <a:r>
              <a:rPr lang="en-US" sz="3100" dirty="0" err="1" smtClean="0">
                <a:latin typeface="UC Berkeley OS Sign"/>
              </a:rPr>
              <a:t>Prabhakar</a:t>
            </a:r>
            <a:r>
              <a:rPr lang="en-US" sz="3100" dirty="0" smtClean="0">
                <a:latin typeface="UC Berkeley OS Sign"/>
              </a:rPr>
              <a:t> </a:t>
            </a:r>
            <a:r>
              <a:rPr lang="en-US" sz="3100" dirty="0" err="1" smtClean="0">
                <a:latin typeface="UC Berkeley OS Sign"/>
              </a:rPr>
              <a:t>Raghavan</a:t>
            </a:r>
            <a:r>
              <a:rPr lang="en-US" sz="3100" dirty="0" smtClean="0">
                <a:latin typeface="UC Berkeley OS Sign"/>
              </a:rPr>
              <a:t>, and </a:t>
            </a:r>
            <a:r>
              <a:rPr lang="en-US" sz="3100" dirty="0" err="1" smtClean="0">
                <a:latin typeface="UC Berkeley OS Sign"/>
              </a:rPr>
              <a:t>Hinrich</a:t>
            </a:r>
            <a:r>
              <a:rPr lang="en-US" sz="3100" dirty="0" smtClean="0">
                <a:latin typeface="UC Berkeley OS Sign"/>
              </a:rPr>
              <a:t> </a:t>
            </a:r>
            <a:r>
              <a:rPr lang="en-US" sz="3100" dirty="0" err="1" smtClean="0">
                <a:latin typeface="UC Berkeley OS Sign"/>
              </a:rPr>
              <a:t>Schütze</a:t>
            </a:r>
            <a:r>
              <a:rPr lang="en-US" sz="3100" dirty="0" smtClean="0">
                <a:latin typeface="UC Berkeley OS Sign"/>
              </a:rPr>
              <a:t>. </a:t>
            </a:r>
            <a:r>
              <a:rPr lang="en-US" sz="3100" i="1" dirty="0" smtClean="0">
                <a:latin typeface="UC Berkeley OS Sign"/>
              </a:rPr>
              <a:t>Introduction to Information Retrieval</a:t>
            </a:r>
            <a:r>
              <a:rPr lang="en-US" sz="3100" dirty="0" smtClean="0">
                <a:latin typeface="UC Berkeley OS Sign"/>
              </a:rPr>
              <a:t> (2008)</a:t>
            </a:r>
          </a:p>
          <a:p>
            <a:r>
              <a:rPr lang="en-US" sz="3100" dirty="0" smtClean="0">
                <a:latin typeface="UC Berkeley OS Sign"/>
              </a:rPr>
              <a:t>RECOMMENDED BOOK: Marti Hearst. </a:t>
            </a:r>
            <a:r>
              <a:rPr lang="en-US" sz="3100" i="1" dirty="0" smtClean="0">
                <a:latin typeface="UC Berkeley OS Sign"/>
              </a:rPr>
              <a:t>Search User Interfaces</a:t>
            </a:r>
            <a:r>
              <a:rPr lang="en-US" sz="3100" dirty="0" smtClean="0">
                <a:latin typeface="UC Berkeley OS Sign"/>
              </a:rPr>
              <a:t> (September 2009)</a:t>
            </a:r>
          </a:p>
          <a:p>
            <a:r>
              <a:rPr lang="en-US" sz="3100" dirty="0" smtClean="0">
                <a:latin typeface="UC Berkeley OS Sign"/>
                <a:cs typeface="Arial" pitchFamily="34" charset="0"/>
              </a:rPr>
              <a:t>Readings come from library science, computer science, cognitive science, linguistics, philosophy, systems analysis, information architecture, business case studies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 Tour of the Syllabus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INFO 202 has been the "gateway course" in this program since the day it began </a:t>
            </a:r>
          </a:p>
          <a:p>
            <a:r>
              <a:rPr lang="en-US" sz="2400" dirty="0" smtClean="0"/>
              <a:t>The course builds the foundation for much of your I School experience</a:t>
            </a:r>
          </a:p>
          <a:p>
            <a:r>
              <a:rPr lang="en-US" sz="2400" dirty="0" smtClean="0"/>
              <a:t>It introduces the intellectual foundations and vocabulary for students with heterogeneous backgrounds </a:t>
            </a: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This Course Exists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7500" lnSpcReduction="2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You are expected to have read the assigned readings before the class meets</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You are expected to participate in class, in section, and in online contexts to demonstrate your reading and reflection… and there’s a wide “participation spectrum”</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Some of you come from academic settings where classroom discussion and questioning of the instructor or other students is highly deprecated… but not here</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100" dirty="0" smtClean="0">
                <a:latin typeface="UC Berkeley OS Sign"/>
                <a:cs typeface="Arial" pitchFamily="34" charset="0"/>
              </a:rPr>
              <a:t> Everyone will need to demonstrate some participation in all three contexts, but we will allow you to distribute your participation according to your personal preferences </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smtClean="0">
              <a:latin typeface="UC Berkeley OS Sign"/>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Class Participation</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lnSpcReduction="10000"/>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Are critically important because this class is just too big to allow the needed discussion</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Sections will present and review the assignments, help you prepare for exams, and otherwise keep you on track in a very challenging course</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 Your section will become your tribe of fellow </a:t>
            </a:r>
            <a:r>
              <a:rPr lang="en-US" sz="2800" dirty="0" err="1" smtClean="0">
                <a:latin typeface="UC Berkeley OS Sign"/>
                <a:cs typeface="Arial" pitchFamily="34" charset="0"/>
              </a:rPr>
              <a:t>ISchoolers</a:t>
            </a:r>
            <a:endParaRPr lang="en-US" sz="2800" dirty="0" smtClean="0">
              <a:latin typeface="UC Berkeley OS Sign"/>
              <a:cs typeface="Arial" pitchFamily="34" charset="0"/>
            </a:endParaRP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rPr>
              <a:t> Your TA is your pragmatic and spiritual guide to understanding the Ischool and 202</a:t>
            </a:r>
            <a:r>
              <a:rPr lang="en-US" sz="3100" dirty="0" smtClean="0">
                <a:latin typeface="UC Berkeley OS Sign"/>
                <a:cs typeface="Arial" pitchFamily="34" charset="0"/>
              </a:rPr>
              <a:t> </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100" dirty="0" smtClean="0">
              <a:latin typeface="UC Berkeley OS Sign"/>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Sections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cs typeface="Arial" pitchFamily="34" charset="0"/>
              </a:rPr>
              <a:t> 10 required and 1 optional assignment (30% of overall course grade)</a:t>
            </a:r>
          </a:p>
          <a:p>
            <a:pPr>
              <a:spcAft>
                <a:spcPts val="422"/>
              </a:spcAft>
              <a:defRPr/>
            </a:pPr>
            <a:r>
              <a:rPr lang="en-US" sz="2800" dirty="0" smtClean="0">
                <a:cs typeface="Arial" pitchFamily="34" charset="0"/>
              </a:rPr>
              <a:t>Midterm exam on 7 November, covers course through 31 October (20%)</a:t>
            </a:r>
          </a:p>
          <a:p>
            <a:pPr>
              <a:spcAft>
                <a:spcPts val="422"/>
              </a:spcAft>
              <a:defRPr/>
            </a:pPr>
            <a:r>
              <a:rPr lang="en-US" sz="2800" dirty="0" smtClean="0">
                <a:cs typeface="Arial" pitchFamily="34" charset="0"/>
              </a:rPr>
              <a:t>Final exam 17 December (35%)</a:t>
            </a:r>
          </a:p>
          <a:p>
            <a:pPr>
              <a:spcAft>
                <a:spcPts val="422"/>
              </a:spcAft>
              <a:defRPr/>
            </a:pPr>
            <a:r>
              <a:rPr lang="en-US" sz="2800" dirty="0" smtClean="0">
                <a:cs typeface="Arial" pitchFamily="34" charset="0"/>
              </a:rPr>
              <a:t>Class participation (15%)</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Assignments, Exams, Grading</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85000" lnSpcReduction="10000"/>
          </a:bodyPr>
          <a:lstStyle/>
          <a:p>
            <a:r>
              <a:rPr lang="en-US" sz="2800" dirty="0" smtClean="0"/>
              <a:t>Unless otherwise instructed, homework assignments are to be completed independently and materials submitted as homework should be the result of your own work.</a:t>
            </a:r>
          </a:p>
          <a:p>
            <a:r>
              <a:rPr lang="en-US" sz="2800" dirty="0" smtClean="0"/>
              <a:t>The midterm and final exams are "open book," meaning that you can refer during the exam to the instructor's lecture notes, your notes, and anything in the course syllabus. But this is because you will be never be tested on simple facts, definitions, or anything else you can locate in a text somewhere. To copy text or ideas from another source without appropriate reference is PLAGIARISM and will result in a failing grade for your assignment and usually further disciplinary action. </a:t>
            </a: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Academic Integrity</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lstStyle/>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Your computer and other devices you might use for reading and writing are essential tools and you can use them in the classroom. But if you decide you want to use </a:t>
            </a:r>
            <a:r>
              <a:rPr lang="en-US" sz="2800" dirty="0" err="1" smtClean="0"/>
              <a:t>Facebook</a:t>
            </a:r>
            <a:r>
              <a:rPr lang="en-US" sz="2800" dirty="0" smtClean="0"/>
              <a:t> or other applications rather than paying attention in class, you should leave... and you might even be asked to leave by the instructor. </a:t>
            </a:r>
          </a:p>
          <a:p>
            <a:pPr marL="160729" indent="-160729">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Likewise, if your phone rings during class you will be asked to leave the classroom to answer it and will not be invited back.</a:t>
            </a: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Other Class Policies and Expectations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92500"/>
          </a:bodyPr>
          <a:lstStyle/>
          <a:p>
            <a:r>
              <a:rPr lang="en-US" sz="2800" dirty="0" smtClean="0"/>
              <a:t>Bush, </a:t>
            </a:r>
            <a:r>
              <a:rPr lang="en-US" sz="2800" dirty="0" err="1" smtClean="0"/>
              <a:t>Vannevar</a:t>
            </a:r>
            <a:r>
              <a:rPr lang="en-US" sz="2800" dirty="0" smtClean="0"/>
              <a:t>. “As We May Think”</a:t>
            </a:r>
          </a:p>
          <a:p>
            <a:r>
              <a:rPr lang="en-US" sz="2800" dirty="0" smtClean="0"/>
              <a:t>Borges, Jorge Luis. "The library of Babel”</a:t>
            </a:r>
          </a:p>
          <a:p>
            <a:r>
              <a:rPr lang="en-US" sz="2800" dirty="0" err="1" smtClean="0"/>
              <a:t>Homann</a:t>
            </a:r>
            <a:r>
              <a:rPr lang="en-US" sz="2800" dirty="0" smtClean="0"/>
              <a:t> et al. "Flexible value structures in banking”</a:t>
            </a:r>
          </a:p>
          <a:p>
            <a:r>
              <a:rPr lang="en-US" sz="2800" dirty="0" err="1" smtClean="0"/>
              <a:t>Siegal</a:t>
            </a:r>
            <a:r>
              <a:rPr lang="en-US" sz="2800" dirty="0" smtClean="0"/>
              <a:t> , Nina.”Masterworks for one and all” </a:t>
            </a:r>
          </a:p>
          <a:p>
            <a:r>
              <a:rPr lang="en-US" sz="2800" dirty="0" smtClean="0"/>
              <a:t>Wakabayashi, D. “Japanese Farms Look to the ‘Cloud’”</a:t>
            </a:r>
          </a:p>
          <a:p>
            <a:r>
              <a:rPr lang="en-US" sz="2800" dirty="0" err="1" smtClean="0"/>
              <a:t>Kharif</a:t>
            </a:r>
            <a:r>
              <a:rPr lang="en-US" sz="2800" dirty="0" smtClean="0"/>
              <a:t> , Olga. “Retailers enlist the </a:t>
            </a:r>
            <a:r>
              <a:rPr lang="en-US" sz="2800" dirty="0" err="1" smtClean="0"/>
              <a:t>smartphone</a:t>
            </a:r>
            <a:r>
              <a:rPr lang="en-US" sz="2800" dirty="0" smtClean="0"/>
              <a:t> to encourage shopping”</a:t>
            </a:r>
          </a:p>
          <a:p>
            <a:r>
              <a:rPr lang="en-US" sz="2800" dirty="0" smtClean="0"/>
              <a:t>Yang, Sarah. “Help wanted: Public needed to uncover clues in natural history collections”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Assigned 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We deal with deep intellectual issues that have challenged philosophers and other deep thinkers for millennia</a:t>
            </a:r>
          </a:p>
          <a:p>
            <a:r>
              <a:rPr lang="en-US" sz="2400" dirty="0" smtClean="0"/>
              <a:t>You must making the transition to studying information and its organization IN a discipline to studying information and its organization AS a discipline</a:t>
            </a:r>
          </a:p>
          <a:p>
            <a:r>
              <a:rPr lang="en-US" sz="2400" dirty="0" smtClean="0"/>
              <a:t>You must learn to look past the presentation / rendition / technology reification / </a:t>
            </a:r>
            <a:r>
              <a:rPr lang="en-US" sz="2400" dirty="0" err="1" smtClean="0"/>
              <a:t>thinginess</a:t>
            </a:r>
            <a:r>
              <a:rPr lang="en-US" sz="2400" dirty="0" smtClean="0"/>
              <a:t> of information and organizing to see it more abstractly as meaning and structure</a:t>
            </a:r>
          </a:p>
          <a:p>
            <a:r>
              <a:rPr lang="en-US" sz="2400" dirty="0" smtClean="0"/>
              <a:t>The diversity of perspectives and backgrounds in your class will be one of the challenges in this course</a:t>
            </a:r>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This Course Is Challenging and Essential</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7500" lnSpcReduction="20000"/>
          </a:bodyPr>
          <a:lstStyle/>
          <a:p>
            <a:r>
              <a:rPr lang="en-US" sz="2800" dirty="0" smtClean="0"/>
              <a:t>To organize is to create capabilities by intentionally imposing order and structure </a:t>
            </a:r>
          </a:p>
          <a:p>
            <a:r>
              <a:rPr lang="en-US" sz="2800" dirty="0" smtClean="0"/>
              <a:t>We organize things, we organize information, we organize information about things, and we organize information about information</a:t>
            </a:r>
          </a:p>
          <a:p>
            <a:r>
              <a:rPr lang="en-US" sz="2800" dirty="0" smtClean="0"/>
              <a:t>If we think abstractly about these activities, we can see commonalities that outweigh their differences; We select, organize, interact with, and maintain resources</a:t>
            </a:r>
          </a:p>
          <a:p>
            <a:r>
              <a:rPr lang="en-US" sz="2800" dirty="0" smtClean="0"/>
              <a:t>We organize resources as individuals, in informal association with other individuals, or as part of a more formal institutional or business context</a:t>
            </a:r>
          </a:p>
          <a:p>
            <a:r>
              <a:rPr lang="en-US" sz="2800" dirty="0" smtClean="0"/>
              <a:t>We must recognize the profound impact of new technologies and their co-evolution with the nature of the organizing we do and the kinds of interactions that this organizing enables, but can't ignore the "classical" </a:t>
            </a:r>
            <a:r>
              <a:rPr lang="en-US" sz="2800" smtClean="0"/>
              <a:t>concepts and knowledge</a:t>
            </a: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Course In One Slide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Co-Evolution of Technology and Organization</a:t>
            </a:r>
          </a:p>
        </p:txBody>
      </p:sp>
      <p:sp>
        <p:nvSpPr>
          <p:cNvPr id="1229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FA90C18-E322-443D-90C2-3FBAC36013D7}"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1229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12295" name="Picture 7" descr="SupermarketCollection.jpg"/>
          <p:cNvPicPr>
            <a:picLocks noChangeAspect="1"/>
          </p:cNvPicPr>
          <p:nvPr/>
        </p:nvPicPr>
        <p:blipFill>
          <a:blip r:embed="rId4" cstate="print"/>
          <a:stretch>
            <a:fillRect/>
          </a:stretch>
        </p:blipFill>
        <p:spPr bwMode="auto">
          <a:xfrm>
            <a:off x="1295400" y="1752600"/>
            <a:ext cx="6999402"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3026</Words>
  <Application>Microsoft Office PowerPoint</Application>
  <PresentationFormat>On-screen Show (4:3)</PresentationFormat>
  <Paragraphs>540</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INFO 202 “Information Organization &amp; Retrieval” Fall 2013 </vt:lpstr>
      <vt:lpstr>Slide 2</vt:lpstr>
      <vt:lpstr>Catalog Description of INFO 202</vt:lpstr>
      <vt:lpstr>The Course I’m Teaching (2013)</vt:lpstr>
      <vt:lpstr>Introductions</vt:lpstr>
      <vt:lpstr>Why This Course Exists</vt:lpstr>
      <vt:lpstr>Why This Course Is Challenging and Essential</vt:lpstr>
      <vt:lpstr>The Course In One Slide</vt:lpstr>
      <vt:lpstr>Co-Evolution of Technology and Organization</vt:lpstr>
      <vt:lpstr>INFO 202 “Information Organization &amp; Retrieval” Fall 2013 </vt:lpstr>
      <vt:lpstr>We Organize…</vt:lpstr>
      <vt:lpstr>We Organize…</vt:lpstr>
      <vt:lpstr>But There is No Discipline</vt:lpstr>
      <vt:lpstr>Library</vt:lpstr>
      <vt:lpstr>Museum</vt:lpstr>
      <vt:lpstr>Archive</vt:lpstr>
      <vt:lpstr>The Web &amp; Digital Libraries</vt:lpstr>
      <vt:lpstr>Retail Store</vt:lpstr>
      <vt:lpstr>Web Retail Store</vt:lpstr>
      <vt:lpstr>Document Collection</vt:lpstr>
      <vt:lpstr>Music Collection</vt:lpstr>
      <vt:lpstr>Stamp Collection</vt:lpstr>
      <vt:lpstr>Vineyards</vt:lpstr>
      <vt:lpstr>Motivating the Concept  of “Organizing System”</vt:lpstr>
      <vt:lpstr>INFO 202 “Information Organization &amp; Retrieval” Fall 2013 </vt:lpstr>
      <vt:lpstr>The “Organizing System”</vt:lpstr>
      <vt:lpstr>The Organizing System [1]</vt:lpstr>
      <vt:lpstr>Resources in the Library:</vt:lpstr>
      <vt:lpstr>Human Resources</vt:lpstr>
      <vt:lpstr>Resources in the Zoo…</vt:lpstr>
      <vt:lpstr>The Organizing System [2]</vt:lpstr>
      <vt:lpstr>Not An Organizing System</vt:lpstr>
      <vt:lpstr>Organizing Principles [1]</vt:lpstr>
      <vt:lpstr>Organizing Principles [2]</vt:lpstr>
      <vt:lpstr>Organizing Spices by Cuisine</vt:lpstr>
      <vt:lpstr>Slide 36</vt:lpstr>
      <vt:lpstr>Organizing Principles [3]</vt:lpstr>
      <vt:lpstr>Principles don’t Specify Implementation:  “Organize Spices Alphabetically”</vt:lpstr>
      <vt:lpstr>Slide 39</vt:lpstr>
      <vt:lpstr>Description is Challenging</vt:lpstr>
      <vt:lpstr>The Vocabulary Problem</vt:lpstr>
      <vt:lpstr>Specifying Meaning</vt:lpstr>
      <vt:lpstr>Understanding “Food” (TDO Fig. 5.2)</vt:lpstr>
      <vt:lpstr>Relationships</vt:lpstr>
      <vt:lpstr>Creating Categories to Enable Classification</vt:lpstr>
      <vt:lpstr>The 5 Dimensions of  an Organizing System</vt:lpstr>
      <vt:lpstr>Summary</vt:lpstr>
      <vt:lpstr>INFO 202 “Information Organization &amp; Retrieval” Fall 2013 </vt:lpstr>
      <vt:lpstr>Slide 49</vt:lpstr>
      <vt:lpstr>The Breadth vs. Depth Challenge</vt:lpstr>
      <vt:lpstr>Supplemental Content in Books</vt:lpstr>
      <vt:lpstr>Selective Inclusion of Supplemental Content</vt:lpstr>
      <vt:lpstr>Making Supplemental Content “Intelligent”</vt:lpstr>
      <vt:lpstr>Tagged Endnotes in TDO</vt:lpstr>
      <vt:lpstr>Breaking News for Fall 2013</vt:lpstr>
      <vt:lpstr>Tagged Endnotes</vt:lpstr>
      <vt:lpstr>INFO 202 “Information Organization &amp; Retrieval” Fall 2013 </vt:lpstr>
      <vt:lpstr>Outline</vt:lpstr>
      <vt:lpstr>A Tour of the Syllabus</vt:lpstr>
      <vt:lpstr>Class Participation</vt:lpstr>
      <vt:lpstr>Sections</vt:lpstr>
      <vt:lpstr>Assignments, Exams, Grading</vt:lpstr>
      <vt:lpstr>Academic Integrity</vt:lpstr>
      <vt:lpstr>Other Class Policies and Expectations</vt:lpstr>
      <vt:lpstr>Assigned 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glushko</dc:creator>
  <cp:lastModifiedBy>glushko</cp:lastModifiedBy>
  <cp:revision>18</cp:revision>
  <dcterms:created xsi:type="dcterms:W3CDTF">2013-08-16T22:00:40Z</dcterms:created>
  <dcterms:modified xsi:type="dcterms:W3CDTF">2013-08-28T23:35:47Z</dcterms:modified>
</cp:coreProperties>
</file>