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358" r:id="rId3"/>
    <p:sldId id="357"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93" r:id="rId18"/>
    <p:sldId id="484" r:id="rId19"/>
    <p:sldId id="485" r:id="rId20"/>
    <p:sldId id="486" r:id="rId21"/>
    <p:sldId id="487" r:id="rId22"/>
    <p:sldId id="488" r:id="rId23"/>
    <p:sldId id="489" r:id="rId24"/>
    <p:sldId id="490" r:id="rId25"/>
    <p:sldId id="491" r:id="rId26"/>
    <p:sldId id="492" r:id="rId27"/>
    <p:sldId id="475" r:id="rId28"/>
    <p:sldId id="479" r:id="rId29"/>
    <p:sldId id="480" r:id="rId30"/>
    <p:sldId id="476" r:id="rId31"/>
    <p:sldId id="477" r:id="rId32"/>
    <p:sldId id="478" r:id="rId33"/>
    <p:sldId id="435" r:id="rId34"/>
    <p:sldId id="463" r:id="rId35"/>
    <p:sldId id="464" r:id="rId36"/>
    <p:sldId id="465" r:id="rId37"/>
    <p:sldId id="466" r:id="rId38"/>
    <p:sldId id="467" r:id="rId39"/>
    <p:sldId id="440" r:id="rId40"/>
    <p:sldId id="441" r:id="rId41"/>
    <p:sldId id="468" r:id="rId42"/>
    <p:sldId id="469" r:id="rId43"/>
    <p:sldId id="470" r:id="rId44"/>
    <p:sldId id="471" r:id="rId45"/>
    <p:sldId id="472" r:id="rId46"/>
    <p:sldId id="449" r:id="rId47"/>
    <p:sldId id="450" r:id="rId48"/>
    <p:sldId id="455" r:id="rId49"/>
    <p:sldId id="451" r:id="rId50"/>
    <p:sldId id="452" r:id="rId51"/>
    <p:sldId id="473" r:id="rId52"/>
    <p:sldId id="454" r:id="rId53"/>
    <p:sldId id="366" r:id="rId54"/>
    <p:sldId id="456" r:id="rId55"/>
    <p:sldId id="482" r:id="rId56"/>
    <p:sldId id="483" r:id="rId57"/>
    <p:sldId id="474" r:id="rId58"/>
    <p:sldId id="49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65" autoAdjust="0"/>
  </p:normalViewPr>
  <p:slideViewPr>
    <p:cSldViewPr snapToGrid="0" snapToObjects="1">
      <p:cViewPr varScale="1">
        <p:scale>
          <a:sx n="72" d="100"/>
          <a:sy n="72" d="100"/>
        </p:scale>
        <p:origin x="-1576" y="-104"/>
      </p:cViewPr>
      <p:guideLst>
        <p:guide orient="horz" pos="1425"/>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6/6/12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a:t>
            </a:fld>
            <a:endParaRPr lang="en-US"/>
          </a:p>
        </p:txBody>
      </p:sp>
    </p:spTree>
    <p:extLst>
      <p:ext uri="{BB962C8B-B14F-4D97-AF65-F5344CB8AC3E}">
        <p14:creationId xmlns:p14="http://schemas.microsoft.com/office/powerpoint/2010/main" val="234472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marR="0" indent="-51435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buFontTx/>
              <a:buNone/>
            </a:pPr>
            <a:r>
              <a:rPr lang="en-US" sz="1200" b="0" i="0" kern="1200" baseline="0" dirty="0" smtClean="0">
                <a:solidFill>
                  <a:schemeClr val="tx1"/>
                </a:solidFill>
                <a:latin typeface="+mn-lt"/>
                <a:ea typeface="+mn-ea"/>
                <a:cs typeface="+mn-cs"/>
              </a:rPr>
              <a:t>Source: “social entrepreneurship: the case for definition” Martin &amp; </a:t>
            </a:r>
            <a:r>
              <a:rPr lang="en-US" sz="1200" b="0" i="0" kern="1200" baseline="0" dirty="0" err="1" smtClean="0">
                <a:solidFill>
                  <a:schemeClr val="tx1"/>
                </a:solidFill>
                <a:latin typeface="+mn-lt"/>
                <a:ea typeface="+mn-ea"/>
                <a:cs typeface="+mn-cs"/>
              </a:rPr>
              <a:t>Osberg</a:t>
            </a:r>
            <a:r>
              <a:rPr lang="en-US" sz="1200" b="0" i="0" kern="1200" baseline="0" dirty="0" smtClean="0">
                <a:solidFill>
                  <a:schemeClr val="tx1"/>
                </a:solidFill>
                <a:latin typeface="+mn-lt"/>
                <a:ea typeface="+mn-ea"/>
                <a:cs typeface="+mn-cs"/>
              </a:rPr>
              <a:t> – Stanford Social Innovation Review</a:t>
            </a: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buFontTx/>
              <a:buNone/>
            </a:pPr>
            <a:r>
              <a:rPr lang="en-US" sz="1200" kern="1200" dirty="0" smtClean="0">
                <a:solidFill>
                  <a:schemeClr val="tx1"/>
                </a:solidFill>
                <a:latin typeface="+mn-lt"/>
                <a:ea typeface="+mn-ea"/>
                <a:cs typeface="+mn-cs"/>
              </a:rPr>
              <a:t>The entrepreneurial</a:t>
            </a:r>
            <a:r>
              <a:rPr lang="en-US" sz="1200" kern="1200" baseline="0" dirty="0" smtClean="0">
                <a:solidFill>
                  <a:schemeClr val="tx1"/>
                </a:solidFill>
                <a:latin typeface="+mn-lt"/>
                <a:ea typeface="+mn-ea"/>
                <a:cs typeface="+mn-cs"/>
              </a:rPr>
              <a:t> personality?  Something innate, inborn, unique.  This is quite different from the ‘participatory development’ approached that considered anyone capable of analyzing and acting upon their situation to improve it.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50808F-9FF1-41EA-A249-55F6AF44B46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smtClean="0">
              <a:solidFill>
                <a:srgbClr val="FF0000"/>
              </a:solidFill>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7FF5-FC0D-4DE3-8522-F04FA858ADE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smtClean="0">
              <a:solidFill>
                <a:srgbClr val="FF0000"/>
              </a:solidFill>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7FF5-FC0D-4DE3-8522-F04FA858ADE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solidFill>
                  <a:srgbClr val="FF0000"/>
                </a:solidFill>
                <a:ea typeface="+mn-ea"/>
              </a:rPr>
              <a:t>First, there was the agricultural revolution. Then came the two industrial revolutions. And finally now, are we in the midst of an information revolution? Many theorists talk of an information age or society and these discussions implicitly seem to recognize an information revolution. Webster mentions many of these theories. We will</a:t>
            </a:r>
            <a:r>
              <a:rPr lang="en-US" baseline="0" dirty="0" smtClean="0">
                <a:solidFill>
                  <a:srgbClr val="FF0000"/>
                </a:solidFill>
                <a:ea typeface="+mn-ea"/>
              </a:rPr>
              <a:t> take a look at the 6 categories of theories he describes in a bit. But before that, a quick look at some of the influential theories describing the information age.</a:t>
            </a: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1D128D-CC86-8E46-AF5E-5D36940F38D5}"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CEBF69-F256-1D48-AE8E-93F04A8AE878}"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solidFill>
                <a:srgbClr val="FF0000"/>
              </a:solidFill>
              <a:ea typeface="+mn-ea"/>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850D39E-C12D-5F48-BD6F-39FBF49DD140}"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Webster</a:t>
            </a:r>
            <a:r>
              <a:rPr lang="en-US" baseline="0" dirty="0" smtClean="0">
                <a:latin typeface="Calibri" charset="0"/>
              </a:rPr>
              <a:t> describes 6 ways in which info societies have been theorized. By tech innovation</a:t>
            </a:r>
          </a:p>
          <a:p>
            <a:pPr eaLnBrk="1" hangingPunct="1">
              <a:spcBef>
                <a:spcPct val="0"/>
              </a:spcBef>
            </a:pPr>
            <a:r>
              <a:rPr lang="en-US" baseline="0" dirty="0" smtClean="0">
                <a:latin typeface="Calibri" charset="0"/>
              </a:rPr>
              <a:t>By occupational change- Castells, Bell. These talk about the increase in informational workers</a:t>
            </a:r>
          </a:p>
          <a:p>
            <a:pPr eaLnBrk="1" hangingPunct="1">
              <a:spcBef>
                <a:spcPct val="0"/>
              </a:spcBef>
            </a:pPr>
            <a:r>
              <a:rPr lang="en-US" baseline="0" dirty="0" smtClean="0">
                <a:latin typeface="Calibri" charset="0"/>
              </a:rPr>
              <a:t>By economic value: more of the </a:t>
            </a:r>
            <a:r>
              <a:rPr lang="en-US" baseline="0" dirty="0" err="1" smtClean="0">
                <a:latin typeface="Calibri" charset="0"/>
              </a:rPr>
              <a:t>ceonomy</a:t>
            </a:r>
            <a:r>
              <a:rPr lang="en-US" baseline="0" dirty="0" smtClean="0">
                <a:latin typeface="Calibri" charset="0"/>
              </a:rPr>
              <a:t> is dependent on information work than agriculture/manufacturing etc.</a:t>
            </a:r>
          </a:p>
          <a:p>
            <a:pPr eaLnBrk="1" hangingPunct="1">
              <a:spcBef>
                <a:spcPct val="0"/>
              </a:spcBef>
            </a:pPr>
            <a:r>
              <a:rPr lang="en-US" baseline="0" dirty="0" smtClean="0">
                <a:latin typeface="Calibri" charset="0"/>
              </a:rPr>
              <a:t>By info flows: increasingly, the world is about the flow of information around it. Places are characterized by how well they are linked in a network of information flows.</a:t>
            </a:r>
          </a:p>
          <a:p>
            <a:pPr eaLnBrk="1" hangingPunct="1">
              <a:spcBef>
                <a:spcPct val="0"/>
              </a:spcBef>
            </a:pPr>
            <a:r>
              <a:rPr lang="en-US" baseline="0" dirty="0" err="1" smtClean="0">
                <a:latin typeface="Calibri" charset="0"/>
              </a:rPr>
              <a:t>Culural</a:t>
            </a:r>
            <a:r>
              <a:rPr lang="en-US" baseline="0" dirty="0" smtClean="0">
                <a:latin typeface="Calibri" charset="0"/>
              </a:rPr>
              <a:t>: or culture now includes interpreting a much wider range of </a:t>
            </a:r>
            <a:r>
              <a:rPr lang="en-US" baseline="0" dirty="0" err="1" smtClean="0">
                <a:latin typeface="Calibri" charset="0"/>
              </a:rPr>
              <a:t>symbols,whether</a:t>
            </a:r>
            <a:r>
              <a:rPr lang="en-US" baseline="0" dirty="0" smtClean="0">
                <a:latin typeface="Calibri" charset="0"/>
              </a:rPr>
              <a:t> in movies, hoardings, txt messages etc.</a:t>
            </a:r>
          </a:p>
          <a:p>
            <a:pPr eaLnBrk="1" hangingPunct="1">
              <a:spcBef>
                <a:spcPct val="0"/>
              </a:spcBef>
            </a:pPr>
            <a:r>
              <a:rPr lang="en-US" baseline="0" dirty="0" smtClean="0">
                <a:latin typeface="Calibri" charset="0"/>
              </a:rPr>
              <a:t>Webster points to problems in all these ways. He says he supports a 6</a:t>
            </a:r>
            <a:r>
              <a:rPr lang="en-US" baseline="30000" dirty="0" smtClean="0">
                <a:latin typeface="Calibri" charset="0"/>
              </a:rPr>
              <a:t>th</a:t>
            </a:r>
            <a:r>
              <a:rPr lang="en-US" baseline="0" dirty="0" smtClean="0">
                <a:latin typeface="Calibri" charset="0"/>
              </a:rPr>
              <a:t> way of characterizing which is about how society now is dependent theoretical knowledge.</a:t>
            </a:r>
            <a:endParaRPr lang="en-US" dirty="0">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E54698-E035-1940-88E6-294F5A7857DA}"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http://</a:t>
            </a:r>
            <a:r>
              <a:rPr lang="en-US" dirty="0" err="1">
                <a:latin typeface="Calibri" charset="0"/>
              </a:rPr>
              <a:t>www.teach-ict.com</a:t>
            </a:r>
            <a:r>
              <a:rPr lang="en-US" dirty="0">
                <a:latin typeface="Calibri" charset="0"/>
              </a:rPr>
              <a:t>/</a:t>
            </a:r>
            <a:r>
              <a:rPr lang="en-US" dirty="0" err="1">
                <a:latin typeface="Calibri" charset="0"/>
              </a:rPr>
              <a:t>technology_explained</a:t>
            </a:r>
            <a:r>
              <a:rPr lang="en-US" dirty="0">
                <a:latin typeface="Calibri" charset="0"/>
              </a:rPr>
              <a:t>/</a:t>
            </a:r>
            <a:r>
              <a:rPr lang="en-US" dirty="0" err="1">
                <a:latin typeface="Calibri" charset="0"/>
              </a:rPr>
              <a:t>packet_switching</a:t>
            </a:r>
            <a:r>
              <a:rPr lang="en-US" dirty="0">
                <a:latin typeface="Calibri" charset="0"/>
              </a:rPr>
              <a:t>/</a:t>
            </a:r>
            <a:r>
              <a:rPr lang="en-US" dirty="0" err="1">
                <a:latin typeface="Calibri" charset="0"/>
              </a:rPr>
              <a:t>packet.switching.gif</a:t>
            </a:r>
            <a:endParaRPr lang="en-US" dirty="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One thing to notice in these info society theories is what each means by information. Second, do they see information as something that has meaning or not. </a:t>
            </a:r>
            <a:endParaRPr lang="en-US" dirty="0">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E54698-E035-1940-88E6-294F5A7857DA}"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solidFill>
                <a:srgbClr val="FF0000"/>
              </a:solidFill>
              <a:ea typeface="+mn-ea"/>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DCA8A-68A3-2341-8C9C-F2AE1D1637F3}"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atin typeface="Calibri" charset="0"/>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9EAFD8-60E9-B74F-B330-4B4FC94AB844}"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solidFill>
                <a:srgbClr val="FF0000"/>
              </a:solidFill>
              <a:ea typeface="+mn-ea"/>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3A9C7-5F23-4F46-AAD3-0A9695F12828}"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buFontTx/>
              <a:buChar char="-"/>
              <a:defRPr/>
            </a:pPr>
            <a:endParaRPr lang="en-US" dirty="0" smtClean="0">
              <a:solidFill>
                <a:srgbClr val="FF0000"/>
              </a:solidFill>
              <a:ea typeface="+mn-ea"/>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D2CC5A-4C99-4244-BB91-DA01A8A66184}"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ea typeface="+mn-ea"/>
              </a:rPr>
              <a:t>When we think about the digital divide, the most common way of thinking about it is that it’s a demarcation – a line that we draw between the haves</a:t>
            </a:r>
            <a:r>
              <a:rPr lang="en-US" baseline="0" dirty="0" smtClean="0">
                <a:solidFill>
                  <a:srgbClr val="FF0000"/>
                </a:solidFill>
                <a:ea typeface="+mn-ea"/>
              </a:rPr>
              <a:t> and have-nots. </a:t>
            </a:r>
            <a:r>
              <a:rPr lang="en-US" sz="1200" dirty="0" smtClean="0">
                <a:latin typeface="Adobe Caslon Pro"/>
                <a:cs typeface="Adobe Caslon Pro"/>
              </a:rPr>
              <a:t>…is generally the difference in percentage of individuals with </a:t>
            </a:r>
            <a:r>
              <a:rPr lang="en-US" sz="1200" b="1" i="1" dirty="0" smtClean="0">
                <a:latin typeface="Adobe Caslon Pro"/>
                <a:cs typeface="Adobe Caslon Pro"/>
              </a:rPr>
              <a:t>access</a:t>
            </a:r>
            <a:r>
              <a:rPr lang="en-US" sz="1200" dirty="0" smtClean="0">
                <a:latin typeface="Adobe Caslon Pro"/>
                <a:cs typeface="Adobe Caslon Pro"/>
              </a:rPr>
              <a:t> to digital technologies.  And it often correlates with gender, race, geographic location, caste, class, education level, and/or income.</a:t>
            </a:r>
          </a:p>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75B92-0112-1F44-B73E-4CA67F8A54E4}"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75B92-0112-1F44-B73E-4CA67F8A54E4}"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75B92-0112-1F44-B73E-4CA67F8A54E4}"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78077CB-903A-C348-A0A5-014B06EE356A}"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solidFill>
                <a:srgbClr val="FF0000"/>
              </a:solidFill>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96E784-E5CC-D946-8E69-9889A94DB227}" type="slidenum">
              <a:rPr lang="en-US">
                <a:latin typeface="Calibri" charset="0"/>
              </a:rPr>
              <a:pPr eaLnBrk="1" hangingPunct="1"/>
              <a:t>31</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ja-JP" altLang="en-US" dirty="0">
                <a:solidFill>
                  <a:srgbClr val="FF0000"/>
                </a:solidFill>
                <a:latin typeface="Calibri" charset="0"/>
              </a:rPr>
              <a:t>“</a:t>
            </a:r>
            <a:r>
              <a:rPr lang="en-US" dirty="0">
                <a:solidFill>
                  <a:srgbClr val="FF0000"/>
                </a:solidFill>
                <a:latin typeface="Calibri" charset="0"/>
              </a:rPr>
              <a:t>looks through rather than at the object at hand</a:t>
            </a:r>
            <a:r>
              <a:rPr lang="ja-JP" altLang="en-US" dirty="0">
                <a:solidFill>
                  <a:srgbClr val="FF0000"/>
                </a:solidFill>
                <a:latin typeface="Calibri" charset="0"/>
              </a:rPr>
              <a:t>”</a:t>
            </a:r>
            <a:r>
              <a:rPr lang="en-US" dirty="0">
                <a:solidFill>
                  <a:srgbClr val="FF0000"/>
                </a:solidFill>
                <a:latin typeface="Calibri" charset="0"/>
              </a:rPr>
              <a:t> - Larkin</a:t>
            </a: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BDF76C-A5B4-D741-BFA4-D15124E24AE5}"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1D145C-84B0-5145-8741-C2280586E640}"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Public access – pay per use. Adapt existing machines, but multi-user set-up</a:t>
            </a:r>
          </a:p>
          <a:p>
            <a:pPr marL="228600" indent="-228600">
              <a:buAutoNum type="arabicPeriod"/>
            </a:pPr>
            <a:r>
              <a:rPr lang="en-US" dirty="0" smtClean="0"/>
              <a:t>Low-cost computers – new machines, single-user model</a:t>
            </a:r>
          </a:p>
        </p:txBody>
      </p:sp>
      <p:sp>
        <p:nvSpPr>
          <p:cNvPr id="4" name="Slide Number Placeholder 3"/>
          <p:cNvSpPr>
            <a:spLocks noGrp="1"/>
          </p:cNvSpPr>
          <p:nvPr>
            <p:ph type="sldNum" sz="quarter" idx="10"/>
          </p:nvPr>
        </p:nvSpPr>
        <p:spPr/>
        <p:txBody>
          <a:bodyPr/>
          <a:lstStyle/>
          <a:p>
            <a:fld id="{97D77C5C-1D40-0A42-9DBB-145D9A5F9428}" type="slidenum">
              <a:rPr lang="en-US" smtClean="0"/>
              <a:t>34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lnSpc>
                <a:spcPct val="90000"/>
              </a:lnSpc>
            </a:pPr>
            <a:endParaRPr lang="en-US" sz="1200" dirty="0" smtClean="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a:lnSpc>
                <a:spcPct val="120000"/>
              </a:lnSpc>
              <a:buFont typeface="+mj-lt"/>
              <a:buAutoNum type="arabicPeriod"/>
            </a:pPr>
            <a:endParaRPr lang="en-US" sz="1200" dirty="0">
              <a:latin typeface="Adobe Caslon Pro"/>
              <a:cs typeface="Adobe Caslon Pro"/>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fontAlgn="auto">
              <a:spcBef>
                <a:spcPts val="580"/>
              </a:spcBef>
              <a:spcAft>
                <a:spcPts val="0"/>
              </a:spcAft>
              <a:buClr>
                <a:schemeClr val="accent1"/>
              </a:buClr>
              <a:buSzPct val="85000"/>
              <a:buFont typeface="Wingdings 2"/>
              <a:buChar char=""/>
              <a:defRPr/>
            </a:pPr>
            <a:endParaRPr lang="en-US" sz="1200" dirty="0">
              <a:latin typeface="+mn-lt"/>
              <a:ea typeface="+mn-ea"/>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buFont typeface="Wingdings 2" charset="0"/>
              <a:buNone/>
            </a:pP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atin typeface="Calibri"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AABEFA-4CEC-3240-A7D4-759816015786}"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C0963D-4647-0F4B-A87C-C5508EEE8D84}" type="slidenum">
              <a:rPr lang="en-US">
                <a:latin typeface="Calibri" charset="0"/>
              </a:rPr>
              <a:pPr eaLnBrk="1" hangingPunct="1"/>
              <a:t>40</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buFont typeface="Wingdings 2" charset="0"/>
              <a:buNone/>
            </a:pPr>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41</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endParaRPr lang="en-US" dirty="0" smtClean="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42</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43</a:t>
            </a:fld>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endParaRPr lang="en-US" dirty="0">
              <a:latin typeface="Perpetua"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D7270A-BF3A-3C42-8E84-4ACEAA6D8831}" type="slidenum">
              <a:rPr lang="en-US">
                <a:latin typeface="Calibri" charset="0"/>
              </a:rPr>
              <a:pPr eaLnBrk="1" hangingPunct="1"/>
              <a:t>45</a:t>
            </a:fld>
            <a:endParaRPr lang="en-US">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6F0966-89A7-024E-8E0A-98F2F8FAF6C8}" type="slidenum">
              <a:rPr lang="en-US">
                <a:latin typeface="Calibri" charset="0"/>
              </a:rPr>
              <a:pPr eaLnBrk="1" hangingPunct="1"/>
              <a:t>46</a:t>
            </a:fld>
            <a:endParaRPr lang="en-US">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[source ]</a:t>
            </a: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6FBFB1-CA0E-954E-8763-ACF7D091B619}" type="slidenum">
              <a:rPr lang="en-US">
                <a:latin typeface="Calibri" charset="0"/>
              </a:rPr>
              <a:pPr eaLnBrk="1" hangingPunct="1"/>
              <a:t>47</a:t>
            </a:fld>
            <a:endParaRPr lang="en-US">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Perpetua" charset="0"/>
              <a:ea typeface="ＭＳ Ｐゴシック" charset="0"/>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AB0B6-2A24-194F-84C0-2B4B03C73BD9}" type="slidenum">
              <a:rPr lang="en-US">
                <a:latin typeface="Calibri" charset="0"/>
              </a:rPr>
              <a:pPr eaLnBrk="1" hangingPunct="1"/>
              <a:t>48</a:t>
            </a:fld>
            <a:endParaRPr lang="en-US">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201F3B-F993-E449-B7F7-9B76C2C4173B}" type="slidenum">
              <a:rPr lang="en-US">
                <a:latin typeface="Calibri" charset="0"/>
              </a:rPr>
              <a:pPr eaLnBrk="1" hangingPunct="1"/>
              <a:t>49</a:t>
            </a:fld>
            <a:endParaRPr lang="en-US">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132A9-B624-D245-8E10-4001E83C13CC}" type="slidenum">
              <a:rPr lang="en-US">
                <a:latin typeface="Calibri" charset="0"/>
              </a:rPr>
              <a:pPr eaLnBrk="1" hangingPunct="1"/>
              <a:t>50</a:t>
            </a:fld>
            <a:endParaRPr lang="en-US">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6F0966-89A7-024E-8E0A-98F2F8FAF6C8}" type="slidenum">
              <a:rPr lang="en-US">
                <a:latin typeface="Calibri" charset="0"/>
              </a:rPr>
              <a:pPr eaLnBrk="1" hangingPunct="1"/>
              <a:t>51</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smtClean="0">
              <a:solidFill>
                <a:srgbClr val="FF0000"/>
              </a:solidFill>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7FF5-FC0D-4DE3-8522-F04FA858ADE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lvl="0"/>
            <a:endParaRPr lang="en-US"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FFB468-4C59-174C-91FC-3FFD98CBD310}" type="slidenum">
              <a:rPr lang="en-US">
                <a:latin typeface="Calibri" charset="0"/>
              </a:rPr>
              <a:pPr eaLnBrk="1" hangingPunct="1"/>
              <a:t>52</a:t>
            </a:fld>
            <a:endParaRPr lang="en-US">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53</a:t>
            </a:fld>
            <a:endParaRPr lang="en-US">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1CC7CE-3B92-4A4D-B1B4-30B4A3A5053A}" type="slidenum">
              <a:rPr lang="en-US">
                <a:latin typeface="Calibri" charset="0"/>
              </a:rPr>
              <a:pPr eaLnBrk="1" hangingPunct="1"/>
              <a:t>54</a:t>
            </a:fld>
            <a:endParaRPr lang="en-US">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EF0CFB-946A-C04F-B257-F39B73A0EFEB}" type="slidenum">
              <a:rPr lang="en-US">
                <a:latin typeface="Calibri" charset="0"/>
              </a:rPr>
              <a:pPr eaLnBrk="1" hangingPunct="1"/>
              <a:t>55</a:t>
            </a:fld>
            <a:endParaRPr lang="en-US">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56</a:t>
            </a:fld>
            <a:endParaRPr lang="en-US">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57</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58</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buFontTx/>
              <a:buChar cha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a:buFontTx/>
              <a:buNone/>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ACC428-4981-4097-BDE8-0EAF110B9AC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6/6/12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6/6/12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6/6/12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6/6/12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6/6/12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6/6/12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org/" TargetMode="External"/><Relationship Id="rId4" Type="http://schemas.openxmlformats.org/officeDocument/2006/relationships/image" Target="../media/image5.gif"/><Relationship Id="rId5" Type="http://schemas.openxmlformats.org/officeDocument/2006/relationships/hyperlink" Target="http://www.gatesfoundation.org/" TargetMode="External"/><Relationship Id="rId6" Type="http://schemas.openxmlformats.org/officeDocument/2006/relationships/image" Target="../media/image6.gif"/><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3" Type="http://schemas.openxmlformats.org/officeDocument/2006/relationships/hyperlink" Target="http://www.olpcnews.com/" TargetMode="External"/><Relationship Id="rId4" Type="http://schemas.openxmlformats.org/officeDocument/2006/relationships/hyperlink" Target="http://laptop.org/" TargetMode="External"/><Relationship Id="rId5" Type="http://schemas.openxmlformats.org/officeDocument/2006/relationships/hyperlink" Target="http://wiki.laptop.org/go/The_OLPC_Wiki" TargetMode="Externa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481" y="1592329"/>
            <a:ext cx="4133234" cy="3549185"/>
          </a:xfrm>
        </p:spPr>
        <p:txBody>
          <a:bodyPr>
            <a:noAutofit/>
          </a:bodyPr>
          <a:lstStyle/>
          <a:p>
            <a:pPr algn="l">
              <a:lnSpc>
                <a:spcPct val="120000"/>
              </a:lnSpc>
            </a:pPr>
            <a:r>
              <a:rPr lang="en-US" dirty="0" smtClean="0">
                <a:latin typeface="Adobe Caslon Pro"/>
                <a:ea typeface="+mn-ea"/>
                <a:cs typeface="Adobe Caslon Pro"/>
              </a:rPr>
              <a:t>Information Society &amp; Digital Divide</a:t>
            </a:r>
            <a:endParaRPr lang="en-US"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1624239" cy="584776"/>
          </a:xfrm>
          <a:prstGeom prst="rect">
            <a:avLst/>
          </a:prstGeom>
          <a:noFill/>
        </p:spPr>
        <p:txBody>
          <a:bodyPr wrap="none" rtlCol="0">
            <a:spAutoFit/>
          </a:bodyPr>
          <a:lstStyle/>
          <a:p>
            <a:r>
              <a:rPr lang="en-US" sz="3200" dirty="0" smtClean="0">
                <a:latin typeface="Adobe Caslon Pro"/>
                <a:cs typeface="Adobe Caslon Pro"/>
              </a:rPr>
              <a:t>06.05.12</a:t>
            </a:r>
            <a:endParaRPr lang="en-US" sz="3200" dirty="0">
              <a:latin typeface="Adobe Caslon Pro"/>
              <a:cs typeface="Adobe Caslon Pro"/>
            </a:endParaRPr>
          </a:p>
        </p:txBody>
      </p:sp>
      <p:pic>
        <p:nvPicPr>
          <p:cNvPr id="6" name="Picture 5" descr="kareku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55638"/>
            <a:ext cx="7772400" cy="792162"/>
          </a:xfrm>
        </p:spPr>
        <p:txBody>
          <a:bodyPr>
            <a:normAutofit/>
          </a:bodyPr>
          <a:lstStyle/>
          <a:p>
            <a:r>
              <a:rPr lang="en-US" sz="4000" dirty="0" smtClean="0"/>
              <a:t>Privatization of Aid</a:t>
            </a:r>
          </a:p>
        </p:txBody>
      </p:sp>
      <p:sp>
        <p:nvSpPr>
          <p:cNvPr id="8195" name="Content Placeholder 2"/>
          <p:cNvSpPr>
            <a:spLocks noGrp="1"/>
          </p:cNvSpPr>
          <p:nvPr>
            <p:ph idx="1"/>
          </p:nvPr>
        </p:nvSpPr>
        <p:spPr>
          <a:xfrm>
            <a:off x="685800" y="1524000"/>
            <a:ext cx="7772400" cy="4962608"/>
          </a:xfrm>
        </p:spPr>
        <p:txBody>
          <a:bodyPr>
            <a:normAutofit/>
          </a:bodyPr>
          <a:lstStyle/>
          <a:p>
            <a:pPr marL="514350" indent="-514350"/>
            <a:r>
              <a:rPr lang="en-US" sz="2800" dirty="0" smtClean="0"/>
              <a:t>Alternatives to Government- Administered Aid</a:t>
            </a:r>
          </a:p>
          <a:p>
            <a:pPr marL="788670" lvl="1" indent="-514350"/>
            <a:r>
              <a:rPr lang="en-US" sz="2600" dirty="0" smtClean="0"/>
              <a:t>Corporate foundations (Bill and Melinda Gates foundation, Google foundation)</a:t>
            </a:r>
          </a:p>
          <a:p>
            <a:pPr marL="788670" lvl="1" indent="-514350"/>
            <a:r>
              <a:rPr lang="en-US" sz="2600" dirty="0" smtClean="0"/>
              <a:t>Private Investors</a:t>
            </a:r>
          </a:p>
          <a:p>
            <a:pPr marL="788670" lvl="1" indent="-514350"/>
            <a:r>
              <a:rPr lang="en-US" sz="2600" dirty="0" smtClean="0"/>
              <a:t>NGOs and Social Entrepreneurship Organizations (</a:t>
            </a:r>
            <a:r>
              <a:rPr lang="en-US" sz="2600" dirty="0" err="1" smtClean="0"/>
              <a:t>Ashoka</a:t>
            </a:r>
            <a:r>
              <a:rPr lang="en-US" sz="2600" dirty="0" smtClean="0"/>
              <a:t>, </a:t>
            </a:r>
            <a:r>
              <a:rPr lang="en-US" sz="2600" dirty="0" err="1" smtClean="0"/>
              <a:t>Skoll</a:t>
            </a:r>
            <a:r>
              <a:rPr lang="en-US" sz="2600" dirty="0" smtClean="0"/>
              <a:t>)</a:t>
            </a:r>
          </a:p>
        </p:txBody>
      </p:sp>
    </p:spTree>
    <p:extLst>
      <p:ext uri="{BB962C8B-B14F-4D97-AF65-F5344CB8AC3E}">
        <p14:creationId xmlns:p14="http://schemas.microsoft.com/office/powerpoint/2010/main" val="2641668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55638"/>
            <a:ext cx="7772400" cy="792162"/>
          </a:xfrm>
        </p:spPr>
        <p:txBody>
          <a:bodyPr>
            <a:normAutofit/>
          </a:bodyPr>
          <a:lstStyle/>
          <a:p>
            <a:r>
              <a:rPr lang="en-US" dirty="0" smtClean="0"/>
              <a:t>Corporate Foundations</a:t>
            </a:r>
          </a:p>
        </p:txBody>
      </p:sp>
      <p:sp>
        <p:nvSpPr>
          <p:cNvPr id="8195" name="Content Placeholder 2"/>
          <p:cNvSpPr>
            <a:spLocks noGrp="1"/>
          </p:cNvSpPr>
          <p:nvPr>
            <p:ph idx="1"/>
          </p:nvPr>
        </p:nvSpPr>
        <p:spPr>
          <a:xfrm>
            <a:off x="294785" y="1524000"/>
            <a:ext cx="4631859" cy="4648200"/>
          </a:xfrm>
        </p:spPr>
        <p:txBody>
          <a:bodyPr>
            <a:normAutofit/>
          </a:bodyPr>
          <a:lstStyle/>
          <a:p>
            <a:r>
              <a:rPr lang="en-US" sz="2800" dirty="0" smtClean="0"/>
              <a:t>Private funding for development work is not new</a:t>
            </a:r>
          </a:p>
          <a:p>
            <a:r>
              <a:rPr lang="en-US" sz="2800" dirty="0" smtClean="0"/>
              <a:t>What is the distinction between the foundation and the business?</a:t>
            </a:r>
          </a:p>
        </p:txBody>
      </p:sp>
      <p:pic>
        <p:nvPicPr>
          <p:cNvPr id="88067" name="Picture 3" descr="http://www.google.org/images/logo_tiny.gif">
            <a:hlinkClick r:id="rId3"/>
          </p:cNvPr>
          <p:cNvPicPr>
            <a:picLocks noChangeAspect="1" noChangeArrowheads="1"/>
          </p:cNvPicPr>
          <p:nvPr/>
        </p:nvPicPr>
        <p:blipFill>
          <a:blip r:embed="rId4" cstate="print"/>
          <a:srcRect/>
          <a:stretch>
            <a:fillRect/>
          </a:stretch>
        </p:blipFill>
        <p:spPr bwMode="auto">
          <a:xfrm>
            <a:off x="6651625" y="-14165263"/>
            <a:ext cx="1485900" cy="438150"/>
          </a:xfrm>
          <a:prstGeom prst="rect">
            <a:avLst/>
          </a:prstGeom>
          <a:noFill/>
        </p:spPr>
      </p:pic>
      <p:pic>
        <p:nvPicPr>
          <p:cNvPr id="88069" name="Picture 5" descr="http://www.google.org/images/logo_tiny.gif">
            <a:hlinkClick r:id="rId3"/>
          </p:cNvPr>
          <p:cNvPicPr>
            <a:picLocks noChangeAspect="1" noChangeArrowheads="1"/>
          </p:cNvPicPr>
          <p:nvPr/>
        </p:nvPicPr>
        <p:blipFill>
          <a:blip r:embed="rId4" cstate="print"/>
          <a:srcRect/>
          <a:stretch>
            <a:fillRect/>
          </a:stretch>
        </p:blipFill>
        <p:spPr bwMode="auto">
          <a:xfrm>
            <a:off x="6651625" y="-14165263"/>
            <a:ext cx="1485900" cy="438150"/>
          </a:xfrm>
          <a:prstGeom prst="rect">
            <a:avLst/>
          </a:prstGeom>
          <a:noFill/>
        </p:spPr>
      </p:pic>
      <p:pic>
        <p:nvPicPr>
          <p:cNvPr id="88071" name="Picture 7" descr="C:\Documents and Settings\Jenna\Desktop\logo_tiny.gif"/>
          <p:cNvPicPr>
            <a:picLocks noChangeAspect="1" noChangeArrowheads="1"/>
          </p:cNvPicPr>
          <p:nvPr/>
        </p:nvPicPr>
        <p:blipFill>
          <a:blip r:embed="rId4" cstate="print"/>
          <a:srcRect/>
          <a:stretch>
            <a:fillRect/>
          </a:stretch>
        </p:blipFill>
        <p:spPr bwMode="auto">
          <a:xfrm>
            <a:off x="5002844" y="3962400"/>
            <a:ext cx="1485900" cy="438150"/>
          </a:xfrm>
          <a:prstGeom prst="rect">
            <a:avLst/>
          </a:prstGeom>
          <a:noFill/>
        </p:spPr>
      </p:pic>
      <p:sp>
        <p:nvSpPr>
          <p:cNvPr id="9" name="Rectangle 8"/>
          <p:cNvSpPr/>
          <p:nvPr/>
        </p:nvSpPr>
        <p:spPr>
          <a:xfrm>
            <a:off x="4926644" y="4572000"/>
            <a:ext cx="3962400" cy="1323439"/>
          </a:xfrm>
          <a:prstGeom prst="rect">
            <a:avLst/>
          </a:prstGeom>
        </p:spPr>
        <p:txBody>
          <a:bodyPr wrap="square">
            <a:spAutoFit/>
          </a:bodyPr>
          <a:lstStyle/>
          <a:p>
            <a:r>
              <a:rPr lang="en-US" sz="2000" dirty="0" smtClean="0"/>
              <a:t>aspires to use the power of information and technology to address the global challenges of our age: climate change, poverty and emerging disease</a:t>
            </a:r>
            <a:endParaRPr lang="en-US" sz="2000" dirty="0"/>
          </a:p>
        </p:txBody>
      </p:sp>
      <p:pic>
        <p:nvPicPr>
          <p:cNvPr id="88073" name="Picture 9" descr="Bill &amp; Melinda Gates Foundation">
            <a:hlinkClick r:id="rId5"/>
          </p:cNvPr>
          <p:cNvPicPr>
            <a:picLocks noChangeAspect="1" noChangeArrowheads="1"/>
          </p:cNvPicPr>
          <p:nvPr/>
        </p:nvPicPr>
        <p:blipFill>
          <a:blip r:embed="rId6"/>
          <a:srcRect/>
          <a:stretch>
            <a:fillRect/>
          </a:stretch>
        </p:blipFill>
        <p:spPr bwMode="auto">
          <a:xfrm>
            <a:off x="41275" y="11113"/>
            <a:ext cx="9525" cy="9525"/>
          </a:xfrm>
          <a:prstGeom prst="rect">
            <a:avLst/>
          </a:prstGeom>
          <a:noFill/>
        </p:spPr>
      </p:pic>
      <p:pic>
        <p:nvPicPr>
          <p:cNvPr id="88075" name="Picture 11"/>
          <p:cNvPicPr>
            <a:picLocks noChangeAspect="1" noChangeArrowheads="1"/>
          </p:cNvPicPr>
          <p:nvPr/>
        </p:nvPicPr>
        <p:blipFill>
          <a:blip r:embed="rId7" cstate="print"/>
          <a:srcRect l="781" t="19792" r="69531" b="68750"/>
          <a:stretch>
            <a:fillRect/>
          </a:stretch>
        </p:blipFill>
        <p:spPr bwMode="auto">
          <a:xfrm>
            <a:off x="5002844" y="1752600"/>
            <a:ext cx="2895600" cy="838200"/>
          </a:xfrm>
          <a:prstGeom prst="rect">
            <a:avLst/>
          </a:prstGeom>
          <a:noFill/>
          <a:ln w="9525">
            <a:noFill/>
            <a:miter lim="800000"/>
            <a:headEnd/>
            <a:tailEnd/>
          </a:ln>
          <a:effectLst/>
        </p:spPr>
      </p:pic>
      <p:sp>
        <p:nvSpPr>
          <p:cNvPr id="13" name="Rectangle 12"/>
          <p:cNvSpPr/>
          <p:nvPr/>
        </p:nvSpPr>
        <p:spPr>
          <a:xfrm>
            <a:off x="4926644" y="2782669"/>
            <a:ext cx="4038600" cy="1015663"/>
          </a:xfrm>
          <a:prstGeom prst="rect">
            <a:avLst/>
          </a:prstGeom>
        </p:spPr>
        <p:txBody>
          <a:bodyPr wrap="square">
            <a:spAutoFit/>
          </a:bodyPr>
          <a:lstStyle/>
          <a:p>
            <a:r>
              <a:rPr lang="en-US" sz="2000" dirty="0" smtClean="0"/>
              <a:t>is dedicated to bringing innovations in health and learning to the global community.</a:t>
            </a:r>
            <a:endParaRPr lang="en-US" sz="2000" dirty="0"/>
          </a:p>
        </p:txBody>
      </p:sp>
    </p:spTree>
    <p:extLst>
      <p:ext uri="{BB962C8B-B14F-4D97-AF65-F5344CB8AC3E}">
        <p14:creationId xmlns:p14="http://schemas.microsoft.com/office/powerpoint/2010/main" val="841151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55638"/>
            <a:ext cx="7772400" cy="792162"/>
          </a:xfrm>
        </p:spPr>
        <p:txBody>
          <a:bodyPr>
            <a:normAutofit/>
          </a:bodyPr>
          <a:lstStyle/>
          <a:p>
            <a:r>
              <a:rPr lang="en-US" dirty="0" smtClean="0"/>
              <a:t>Social Entrepreneurship</a:t>
            </a:r>
          </a:p>
        </p:txBody>
      </p:sp>
      <p:sp>
        <p:nvSpPr>
          <p:cNvPr id="8195" name="Content Placeholder 2"/>
          <p:cNvSpPr>
            <a:spLocks noGrp="1"/>
          </p:cNvSpPr>
          <p:nvPr>
            <p:ph idx="1"/>
          </p:nvPr>
        </p:nvSpPr>
        <p:spPr>
          <a:xfrm>
            <a:off x="685800" y="1524000"/>
            <a:ext cx="7696200" cy="3919307"/>
          </a:xfrm>
        </p:spPr>
        <p:txBody>
          <a:bodyPr>
            <a:normAutofit/>
          </a:bodyPr>
          <a:lstStyle/>
          <a:p>
            <a:pPr marL="514350" indent="-514350"/>
            <a:r>
              <a:rPr lang="en-US" sz="2800" dirty="0" smtClean="0"/>
              <a:t>Problem solving</a:t>
            </a:r>
          </a:p>
          <a:p>
            <a:pPr marL="514350" indent="-514350"/>
            <a:r>
              <a:rPr lang="en-US" sz="2800" dirty="0" smtClean="0"/>
              <a:t>Emphasis on innovating - changing the system (rather than optimizing)</a:t>
            </a:r>
          </a:p>
          <a:p>
            <a:pPr marL="514350" indent="-514350"/>
            <a:r>
              <a:rPr lang="en-US" sz="2800" dirty="0" smtClean="0"/>
              <a:t>Acting through implementation (rather than lobbying or protesting)</a:t>
            </a:r>
          </a:p>
          <a:p>
            <a:pPr marL="914400" lvl="1" indent="-514350"/>
            <a:r>
              <a:rPr lang="en-US" sz="2400" dirty="0" smtClean="0"/>
              <a:t>vs. traditional entrepreneurship</a:t>
            </a:r>
          </a:p>
          <a:p>
            <a:pPr marL="914400" lvl="1" indent="-514350"/>
            <a:r>
              <a:rPr lang="en-US" sz="2400" dirty="0" smtClean="0"/>
              <a:t>vs. social service provision</a:t>
            </a:r>
          </a:p>
          <a:p>
            <a:pPr marL="914400" lvl="1" indent="-514350"/>
            <a:r>
              <a:rPr lang="en-US" sz="2400" dirty="0" smtClean="0"/>
              <a:t>vs. social activism</a:t>
            </a:r>
          </a:p>
        </p:txBody>
      </p:sp>
      <p:sp>
        <p:nvSpPr>
          <p:cNvPr id="2" name="TextBox 1"/>
          <p:cNvSpPr txBox="1"/>
          <p:nvPr/>
        </p:nvSpPr>
        <p:spPr>
          <a:xfrm>
            <a:off x="408164" y="5851555"/>
            <a:ext cx="7973836" cy="830997"/>
          </a:xfrm>
          <a:prstGeom prst="rect">
            <a:avLst/>
          </a:prstGeom>
          <a:noFill/>
        </p:spPr>
        <p:txBody>
          <a:bodyPr wrap="square" rtlCol="0">
            <a:spAutoFit/>
          </a:bodyPr>
          <a:lstStyle/>
          <a:p>
            <a:r>
              <a:rPr lang="en-US" sz="1600" dirty="0" smtClean="0">
                <a:latin typeface="Adobe Caslon Pro"/>
                <a:cs typeface="Adobe Caslon Pro"/>
              </a:rPr>
              <a:t>For more on Social Entrepreneurship, see Bornstein</a:t>
            </a:r>
            <a:r>
              <a:rPr lang="en-US" sz="1600" dirty="0">
                <a:latin typeface="Adobe Caslon Pro"/>
                <a:cs typeface="Adobe Caslon Pro"/>
              </a:rPr>
              <a:t>, D. (2007). “The Light in my Head Went On.” in </a:t>
            </a:r>
            <a:r>
              <a:rPr lang="en-US" sz="1600" i="1" dirty="0">
                <a:latin typeface="Adobe Caslon Pro"/>
                <a:cs typeface="Adobe Caslon Pro"/>
              </a:rPr>
              <a:t>How to Change the World: Social Entrepreneurs and the Power of New Ideas.</a:t>
            </a:r>
            <a:r>
              <a:rPr lang="en-US" sz="1600" dirty="0">
                <a:latin typeface="Adobe Caslon Pro"/>
                <a:cs typeface="Adobe Caslon Pro"/>
              </a:rPr>
              <a:t> Oxford University Press. (p. 21-40)</a:t>
            </a:r>
          </a:p>
        </p:txBody>
      </p:sp>
    </p:spTree>
    <p:extLst>
      <p:ext uri="{BB962C8B-B14F-4D97-AF65-F5344CB8AC3E}">
        <p14:creationId xmlns:p14="http://schemas.microsoft.com/office/powerpoint/2010/main" val="1413337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55638"/>
            <a:ext cx="7772400" cy="792162"/>
          </a:xfrm>
        </p:spPr>
        <p:txBody>
          <a:bodyPr>
            <a:normAutofit/>
          </a:bodyPr>
          <a:lstStyle/>
          <a:p>
            <a:r>
              <a:rPr lang="en-US" dirty="0" smtClean="0"/>
              <a:t>Social Entrepreneurship</a:t>
            </a:r>
          </a:p>
        </p:txBody>
      </p:sp>
      <p:pic>
        <p:nvPicPr>
          <p:cNvPr id="3074" name="Picture 2"/>
          <p:cNvPicPr>
            <a:picLocks noChangeAspect="1" noChangeArrowheads="1"/>
          </p:cNvPicPr>
          <p:nvPr/>
        </p:nvPicPr>
        <p:blipFill>
          <a:blip r:embed="rId3" cstate="print"/>
          <a:srcRect l="34375" t="26042" r="10156" b="15625"/>
          <a:stretch>
            <a:fillRect/>
          </a:stretch>
        </p:blipFill>
        <p:spPr bwMode="auto">
          <a:xfrm>
            <a:off x="1524000" y="1524000"/>
            <a:ext cx="6172200" cy="4868214"/>
          </a:xfrm>
          <a:prstGeom prst="rect">
            <a:avLst/>
          </a:prstGeom>
          <a:noFill/>
          <a:ln w="9525">
            <a:noFill/>
            <a:miter lim="800000"/>
            <a:headEnd/>
            <a:tailEnd/>
          </a:ln>
          <a:effectLst/>
        </p:spPr>
      </p:pic>
    </p:spTree>
    <p:extLst>
      <p:ext uri="{BB962C8B-B14F-4D97-AF65-F5344CB8AC3E}">
        <p14:creationId xmlns:p14="http://schemas.microsoft.com/office/powerpoint/2010/main" val="25799791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55638"/>
            <a:ext cx="7772400" cy="792162"/>
          </a:xfrm>
        </p:spPr>
        <p:txBody>
          <a:bodyPr>
            <a:normAutofit/>
          </a:bodyPr>
          <a:lstStyle/>
          <a:p>
            <a:r>
              <a:rPr lang="en-US" dirty="0" smtClean="0"/>
              <a:t>Social Entrepreneurs (as Heroes)</a:t>
            </a:r>
          </a:p>
        </p:txBody>
      </p:sp>
      <p:sp>
        <p:nvSpPr>
          <p:cNvPr id="8195" name="Content Placeholder 2"/>
          <p:cNvSpPr>
            <a:spLocks noGrp="1"/>
          </p:cNvSpPr>
          <p:nvPr>
            <p:ph idx="1"/>
          </p:nvPr>
        </p:nvSpPr>
        <p:spPr>
          <a:xfrm>
            <a:off x="685800" y="1705440"/>
            <a:ext cx="4800600" cy="2718137"/>
          </a:xfrm>
        </p:spPr>
        <p:txBody>
          <a:bodyPr>
            <a:normAutofit lnSpcReduction="10000"/>
          </a:bodyPr>
          <a:lstStyle/>
          <a:p>
            <a:r>
              <a:rPr lang="en-US" sz="2800" dirty="0" smtClean="0"/>
              <a:t>emphasizing their personal qualities (creative thinking, determination)</a:t>
            </a:r>
          </a:p>
          <a:p>
            <a:r>
              <a:rPr lang="en-US" sz="2800" dirty="0" smtClean="0"/>
              <a:t>fighting against the stasis of both government and market domination of big business</a:t>
            </a:r>
          </a:p>
        </p:txBody>
      </p:sp>
      <p:pic>
        <p:nvPicPr>
          <p:cNvPr id="1027" name="Picture 3"/>
          <p:cNvPicPr>
            <a:picLocks noChangeAspect="1" noChangeArrowheads="1"/>
          </p:cNvPicPr>
          <p:nvPr/>
        </p:nvPicPr>
        <p:blipFill>
          <a:blip r:embed="rId3" cstate="print"/>
          <a:srcRect l="9375" t="15625" r="23438" b="7292"/>
          <a:stretch>
            <a:fillRect/>
          </a:stretch>
        </p:blipFill>
        <p:spPr bwMode="auto">
          <a:xfrm>
            <a:off x="5638800" y="1600200"/>
            <a:ext cx="2922373" cy="2514600"/>
          </a:xfrm>
          <a:prstGeom prst="rect">
            <a:avLst/>
          </a:prstGeom>
          <a:noFill/>
          <a:ln w="9525">
            <a:solidFill>
              <a:schemeClr val="tx1"/>
            </a:solidFill>
            <a:miter lim="800000"/>
            <a:headEnd/>
            <a:tailEnd/>
          </a:ln>
          <a:effectLst/>
        </p:spPr>
      </p:pic>
      <p:sp>
        <p:nvSpPr>
          <p:cNvPr id="6" name="TextBox 5"/>
          <p:cNvSpPr txBox="1"/>
          <p:nvPr/>
        </p:nvSpPr>
        <p:spPr>
          <a:xfrm>
            <a:off x="5638800" y="4242137"/>
            <a:ext cx="2971800" cy="1015663"/>
          </a:xfrm>
          <a:prstGeom prst="rect">
            <a:avLst/>
          </a:prstGeom>
          <a:noFill/>
        </p:spPr>
        <p:txBody>
          <a:bodyPr wrap="square" rtlCol="0">
            <a:spAutoFit/>
          </a:bodyPr>
          <a:lstStyle/>
          <a:p>
            <a:r>
              <a:rPr lang="en-US" sz="2000" dirty="0" smtClean="0">
                <a:latin typeface="Adobe Caslon Pro"/>
                <a:cs typeface="Adobe Caslon Pro"/>
              </a:rPr>
              <a:t>The heroic individual: </a:t>
            </a:r>
            <a:r>
              <a:rPr lang="en-US" sz="2000" dirty="0" err="1" smtClean="0">
                <a:latin typeface="Adobe Caslon Pro"/>
                <a:cs typeface="Adobe Caslon Pro"/>
              </a:rPr>
              <a:t>Muhammed</a:t>
            </a:r>
            <a:r>
              <a:rPr lang="en-US" sz="2000" dirty="0" smtClean="0">
                <a:latin typeface="Adobe Caslon Pro"/>
                <a:cs typeface="Adobe Caslon Pro"/>
              </a:rPr>
              <a:t> </a:t>
            </a:r>
            <a:r>
              <a:rPr lang="en-US" sz="2000" dirty="0" err="1" smtClean="0">
                <a:latin typeface="Adobe Caslon Pro"/>
                <a:cs typeface="Adobe Caslon Pro"/>
              </a:rPr>
              <a:t>Yunus</a:t>
            </a:r>
            <a:r>
              <a:rPr lang="en-US" sz="2000" dirty="0" smtClean="0">
                <a:latin typeface="Adobe Caslon Pro"/>
                <a:cs typeface="Adobe Caslon Pro"/>
              </a:rPr>
              <a:t>, </a:t>
            </a:r>
            <a:r>
              <a:rPr lang="en-US" sz="2000" dirty="0" err="1" smtClean="0">
                <a:latin typeface="Adobe Caslon Pro"/>
                <a:cs typeface="Adobe Caslon Pro"/>
              </a:rPr>
              <a:t>Grameen</a:t>
            </a:r>
            <a:r>
              <a:rPr lang="en-US" sz="2000" dirty="0" smtClean="0">
                <a:latin typeface="Adobe Caslon Pro"/>
                <a:cs typeface="Adobe Caslon Pro"/>
              </a:rPr>
              <a:t> Foundation</a:t>
            </a:r>
            <a:endParaRPr lang="en-US" sz="2000" dirty="0">
              <a:latin typeface="Adobe Caslon Pro"/>
              <a:cs typeface="Adobe Caslon Pro"/>
            </a:endParaRPr>
          </a:p>
        </p:txBody>
      </p:sp>
    </p:spTree>
    <p:extLst>
      <p:ext uri="{BB962C8B-B14F-4D97-AF65-F5344CB8AC3E}">
        <p14:creationId xmlns:p14="http://schemas.microsoft.com/office/powerpoint/2010/main" val="6567356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228600"/>
            <a:ext cx="8382000" cy="6286500"/>
          </a:xfrm>
          <a:prstGeom prst="rect">
            <a:avLst/>
          </a:prstGeom>
          <a:noFill/>
          <a:ln w="9525">
            <a:noFill/>
            <a:miter lim="800000"/>
            <a:headEnd/>
            <a:tailEnd/>
          </a:ln>
          <a:effectLst/>
        </p:spPr>
      </p:pic>
    </p:spTree>
    <p:extLst>
      <p:ext uri="{BB962C8B-B14F-4D97-AF65-F5344CB8AC3E}">
        <p14:creationId xmlns:p14="http://schemas.microsoft.com/office/powerpoint/2010/main" val="464192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dirty="0" smtClean="0"/>
              <a:t>Another Bottom-Up Approach?</a:t>
            </a:r>
          </a:p>
        </p:txBody>
      </p:sp>
      <p:graphicFrame>
        <p:nvGraphicFramePr>
          <p:cNvPr id="4" name="Table 3"/>
          <p:cNvGraphicFramePr>
            <a:graphicFrameLocks noGrp="1"/>
          </p:cNvGraphicFramePr>
          <p:nvPr>
            <p:extLst>
              <p:ext uri="{D42A27DB-BD31-4B8C-83A1-F6EECF244321}">
                <p14:modId xmlns:p14="http://schemas.microsoft.com/office/powerpoint/2010/main" val="3992184218"/>
              </p:ext>
            </p:extLst>
          </p:nvPr>
        </p:nvGraphicFramePr>
        <p:xfrm>
          <a:off x="457200" y="1676400"/>
          <a:ext cx="8229600" cy="3849756"/>
        </p:xfrm>
        <a:graphic>
          <a:graphicData uri="http://schemas.openxmlformats.org/drawingml/2006/table">
            <a:tbl>
              <a:tblPr firstRow="1" bandRow="1">
                <a:tableStyleId>{5C22544A-7EE6-4342-B048-85BDC9FD1C3A}</a:tableStyleId>
              </a:tblPr>
              <a:tblGrid>
                <a:gridCol w="4114800"/>
                <a:gridCol w="4114800"/>
              </a:tblGrid>
              <a:tr h="612692">
                <a:tc>
                  <a:txBody>
                    <a:bodyPr/>
                    <a:lstStyle/>
                    <a:p>
                      <a:r>
                        <a:rPr lang="en-US" sz="2400" b="0" dirty="0" smtClean="0">
                          <a:latin typeface="Adobe Caslon Pro"/>
                          <a:cs typeface="Adobe Caslon Pro"/>
                        </a:rPr>
                        <a:t>Participatory Development</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Social Entrepreneurship</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Means</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Ends</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Carried</a:t>
                      </a:r>
                      <a:r>
                        <a:rPr lang="en-US" sz="2400" b="0" baseline="0" dirty="0" smtClean="0">
                          <a:latin typeface="Adobe Caslon Pro"/>
                          <a:cs typeface="Adobe Caslon Pro"/>
                        </a:rPr>
                        <a:t> out by the Group</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Championed by a tireless individual</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‘Socio-cultural animator’</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Entrepreneur</a:t>
                      </a:r>
                      <a:endParaRPr lang="en-US" sz="2400" b="0" dirty="0">
                        <a:latin typeface="Adobe Caslon Pro"/>
                        <a:cs typeface="Adobe Caslon Pro"/>
                      </a:endParaRPr>
                    </a:p>
                  </a:txBody>
                  <a:tcPr/>
                </a:tc>
              </a:tr>
              <a:tr h="1057523">
                <a:tc>
                  <a:txBody>
                    <a:bodyPr/>
                    <a:lstStyle/>
                    <a:p>
                      <a:r>
                        <a:rPr lang="en-US" sz="2400" b="0" dirty="0" smtClean="0">
                          <a:latin typeface="Adobe Caslon Pro"/>
                          <a:cs typeface="Adobe Caslon Pro"/>
                        </a:rPr>
                        <a:t>The targeted community are key collaborators</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Does not explicitly</a:t>
                      </a:r>
                      <a:r>
                        <a:rPr lang="en-US" sz="2400" b="0" baseline="0" dirty="0" smtClean="0">
                          <a:latin typeface="Adobe Caslon Pro"/>
                          <a:cs typeface="Adobe Caslon Pro"/>
                        </a:rPr>
                        <a:t> identify what </a:t>
                      </a:r>
                      <a:r>
                        <a:rPr lang="en-US" sz="2400" b="0" dirty="0" smtClean="0">
                          <a:latin typeface="Adobe Caslon Pro"/>
                          <a:cs typeface="Adobe Caslon Pro"/>
                        </a:rPr>
                        <a:t>relationship with targeted community ought to be</a:t>
                      </a:r>
                      <a:endParaRPr lang="en-US" sz="2400" b="0" dirty="0">
                        <a:latin typeface="Adobe Caslon Pro"/>
                        <a:cs typeface="Adobe Caslon Pro"/>
                      </a:endParaRPr>
                    </a:p>
                  </a:txBody>
                  <a:tcPr/>
                </a:tc>
              </a:tr>
            </a:tbl>
          </a:graphicData>
        </a:graphic>
      </p:graphicFrame>
    </p:spTree>
    <p:extLst>
      <p:ext uri="{BB962C8B-B14F-4D97-AF65-F5344CB8AC3E}">
        <p14:creationId xmlns:p14="http://schemas.microsoft.com/office/powerpoint/2010/main" val="3821169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2433638"/>
            <a:ext cx="8229600" cy="1143000"/>
          </a:xfrm>
        </p:spPr>
        <p:txBody>
          <a:bodyPr/>
          <a:lstStyle/>
          <a:p>
            <a:r>
              <a:rPr lang="en-US" dirty="0" smtClean="0"/>
              <a:t>Information Society</a:t>
            </a:r>
          </a:p>
        </p:txBody>
      </p:sp>
    </p:spTree>
    <p:extLst>
      <p:ext uri="{BB962C8B-B14F-4D97-AF65-F5344CB8AC3E}">
        <p14:creationId xmlns:p14="http://schemas.microsoft.com/office/powerpoint/2010/main" val="23958802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rot="5400000">
            <a:off x="6477794" y="4418806"/>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877594" y="4037806"/>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6" name="Title 1"/>
          <p:cNvSpPr>
            <a:spLocks noGrp="1"/>
          </p:cNvSpPr>
          <p:nvPr>
            <p:ph type="title"/>
          </p:nvPr>
        </p:nvSpPr>
        <p:spPr>
          <a:xfrm>
            <a:off x="533400" y="457200"/>
            <a:ext cx="8153400" cy="808038"/>
          </a:xfrm>
        </p:spPr>
        <p:txBody>
          <a:bodyPr>
            <a:normAutofit/>
          </a:bodyPr>
          <a:lstStyle/>
          <a:p>
            <a:r>
              <a:rPr lang="en-US" sz="3200" dirty="0" smtClean="0">
                <a:solidFill>
                  <a:srgbClr val="E47200"/>
                </a:solidFill>
              </a:rPr>
              <a:t>Eras </a:t>
            </a:r>
            <a:r>
              <a:rPr lang="en-US" sz="3200" dirty="0">
                <a:solidFill>
                  <a:srgbClr val="E47200"/>
                </a:solidFill>
              </a:rPr>
              <a:t>defined by (technological) innovations</a:t>
            </a:r>
          </a:p>
        </p:txBody>
      </p:sp>
      <p:cxnSp>
        <p:nvCxnSpPr>
          <p:cNvPr id="5" name="Straight Arrow Connector 4"/>
          <p:cNvCxnSpPr/>
          <p:nvPr/>
        </p:nvCxnSpPr>
        <p:spPr>
          <a:xfrm>
            <a:off x="0" y="4267200"/>
            <a:ext cx="91440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198" name="TextBox 5"/>
          <p:cNvSpPr txBox="1">
            <a:spLocks noChangeArrowheads="1"/>
          </p:cNvSpPr>
          <p:nvPr/>
        </p:nvSpPr>
        <p:spPr bwMode="auto">
          <a:xfrm>
            <a:off x="533400" y="1543050"/>
            <a:ext cx="2514600" cy="1200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First Industrial Revolution (18</a:t>
            </a:r>
            <a:r>
              <a:rPr lang="en-US" baseline="30000">
                <a:latin typeface="Adobe Garamond Pro"/>
                <a:cs typeface="Adobe Garamond Pro"/>
              </a:rPr>
              <a:t>th</a:t>
            </a:r>
            <a:r>
              <a:rPr lang="en-US">
                <a:latin typeface="Adobe Garamond Pro"/>
                <a:cs typeface="Adobe Garamond Pro"/>
              </a:rPr>
              <a:t> century) – spinning Jenny, steam engine, transport</a:t>
            </a:r>
          </a:p>
        </p:txBody>
      </p:sp>
      <p:sp>
        <p:nvSpPr>
          <p:cNvPr id="8199" name="TextBox 8"/>
          <p:cNvSpPr txBox="1">
            <a:spLocks noChangeArrowheads="1"/>
          </p:cNvSpPr>
          <p:nvPr/>
        </p:nvSpPr>
        <p:spPr bwMode="auto">
          <a:xfrm>
            <a:off x="2133600" y="2590800"/>
            <a:ext cx="2514600" cy="1200329"/>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Second Industrial Revolution (from around 1850) – steel and electricity</a:t>
            </a:r>
          </a:p>
        </p:txBody>
      </p:sp>
      <p:sp>
        <p:nvSpPr>
          <p:cNvPr id="8200" name="TextBox 9"/>
          <p:cNvSpPr txBox="1">
            <a:spLocks noChangeArrowheads="1"/>
          </p:cNvSpPr>
          <p:nvPr/>
        </p:nvSpPr>
        <p:spPr bwMode="auto">
          <a:xfrm>
            <a:off x="5867400" y="3211513"/>
            <a:ext cx="2514600" cy="36988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Network Society</a:t>
            </a:r>
          </a:p>
        </p:txBody>
      </p:sp>
      <p:sp>
        <p:nvSpPr>
          <p:cNvPr id="8201" name="TextBox 10"/>
          <p:cNvSpPr txBox="1">
            <a:spLocks noChangeArrowheads="1"/>
          </p:cNvSpPr>
          <p:nvPr/>
        </p:nvSpPr>
        <p:spPr bwMode="auto">
          <a:xfrm>
            <a:off x="5334000" y="2449513"/>
            <a:ext cx="2514600" cy="646331"/>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Information Economy</a:t>
            </a:r>
          </a:p>
        </p:txBody>
      </p:sp>
      <p:cxnSp>
        <p:nvCxnSpPr>
          <p:cNvPr id="13" name="Straight Arrow Connector 12"/>
          <p:cNvCxnSpPr/>
          <p:nvPr/>
        </p:nvCxnSpPr>
        <p:spPr>
          <a:xfrm rot="16200000" flipH="1">
            <a:off x="438150" y="4019550"/>
            <a:ext cx="2590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3" name="TextBox 13"/>
          <p:cNvSpPr txBox="1">
            <a:spLocks noChangeArrowheads="1"/>
          </p:cNvSpPr>
          <p:nvPr/>
        </p:nvSpPr>
        <p:spPr bwMode="auto">
          <a:xfrm>
            <a:off x="1295400" y="54498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Adam Smith</a:t>
            </a:r>
          </a:p>
          <a:p>
            <a:pPr eaLnBrk="1" hangingPunct="1"/>
            <a:r>
              <a:rPr lang="en-US">
                <a:latin typeface="Adobe Garamond Pro"/>
                <a:cs typeface="Adobe Garamond Pro"/>
              </a:rPr>
              <a:t>Karl Marx</a:t>
            </a:r>
          </a:p>
        </p:txBody>
      </p:sp>
      <p:cxnSp>
        <p:nvCxnSpPr>
          <p:cNvPr id="19" name="Straight Arrow Connector 18"/>
          <p:cNvCxnSpPr/>
          <p:nvPr/>
        </p:nvCxnSpPr>
        <p:spPr>
          <a:xfrm rot="5400000">
            <a:off x="3239294" y="3694906"/>
            <a:ext cx="3276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5" name="TextBox 7"/>
          <p:cNvSpPr txBox="1">
            <a:spLocks noChangeArrowheads="1"/>
          </p:cNvSpPr>
          <p:nvPr/>
        </p:nvSpPr>
        <p:spPr bwMode="auto">
          <a:xfrm>
            <a:off x="4114800" y="1763713"/>
            <a:ext cx="2514600" cy="646331"/>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Post-Industrial Society</a:t>
            </a:r>
          </a:p>
        </p:txBody>
      </p:sp>
      <p:sp>
        <p:nvSpPr>
          <p:cNvPr id="8206" name="TextBox 6"/>
          <p:cNvSpPr txBox="1">
            <a:spLocks noChangeArrowheads="1"/>
          </p:cNvSpPr>
          <p:nvPr/>
        </p:nvSpPr>
        <p:spPr bwMode="auto">
          <a:xfrm>
            <a:off x="3048000" y="3581400"/>
            <a:ext cx="2209800" cy="369888"/>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Atomic Age?</a:t>
            </a:r>
          </a:p>
        </p:txBody>
      </p:sp>
      <p:sp>
        <p:nvSpPr>
          <p:cNvPr id="8207" name="TextBox 20"/>
          <p:cNvSpPr txBox="1">
            <a:spLocks noChangeArrowheads="1"/>
          </p:cNvSpPr>
          <p:nvPr/>
        </p:nvSpPr>
        <p:spPr bwMode="auto">
          <a:xfrm>
            <a:off x="4114800" y="54102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Daniel Bell</a:t>
            </a:r>
          </a:p>
          <a:p>
            <a:pPr eaLnBrk="1" hangingPunct="1"/>
            <a:r>
              <a:rPr lang="en-US">
                <a:latin typeface="Adobe Garamond Pro"/>
                <a:cs typeface="Adobe Garamond Pro"/>
              </a:rPr>
              <a:t>Alvin Toffler</a:t>
            </a:r>
          </a:p>
        </p:txBody>
      </p:sp>
      <p:sp>
        <p:nvSpPr>
          <p:cNvPr id="8208" name="TextBox 23"/>
          <p:cNvSpPr txBox="1">
            <a:spLocks noChangeArrowheads="1"/>
          </p:cNvSpPr>
          <p:nvPr/>
        </p:nvSpPr>
        <p:spPr bwMode="auto">
          <a:xfrm>
            <a:off x="5562600" y="54102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M.U. Porat</a:t>
            </a:r>
          </a:p>
          <a:p>
            <a:pPr eaLnBrk="1" hangingPunct="1"/>
            <a:r>
              <a:rPr lang="en-US">
                <a:latin typeface="Adobe Garamond Pro"/>
                <a:cs typeface="Adobe Garamond Pro"/>
              </a:rPr>
              <a:t>Fritz Machlup</a:t>
            </a:r>
          </a:p>
        </p:txBody>
      </p:sp>
      <p:sp>
        <p:nvSpPr>
          <p:cNvPr id="8209" name="TextBox 27"/>
          <p:cNvSpPr txBox="1">
            <a:spLocks noChangeArrowheads="1"/>
          </p:cNvSpPr>
          <p:nvPr/>
        </p:nvSpPr>
        <p:spPr bwMode="auto">
          <a:xfrm>
            <a:off x="7086600" y="54213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Manuel Castells</a:t>
            </a:r>
          </a:p>
        </p:txBody>
      </p:sp>
      <p:sp>
        <p:nvSpPr>
          <p:cNvPr id="18" name="Oval 17"/>
          <p:cNvSpPr/>
          <p:nvPr/>
        </p:nvSpPr>
        <p:spPr>
          <a:xfrm rot="1560000">
            <a:off x="3729038" y="1447800"/>
            <a:ext cx="5024437" cy="25161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1" name="TextBox 19"/>
          <p:cNvSpPr txBox="1">
            <a:spLocks noChangeArrowheads="1"/>
          </p:cNvSpPr>
          <p:nvPr/>
        </p:nvSpPr>
        <p:spPr bwMode="auto">
          <a:xfrm rot="2100000">
            <a:off x="6510762" y="1975159"/>
            <a:ext cx="2709482" cy="400110"/>
          </a:xfrm>
          <a:prstGeom prst="rect">
            <a:avLst/>
          </a:prstGeom>
          <a:solidFill>
            <a:schemeClr val="bg1"/>
          </a:solidFill>
          <a:ln w="9525">
            <a:solidFill>
              <a:schemeClr val="tx2"/>
            </a:solid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smtClean="0">
                <a:solidFill>
                  <a:srgbClr val="00B050"/>
                </a:solidFill>
                <a:latin typeface="Adobe Garamond Pro"/>
                <a:cs typeface="Adobe Garamond Pro"/>
              </a:rPr>
              <a:t>Information revolution?</a:t>
            </a:r>
            <a:endParaRPr lang="en-US" sz="2000" b="1" dirty="0">
              <a:solidFill>
                <a:srgbClr val="00B050"/>
              </a:solidFill>
              <a:latin typeface="Adobe Garamond Pro"/>
              <a:cs typeface="Adobe Garamond Pro"/>
            </a:endParaRPr>
          </a:p>
        </p:txBody>
      </p:sp>
    </p:spTree>
    <p:extLst>
      <p:ext uri="{BB962C8B-B14F-4D97-AF65-F5344CB8AC3E}">
        <p14:creationId xmlns:p14="http://schemas.microsoft.com/office/powerpoint/2010/main" val="23765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solidFill>
                  <a:srgbClr val="E47200"/>
                </a:solidFill>
              </a:rPr>
              <a:t>Post</a:t>
            </a:r>
            <a:r>
              <a:rPr lang="en-US" dirty="0">
                <a:solidFill>
                  <a:srgbClr val="E47200"/>
                </a:solidFill>
              </a:rPr>
              <a:t>-Industrial Society (Bell)</a:t>
            </a:r>
          </a:p>
        </p:txBody>
      </p:sp>
      <p:sp>
        <p:nvSpPr>
          <p:cNvPr id="9219" name="Content Placeholder 2"/>
          <p:cNvSpPr>
            <a:spLocks noGrp="1"/>
          </p:cNvSpPr>
          <p:nvPr>
            <p:ph sz="quarter" idx="1"/>
          </p:nvPr>
        </p:nvSpPr>
        <p:spPr>
          <a:xfrm>
            <a:off x="914400" y="1447800"/>
            <a:ext cx="7620000" cy="4572000"/>
          </a:xfrm>
        </p:spPr>
        <p:txBody>
          <a:bodyPr>
            <a:normAutofit/>
          </a:bodyPr>
          <a:lstStyle/>
          <a:p>
            <a:pPr eaLnBrk="1" hangingPunct="1"/>
            <a:r>
              <a:rPr lang="en-US" sz="2800" dirty="0"/>
              <a:t>Defined by: </a:t>
            </a:r>
            <a:r>
              <a:rPr lang="en-US" sz="2800" i="1" dirty="0"/>
              <a:t>occupational change, an increase in employment in the service sector.</a:t>
            </a:r>
            <a:r>
              <a:rPr lang="en-US" sz="2800" dirty="0"/>
              <a:t> [Daniel Bell, </a:t>
            </a:r>
            <a:r>
              <a:rPr lang="en-US" sz="2800" u="sng" dirty="0"/>
              <a:t>The Coming of Post-Industrial Society</a:t>
            </a:r>
            <a:r>
              <a:rPr lang="en-US" sz="2800" dirty="0"/>
              <a:t>]</a:t>
            </a:r>
          </a:p>
          <a:p>
            <a:pPr eaLnBrk="1" hangingPunct="1"/>
            <a:r>
              <a:rPr lang="en-US" sz="2800" dirty="0"/>
              <a:t>Decline of manufacturing employment (shifted offshore) and rise of service sector and white-collar employment.</a:t>
            </a:r>
          </a:p>
          <a:p>
            <a:pPr eaLnBrk="1" hangingPunct="1"/>
            <a:r>
              <a:rPr lang="en-US" sz="2800" dirty="0"/>
              <a:t>A concept that alludes to, but is prior to the way we currently conceptualize information, prior to IT innovations.</a:t>
            </a:r>
          </a:p>
        </p:txBody>
      </p:sp>
    </p:spTree>
    <p:extLst>
      <p:ext uri="{BB962C8B-B14F-4D97-AF65-F5344CB8AC3E}">
        <p14:creationId xmlns:p14="http://schemas.microsoft.com/office/powerpoint/2010/main" val="12524909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Thursday (5/31)</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Green Revolution (Review)</a:t>
            </a:r>
          </a:p>
          <a:p>
            <a:pPr>
              <a:lnSpc>
                <a:spcPct val="120000"/>
              </a:lnSpc>
              <a:spcAft>
                <a:spcPts val="600"/>
              </a:spcAft>
            </a:pPr>
            <a:r>
              <a:rPr lang="en-US" sz="2400" dirty="0" smtClean="0">
                <a:latin typeface="Adobe Caslon Pro"/>
                <a:cs typeface="Adobe Caslon Pro"/>
              </a:rPr>
              <a:t>Appropriate Technology</a:t>
            </a:r>
          </a:p>
          <a:p>
            <a:pPr marL="0" indent="0">
              <a:lnSpc>
                <a:spcPct val="120000"/>
              </a:lnSpc>
              <a:spcAft>
                <a:spcPts val="600"/>
              </a:spcAft>
              <a:buNone/>
            </a:pPr>
            <a:r>
              <a:rPr lang="en-US" sz="2400" dirty="0" smtClean="0">
                <a:latin typeface="Adobe Caslon Pro"/>
                <a:cs typeface="Adobe Caslon Pro"/>
              </a:rPr>
              <a:t>		Break</a:t>
            </a:r>
          </a:p>
          <a:p>
            <a:pPr>
              <a:lnSpc>
                <a:spcPct val="120000"/>
              </a:lnSpc>
              <a:spcAft>
                <a:spcPts val="600"/>
              </a:spcAft>
            </a:pPr>
            <a:r>
              <a:rPr lang="en-US" sz="2400" dirty="0" smtClean="0">
                <a:latin typeface="Adobe Caslon Pro"/>
                <a:cs typeface="Adobe Caslon Pro"/>
              </a:rPr>
              <a:t>Participatory Development</a:t>
            </a:r>
          </a:p>
          <a:p>
            <a:pPr>
              <a:lnSpc>
                <a:spcPct val="120000"/>
              </a:lnSpc>
              <a:spcAft>
                <a:spcPts val="600"/>
              </a:spcAft>
            </a:pPr>
            <a:r>
              <a:rPr lang="en-US" sz="2400" dirty="0" smtClean="0">
                <a:latin typeface="Adobe Caslon Pro"/>
                <a:cs typeface="Adobe Caslon Pro"/>
              </a:rPr>
              <a:t>Activity: Discussion of Assignment 1</a:t>
            </a:r>
            <a:endParaRPr lang="en-US" sz="2400" dirty="0">
              <a:latin typeface="Adobe Caslon Pro"/>
              <a:cs typeface="Adobe Caslon Pro"/>
            </a:endParaRPr>
          </a:p>
        </p:txBody>
      </p:sp>
    </p:spTree>
    <p:extLst>
      <p:ext uri="{BB962C8B-B14F-4D97-AF65-F5344CB8AC3E}">
        <p14:creationId xmlns:p14="http://schemas.microsoft.com/office/powerpoint/2010/main" val="3647411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dirty="0" smtClean="0">
                <a:solidFill>
                  <a:srgbClr val="E47200"/>
                </a:solidFill>
              </a:rPr>
              <a:t>Network </a:t>
            </a:r>
            <a:r>
              <a:rPr lang="en-US" dirty="0">
                <a:solidFill>
                  <a:srgbClr val="E47200"/>
                </a:solidFill>
              </a:rPr>
              <a:t>Society (Castells)</a:t>
            </a:r>
          </a:p>
        </p:txBody>
      </p:sp>
      <p:sp>
        <p:nvSpPr>
          <p:cNvPr id="10243" name="Content Placeholder 2"/>
          <p:cNvSpPr>
            <a:spLocks noGrp="1"/>
          </p:cNvSpPr>
          <p:nvPr>
            <p:ph sz="quarter" idx="1"/>
          </p:nvPr>
        </p:nvSpPr>
        <p:spPr>
          <a:xfrm>
            <a:off x="914400" y="1447800"/>
            <a:ext cx="7543800" cy="4572000"/>
          </a:xfrm>
        </p:spPr>
        <p:txBody>
          <a:bodyPr>
            <a:noAutofit/>
          </a:bodyPr>
          <a:lstStyle/>
          <a:p>
            <a:pPr eaLnBrk="1" hangingPunct="1"/>
            <a:r>
              <a:rPr lang="en-US" sz="2800" dirty="0"/>
              <a:t>Defined by: </a:t>
            </a:r>
            <a:r>
              <a:rPr lang="ja-JP" altLang="en-US" sz="2800" dirty="0"/>
              <a:t>“</a:t>
            </a:r>
            <a:r>
              <a:rPr lang="en-US" sz="2800" i="1" dirty="0"/>
              <a:t>a new technological paradigm, centered around micro-electronics-based, information/communication technologies, and genetic engineering.</a:t>
            </a:r>
            <a:r>
              <a:rPr lang="ja-JP" altLang="en-US" sz="2800" i="1" dirty="0"/>
              <a:t>”</a:t>
            </a:r>
            <a:endParaRPr lang="en-US" sz="2800" i="1" dirty="0"/>
          </a:p>
          <a:p>
            <a:pPr eaLnBrk="1" hangingPunct="1"/>
            <a:r>
              <a:rPr lang="en-US" sz="2800" dirty="0"/>
              <a:t>This new age is characterized by the spread of networks linking people, institutions, countries.  Increasing integration of global affairs.</a:t>
            </a:r>
          </a:p>
          <a:p>
            <a:pPr eaLnBrk="1" hangingPunct="1"/>
            <a:r>
              <a:rPr lang="en-US" sz="2800" dirty="0"/>
              <a:t>Network as causal agent, but also decentralization results in broader empowerment.</a:t>
            </a:r>
          </a:p>
        </p:txBody>
      </p:sp>
    </p:spTree>
    <p:extLst>
      <p:ext uri="{BB962C8B-B14F-4D97-AF65-F5344CB8AC3E}">
        <p14:creationId xmlns:p14="http://schemas.microsoft.com/office/powerpoint/2010/main" val="632325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dirty="0" smtClean="0">
                <a:solidFill>
                  <a:srgbClr val="E47200"/>
                </a:solidFill>
              </a:rPr>
              <a:t>Characterizing Information </a:t>
            </a:r>
            <a:r>
              <a:rPr lang="en-US" dirty="0">
                <a:solidFill>
                  <a:srgbClr val="E47200"/>
                </a:solidFill>
              </a:rPr>
              <a:t>Societies</a:t>
            </a:r>
          </a:p>
        </p:txBody>
      </p:sp>
      <p:sp>
        <p:nvSpPr>
          <p:cNvPr id="11267" name="Content Placeholder 2"/>
          <p:cNvSpPr>
            <a:spLocks noGrp="1"/>
          </p:cNvSpPr>
          <p:nvPr>
            <p:ph sz="quarter" idx="1"/>
          </p:nvPr>
        </p:nvSpPr>
        <p:spPr>
          <a:xfrm>
            <a:off x="457200" y="1439450"/>
            <a:ext cx="8229600" cy="4525963"/>
          </a:xfrm>
        </p:spPr>
        <p:txBody>
          <a:bodyPr>
            <a:normAutofit/>
          </a:bodyPr>
          <a:lstStyle/>
          <a:p>
            <a:pPr eaLnBrk="1" hangingPunct="1"/>
            <a:r>
              <a:rPr lang="en-US" sz="2800" dirty="0" smtClean="0"/>
              <a:t>By technological innovation (Toffler, Negroponte)</a:t>
            </a:r>
          </a:p>
          <a:p>
            <a:pPr eaLnBrk="1" hangingPunct="1"/>
            <a:r>
              <a:rPr lang="en-US" sz="2800" dirty="0" smtClean="0"/>
              <a:t>By occupational change (Bell, Castells)</a:t>
            </a:r>
          </a:p>
          <a:p>
            <a:pPr eaLnBrk="1" hangingPunct="1"/>
            <a:r>
              <a:rPr lang="en-US" sz="2800" dirty="0" smtClean="0"/>
              <a:t>By economic value (</a:t>
            </a:r>
            <a:r>
              <a:rPr lang="en-US" sz="2800" dirty="0" err="1" smtClean="0"/>
              <a:t>Machlup</a:t>
            </a:r>
            <a:r>
              <a:rPr lang="en-US" sz="2800" dirty="0" smtClean="0"/>
              <a:t>, </a:t>
            </a:r>
            <a:r>
              <a:rPr lang="en-US" sz="2800" dirty="0" err="1" smtClean="0"/>
              <a:t>Porat</a:t>
            </a:r>
            <a:r>
              <a:rPr lang="en-US" sz="2800" dirty="0" smtClean="0"/>
              <a:t>)</a:t>
            </a:r>
          </a:p>
          <a:p>
            <a:pPr eaLnBrk="1" hangingPunct="1"/>
            <a:r>
              <a:rPr lang="en-US" sz="2800" dirty="0" smtClean="0"/>
              <a:t>By information flows (Castells)</a:t>
            </a:r>
          </a:p>
          <a:p>
            <a:pPr eaLnBrk="1" hangingPunct="1"/>
            <a:r>
              <a:rPr lang="en-US" sz="2800" dirty="0" smtClean="0"/>
              <a:t>By the expansion of symbols and signs (Poster)</a:t>
            </a:r>
          </a:p>
          <a:p>
            <a:pPr eaLnBrk="1" hangingPunct="1"/>
            <a:r>
              <a:rPr lang="en-US" sz="2800" dirty="0" smtClean="0"/>
              <a:t>By theoretical knowledge (</a:t>
            </a:r>
            <a:r>
              <a:rPr lang="en-US" sz="2800" dirty="0" err="1" smtClean="0"/>
              <a:t>Stehr</a:t>
            </a:r>
            <a:r>
              <a:rPr lang="en-US" sz="2800" dirty="0" smtClean="0"/>
              <a:t>, </a:t>
            </a:r>
            <a:r>
              <a:rPr lang="en-US" sz="2800" dirty="0" err="1" smtClean="0"/>
              <a:t>Giddens</a:t>
            </a:r>
            <a:r>
              <a:rPr lang="en-US" sz="2800" dirty="0" smtClean="0"/>
              <a:t>)</a:t>
            </a:r>
          </a:p>
          <a:p>
            <a:pPr eaLnBrk="1" hangingPunct="1"/>
            <a:endParaRPr lang="en-US" sz="2800" dirty="0" smtClean="0"/>
          </a:p>
          <a:p>
            <a:pPr eaLnBrk="1" hangingPunct="1"/>
            <a:endParaRPr lang="en-US" sz="2800" dirty="0"/>
          </a:p>
        </p:txBody>
      </p:sp>
    </p:spTree>
    <p:extLst>
      <p:ext uri="{BB962C8B-B14F-4D97-AF65-F5344CB8AC3E}">
        <p14:creationId xmlns:p14="http://schemas.microsoft.com/office/powerpoint/2010/main" val="1869842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solidFill>
                  <a:srgbClr val="E47200"/>
                </a:solidFill>
              </a:rPr>
              <a:t>Information </a:t>
            </a:r>
            <a:r>
              <a:rPr lang="en-US" dirty="0">
                <a:solidFill>
                  <a:srgbClr val="E47200"/>
                </a:solidFill>
              </a:rPr>
              <a:t>Societies</a:t>
            </a:r>
          </a:p>
        </p:txBody>
      </p:sp>
      <p:sp>
        <p:nvSpPr>
          <p:cNvPr id="11267" name="Content Placeholder 2"/>
          <p:cNvSpPr>
            <a:spLocks noGrp="1"/>
          </p:cNvSpPr>
          <p:nvPr>
            <p:ph sz="quarter" idx="1"/>
          </p:nvPr>
        </p:nvSpPr>
        <p:spPr>
          <a:xfrm>
            <a:off x="457200" y="1439450"/>
            <a:ext cx="8229600" cy="4525963"/>
          </a:xfrm>
        </p:spPr>
        <p:txBody>
          <a:bodyPr/>
          <a:lstStyle/>
          <a:p>
            <a:pPr eaLnBrk="1" hangingPunct="1"/>
            <a:r>
              <a:rPr lang="en-US" sz="2800" dirty="0"/>
              <a:t>What is </a:t>
            </a:r>
            <a:r>
              <a:rPr lang="en-US" sz="2800" u="sng" dirty="0"/>
              <a:t>information</a:t>
            </a:r>
            <a:r>
              <a:rPr lang="en-US" sz="2800" dirty="0"/>
              <a:t> to Info Society theorists?</a:t>
            </a:r>
          </a:p>
          <a:p>
            <a:pPr eaLnBrk="1" hangingPunct="1"/>
            <a:r>
              <a:rPr lang="en-US" sz="2800" dirty="0"/>
              <a:t>Influence of Information Theory (a field of applied mathematics)</a:t>
            </a:r>
          </a:p>
          <a:p>
            <a:pPr lvl="1" algn="just" eaLnBrk="1" hangingPunct="1"/>
            <a:r>
              <a:rPr lang="ja-JP" altLang="en-US" sz="2400" dirty="0"/>
              <a:t>“</a:t>
            </a:r>
            <a:r>
              <a:rPr lang="en-US" sz="2400" dirty="0"/>
              <a:t>the fundamental problem of communication is that of reproducing at one point, either exactly or approximately, a message selected at another point.</a:t>
            </a:r>
            <a:r>
              <a:rPr lang="ja-JP" altLang="en-US" sz="2400" dirty="0"/>
              <a:t>”</a:t>
            </a:r>
            <a:r>
              <a:rPr lang="en-US" sz="2400" dirty="0"/>
              <a:t> </a:t>
            </a:r>
            <a:endParaRPr lang="en-US" sz="2400" dirty="0" smtClean="0"/>
          </a:p>
          <a:p>
            <a:pPr marL="457200" lvl="1" indent="0" algn="just" eaLnBrk="1" hangingPunct="1">
              <a:buNone/>
            </a:pPr>
            <a:r>
              <a:rPr lang="en-US" sz="2400" dirty="0"/>
              <a:t>	</a:t>
            </a:r>
            <a:r>
              <a:rPr lang="en-US" sz="2400" dirty="0" smtClean="0"/>
              <a:t>						– </a:t>
            </a:r>
            <a:r>
              <a:rPr lang="en-US" sz="2400" b="1" i="1" dirty="0"/>
              <a:t>Claude Shannon, B</a:t>
            </a:r>
            <a:r>
              <a:rPr lang="en-US" sz="2400" b="1" i="1" dirty="0">
                <a:latin typeface="Perpetua" charset="0"/>
              </a:rPr>
              <a:t>ell Labs 1948</a:t>
            </a:r>
          </a:p>
        </p:txBody>
      </p:sp>
      <p:pic>
        <p:nvPicPr>
          <p:cNvPr id="11268" name="Picture 2" descr="http://www.teach-ict.com/technology_explained/packet_switching/packet.switch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45839" y="4581525"/>
            <a:ext cx="51911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370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dirty="0" smtClean="0">
                <a:solidFill>
                  <a:srgbClr val="E47200"/>
                </a:solidFill>
              </a:rPr>
              <a:t>Information </a:t>
            </a:r>
            <a:r>
              <a:rPr lang="en-US" dirty="0">
                <a:solidFill>
                  <a:srgbClr val="E47200"/>
                </a:solidFill>
              </a:rPr>
              <a:t>Societies: Criticism</a:t>
            </a:r>
          </a:p>
        </p:txBody>
      </p:sp>
      <p:sp>
        <p:nvSpPr>
          <p:cNvPr id="12291" name="Content Placeholder 2"/>
          <p:cNvSpPr>
            <a:spLocks noGrp="1"/>
          </p:cNvSpPr>
          <p:nvPr>
            <p:ph sz="quarter" idx="1"/>
          </p:nvPr>
        </p:nvSpPr>
        <p:spPr>
          <a:xfrm>
            <a:off x="914400" y="1524000"/>
            <a:ext cx="7543800" cy="4495800"/>
          </a:xfrm>
        </p:spPr>
        <p:txBody>
          <a:bodyPr/>
          <a:lstStyle/>
          <a:p>
            <a:pPr marL="273050" lvl="1" indent="-273050" eaLnBrk="1" hangingPunct="1">
              <a:spcBef>
                <a:spcPts val="575"/>
              </a:spcBef>
              <a:buClr>
                <a:schemeClr val="accent1"/>
              </a:buClr>
            </a:pPr>
            <a:r>
              <a:rPr lang="en-US" sz="2800" dirty="0"/>
              <a:t>Ignores issues of information </a:t>
            </a:r>
            <a:r>
              <a:rPr lang="en-US" sz="2800" dirty="0" smtClean="0"/>
              <a:t>quality</a:t>
            </a:r>
          </a:p>
          <a:p>
            <a:pPr marL="273050" lvl="1" indent="-273050" eaLnBrk="1" hangingPunct="1">
              <a:spcBef>
                <a:spcPts val="575"/>
              </a:spcBef>
              <a:buClr>
                <a:schemeClr val="accent1"/>
              </a:buClr>
            </a:pPr>
            <a:r>
              <a:rPr lang="en-US" dirty="0" smtClean="0"/>
              <a:t>More </a:t>
            </a:r>
            <a:r>
              <a:rPr lang="en-US" dirty="0"/>
              <a:t>of something (quantitative increase) </a:t>
            </a:r>
            <a:r>
              <a:rPr lang="en-US" dirty="0" smtClean="0"/>
              <a:t>doesn’t </a:t>
            </a:r>
            <a:r>
              <a:rPr lang="en-US" dirty="0"/>
              <a:t>necessarily yield a changing social order (qualitative </a:t>
            </a:r>
            <a:r>
              <a:rPr lang="en-US" dirty="0" smtClean="0"/>
              <a:t>change</a:t>
            </a:r>
          </a:p>
          <a:p>
            <a:pPr marL="273050" lvl="1" indent="-273050" eaLnBrk="1" hangingPunct="1">
              <a:spcBef>
                <a:spcPts val="575"/>
              </a:spcBef>
              <a:buClr>
                <a:schemeClr val="accent1"/>
              </a:buClr>
            </a:pPr>
            <a:r>
              <a:rPr lang="en-US" dirty="0" smtClean="0"/>
              <a:t>Info-determinism in play?</a:t>
            </a:r>
            <a:endParaRPr lang="en-US" dirty="0"/>
          </a:p>
          <a:p>
            <a:pPr marL="273050" lvl="1" indent="-273050" eaLnBrk="1" hangingPunct="1">
              <a:spcBef>
                <a:spcPts val="575"/>
              </a:spcBef>
              <a:buClr>
                <a:schemeClr val="accent1"/>
              </a:buClr>
            </a:pPr>
            <a:r>
              <a:rPr lang="en-US" dirty="0" smtClean="0"/>
              <a:t>Centrality </a:t>
            </a:r>
            <a:r>
              <a:rPr lang="en-US" dirty="0"/>
              <a:t>of information in society is not </a:t>
            </a:r>
            <a:r>
              <a:rPr lang="en-US" dirty="0" smtClean="0"/>
              <a:t>new</a:t>
            </a:r>
          </a:p>
          <a:p>
            <a:pPr marL="673100" lvl="2" indent="-273050">
              <a:spcBef>
                <a:spcPts val="575"/>
              </a:spcBef>
              <a:buClr>
                <a:schemeClr val="accent1"/>
              </a:buClr>
            </a:pPr>
            <a:r>
              <a:rPr lang="en-US" dirty="0" smtClean="0"/>
              <a:t>all </a:t>
            </a:r>
            <a:r>
              <a:rPr lang="en-US" dirty="0"/>
              <a:t>societies place central importance on information (Castells, </a:t>
            </a:r>
            <a:r>
              <a:rPr lang="en-US" dirty="0" err="1" smtClean="0"/>
              <a:t>Giddens</a:t>
            </a:r>
            <a:r>
              <a:rPr lang="en-US" dirty="0" smtClean="0"/>
              <a:t>, </a:t>
            </a:r>
            <a:r>
              <a:rPr lang="en-US" dirty="0" err="1" smtClean="0"/>
              <a:t>Darnton</a:t>
            </a:r>
            <a:r>
              <a:rPr lang="en-US" dirty="0" smtClean="0"/>
              <a:t>!)</a:t>
            </a:r>
          </a:p>
        </p:txBody>
      </p:sp>
    </p:spTree>
    <p:extLst>
      <p:ext uri="{BB962C8B-B14F-4D97-AF65-F5344CB8AC3E}">
        <p14:creationId xmlns:p14="http://schemas.microsoft.com/office/powerpoint/2010/main" val="26542128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22313" y="2944075"/>
            <a:ext cx="7772400" cy="1362075"/>
          </a:xfrm>
        </p:spPr>
        <p:txBody>
          <a:bodyPr/>
          <a:lstStyle/>
          <a:p>
            <a:r>
              <a:rPr lang="en-US" dirty="0">
                <a:solidFill>
                  <a:srgbClr val="E47200"/>
                </a:solidFill>
              </a:rPr>
              <a:t>The UN and the Information </a:t>
            </a:r>
            <a:r>
              <a:rPr lang="en-US" dirty="0" smtClean="0">
                <a:solidFill>
                  <a:srgbClr val="E47200"/>
                </a:solidFill>
              </a:rPr>
              <a:t>Society</a:t>
            </a:r>
            <a:endParaRPr lang="en-US" dirty="0">
              <a:latin typeface="Franklin Gothic Book" charset="0"/>
            </a:endParaRPr>
          </a:p>
        </p:txBody>
      </p:sp>
      <p:sp>
        <p:nvSpPr>
          <p:cNvPr id="3" name="Text Placeholder 2"/>
          <p:cNvSpPr>
            <a:spLocks noGrp="1"/>
          </p:cNvSpPr>
          <p:nvPr>
            <p:ph type="body" idx="1"/>
          </p:nvPr>
        </p:nvSpPr>
        <p:spPr>
          <a:xfrm>
            <a:off x="722313" y="1443888"/>
            <a:ext cx="7772400" cy="1500187"/>
          </a:xfrm>
        </p:spPr>
        <p:txBody>
          <a:bodyPr>
            <a:normAutofit/>
          </a:bodyPr>
          <a:lstStyle/>
          <a:p>
            <a:pPr eaLnBrk="1" fontAlgn="auto" hangingPunct="1">
              <a:spcBef>
                <a:spcPts val="580"/>
              </a:spcBef>
              <a:spcAft>
                <a:spcPts val="0"/>
              </a:spcAft>
              <a:buFont typeface="Wingdings 2"/>
              <a:buNone/>
              <a:defRPr/>
            </a:pPr>
            <a:r>
              <a:rPr lang="en-US" sz="2400" dirty="0" smtClean="0">
                <a:solidFill>
                  <a:schemeClr val="tx1"/>
                </a:solidFill>
                <a:ea typeface="+mn-ea"/>
              </a:rPr>
              <a:t>How is the concept employed by development practitioners?</a:t>
            </a:r>
            <a:endParaRPr lang="en-US" sz="2400" dirty="0">
              <a:solidFill>
                <a:schemeClr val="tx1"/>
              </a:solidFill>
              <a:ea typeface="+mn-ea"/>
            </a:endParaRPr>
          </a:p>
        </p:txBody>
      </p:sp>
    </p:spTree>
    <p:extLst>
      <p:ext uri="{BB962C8B-B14F-4D97-AF65-F5344CB8AC3E}">
        <p14:creationId xmlns:p14="http://schemas.microsoft.com/office/powerpoint/2010/main" val="31437936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a:solidFill>
                  <a:srgbClr val="E47200"/>
                </a:solidFill>
              </a:rPr>
              <a:t>UN World </a:t>
            </a:r>
            <a:r>
              <a:rPr lang="en-US" dirty="0" smtClean="0">
                <a:solidFill>
                  <a:srgbClr val="E47200"/>
                </a:solidFill>
              </a:rPr>
              <a:t>Summits</a:t>
            </a:r>
            <a:endParaRPr lang="en-US" dirty="0">
              <a:latin typeface="Franklin Gothic Book" charset="0"/>
            </a:endParaRPr>
          </a:p>
        </p:txBody>
      </p:sp>
      <p:sp>
        <p:nvSpPr>
          <p:cNvPr id="17" name="Content Placeholder 2"/>
          <p:cNvSpPr>
            <a:spLocks noGrp="1"/>
          </p:cNvSpPr>
          <p:nvPr>
            <p:ph sz="quarter" idx="1"/>
          </p:nvPr>
        </p:nvSpPr>
        <p:spPr>
          <a:xfrm>
            <a:off x="914400" y="1447800"/>
            <a:ext cx="7543800" cy="5030428"/>
          </a:xfrm>
        </p:spPr>
        <p:txBody>
          <a:bodyPr>
            <a:noAutofit/>
          </a:bodyPr>
          <a:lstStyle/>
          <a:p>
            <a:pPr marL="274320" indent="-274320" eaLnBrk="1" fontAlgn="auto" hangingPunct="1">
              <a:spcBef>
                <a:spcPts val="580"/>
              </a:spcBef>
              <a:spcAft>
                <a:spcPts val="0"/>
              </a:spcAft>
              <a:buFont typeface="Wingdings 2"/>
              <a:buChar char=""/>
              <a:defRPr/>
            </a:pPr>
            <a:r>
              <a:rPr lang="en-US" sz="2800" dirty="0" smtClean="0">
                <a:ea typeface="+mn-ea"/>
              </a:rPr>
              <a:t>Earth Summit on </a:t>
            </a:r>
            <a:br>
              <a:rPr lang="en-US" sz="2800" dirty="0" smtClean="0">
                <a:ea typeface="+mn-ea"/>
              </a:rPr>
            </a:br>
            <a:r>
              <a:rPr lang="en-US" sz="2800" b="1" dirty="0" smtClean="0">
                <a:ea typeface="+mn-ea"/>
              </a:rPr>
              <a:t>Environment</a:t>
            </a:r>
            <a:r>
              <a:rPr lang="en-US" sz="2800" dirty="0" smtClean="0">
                <a:ea typeface="+mn-ea"/>
              </a:rPr>
              <a:t> and </a:t>
            </a:r>
            <a:br>
              <a:rPr lang="en-US" sz="2800" dirty="0" smtClean="0">
                <a:ea typeface="+mn-ea"/>
              </a:rPr>
            </a:br>
            <a:r>
              <a:rPr lang="en-US" sz="2800" dirty="0" smtClean="0">
                <a:ea typeface="+mn-ea"/>
              </a:rPr>
              <a:t>Development (Rio </a:t>
            </a:r>
            <a:br>
              <a:rPr lang="en-US" sz="2800" dirty="0" smtClean="0">
                <a:ea typeface="+mn-ea"/>
              </a:rPr>
            </a:br>
            <a:r>
              <a:rPr lang="en-US" sz="2800" dirty="0" smtClean="0">
                <a:ea typeface="+mn-ea"/>
              </a:rPr>
              <a:t>de Janeiro, 1992)</a:t>
            </a:r>
          </a:p>
          <a:p>
            <a:pPr marL="274320" indent="-274320" eaLnBrk="1" fontAlgn="auto" hangingPunct="1">
              <a:spcBef>
                <a:spcPts val="580"/>
              </a:spcBef>
              <a:spcAft>
                <a:spcPts val="0"/>
              </a:spcAft>
              <a:buFont typeface="Wingdings 2"/>
              <a:buChar char=""/>
              <a:defRPr/>
            </a:pPr>
            <a:r>
              <a:rPr lang="en-US" sz="2800" dirty="0" smtClean="0">
                <a:ea typeface="+mn-ea"/>
              </a:rPr>
              <a:t>World Conference on </a:t>
            </a:r>
            <a:br>
              <a:rPr lang="en-US" sz="2800" dirty="0" smtClean="0">
                <a:ea typeface="+mn-ea"/>
              </a:rPr>
            </a:br>
            <a:r>
              <a:rPr lang="en-US" sz="2800" dirty="0" smtClean="0">
                <a:ea typeface="+mn-ea"/>
              </a:rPr>
              <a:t>Human Rights </a:t>
            </a:r>
            <a:br>
              <a:rPr lang="en-US" sz="2800" dirty="0" smtClean="0">
                <a:ea typeface="+mn-ea"/>
              </a:rPr>
            </a:br>
            <a:r>
              <a:rPr lang="en-US" sz="2800" dirty="0" smtClean="0">
                <a:ea typeface="+mn-ea"/>
              </a:rPr>
              <a:t>(Vienna, 1993)</a:t>
            </a:r>
          </a:p>
          <a:p>
            <a:pPr marL="274320" indent="-274320" eaLnBrk="1" fontAlgn="auto" hangingPunct="1">
              <a:spcBef>
                <a:spcPts val="580"/>
              </a:spcBef>
              <a:spcAft>
                <a:spcPts val="0"/>
              </a:spcAft>
              <a:buFont typeface="Wingdings 2"/>
              <a:buChar char=""/>
              <a:defRPr/>
            </a:pPr>
            <a:r>
              <a:rPr lang="en-US" sz="2800" dirty="0" smtClean="0">
                <a:ea typeface="+mn-ea"/>
              </a:rPr>
              <a:t>International Conference on Women (Beijing, </a:t>
            </a:r>
            <a:br>
              <a:rPr lang="en-US" sz="2800" dirty="0" smtClean="0">
                <a:ea typeface="+mn-ea"/>
              </a:rPr>
            </a:br>
            <a:r>
              <a:rPr lang="en-US" sz="2800" dirty="0" smtClean="0">
                <a:ea typeface="+mn-ea"/>
              </a:rPr>
              <a:t>1995)</a:t>
            </a:r>
          </a:p>
          <a:p>
            <a:pPr marL="274320" indent="-274320" eaLnBrk="1" fontAlgn="auto" hangingPunct="1">
              <a:spcBef>
                <a:spcPts val="580"/>
              </a:spcBef>
              <a:spcAft>
                <a:spcPts val="0"/>
              </a:spcAft>
              <a:buFont typeface="Wingdings 2"/>
              <a:buChar char=""/>
              <a:defRPr/>
            </a:pPr>
            <a:r>
              <a:rPr lang="en-US" sz="2800" dirty="0" smtClean="0">
                <a:ea typeface="+mn-ea"/>
              </a:rPr>
              <a:t>World Summit on the</a:t>
            </a:r>
            <a:r>
              <a:rPr lang="en-US" sz="2800" b="1" dirty="0" smtClean="0">
                <a:solidFill>
                  <a:srgbClr val="000000"/>
                </a:solidFill>
                <a:ea typeface="+mn-ea"/>
              </a:rPr>
              <a:t> </a:t>
            </a:r>
            <a:r>
              <a:rPr lang="en-US" sz="2800" b="1" u="sng" dirty="0" smtClean="0">
                <a:solidFill>
                  <a:srgbClr val="000000"/>
                </a:solidFill>
                <a:ea typeface="+mn-ea"/>
              </a:rPr>
              <a:t>Information Society </a:t>
            </a:r>
            <a:br>
              <a:rPr lang="en-US" sz="2800" b="1" u="sng" dirty="0" smtClean="0">
                <a:solidFill>
                  <a:srgbClr val="000000"/>
                </a:solidFill>
                <a:ea typeface="+mn-ea"/>
              </a:rPr>
            </a:br>
            <a:r>
              <a:rPr lang="en-US" sz="2800" dirty="0" smtClean="0">
                <a:ea typeface="+mn-ea"/>
              </a:rPr>
              <a:t>(Geneva 2003 to Tunis, Tunisia 2005)</a:t>
            </a:r>
          </a:p>
          <a:p>
            <a:pPr marL="274320" indent="-274320" eaLnBrk="1" fontAlgn="auto" hangingPunct="1">
              <a:spcBef>
                <a:spcPts val="580"/>
              </a:spcBef>
              <a:spcAft>
                <a:spcPts val="0"/>
              </a:spcAft>
              <a:buFont typeface="Wingdings 2"/>
              <a:buNone/>
              <a:defRPr/>
            </a:pPr>
            <a:endParaRPr lang="en-US" sz="2800" dirty="0" smtClean="0">
              <a:ea typeface="+mn-ea"/>
            </a:endParaRPr>
          </a:p>
          <a:p>
            <a:pPr marL="274320" indent="-274320" eaLnBrk="1" fontAlgn="auto" hangingPunct="1">
              <a:spcBef>
                <a:spcPts val="580"/>
              </a:spcBef>
              <a:spcAft>
                <a:spcPts val="0"/>
              </a:spcAft>
              <a:buFont typeface="Wingdings 2"/>
              <a:buNone/>
              <a:defRPr/>
            </a:pPr>
            <a:r>
              <a:rPr lang="en-US" sz="2800" dirty="0" smtClean="0">
                <a:ea typeface="+mn-ea"/>
              </a:rPr>
              <a:t>Summits serve to launch certain terms/concepts into the global Development lexicon</a:t>
            </a:r>
          </a:p>
        </p:txBody>
      </p:sp>
      <p:pic>
        <p:nvPicPr>
          <p:cNvPr id="14340" name="Picture 2" descr="http://cache.eb.com/eb/image?id=95597&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372" y="1447800"/>
            <a:ext cx="4095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70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auditoriu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617" y="1503750"/>
            <a:ext cx="3046413"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15"/>
          <p:cNvSpPr txBox="1">
            <a:spLocks noChangeArrowheads="1"/>
          </p:cNvSpPr>
          <p:nvPr/>
        </p:nvSpPr>
        <p:spPr bwMode="auto">
          <a:xfrm>
            <a:off x="5659724" y="4046538"/>
            <a:ext cx="332752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dirty="0" smtClean="0">
                <a:latin typeface="Adobe Garamond Pro"/>
                <a:cs typeface="Adobe Garamond Pro"/>
              </a:rPr>
              <a:t>WSIS </a:t>
            </a:r>
            <a:r>
              <a:rPr lang="en-US" sz="1600" dirty="0">
                <a:latin typeface="Adobe Garamond Pro"/>
                <a:cs typeface="Adobe Garamond Pro"/>
              </a:rPr>
              <a:t>Africa regional conference, </a:t>
            </a:r>
            <a:br>
              <a:rPr lang="en-US" sz="1600" dirty="0">
                <a:latin typeface="Adobe Garamond Pro"/>
                <a:cs typeface="Adobe Garamond Pro"/>
              </a:rPr>
            </a:br>
            <a:r>
              <a:rPr lang="en-US" sz="1600" dirty="0">
                <a:latin typeface="Adobe Garamond Pro"/>
                <a:cs typeface="Adobe Garamond Pro"/>
              </a:rPr>
              <a:t>Accra Conference Center</a:t>
            </a:r>
            <a:br>
              <a:rPr lang="en-US" sz="1600" dirty="0">
                <a:latin typeface="Adobe Garamond Pro"/>
                <a:cs typeface="Adobe Garamond Pro"/>
              </a:rPr>
            </a:br>
            <a:r>
              <a:rPr lang="en-US" sz="1600" dirty="0">
                <a:latin typeface="Adobe Garamond Pro"/>
                <a:cs typeface="Adobe Garamond Pro"/>
              </a:rPr>
              <a:t>February </a:t>
            </a:r>
            <a:r>
              <a:rPr lang="en-US" sz="1600" dirty="0" smtClean="0">
                <a:latin typeface="Adobe Garamond Pro"/>
                <a:cs typeface="Adobe Garamond Pro"/>
              </a:rPr>
              <a:t>2005</a:t>
            </a:r>
            <a:endParaRPr lang="en-US" sz="1600" dirty="0">
              <a:latin typeface="Adobe Garamond Pro"/>
              <a:cs typeface="Adobe Garamond Pro"/>
            </a:endParaRPr>
          </a:p>
        </p:txBody>
      </p:sp>
      <p:sp>
        <p:nvSpPr>
          <p:cNvPr id="15365" name="Title 7"/>
          <p:cNvSpPr>
            <a:spLocks noGrp="1"/>
          </p:cNvSpPr>
          <p:nvPr>
            <p:ph type="title"/>
          </p:nvPr>
        </p:nvSpPr>
        <p:spPr/>
        <p:txBody>
          <a:bodyPr>
            <a:normAutofit/>
          </a:bodyPr>
          <a:lstStyle/>
          <a:p>
            <a:r>
              <a:rPr lang="en-US" dirty="0">
                <a:solidFill>
                  <a:srgbClr val="E47200"/>
                </a:solidFill>
              </a:rPr>
              <a:t>World Summit on the Info </a:t>
            </a:r>
            <a:r>
              <a:rPr lang="en-US" dirty="0" smtClean="0">
                <a:solidFill>
                  <a:srgbClr val="E47200"/>
                </a:solidFill>
              </a:rPr>
              <a:t>Society</a:t>
            </a:r>
            <a:endParaRPr lang="en-US" dirty="0">
              <a:latin typeface="Franklin Gothic Book" charset="0"/>
            </a:endParaRPr>
          </a:p>
        </p:txBody>
      </p:sp>
      <p:sp>
        <p:nvSpPr>
          <p:cNvPr id="6" name="Rectangle 5"/>
          <p:cNvSpPr/>
          <p:nvPr/>
        </p:nvSpPr>
        <p:spPr>
          <a:xfrm>
            <a:off x="280353" y="1231481"/>
            <a:ext cx="5379371" cy="4979569"/>
          </a:xfrm>
          <a:prstGeom prst="rect">
            <a:avLst/>
          </a:prstGeom>
        </p:spPr>
        <p:txBody>
          <a:bodyPr wrap="square">
            <a:spAutoFit/>
          </a:bodyPr>
          <a:lstStyle/>
          <a:p>
            <a:pPr marL="273050" indent="-273050">
              <a:spcBef>
                <a:spcPts val="575"/>
              </a:spcBef>
              <a:buFont typeface="Wingdings 2" charset="0"/>
              <a:buChar char=""/>
            </a:pPr>
            <a:r>
              <a:rPr lang="ja-JP" altLang="en-US" sz="2800" dirty="0">
                <a:latin typeface="Adobe Garamond Pro"/>
                <a:cs typeface="Adobe Garamond Pro"/>
              </a:rPr>
              <a:t>“</a:t>
            </a:r>
            <a:r>
              <a:rPr lang="en-US" sz="2800" dirty="0">
                <a:latin typeface="Adobe Garamond Pro"/>
                <a:cs typeface="Adobe Garamond Pro"/>
              </a:rPr>
              <a:t>The digital revolution, fired by the engines of ICTs, has fundamentally changed the way people think, behave, communicate, work and earn their livelihood…</a:t>
            </a:r>
            <a:r>
              <a:rPr lang="ja-JP" altLang="en-US" sz="2800" dirty="0">
                <a:latin typeface="Adobe Garamond Pro"/>
                <a:cs typeface="Adobe Garamond Pro"/>
              </a:rPr>
              <a:t>”</a:t>
            </a:r>
            <a:endParaRPr lang="en-US" sz="2800" dirty="0">
              <a:latin typeface="Adobe Garamond Pro"/>
              <a:cs typeface="Adobe Garamond Pro"/>
            </a:endParaRPr>
          </a:p>
          <a:p>
            <a:pPr marL="273050" indent="-273050">
              <a:spcBef>
                <a:spcPts val="575"/>
              </a:spcBef>
              <a:buFont typeface="Wingdings 2" charset="0"/>
              <a:buChar char=""/>
            </a:pPr>
            <a:r>
              <a:rPr lang="ja-JP" altLang="en-US" sz="2800" dirty="0" smtClean="0">
                <a:latin typeface="Adobe Garamond Pro"/>
                <a:cs typeface="Adobe Garamond Pro"/>
              </a:rPr>
              <a:t>“</a:t>
            </a:r>
            <a:r>
              <a:rPr lang="en-US" sz="2800" dirty="0">
                <a:latin typeface="Adobe Garamond Pro"/>
                <a:cs typeface="Adobe Garamond Pro"/>
              </a:rPr>
              <a:t>our common desire and commitment to build a people-</a:t>
            </a:r>
            <a:r>
              <a:rPr lang="en-US" sz="2800" dirty="0" err="1">
                <a:latin typeface="Adobe Garamond Pro"/>
                <a:cs typeface="Adobe Garamond Pro"/>
              </a:rPr>
              <a:t>centred</a:t>
            </a:r>
            <a:r>
              <a:rPr lang="en-US" sz="2800" dirty="0">
                <a:latin typeface="Adobe Garamond Pro"/>
                <a:cs typeface="Adobe Garamond Pro"/>
              </a:rPr>
              <a:t>, inclusive and development-oriented Information Society…</a:t>
            </a:r>
            <a:r>
              <a:rPr lang="ja-JP" altLang="en-US" sz="2800" dirty="0" smtClean="0">
                <a:latin typeface="Adobe Garamond Pro"/>
                <a:cs typeface="Adobe Garamond Pro"/>
              </a:rPr>
              <a:t>”</a:t>
            </a:r>
            <a:r>
              <a:rPr lang="en-US" altLang="ja-JP" sz="2800" dirty="0" smtClean="0">
                <a:latin typeface="Adobe Garamond Pro"/>
                <a:cs typeface="Adobe Garamond Pro"/>
              </a:rPr>
              <a:t> </a:t>
            </a:r>
          </a:p>
          <a:p>
            <a:pPr lvl="4">
              <a:spcBef>
                <a:spcPts val="575"/>
              </a:spcBef>
            </a:pPr>
            <a:r>
              <a:rPr lang="en-US" sz="2800" dirty="0" smtClean="0">
                <a:latin typeface="Perpetua" charset="0"/>
              </a:rPr>
              <a:t>From the WSIS website</a:t>
            </a:r>
            <a:endParaRPr lang="en-US" sz="2800" dirty="0">
              <a:latin typeface="Adobe Garamond Pro"/>
              <a:cs typeface="Adobe Garamond Pro"/>
            </a:endParaRPr>
          </a:p>
        </p:txBody>
      </p:sp>
    </p:spTree>
    <p:extLst>
      <p:ext uri="{BB962C8B-B14F-4D97-AF65-F5344CB8AC3E}">
        <p14:creationId xmlns:p14="http://schemas.microsoft.com/office/powerpoint/2010/main" val="3706077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einclusion.hu/wp-content/uploads/2008/05/digital-divide-23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53" y="1417638"/>
            <a:ext cx="4013683" cy="516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r>
              <a:rPr lang="en-US" dirty="0" smtClean="0"/>
              <a:t>The Digital Divide</a:t>
            </a:r>
            <a:endParaRPr lang="en-US" dirty="0"/>
          </a:p>
        </p:txBody>
      </p:sp>
    </p:spTree>
    <p:extLst>
      <p:ext uri="{BB962C8B-B14F-4D97-AF65-F5344CB8AC3E}">
        <p14:creationId xmlns:p14="http://schemas.microsoft.com/office/powerpoint/2010/main" val="183161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Not One But Many</a:t>
            </a:r>
            <a:endParaRPr lang="en-US" dirty="0"/>
          </a:p>
        </p:txBody>
      </p:sp>
      <p:sp>
        <p:nvSpPr>
          <p:cNvPr id="7"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Rich, educated, powerful vs. not</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Linguistic and cultural</a:t>
            </a:r>
          </a:p>
          <a:p>
            <a:pPr marL="514350" indent="-514350">
              <a:lnSpc>
                <a:spcPct val="130000"/>
              </a:lnSpc>
              <a:buFont typeface="+mj-lt"/>
              <a:buAutoNum type="arabicPeriod"/>
            </a:pPr>
            <a:r>
              <a:rPr lang="en-US" sz="2800" dirty="0" smtClean="0">
                <a:latin typeface="Adobe Caslon Pro"/>
                <a:cs typeface="Adobe Caslon Pro"/>
              </a:rPr>
              <a:t>Rich nations vs. poor</a:t>
            </a:r>
          </a:p>
          <a:p>
            <a:pPr marL="514350" indent="-514350">
              <a:lnSpc>
                <a:spcPct val="130000"/>
              </a:lnSpc>
              <a:buFont typeface="+mj-lt"/>
              <a:buAutoNum type="arabicPeriod"/>
            </a:pPr>
            <a:r>
              <a:rPr lang="en-US" sz="2800" dirty="0" smtClean="0">
                <a:latin typeface="Adobe Caslon Pro"/>
                <a:cs typeface="Adobe Caslon Pro"/>
              </a:rPr>
              <a:t>Emergence of the </a:t>
            </a:r>
            <a:r>
              <a:rPr lang="en-US" sz="2800" i="1" dirty="0" smtClean="0">
                <a:latin typeface="Adobe Caslon Pro"/>
                <a:cs typeface="Adobe Caslon Pro"/>
              </a:rPr>
              <a:t>digerati</a:t>
            </a:r>
          </a:p>
          <a:p>
            <a:pPr marL="514350" indent="-514350">
              <a:lnSpc>
                <a:spcPct val="130000"/>
              </a:lnSpc>
              <a:buFont typeface="+mj-lt"/>
              <a:buAutoNum type="arabicPeriod"/>
            </a:pPr>
            <a:endParaRPr lang="en-US" sz="2800" dirty="0">
              <a:latin typeface="Adobe Caslon Pro"/>
              <a:cs typeface="Adobe Caslon Pro"/>
            </a:endParaRPr>
          </a:p>
        </p:txBody>
      </p:sp>
    </p:spTree>
    <p:extLst>
      <p:ext uri="{BB962C8B-B14F-4D97-AF65-F5344CB8AC3E}">
        <p14:creationId xmlns:p14="http://schemas.microsoft.com/office/powerpoint/2010/main" val="2769048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smtClean="0"/>
              <a:t>Redefining ‘Access’</a:t>
            </a:r>
            <a:endParaRPr lang="en-US" dirty="0"/>
          </a:p>
        </p:txBody>
      </p:sp>
      <p:sp>
        <p:nvSpPr>
          <p:cNvPr id="7"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Using the Internet anywhere</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Using the Internet at home</a:t>
            </a:r>
          </a:p>
          <a:p>
            <a:pPr marL="514350" indent="-514350">
              <a:lnSpc>
                <a:spcPct val="130000"/>
              </a:lnSpc>
              <a:buFont typeface="+mj-lt"/>
              <a:buAutoNum type="arabicPeriod"/>
            </a:pPr>
            <a:r>
              <a:rPr lang="en-US" sz="2800" dirty="0" smtClean="0">
                <a:latin typeface="Adobe Caslon Pro"/>
                <a:cs typeface="Adobe Caslon Pro"/>
              </a:rPr>
              <a:t>Using the Internet at home with a high-speed connection</a:t>
            </a:r>
          </a:p>
        </p:txBody>
      </p:sp>
    </p:spTree>
    <p:extLst>
      <p:ext uri="{BB962C8B-B14F-4D97-AF65-F5344CB8AC3E}">
        <p14:creationId xmlns:p14="http://schemas.microsoft.com/office/powerpoint/2010/main" val="401193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E47200"/>
                </a:solidFill>
              </a:rPr>
              <a:t>Administrivia</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lnSpc>
                <a:spcPct val="130000"/>
              </a:lnSpc>
              <a:spcAft>
                <a:spcPts val="600"/>
              </a:spcAft>
            </a:pPr>
            <a:r>
              <a:rPr lang="en-US" sz="2400" dirty="0" smtClean="0">
                <a:latin typeface="Adobe Caslon Pro"/>
                <a:cs typeface="Adobe Caslon Pro"/>
              </a:rPr>
              <a:t>In Progress: Assignment #1</a:t>
            </a:r>
          </a:p>
          <a:p>
            <a:pPr>
              <a:lnSpc>
                <a:spcPct val="130000"/>
              </a:lnSpc>
              <a:spcAft>
                <a:spcPts val="600"/>
              </a:spcAft>
            </a:pPr>
            <a:r>
              <a:rPr lang="en-US" sz="2400" dirty="0" smtClean="0">
                <a:latin typeface="Adobe Caslon Pro"/>
                <a:cs typeface="Adobe Caslon Pro"/>
              </a:rPr>
              <a:t>Graded: Reading Response #1</a:t>
            </a:r>
          </a:p>
          <a:p>
            <a:pPr>
              <a:lnSpc>
                <a:spcPct val="130000"/>
              </a:lnSpc>
              <a:spcAft>
                <a:spcPts val="600"/>
              </a:spcAft>
            </a:pPr>
            <a:r>
              <a:rPr lang="en-US" sz="2400" dirty="0" smtClean="0">
                <a:latin typeface="Adobe Caslon Pro"/>
                <a:cs typeface="Adobe Caslon Pro"/>
              </a:rPr>
              <a:t>Soon: Reading Response #1 Answer Key + Reading Response #2</a:t>
            </a:r>
          </a:p>
          <a:p>
            <a:pPr>
              <a:lnSpc>
                <a:spcPct val="130000"/>
              </a:lnSpc>
              <a:spcAft>
                <a:spcPts val="600"/>
              </a:spcAft>
            </a:pPr>
            <a:r>
              <a:rPr lang="en-US" sz="2400" dirty="0" smtClean="0">
                <a:latin typeface="Adobe Caslon Pro"/>
                <a:cs typeface="Adobe Caslon Pro"/>
              </a:rPr>
              <a:t>Join: Facebook Group “I181 (Summer 2012)”</a:t>
            </a:r>
          </a:p>
        </p:txBody>
      </p:sp>
    </p:spTree>
    <p:extLst>
      <p:ext uri="{BB962C8B-B14F-4D97-AF65-F5344CB8AC3E}">
        <p14:creationId xmlns:p14="http://schemas.microsoft.com/office/powerpoint/2010/main" val="32299368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
          </p:nvPr>
        </p:nvSpPr>
        <p:spPr>
          <a:xfrm>
            <a:off x="533400" y="1600200"/>
            <a:ext cx="8229600" cy="4419600"/>
          </a:xfrm>
        </p:spPr>
        <p:txBody>
          <a:bodyPr>
            <a:noAutofit/>
          </a:bodyPr>
          <a:lstStyle/>
          <a:p>
            <a:pPr lvl="1">
              <a:buFont typeface="Arial"/>
              <a:buChar char="•"/>
            </a:pPr>
            <a:r>
              <a:rPr lang="en-US" sz="2400" dirty="0">
                <a:latin typeface="Adobe Caslon Pro"/>
                <a:cs typeface="Adobe Caslon Pro"/>
              </a:rPr>
              <a:t>Assumes that there are a series of developmental steps generally taken in a particular order.  Leap-frogging is an act of skipping over one of these steps.</a:t>
            </a:r>
          </a:p>
          <a:p>
            <a:pPr lvl="1">
              <a:buFont typeface="Arial"/>
              <a:buChar char="•"/>
            </a:pPr>
            <a:r>
              <a:rPr lang="en-US" sz="2400" dirty="0">
                <a:latin typeface="Adobe Caslon Pro"/>
                <a:cs typeface="Adobe Caslon Pro"/>
              </a:rPr>
              <a:t>The idea that </a:t>
            </a:r>
            <a:r>
              <a:rPr lang="en-US" sz="2400" b="1" i="1" dirty="0">
                <a:latin typeface="Adobe Caslon Pro"/>
                <a:cs typeface="Adobe Caslon Pro"/>
              </a:rPr>
              <a:t>ICTs</a:t>
            </a:r>
            <a:r>
              <a:rPr lang="en-US" sz="2400" dirty="0">
                <a:latin typeface="Adobe Caslon Pro"/>
                <a:cs typeface="Adobe Caslon Pro"/>
              </a:rPr>
              <a:t> allow nations to skip over an </a:t>
            </a:r>
            <a:r>
              <a:rPr lang="en-US" sz="2400" b="1" i="1" dirty="0">
                <a:latin typeface="Adobe Caslon Pro"/>
                <a:cs typeface="Adobe Caslon Pro"/>
              </a:rPr>
              <a:t>Industrialization </a:t>
            </a:r>
            <a:r>
              <a:rPr lang="en-US" sz="2400" dirty="0">
                <a:latin typeface="Adobe Caslon Pro"/>
                <a:cs typeface="Adobe Caslon Pro"/>
              </a:rPr>
              <a:t>phase that never happened despite the efforts of the 1950s and 60s.</a:t>
            </a:r>
          </a:p>
          <a:p>
            <a:pPr marL="457200" lvl="1" indent="0">
              <a:buNone/>
            </a:pPr>
            <a:r>
              <a:rPr lang="en-US" sz="2400" b="1" i="1" dirty="0">
                <a:latin typeface="Adobe Caslon Pro"/>
                <a:cs typeface="Adobe Caslon Pro"/>
              </a:rPr>
              <a:t>Why Developing Regions, Why Now?</a:t>
            </a:r>
          </a:p>
          <a:p>
            <a:pPr lvl="1">
              <a:buFont typeface="Arial"/>
              <a:buChar char="•"/>
            </a:pPr>
            <a:r>
              <a:rPr lang="en-US" sz="2400" dirty="0">
                <a:latin typeface="Adobe Caslon Pro"/>
                <a:cs typeface="Adobe Caslon Pro"/>
              </a:rPr>
              <a:t>The burden of </a:t>
            </a:r>
            <a:r>
              <a:rPr lang="en-US" sz="2400" b="1" dirty="0">
                <a:latin typeface="Adobe Caslon Pro"/>
                <a:cs typeface="Adobe Caslon Pro"/>
              </a:rPr>
              <a:t>existing infrastructure </a:t>
            </a:r>
            <a:r>
              <a:rPr lang="en-US" sz="2400" dirty="0">
                <a:latin typeface="Adobe Caslon Pro"/>
                <a:cs typeface="Adobe Caslon Pro"/>
              </a:rPr>
              <a:t>(as in affluent nations) can block the uptake of better, competing innovations and/or prevents adoption among users</a:t>
            </a:r>
          </a:p>
          <a:p>
            <a:pPr lvl="1">
              <a:buFont typeface="Arial"/>
              <a:buChar char="•"/>
            </a:pPr>
            <a:r>
              <a:rPr lang="en-US" sz="2400" dirty="0">
                <a:latin typeface="Adobe Caslon Pro"/>
                <a:cs typeface="Adobe Caslon Pro"/>
              </a:rPr>
              <a:t>ICTs have advantageous properties – 1) low polluting 2) low capital investment</a:t>
            </a:r>
          </a:p>
        </p:txBody>
      </p:sp>
      <p:sp>
        <p:nvSpPr>
          <p:cNvPr id="5" name="Title 1"/>
          <p:cNvSpPr>
            <a:spLocks noGrp="1"/>
          </p:cNvSpPr>
          <p:nvPr>
            <p:ph type="title"/>
          </p:nvPr>
        </p:nvSpPr>
        <p:spPr>
          <a:xfrm>
            <a:off x="457200" y="274638"/>
            <a:ext cx="8229600" cy="1143000"/>
          </a:xfrm>
        </p:spPr>
        <p:txBody>
          <a:bodyPr/>
          <a:lstStyle/>
          <a:p>
            <a:r>
              <a:rPr lang="en-US" dirty="0" smtClean="0"/>
              <a:t>Leapfrogging</a:t>
            </a:r>
            <a:endParaRPr lang="en-US" dirty="0"/>
          </a:p>
        </p:txBody>
      </p:sp>
    </p:spTree>
    <p:extLst>
      <p:ext uri="{BB962C8B-B14F-4D97-AF65-F5344CB8AC3E}">
        <p14:creationId xmlns:p14="http://schemas.microsoft.com/office/powerpoint/2010/main" val="20752660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p:cNvSpPr>
          <p:nvPr/>
        </p:nvSpPr>
        <p:spPr bwMode="auto">
          <a:xfrm>
            <a:off x="381000" y="154305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547688" indent="-2286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19088" lvl="1" indent="0" eaLnBrk="1" hangingPunct="1">
              <a:spcBef>
                <a:spcPts val="375"/>
              </a:spcBef>
              <a:buClr>
                <a:schemeClr val="accent2"/>
              </a:buClr>
              <a:buSzPct val="85000"/>
            </a:pPr>
            <a:r>
              <a:rPr lang="ja-JP" altLang="en-US" sz="2400" i="1" dirty="0">
                <a:latin typeface="Adobe Caslon Pro"/>
                <a:cs typeface="Adobe Caslon Pro"/>
              </a:rPr>
              <a:t>“</a:t>
            </a:r>
            <a:r>
              <a:rPr lang="en-US" sz="2400" i="1" dirty="0">
                <a:latin typeface="Adobe Caslon Pro"/>
                <a:cs typeface="Adobe Caslon Pro"/>
              </a:rPr>
              <a:t>This (information) technology is </a:t>
            </a:r>
            <a:r>
              <a:rPr lang="en-US" sz="2400" b="1" i="1" dirty="0">
                <a:latin typeface="Adobe Caslon Pro"/>
                <a:cs typeface="Adobe Caslon Pro"/>
              </a:rPr>
              <a:t>far less capital-intensive</a:t>
            </a:r>
            <a:r>
              <a:rPr lang="en-US" sz="2400" i="1" dirty="0">
                <a:latin typeface="Adobe Caslon Pro"/>
                <a:cs typeface="Adobe Caslon Pro"/>
              </a:rPr>
              <a:t> than old industrial technology, and therefore may enable poor countries to leapfrog some of the </a:t>
            </a:r>
            <a:r>
              <a:rPr lang="en-US" sz="2400" b="1" i="1" dirty="0">
                <a:latin typeface="Adobe Caslon Pro"/>
                <a:cs typeface="Adobe Caslon Pro"/>
              </a:rPr>
              <a:t>long and painful stages of development</a:t>
            </a:r>
            <a:r>
              <a:rPr lang="en-US" sz="2400" i="1" dirty="0">
                <a:latin typeface="Adobe Caslon Pro"/>
                <a:cs typeface="Adobe Caslon Pro"/>
              </a:rPr>
              <a:t> that others had to go through. …many developing countries are already showing the way...</a:t>
            </a:r>
            <a:r>
              <a:rPr lang="ja-JP" altLang="en-US" sz="2400" i="1" dirty="0">
                <a:latin typeface="Adobe Caslon Pro"/>
                <a:cs typeface="Adobe Caslon Pro"/>
              </a:rPr>
              <a:t>”</a:t>
            </a:r>
            <a:r>
              <a:rPr lang="en-US" sz="2400" i="1" dirty="0">
                <a:latin typeface="Adobe Caslon Pro"/>
                <a:cs typeface="Adobe Caslon Pro"/>
              </a:rPr>
              <a:t> – </a:t>
            </a:r>
            <a:r>
              <a:rPr lang="en-US" sz="2400" dirty="0">
                <a:latin typeface="Adobe Caslon Pro"/>
                <a:cs typeface="Adobe Caslon Pro"/>
              </a:rPr>
              <a:t>Kofi Annan at the G77 South Summit </a:t>
            </a:r>
            <a:r>
              <a:rPr lang="en-US" sz="2400" dirty="0" smtClean="0">
                <a:latin typeface="Adobe Caslon Pro"/>
                <a:cs typeface="Adobe Caslon Pro"/>
              </a:rPr>
              <a:t>(Havana</a:t>
            </a:r>
            <a:r>
              <a:rPr lang="en-US" sz="2400" dirty="0">
                <a:latin typeface="Adobe Caslon Pro"/>
                <a:cs typeface="Adobe Caslon Pro"/>
              </a:rPr>
              <a:t>, </a:t>
            </a:r>
            <a:r>
              <a:rPr lang="en-US" sz="2400" dirty="0" smtClean="0">
                <a:latin typeface="Adobe Caslon Pro"/>
                <a:cs typeface="Adobe Caslon Pro"/>
              </a:rPr>
              <a:t>Cuba)</a:t>
            </a:r>
            <a:endParaRPr lang="en-US" sz="2400" dirty="0">
              <a:latin typeface="Adobe Caslon Pro"/>
              <a:cs typeface="Adobe Caslon Pro"/>
            </a:endParaRPr>
          </a:p>
          <a:p>
            <a:pPr eaLnBrk="1" hangingPunct="1"/>
            <a:endParaRPr lang="en-US" sz="2400" dirty="0">
              <a:latin typeface="Adobe Caslon Pro"/>
              <a:cs typeface="Adobe Caslon Pro"/>
            </a:endParaRPr>
          </a:p>
          <a:p>
            <a:pPr marL="319088" lvl="1" indent="0" eaLnBrk="1" hangingPunct="1">
              <a:spcBef>
                <a:spcPts val="375"/>
              </a:spcBef>
              <a:buClr>
                <a:schemeClr val="accent2"/>
              </a:buClr>
              <a:buSzPct val="85000"/>
            </a:pPr>
            <a:endParaRPr lang="en-US" sz="2400" dirty="0">
              <a:latin typeface="Adobe Caslon Pro"/>
              <a:cs typeface="Adobe Caslon Pro"/>
            </a:endParaRPr>
          </a:p>
        </p:txBody>
      </p:sp>
      <p:pic>
        <p:nvPicPr>
          <p:cNvPr id="19460" name="Picture 2" descr="http://media-2.web.britannica.com/eb-media/57/91257-004-A6B1CC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43050"/>
            <a:ext cx="2971800" cy="42862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Leapfrogging</a:t>
            </a:r>
            <a:endParaRPr lang="en-US" dirty="0"/>
          </a:p>
        </p:txBody>
      </p:sp>
    </p:spTree>
    <p:extLst>
      <p:ext uri="{BB962C8B-B14F-4D97-AF65-F5344CB8AC3E}">
        <p14:creationId xmlns:p14="http://schemas.microsoft.com/office/powerpoint/2010/main" val="25755194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447800"/>
            <a:ext cx="4724400" cy="4572000"/>
          </a:xfrm>
        </p:spPr>
        <p:txBody>
          <a:bodyPr>
            <a:noAutofit/>
          </a:bodyPr>
          <a:lstStyle/>
          <a:p>
            <a:pPr marL="514350" indent="-514350" eaLnBrk="1" hangingPunct="1">
              <a:lnSpc>
                <a:spcPct val="120000"/>
              </a:lnSpc>
              <a:buFont typeface="Franklin Gothic Book" charset="0"/>
              <a:buAutoNum type="arabicPeriod"/>
            </a:pPr>
            <a:r>
              <a:rPr lang="en-US" sz="2200" b="1" dirty="0">
                <a:latin typeface="Adobe Caslon Pro"/>
                <a:cs typeface="Adobe Caslon Pro"/>
              </a:rPr>
              <a:t>ICT is not one thing</a:t>
            </a:r>
            <a:r>
              <a:rPr lang="en-US" sz="2200" dirty="0">
                <a:latin typeface="Adobe Caslon Pro"/>
                <a:cs typeface="Adobe Caslon Pro"/>
              </a:rPr>
              <a:t> – questions about the sensibility of grouping various objects by common technological base (in this case the microchip)</a:t>
            </a:r>
          </a:p>
          <a:p>
            <a:pPr marL="514350" indent="-514350" eaLnBrk="1" hangingPunct="1">
              <a:lnSpc>
                <a:spcPct val="120000"/>
              </a:lnSpc>
              <a:buFont typeface="Franklin Gothic Book" charset="0"/>
              <a:buAutoNum type="arabicPeriod"/>
            </a:pPr>
            <a:r>
              <a:rPr lang="en-US" sz="2200" b="1" dirty="0">
                <a:latin typeface="Adobe Caslon Pro"/>
                <a:cs typeface="Adobe Caslon Pro"/>
              </a:rPr>
              <a:t>Information Treated as Homogeneous</a:t>
            </a:r>
          </a:p>
          <a:p>
            <a:pPr marL="514350" indent="-514350" eaLnBrk="1" hangingPunct="1">
              <a:lnSpc>
                <a:spcPct val="120000"/>
              </a:lnSpc>
              <a:buFont typeface="Franklin Gothic Book" charset="0"/>
              <a:buAutoNum type="arabicPeriod"/>
            </a:pPr>
            <a:r>
              <a:rPr lang="en-US" sz="2200" b="1" dirty="0">
                <a:latin typeface="Adobe Caslon Pro"/>
                <a:cs typeface="Adobe Caslon Pro"/>
              </a:rPr>
              <a:t>Lessons of the past forgotten?</a:t>
            </a:r>
            <a:r>
              <a:rPr lang="en-US" sz="2200" dirty="0">
                <a:latin typeface="Adobe Caslon Pro"/>
                <a:cs typeface="Adobe Caslon Pro"/>
              </a:rPr>
              <a:t> – the appropriate technologies movement.  Emulation of the West vs. local relevance.</a:t>
            </a:r>
          </a:p>
        </p:txBody>
      </p:sp>
      <p:pic>
        <p:nvPicPr>
          <p:cNvPr id="20484" name="Picture 2" descr="http://www.workingcollaboration.com/Blog.nsf/dx/facevase.gif/$file/faceva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97013"/>
            <a:ext cx="22574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5562600" y="4678363"/>
            <a:ext cx="2895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Franklin Gothic Book" charset="0"/>
              <a:buAutoNum type="arabicPeriod" startAt="4"/>
            </a:pPr>
            <a:r>
              <a:rPr lang="en-US" sz="2200" dirty="0">
                <a:latin typeface="Adobe Caslon Pro"/>
                <a:cs typeface="Adobe Caslon Pro"/>
              </a:rPr>
              <a:t>Digital Divide trains our attention on the negative space</a:t>
            </a: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Doubts</a:t>
            </a:r>
            <a:endParaRPr lang="en-US" dirty="0"/>
          </a:p>
        </p:txBody>
      </p:sp>
    </p:spTree>
    <p:extLst>
      <p:ext uri="{BB962C8B-B14F-4D97-AF65-F5344CB8AC3E}">
        <p14:creationId xmlns:p14="http://schemas.microsoft.com/office/powerpoint/2010/main" val="16944091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LPC-Amish.jpg"/>
          <p:cNvPicPr>
            <a:picLocks noChangeAspect="1"/>
          </p:cNvPicPr>
          <p:nvPr/>
        </p:nvPicPr>
        <p:blipFill rotWithShape="1">
          <a:blip r:embed="rId3">
            <a:extLst>
              <a:ext uri="{28A0092B-C50C-407E-A947-70E740481C1C}">
                <a14:useLocalDpi xmlns:a14="http://schemas.microsoft.com/office/drawing/2010/main" val="0"/>
              </a:ext>
            </a:extLst>
          </a:blip>
          <a:srcRect l="3805" r="5618"/>
          <a:stretch/>
        </p:blipFill>
        <p:spPr>
          <a:xfrm>
            <a:off x="17402" y="0"/>
            <a:ext cx="9277585" cy="6418773"/>
          </a:xfrm>
          <a:prstGeom prst="rect">
            <a:avLst/>
          </a:prstGeom>
        </p:spPr>
      </p:pic>
    </p:spTree>
    <p:extLst>
      <p:ext uri="{BB962C8B-B14F-4D97-AF65-F5344CB8AC3E}">
        <p14:creationId xmlns:p14="http://schemas.microsoft.com/office/powerpoint/2010/main" val="20240811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Approaches </a:t>
            </a:r>
            <a:r>
              <a:rPr lang="en-US" dirty="0"/>
              <a:t>to Resource Scarcity</a:t>
            </a:r>
            <a:endParaRPr lang="en-US" dirty="0">
              <a:solidFill>
                <a:srgbClr val="E47200"/>
              </a:solidFill>
            </a:endParaRPr>
          </a:p>
        </p:txBody>
      </p:sp>
      <p:pic>
        <p:nvPicPr>
          <p:cNvPr id="4" name="Picture 3" descr="akash_alternatives_cover_640x3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921" y="2504888"/>
            <a:ext cx="4731455" cy="2661443"/>
          </a:xfrm>
          <a:prstGeom prst="rect">
            <a:avLst/>
          </a:prstGeom>
        </p:spPr>
      </p:pic>
      <p:pic>
        <p:nvPicPr>
          <p:cNvPr id="6" name="Picture 5" descr="baba_internet_cafe.jpg"/>
          <p:cNvPicPr>
            <a:picLocks noChangeAspect="1"/>
          </p:cNvPicPr>
          <p:nvPr/>
        </p:nvPicPr>
        <p:blipFill rotWithShape="1">
          <a:blip r:embed="rId4">
            <a:extLst>
              <a:ext uri="{28A0092B-C50C-407E-A947-70E740481C1C}">
                <a14:useLocalDpi xmlns:a14="http://schemas.microsoft.com/office/drawing/2010/main" val="0"/>
              </a:ext>
            </a:extLst>
          </a:blip>
          <a:srcRect l="3700" t="4438" r="3505" b="6640"/>
          <a:stretch/>
        </p:blipFill>
        <p:spPr>
          <a:xfrm>
            <a:off x="-47452" y="2452703"/>
            <a:ext cx="4161098" cy="2783208"/>
          </a:xfrm>
          <a:prstGeom prst="rect">
            <a:avLst/>
          </a:prstGeom>
        </p:spPr>
      </p:pic>
    </p:spTree>
    <p:extLst>
      <p:ext uri="{BB962C8B-B14F-4D97-AF65-F5344CB8AC3E}">
        <p14:creationId xmlns:p14="http://schemas.microsoft.com/office/powerpoint/2010/main" val="24172133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Targets the individual child</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Embodies the constructionist theory of learning [</a:t>
            </a:r>
            <a:r>
              <a:rPr lang="en-US" sz="2800" dirty="0" err="1" smtClean="0">
                <a:latin typeface="Adobe Caslon Pro"/>
                <a:cs typeface="Adobe Caslon Pro"/>
              </a:rPr>
              <a:t>Papert</a:t>
            </a:r>
            <a:r>
              <a:rPr lang="en-US" sz="2800" dirty="0" smtClean="0">
                <a:latin typeface="Adobe Caslon Pro"/>
                <a:cs typeface="Adobe Caslon Pro"/>
              </a:rPr>
              <a:t>, Kay]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About the OLPC</a:t>
            </a:r>
            <a:endParaRPr lang="en-US" dirty="0"/>
          </a:p>
        </p:txBody>
      </p:sp>
    </p:spTree>
    <p:extLst>
      <p:ext uri="{BB962C8B-B14F-4D97-AF65-F5344CB8AC3E}">
        <p14:creationId xmlns:p14="http://schemas.microsoft.com/office/powerpoint/2010/main" val="21789119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“Traditional </a:t>
            </a:r>
            <a:r>
              <a:rPr lang="en-US" sz="2800" dirty="0">
                <a:latin typeface="Adobe Caslon Pro"/>
                <a:cs typeface="Adobe Caslon Pro"/>
              </a:rPr>
              <a:t>education has failed in these </a:t>
            </a:r>
            <a:r>
              <a:rPr lang="en-US" sz="2800" dirty="0" smtClean="0">
                <a:latin typeface="Adobe Caslon Pro"/>
                <a:cs typeface="Adobe Caslon Pro"/>
              </a:rPr>
              <a:t>locations. Incremental </a:t>
            </a:r>
            <a:r>
              <a:rPr lang="en-US" sz="2800" dirty="0">
                <a:latin typeface="Adobe Caslon Pro"/>
                <a:cs typeface="Adobe Caslon Pro"/>
              </a:rPr>
              <a:t>increases </a:t>
            </a:r>
            <a:r>
              <a:rPr lang="en-US" sz="2800" dirty="0" smtClean="0">
                <a:latin typeface="Adobe Caslon Pro"/>
                <a:cs typeface="Adobe Caslon Pro"/>
              </a:rPr>
              <a:t>will </a:t>
            </a:r>
            <a:r>
              <a:rPr lang="en-US" sz="2800" dirty="0">
                <a:latin typeface="Adobe Caslon Pro"/>
                <a:cs typeface="Adobe Caslon Pro"/>
              </a:rPr>
              <a:t>not solve the problem</a:t>
            </a:r>
            <a:r>
              <a:rPr lang="en-US" sz="2800" dirty="0" smtClean="0">
                <a:latin typeface="Adobe Caslon Pro"/>
                <a:cs typeface="Adobe Caslon Pro"/>
              </a:rPr>
              <a:t>.” </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“Laptops </a:t>
            </a:r>
            <a:r>
              <a:rPr lang="en-US" sz="2800" dirty="0">
                <a:latin typeface="Adobe Caslon Pro"/>
                <a:cs typeface="Adobe Caslon Pro"/>
              </a:rPr>
              <a:t>increase interest in traditional </a:t>
            </a:r>
            <a:r>
              <a:rPr lang="en-US" sz="2800" dirty="0" smtClean="0">
                <a:latin typeface="Adobe Caslon Pro"/>
                <a:cs typeface="Adobe Caslon Pro"/>
              </a:rPr>
              <a:t>schooling.” </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Arguments FOR</a:t>
            </a:r>
            <a:endParaRPr lang="en-US" dirty="0"/>
          </a:p>
        </p:txBody>
      </p:sp>
    </p:spTree>
    <p:extLst>
      <p:ext uri="{BB962C8B-B14F-4D97-AF65-F5344CB8AC3E}">
        <p14:creationId xmlns:p14="http://schemas.microsoft.com/office/powerpoint/2010/main" val="16591390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Design for Ruggedness</a:t>
            </a:r>
          </a:p>
          <a:p>
            <a:pPr>
              <a:lnSpc>
                <a:spcPct val="130000"/>
              </a:lnSpc>
            </a:pPr>
            <a:r>
              <a:rPr lang="en-US" sz="2800" dirty="0" smtClean="0">
                <a:latin typeface="Adobe Caslon Pro"/>
                <a:cs typeface="Adobe Caslon Pro"/>
              </a:rPr>
              <a:t>Design for Repair and Maintainability</a:t>
            </a:r>
            <a:endParaRPr lang="en-US" sz="2800" dirty="0">
              <a:latin typeface="Adobe Caslon Pro"/>
              <a:cs typeface="Adobe Caslon Pro"/>
            </a:endParaRPr>
          </a:p>
          <a:p>
            <a:pPr>
              <a:lnSpc>
                <a:spcPct val="130000"/>
              </a:lnSpc>
            </a:pPr>
            <a:r>
              <a:rPr lang="en-US" sz="2800" dirty="0" smtClean="0">
                <a:latin typeface="Adobe Caslon Pro"/>
                <a:cs typeface="Adobe Caslon Pro"/>
              </a:rPr>
              <a:t>Design for Scarcity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Design Goals</a:t>
            </a:r>
            <a:endParaRPr lang="en-US" dirty="0"/>
          </a:p>
        </p:txBody>
      </p:sp>
    </p:spTree>
    <p:extLst>
      <p:ext uri="{BB962C8B-B14F-4D97-AF65-F5344CB8AC3E}">
        <p14:creationId xmlns:p14="http://schemas.microsoft.com/office/powerpoint/2010/main" val="3029551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What parts of a conventional laptop consume the most electricity?</a:t>
            </a:r>
          </a:p>
          <a:p>
            <a:pPr>
              <a:lnSpc>
                <a:spcPct val="130000"/>
              </a:lnSpc>
            </a:pPr>
            <a:r>
              <a:rPr lang="en-US" sz="2800" dirty="0" smtClean="0">
                <a:latin typeface="Adobe Caslon Pro"/>
                <a:cs typeface="Adobe Caslon Pro"/>
              </a:rPr>
              <a:t>What parts of a laptop present pollution and toxicity concerns?</a:t>
            </a:r>
            <a:endParaRPr lang="en-US" sz="2800" dirty="0">
              <a:latin typeface="Adobe Caslon Pro"/>
              <a:cs typeface="Adobe Caslon Pro"/>
            </a:endParaRPr>
          </a:p>
          <a:p>
            <a:pPr>
              <a:lnSpc>
                <a:spcPct val="130000"/>
              </a:lnSpc>
            </a:pPr>
            <a:r>
              <a:rPr lang="en-US" sz="2800" dirty="0" smtClean="0">
                <a:latin typeface="Adobe Caslon Pro"/>
                <a:cs typeface="Adobe Caslon Pro"/>
              </a:rPr>
              <a:t>What parts of a laptop are most likely to fail?</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Design Issues</a:t>
            </a:r>
            <a:endParaRPr lang="en-US" dirty="0"/>
          </a:p>
        </p:txBody>
      </p:sp>
    </p:spTree>
    <p:extLst>
      <p:ext uri="{BB962C8B-B14F-4D97-AF65-F5344CB8AC3E}">
        <p14:creationId xmlns:p14="http://schemas.microsoft.com/office/powerpoint/2010/main" val="40906655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9999340"/>
              </p:ext>
            </p:extLst>
          </p:nvPr>
        </p:nvGraphicFramePr>
        <p:xfrm>
          <a:off x="1018776" y="695803"/>
          <a:ext cx="7315200" cy="5431382"/>
        </p:xfrm>
        <a:graphic>
          <a:graphicData uri="http://schemas.openxmlformats.org/drawingml/2006/table">
            <a:tbl>
              <a:tblPr/>
              <a:tblGrid>
                <a:gridCol w="3657600"/>
                <a:gridCol w="3657600"/>
              </a:tblGrid>
              <a:tr h="64510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dobe Caslon Pro"/>
                          <a:ea typeface="ＭＳ Ｐゴシック" charset="0"/>
                          <a:cs typeface="Adobe Caslon Pro"/>
                        </a:rPr>
                        <a:t>PROBLEM</a:t>
                      </a:r>
                      <a:endParaRPr kumimoji="0" lang="en-US" sz="2000" b="1" i="0" u="none" strike="noStrike" cap="none" normalizeH="0" baseline="0" dirty="0">
                        <a:ln>
                          <a:noFill/>
                        </a:ln>
                        <a:solidFill>
                          <a:srgbClr val="FFFFFF"/>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dobe Caslon Pro"/>
                          <a:ea typeface="ＭＳ Ｐゴシック" charset="0"/>
                          <a:cs typeface="Adobe Caslon Pro"/>
                        </a:rPr>
                        <a:t>OLPC SOLUTION</a:t>
                      </a:r>
                      <a:endParaRPr kumimoji="0" lang="en-US" sz="2000" b="1" i="0" u="none" strike="noStrike" cap="none" normalizeH="0" baseline="0" dirty="0">
                        <a:ln>
                          <a:noFill/>
                        </a:ln>
                        <a:solidFill>
                          <a:srgbClr val="FFFFFF"/>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45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Bright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sunlight</a:t>
                      </a:r>
                      <a:endParaRPr kumimoji="0" lang="en-US" sz="2000" b="1"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Dual-mode display</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056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Dust</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dirt, rough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roads…</a:t>
                      </a:r>
                      <a:endParaRPr kumimoji="0" lang="en-US" sz="2000" b="1"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dobe Caslon Pro"/>
                          <a:ea typeface="ＭＳ Ｐゴシック" charset="0"/>
                          <a:cs typeface="Adobe Caslon Pro"/>
                        </a:rPr>
                        <a:t>Enclosed keyboard, cooling system without vents, solid state memory</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1566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Lack of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infrastructure </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a:r>
                      <a:br>
                        <a:rPr kumimoji="0" lang="en-US" sz="2000" b="1" i="0" u="none" strike="noStrike" cap="none" normalizeH="0" baseline="0" dirty="0">
                          <a:ln>
                            <a:noFill/>
                          </a:ln>
                          <a:solidFill>
                            <a:srgbClr val="000000"/>
                          </a:solidFill>
                          <a:effectLst/>
                          <a:latin typeface="Adobe Caslon Pro"/>
                          <a:ea typeface="ＭＳ Ｐゴシック" charset="0"/>
                          <a:cs typeface="Adobe Caslon Pro"/>
                        </a:rPr>
                      </a:b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(limited electricity and repair/maintenance)</a:t>
                      </a: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dobe Caslon Pro"/>
                          <a:ea typeface="ＭＳ Ｐゴシック" charset="0"/>
                          <a:cs typeface="Adobe Caslon Pro"/>
                        </a:rPr>
                        <a:t>Built in surge-protector, human-power generation, components consume less energy, easy to take apart</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508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Low-income </a:t>
                      </a:r>
                      <a:r>
                        <a:rPr kumimoji="0" lang="en-US" sz="2000" b="1" i="0" u="none" strike="noStrike" cap="none" normalizeH="0" baseline="0" dirty="0" smtClean="0">
                          <a:ln>
                            <a:noFill/>
                          </a:ln>
                          <a:solidFill>
                            <a:srgbClr val="000000"/>
                          </a:solidFill>
                          <a:effectLst/>
                          <a:latin typeface="Adobe Caslon Pro"/>
                          <a:ea typeface="ＭＳ Ｐゴシック" charset="0"/>
                          <a:cs typeface="Adobe Caslon Pro"/>
                        </a:rPr>
                        <a:t>levels </a:t>
                      </a:r>
                      <a:r>
                        <a:rPr kumimoji="0" lang="en-US" sz="2000" b="1" i="0" u="none" strike="noStrike" cap="none" normalizeH="0" baseline="0" dirty="0">
                          <a:ln>
                            <a:noFill/>
                          </a:ln>
                          <a:solidFill>
                            <a:srgbClr val="000000"/>
                          </a:solidFill>
                          <a:effectLst/>
                          <a:latin typeface="Adobe Caslon Pro"/>
                          <a:ea typeface="ＭＳ Ｐゴシック" charset="0"/>
                          <a:cs typeface="Adobe Caslon Pro"/>
                        </a:rPr>
                        <a:t>– among the citizenry and small education budgets</a:t>
                      </a:r>
                    </a:p>
                  </a:txBody>
                  <a:tcPr horzOverflow="overflow">
                    <a:lnL w="12700" cap="flat" cmpd="sng" algn="ctr">
                      <a:solidFill>
                        <a:scrgbClr r="0" g="0" b="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Easy to take apart and replace parts.  Low-cost overall ($100 target).</a:t>
                      </a:r>
                    </a:p>
                  </a:txBody>
                  <a:tcPr horzOverflow="overflow">
                    <a:lnL w="127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E9E7"/>
                    </a:solidFill>
                  </a:tcPr>
                </a:tc>
              </a:tr>
            </a:tbl>
          </a:graphicData>
        </a:graphic>
      </p:graphicFrame>
    </p:spTree>
    <p:extLst>
      <p:ext uri="{BB962C8B-B14F-4D97-AF65-F5344CB8AC3E}">
        <p14:creationId xmlns:p14="http://schemas.microsoft.com/office/powerpoint/2010/main" val="2703979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Social Entrepreneurship</a:t>
            </a:r>
          </a:p>
          <a:p>
            <a:pPr>
              <a:lnSpc>
                <a:spcPct val="120000"/>
              </a:lnSpc>
              <a:spcAft>
                <a:spcPts val="600"/>
              </a:spcAft>
            </a:pPr>
            <a:r>
              <a:rPr lang="en-US" sz="2400" dirty="0" smtClean="0">
                <a:latin typeface="Adobe Caslon Pro"/>
                <a:cs typeface="Adobe Caslon Pro"/>
              </a:rPr>
              <a:t>Information Society</a:t>
            </a:r>
          </a:p>
          <a:p>
            <a:pPr marL="0" indent="0">
              <a:lnSpc>
                <a:spcPct val="120000"/>
              </a:lnSpc>
              <a:spcAft>
                <a:spcPts val="600"/>
              </a:spcAft>
              <a:buNone/>
            </a:pPr>
            <a:r>
              <a:rPr lang="en-US" sz="2400" dirty="0" smtClean="0">
                <a:latin typeface="Adobe Caslon Pro"/>
                <a:cs typeface="Adobe Caslon Pro"/>
              </a:rPr>
              <a:t>		Break</a:t>
            </a:r>
          </a:p>
          <a:p>
            <a:pPr>
              <a:lnSpc>
                <a:spcPct val="120000"/>
              </a:lnSpc>
              <a:spcAft>
                <a:spcPts val="600"/>
              </a:spcAft>
            </a:pPr>
            <a:r>
              <a:rPr lang="en-US" sz="2400" dirty="0" smtClean="0">
                <a:latin typeface="Adobe Caslon Pro"/>
                <a:cs typeface="Adobe Caslon Pro"/>
              </a:rPr>
              <a:t>Digital Divide</a:t>
            </a:r>
          </a:p>
          <a:p>
            <a:pPr>
              <a:lnSpc>
                <a:spcPct val="120000"/>
              </a:lnSpc>
              <a:spcAft>
                <a:spcPts val="600"/>
              </a:spcAft>
            </a:pPr>
            <a:r>
              <a:rPr lang="en-US" sz="2400" dirty="0" smtClean="0">
                <a:latin typeface="Adobe Caslon Pro"/>
                <a:cs typeface="Adobe Caslon Pro"/>
              </a:rPr>
              <a:t>Case Study: One Laptop Per Child</a:t>
            </a:r>
          </a:p>
          <a:p>
            <a:pPr>
              <a:lnSpc>
                <a:spcPct val="120000"/>
              </a:lnSpc>
              <a:spcAft>
                <a:spcPts val="600"/>
              </a:spcAft>
            </a:pPr>
            <a:r>
              <a:rPr lang="en-US" sz="2400" dirty="0" smtClean="0">
                <a:latin typeface="Adobe Caslon Pro"/>
                <a:cs typeface="Adobe Caslon Pro"/>
              </a:rPr>
              <a:t>Activity: Observing at </a:t>
            </a:r>
            <a:r>
              <a:rPr lang="en-US" sz="2400" dirty="0" err="1" smtClean="0">
                <a:latin typeface="Adobe Caslon Pro"/>
                <a:cs typeface="Adobe Caslon Pro"/>
              </a:rPr>
              <a:t>Sproul</a:t>
            </a:r>
            <a:endParaRPr lang="en-US" sz="2400" dirty="0">
              <a:latin typeface="Adobe Caslon Pro"/>
              <a:cs typeface="Adobe Caslon Pro"/>
            </a:endParaRPr>
          </a:p>
        </p:txBody>
      </p:sp>
    </p:spTree>
    <p:extLst>
      <p:ext uri="{BB962C8B-B14F-4D97-AF65-F5344CB8AC3E}">
        <p14:creationId xmlns:p14="http://schemas.microsoft.com/office/powerpoint/2010/main" val="10215147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833" y="1"/>
            <a:ext cx="5557456" cy="686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6856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In Black-and-White mode, is reflective</a:t>
            </a:r>
          </a:p>
          <a:p>
            <a:pPr>
              <a:lnSpc>
                <a:spcPct val="130000"/>
              </a:lnSpc>
            </a:pPr>
            <a:r>
              <a:rPr lang="en-US" sz="2800" dirty="0" smtClean="0">
                <a:latin typeface="Adobe Caslon Pro"/>
                <a:cs typeface="Adobe Caslon Pro"/>
              </a:rPr>
              <a:t>In color mode, uses a backlight</a:t>
            </a:r>
            <a:endParaRPr lang="en-US" sz="2800" dirty="0">
              <a:latin typeface="Adobe Caslon Pro"/>
              <a:cs typeface="Adobe Caslon Pro"/>
            </a:endParaRPr>
          </a:p>
          <a:p>
            <a:pPr>
              <a:lnSpc>
                <a:spcPct val="130000"/>
              </a:lnSpc>
            </a:pPr>
            <a:r>
              <a:rPr lang="en-US" sz="2800" dirty="0" smtClean="0">
                <a:latin typeface="Adobe Caslon Pro"/>
                <a:cs typeface="Adobe Caslon Pro"/>
              </a:rPr>
              <a:t>In the future, e-ink maybe?</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Dual-Mode Display</a:t>
            </a:r>
            <a:endParaRPr lang="en-US" dirty="0"/>
          </a:p>
        </p:txBody>
      </p:sp>
    </p:spTree>
    <p:extLst>
      <p:ext uri="{BB962C8B-B14F-4D97-AF65-F5344CB8AC3E}">
        <p14:creationId xmlns:p14="http://schemas.microsoft.com/office/powerpoint/2010/main" val="31369376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Ports covered by </a:t>
            </a:r>
            <a:r>
              <a:rPr lang="en-US" sz="2800" dirty="0" err="1" smtClean="0">
                <a:latin typeface="Adobe Caslon Pro"/>
                <a:cs typeface="Adobe Caslon Pro"/>
              </a:rPr>
              <a:t>WiFi</a:t>
            </a:r>
            <a:r>
              <a:rPr lang="en-US" sz="2800" dirty="0" smtClean="0">
                <a:latin typeface="Adobe Caslon Pro"/>
                <a:cs typeface="Adobe Caslon Pro"/>
              </a:rPr>
              <a:t> antennae</a:t>
            </a:r>
          </a:p>
          <a:p>
            <a:pPr>
              <a:lnSpc>
                <a:spcPct val="130000"/>
              </a:lnSpc>
            </a:pPr>
            <a:r>
              <a:rPr lang="en-US" sz="2800" dirty="0" smtClean="0">
                <a:latin typeface="Adobe Caslon Pro"/>
                <a:cs typeface="Adobe Caslon Pro"/>
              </a:rPr>
              <a:t>No gaps in keyboard</a:t>
            </a:r>
          </a:p>
          <a:p>
            <a:pPr>
              <a:lnSpc>
                <a:spcPct val="130000"/>
              </a:lnSpc>
            </a:pPr>
            <a:r>
              <a:rPr lang="en-US" sz="2800" dirty="0" smtClean="0">
                <a:latin typeface="Adobe Caslon Pro"/>
                <a:cs typeface="Adobe Caslon Pro"/>
              </a:rPr>
              <a:t>Constrained cooling system</a:t>
            </a:r>
            <a:endParaRPr lang="en-US" sz="2800" dirty="0">
              <a:latin typeface="Adobe Caslon Pro"/>
              <a:cs typeface="Adobe Caslon Pro"/>
            </a:endParaRPr>
          </a:p>
          <a:p>
            <a:pPr>
              <a:lnSpc>
                <a:spcPct val="130000"/>
              </a:lnSpc>
            </a:pPr>
            <a:r>
              <a:rPr lang="en-US" sz="2800" dirty="0" smtClean="0">
                <a:latin typeface="Adobe Caslon Pro"/>
                <a:cs typeface="Adobe Caslon Pro"/>
              </a:rPr>
              <a:t>Flash memory</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Dust, Dirt, Heat, Children</a:t>
            </a:r>
            <a:endParaRPr lang="en-US" dirty="0"/>
          </a:p>
        </p:txBody>
      </p:sp>
    </p:spTree>
    <p:extLst>
      <p:ext uri="{BB962C8B-B14F-4D97-AF65-F5344CB8AC3E}">
        <p14:creationId xmlns:p14="http://schemas.microsoft.com/office/powerpoint/2010/main" val="22505464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Human power option</a:t>
            </a:r>
          </a:p>
          <a:p>
            <a:pPr>
              <a:lnSpc>
                <a:spcPct val="130000"/>
              </a:lnSpc>
            </a:pPr>
            <a:r>
              <a:rPr lang="en-US" sz="2800" dirty="0" smtClean="0">
                <a:latin typeface="Adobe Caslon Pro"/>
                <a:cs typeface="Adobe Caslon Pro"/>
              </a:rPr>
              <a:t>Longer lasting battery</a:t>
            </a:r>
          </a:p>
          <a:p>
            <a:pPr>
              <a:lnSpc>
                <a:spcPct val="130000"/>
              </a:lnSpc>
            </a:pPr>
            <a:r>
              <a:rPr lang="en-US" sz="2800" dirty="0" smtClean="0">
                <a:latin typeface="Adobe Caslon Pro"/>
                <a:cs typeface="Adobe Caslon Pro"/>
              </a:rPr>
              <a:t>Built-in surge protection</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Power Issues	</a:t>
            </a:r>
            <a:endParaRPr lang="en-US" dirty="0"/>
          </a:p>
        </p:txBody>
      </p:sp>
      <p:pic>
        <p:nvPicPr>
          <p:cNvPr id="4" name="Picture 4" descr="http://www.digi-help.com/hardware/images/olpc-mit-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90975"/>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944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Designed for easy disassembly and replacement of parts</a:t>
            </a:r>
          </a:p>
          <a:p>
            <a:pPr>
              <a:lnSpc>
                <a:spcPct val="130000"/>
              </a:lnSpc>
            </a:pPr>
            <a:r>
              <a:rPr lang="en-US" sz="2800" dirty="0" smtClean="0">
                <a:latin typeface="Adobe Caslon Pro"/>
                <a:cs typeface="Adobe Caslon Pro"/>
              </a:rPr>
              <a:t>Does not require trained service people</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Maintenance</a:t>
            </a:r>
            <a:endParaRPr lang="en-US" dirty="0"/>
          </a:p>
        </p:txBody>
      </p:sp>
      <p:pic>
        <p:nvPicPr>
          <p:cNvPr id="4" name="Picture 4" descr="http://www.digi-help.com/hardware/images/olpc-mit-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90975"/>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6370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924086"/>
            <a:ext cx="7391400" cy="3242245"/>
          </a:xfrm>
        </p:spPr>
        <p:txBody>
          <a:bodyPr>
            <a:noAutofit/>
          </a:bodyPr>
          <a:lstStyle/>
          <a:p>
            <a:pPr>
              <a:lnSpc>
                <a:spcPct val="130000"/>
              </a:lnSpc>
            </a:pPr>
            <a:r>
              <a:rPr lang="en-US" sz="2800" dirty="0" smtClean="0">
                <a:latin typeface="Adobe Caslon Pro"/>
                <a:cs typeface="Adobe Caslon Pro"/>
              </a:rPr>
              <a:t>Peer-to-peer OLPC connections</a:t>
            </a:r>
          </a:p>
          <a:p>
            <a:pPr>
              <a:lnSpc>
                <a:spcPct val="130000"/>
              </a:lnSpc>
            </a:pPr>
            <a:r>
              <a:rPr lang="en-US" sz="2800" dirty="0" smtClean="0">
                <a:latin typeface="Adobe Caslon Pro"/>
                <a:cs typeface="Adobe Caslon Pro"/>
              </a:rPr>
              <a:t>Serve as routers</a:t>
            </a:r>
          </a:p>
          <a:p>
            <a:pPr>
              <a:lnSpc>
                <a:spcPct val="130000"/>
              </a:lnSpc>
            </a:pPr>
            <a:r>
              <a:rPr lang="en-US" sz="2800" dirty="0" smtClean="0">
                <a:latin typeface="Adobe Caslon Pro"/>
                <a:cs typeface="Adobe Caslon Pro"/>
              </a:rPr>
              <a:t>On 24x7</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Mesh Networking</a:t>
            </a:r>
            <a:endParaRPr lang="en-US" dirty="0"/>
          </a:p>
        </p:txBody>
      </p:sp>
      <p:pic>
        <p:nvPicPr>
          <p:cNvPr id="5" name="Picture 2" descr="In mesh networks, each wireless sensor acts as a router, sending and receiving data from other sensors or the gateway. Selfconfiguring networks automatically determine the best path for data to take from sensor to gateway. Data is automatically sent around failed sensor rout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02306"/>
            <a:ext cx="3886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6429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Tree>
    <p:extLst>
      <p:ext uri="{BB962C8B-B14F-4D97-AF65-F5344CB8AC3E}">
        <p14:creationId xmlns:p14="http://schemas.microsoft.com/office/powerpoint/2010/main" val="10478672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85800" y="1524000"/>
            <a:ext cx="4495800" cy="4648200"/>
          </a:xfrm>
        </p:spPr>
        <p:txBody>
          <a:bodyPr>
            <a:normAutofit/>
          </a:bodyPr>
          <a:lstStyle/>
          <a:p>
            <a:pPr marL="514350" indent="-514350" eaLnBrk="1" hangingPunct="1">
              <a:lnSpc>
                <a:spcPct val="130000"/>
              </a:lnSpc>
            </a:pPr>
            <a:r>
              <a:rPr lang="en-US" sz="2400" dirty="0">
                <a:latin typeface="Adobe Caslon Pro"/>
                <a:cs typeface="Adobe Caslon Pro"/>
              </a:rPr>
              <a:t>Aiming at Economies of Scale</a:t>
            </a:r>
          </a:p>
          <a:p>
            <a:pPr marL="514350" indent="-514350" eaLnBrk="1" hangingPunct="1">
              <a:lnSpc>
                <a:spcPct val="130000"/>
              </a:lnSpc>
            </a:pPr>
            <a:r>
              <a:rPr lang="en-US" sz="2400" dirty="0">
                <a:latin typeface="Adobe Caslon Pro"/>
                <a:cs typeface="Adobe Caslon Pro"/>
              </a:rPr>
              <a:t>Distributed through governments (ministry of education) to bypass markups from the supply chain.</a:t>
            </a:r>
          </a:p>
          <a:p>
            <a:pPr marL="514350" indent="-514350" eaLnBrk="1" hangingPunct="1">
              <a:lnSpc>
                <a:spcPct val="130000"/>
              </a:lnSpc>
            </a:pPr>
            <a:r>
              <a:rPr lang="en-US" sz="2400" dirty="0">
                <a:latin typeface="Adobe Caslon Pro"/>
                <a:cs typeface="Adobe Caslon Pro"/>
              </a:rPr>
              <a:t>No country has committed to the 1 million minimum (max order is 202,000 in Uruguay)</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36131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2" descr="http://www.itechnews.net/wp-content/uploads/2008/03/intel-classmate-p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314" y="1108075"/>
            <a:ext cx="28813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5899150" y="1079653"/>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Intel</a:t>
            </a:r>
            <a:r>
              <a:rPr lang="ja-JP" altLang="en-US" dirty="0"/>
              <a:t>’</a:t>
            </a:r>
            <a:r>
              <a:rPr lang="en-US" dirty="0"/>
              <a:t>s </a:t>
            </a:r>
            <a:br>
              <a:rPr lang="en-US" dirty="0"/>
            </a:br>
            <a:r>
              <a:rPr lang="en-US" dirty="0"/>
              <a:t>classmate </a:t>
            </a:r>
            <a:br>
              <a:rPr lang="en-US" dirty="0"/>
            </a:br>
            <a:r>
              <a:rPr lang="en-US" dirty="0"/>
              <a:t>PC</a:t>
            </a:r>
          </a:p>
        </p:txBody>
      </p:sp>
      <p:sp>
        <p:nvSpPr>
          <p:cNvPr id="21511" name="TextBox 6"/>
          <p:cNvSpPr txBox="1">
            <a:spLocks noChangeArrowheads="1"/>
          </p:cNvSpPr>
          <p:nvPr/>
        </p:nvSpPr>
        <p:spPr bwMode="auto">
          <a:xfrm>
            <a:off x="7734300" y="4038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OLPC</a:t>
            </a:r>
          </a:p>
        </p:txBody>
      </p:sp>
      <p:sp>
        <p:nvSpPr>
          <p:cNvPr id="2" name="Title 1"/>
          <p:cNvSpPr>
            <a:spLocks noGrp="1"/>
          </p:cNvSpPr>
          <p:nvPr>
            <p:ph type="title"/>
          </p:nvPr>
        </p:nvSpPr>
        <p:spPr/>
        <p:txBody>
          <a:bodyPr/>
          <a:lstStyle/>
          <a:p>
            <a:r>
              <a:rPr lang="en-US" dirty="0" smtClean="0"/>
              <a:t>Distribution</a:t>
            </a:r>
            <a:endParaRPr lang="en-US" dirty="0"/>
          </a:p>
        </p:txBody>
      </p:sp>
    </p:spTree>
    <p:extLst>
      <p:ext uri="{BB962C8B-B14F-4D97-AF65-F5344CB8AC3E}">
        <p14:creationId xmlns:p14="http://schemas.microsoft.com/office/powerpoint/2010/main" val="16769171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Technology</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271137201"/>
              </p:ext>
            </p:extLst>
          </p:nvPr>
        </p:nvGraphicFramePr>
        <p:xfrm>
          <a:off x="699180" y="1628018"/>
          <a:ext cx="7772400" cy="4815840"/>
        </p:xfrm>
        <a:graphic>
          <a:graphicData uri="http://schemas.openxmlformats.org/drawingml/2006/table">
            <a:tbl>
              <a:tblPr/>
              <a:tblGrid>
                <a:gridCol w="3886200"/>
                <a:gridCol w="3886200"/>
              </a:tblGrid>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Philosophy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Rule</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Self-sufficiency - no dependence on imports or production of exports (to avoid large-scale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Artifacts built and maintained using local materials and skills.  Capital investment is minimal.</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61912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Restrained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consumption - no tax on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natural resources (to avoid small-scale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Energy efficient, conservation-oriented</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Development in place -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bring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workplaces to where people are living (rather than moving them)</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Decentralized, a multitude of small versions rather than one BIG thing</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People need creative and meaningful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work.</a:t>
                      </a: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Tools that facilitate entrepreneurship?</a:t>
                      </a: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Tree>
    <p:extLst>
      <p:ext uri="{BB962C8B-B14F-4D97-AF65-F5344CB8AC3E}">
        <p14:creationId xmlns:p14="http://schemas.microsoft.com/office/powerpoint/2010/main" val="23129776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524000"/>
            <a:ext cx="7391400" cy="4648200"/>
          </a:xfrm>
        </p:spPr>
        <p:txBody>
          <a:bodyPr>
            <a:normAutofit fontScale="92500"/>
          </a:bodyPr>
          <a:lstStyle/>
          <a:p>
            <a:pPr marL="514350" indent="-514350" eaLnBrk="1" hangingPunct="1">
              <a:lnSpc>
                <a:spcPct val="120000"/>
              </a:lnSpc>
              <a:buFont typeface="Wingdings 2" charset="0"/>
              <a:buNone/>
            </a:pPr>
            <a:r>
              <a:rPr lang="en-US" sz="2400" b="1" i="1" dirty="0">
                <a:latin typeface="Adobe Caslon Pro"/>
                <a:cs typeface="Adobe Caslon Pro"/>
              </a:rPr>
              <a:t>Since 2006:</a:t>
            </a:r>
          </a:p>
          <a:p>
            <a:pPr marL="514350" indent="-514350" eaLnBrk="1" hangingPunct="1">
              <a:lnSpc>
                <a:spcPct val="120000"/>
              </a:lnSpc>
            </a:pPr>
            <a:r>
              <a:rPr lang="en-US" sz="2400" b="1" dirty="0">
                <a:latin typeface="Adobe Caslon Pro"/>
                <a:cs typeface="Adobe Caslon Pro"/>
              </a:rPr>
              <a:t>India opts out </a:t>
            </a:r>
            <a:r>
              <a:rPr lang="en-US" sz="2400" dirty="0">
                <a:latin typeface="Adobe Caslon Pro"/>
                <a:cs typeface="Adobe Caslon Pro"/>
              </a:rPr>
              <a:t>– ministry spokesperson says </a:t>
            </a:r>
            <a:r>
              <a:rPr lang="en-US" sz="2400" dirty="0" smtClean="0">
                <a:latin typeface="Adobe Caslon Pro"/>
                <a:cs typeface="Adobe Caslon Pro"/>
              </a:rPr>
              <a:t>–</a:t>
            </a:r>
          </a:p>
          <a:p>
            <a:pPr marL="0" indent="0" eaLnBrk="1" hangingPunct="1">
              <a:lnSpc>
                <a:spcPct val="120000"/>
              </a:lnSpc>
              <a:buNone/>
            </a:pPr>
            <a:r>
              <a:rPr lang="ja-JP" altLang="en-US" sz="2400" dirty="0" smtClean="0">
                <a:latin typeface="Adobe Caslon Pro"/>
                <a:cs typeface="Adobe Caslon Pro"/>
              </a:rPr>
              <a:t>“</a:t>
            </a:r>
            <a:r>
              <a:rPr lang="en-US" sz="2400" i="1" dirty="0">
                <a:latin typeface="Adobe Caslon Pro"/>
                <a:cs typeface="Adobe Caslon Pro"/>
              </a:rPr>
              <a:t>India must not allow itself to </a:t>
            </a:r>
            <a:r>
              <a:rPr lang="en-US" sz="2400" b="1" i="1" dirty="0">
                <a:latin typeface="Adobe Caslon Pro"/>
                <a:cs typeface="Adobe Caslon Pro"/>
              </a:rPr>
              <a:t>be used for experimentation</a:t>
            </a:r>
            <a:r>
              <a:rPr lang="en-US" sz="2400" i="1" dirty="0">
                <a:latin typeface="Adobe Caslon Pro"/>
                <a:cs typeface="Adobe Caslon Pro"/>
              </a:rPr>
              <a:t> with children in this area… It would be impossible to justify an expenditure of this scale on a debatable scheme when public funds continue to be in </a:t>
            </a:r>
            <a:r>
              <a:rPr lang="en-US" sz="2400" b="1" i="1" dirty="0">
                <a:latin typeface="Adobe Caslon Pro"/>
                <a:cs typeface="Adobe Caslon Pro"/>
              </a:rPr>
              <a:t>inadequate supply for well-established needs </a:t>
            </a:r>
            <a:r>
              <a:rPr lang="en-US" sz="2400" i="1" dirty="0">
                <a:latin typeface="Adobe Caslon Pro"/>
                <a:cs typeface="Adobe Caslon Pro"/>
              </a:rPr>
              <a:t>listed in different policy documents.</a:t>
            </a:r>
            <a:r>
              <a:rPr lang="ja-JP" altLang="en-US" sz="2400" dirty="0">
                <a:latin typeface="Adobe Caslon Pro"/>
                <a:cs typeface="Adobe Caslon Pro"/>
              </a:rPr>
              <a:t>”</a:t>
            </a:r>
            <a:endParaRPr lang="en-US" sz="2400" dirty="0">
              <a:latin typeface="Adobe Caslon Pro"/>
              <a:cs typeface="Adobe Caslon Pro"/>
            </a:endParaRPr>
          </a:p>
          <a:p>
            <a:pPr marL="514350" indent="-514350" eaLnBrk="1" hangingPunct="1">
              <a:lnSpc>
                <a:spcPct val="120000"/>
              </a:lnSpc>
            </a:pPr>
            <a:r>
              <a:rPr lang="en-US" sz="2400" dirty="0" smtClean="0">
                <a:latin typeface="Adobe Caslon Pro"/>
                <a:cs typeface="Adobe Caslon Pro"/>
              </a:rPr>
              <a:t>The Intel Controversy</a:t>
            </a:r>
            <a:endParaRPr lang="en-US" sz="2400" dirty="0">
              <a:latin typeface="Adobe Caslon Pro"/>
              <a:cs typeface="Adobe Caslon Pro"/>
            </a:endParaRPr>
          </a:p>
          <a:p>
            <a:pPr marL="514350" indent="-514350" eaLnBrk="1" hangingPunct="1">
              <a:lnSpc>
                <a:spcPct val="120000"/>
              </a:lnSpc>
            </a:pPr>
            <a:r>
              <a:rPr lang="en-US" sz="2400" dirty="0">
                <a:latin typeface="Adobe Caslon Pro"/>
                <a:cs typeface="Adobe Caslon Pro"/>
              </a:rPr>
              <a:t>Plagued by </a:t>
            </a:r>
            <a:r>
              <a:rPr lang="en-US" sz="2400" dirty="0" smtClean="0">
                <a:latin typeface="Adobe Caslon Pro"/>
                <a:cs typeface="Adobe Caslon Pro"/>
              </a:rPr>
              <a:t>weak sales</a:t>
            </a:r>
            <a:endParaRPr lang="en-US" sz="2400" dirty="0">
              <a:latin typeface="Adobe Caslon Pro"/>
              <a:cs typeface="Adobe Caslon Pro"/>
            </a:endParaRPr>
          </a:p>
          <a:p>
            <a:pPr marL="514350" indent="-514350" eaLnBrk="1" hangingPunct="1">
              <a:lnSpc>
                <a:spcPct val="120000"/>
              </a:lnSpc>
            </a:pPr>
            <a:r>
              <a:rPr lang="en-US" sz="2400" b="1" dirty="0">
                <a:latin typeface="Adobe Caslon Pro"/>
                <a:cs typeface="Adobe Caslon Pro"/>
              </a:rPr>
              <a:t>Microsoft decision</a:t>
            </a:r>
            <a:r>
              <a:rPr lang="en-US" sz="2400" dirty="0">
                <a:latin typeface="Adobe Caslon Pro"/>
                <a:cs typeface="Adobe Caslon Pro"/>
              </a:rPr>
              <a:t>, selling out the Open Source principle?</a:t>
            </a:r>
          </a:p>
        </p:txBody>
      </p:sp>
      <p:sp>
        <p:nvSpPr>
          <p:cNvPr id="2" name="Title 1"/>
          <p:cNvSpPr>
            <a:spLocks noGrp="1"/>
          </p:cNvSpPr>
          <p:nvPr>
            <p:ph type="title"/>
          </p:nvPr>
        </p:nvSpPr>
        <p:spPr/>
        <p:txBody>
          <a:bodyPr/>
          <a:lstStyle/>
          <a:p>
            <a:r>
              <a:rPr lang="en-US" dirty="0" smtClean="0"/>
              <a:t>Distribution Woes</a:t>
            </a:r>
            <a:endParaRPr lang="en-US" dirty="0"/>
          </a:p>
        </p:txBody>
      </p:sp>
    </p:spTree>
    <p:extLst>
      <p:ext uri="{BB962C8B-B14F-4D97-AF65-F5344CB8AC3E}">
        <p14:creationId xmlns:p14="http://schemas.microsoft.com/office/powerpoint/2010/main" val="1097300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98"/>
            <a:ext cx="8229600" cy="1143000"/>
          </a:xfrm>
        </p:spPr>
        <p:txBody>
          <a:bodyPr>
            <a:normAutofit/>
          </a:bodyPr>
          <a:lstStyle/>
          <a:p>
            <a:r>
              <a:rPr lang="en-US" dirty="0" smtClean="0"/>
              <a:t>Back to the Timeline</a:t>
            </a: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
        <p:nvSpPr>
          <p:cNvPr id="4" name="TextBox 3"/>
          <p:cNvSpPr txBox="1"/>
          <p:nvPr/>
        </p:nvSpPr>
        <p:spPr>
          <a:xfrm>
            <a:off x="5843395" y="5084452"/>
            <a:ext cx="3243059" cy="830997"/>
          </a:xfrm>
          <a:prstGeom prst="rect">
            <a:avLst/>
          </a:prstGeom>
          <a:noFill/>
        </p:spPr>
        <p:txBody>
          <a:bodyPr wrap="square" rtlCol="0">
            <a:spAutoFit/>
          </a:bodyPr>
          <a:lstStyle/>
          <a:p>
            <a:r>
              <a:rPr lang="en-US" sz="2400" b="1" dirty="0" smtClean="0">
                <a:latin typeface="Adobe Caslon Pro"/>
                <a:cs typeface="Adobe Caslon Pro"/>
              </a:rPr>
              <a:t>Social Entrepreneurship?</a:t>
            </a:r>
            <a:endParaRPr lang="en-US" sz="2400" b="1" dirty="0">
              <a:latin typeface="Adobe Caslon Pro"/>
              <a:cs typeface="Adobe Caslon Pro"/>
            </a:endParaRPr>
          </a:p>
        </p:txBody>
      </p:sp>
      <p:sp>
        <p:nvSpPr>
          <p:cNvPr id="18" name="Right Arrow 17"/>
          <p:cNvSpPr/>
          <p:nvPr/>
        </p:nvSpPr>
        <p:spPr>
          <a:xfrm rot="8249577" flipV="1">
            <a:off x="7210193" y="4541704"/>
            <a:ext cx="1714813" cy="41102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711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993666"/>
            <a:ext cx="3733800" cy="3277035"/>
          </a:xfrm>
        </p:spPr>
        <p:txBody>
          <a:bodyPr>
            <a:normAutofit/>
          </a:bodyPr>
          <a:lstStyle/>
          <a:p>
            <a:pPr marL="514350" indent="-514350" eaLnBrk="1" hangingPunct="1">
              <a:lnSpc>
                <a:spcPct val="130000"/>
              </a:lnSpc>
            </a:pPr>
            <a:r>
              <a:rPr lang="en-US" sz="2400" dirty="0">
                <a:latin typeface="Adobe Caslon Pro"/>
                <a:cs typeface="Adobe Caslon Pro"/>
              </a:rPr>
              <a:t>Americans can purchase OLPC devices for $</a:t>
            </a:r>
            <a:r>
              <a:rPr lang="en-US" sz="2400" dirty="0" smtClean="0">
                <a:latin typeface="Adobe Caslon Pro"/>
                <a:cs typeface="Adobe Caslon Pro"/>
              </a:rPr>
              <a:t>399 </a:t>
            </a:r>
          </a:p>
          <a:p>
            <a:pPr marL="514350" indent="-514350" eaLnBrk="1" hangingPunct="1">
              <a:lnSpc>
                <a:spcPct val="130000"/>
              </a:lnSpc>
            </a:pPr>
            <a:r>
              <a:rPr lang="en-US" sz="2400" dirty="0" smtClean="0">
                <a:latin typeface="Adobe Caslon Pro"/>
                <a:cs typeface="Adobe Caslon Pro"/>
              </a:rPr>
              <a:t>OLPC </a:t>
            </a:r>
            <a:r>
              <a:rPr lang="en-US" sz="2400" dirty="0">
                <a:latin typeface="Adobe Caslon Pro"/>
                <a:cs typeface="Adobe Caslon Pro"/>
              </a:rPr>
              <a:t>Corps in Africa </a:t>
            </a:r>
            <a:r>
              <a:rPr lang="en-US" sz="2400" dirty="0" smtClean="0">
                <a:latin typeface="Adobe Caslon Pro"/>
                <a:cs typeface="Adobe Caslon Pro"/>
              </a:rPr>
              <a:t>– distribute/guide/train</a:t>
            </a:r>
            <a:endParaRPr lang="en-US" sz="2400" dirty="0">
              <a:latin typeface="Adobe Caslon Pro"/>
              <a:cs typeface="Adobe Caslon Pro"/>
            </a:endParaRPr>
          </a:p>
          <a:p>
            <a:pPr marL="514350" indent="-514350" eaLnBrk="1" hangingPunct="1">
              <a:lnSpc>
                <a:spcPct val="130000"/>
              </a:lnSpc>
            </a:pPr>
            <a:r>
              <a:rPr lang="en-US" sz="2400" dirty="0">
                <a:latin typeface="Adobe Caslon Pro"/>
                <a:cs typeface="Adobe Caslon Pro"/>
              </a:rPr>
              <a:t>OLPC as part of </a:t>
            </a:r>
            <a:r>
              <a:rPr lang="en-US" sz="2400" dirty="0" smtClean="0">
                <a:latin typeface="Adobe Caslon Pro"/>
                <a:cs typeface="Adobe Caslon Pro"/>
              </a:rPr>
              <a:t>a class curriculum</a:t>
            </a:r>
            <a:endParaRPr lang="en-US" sz="2400" dirty="0">
              <a:latin typeface="Adobe Caslon Pro"/>
              <a:cs typeface="Adobe Caslon Pro"/>
            </a:endParaRPr>
          </a:p>
        </p:txBody>
      </p:sp>
      <p:pic>
        <p:nvPicPr>
          <p:cNvPr id="23555" name="Picture 2" descr="http://blog.juliannayau.com/images/GiveOneGet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39719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Distribution: New Tactics</a:t>
            </a:r>
            <a:endParaRPr lang="en-US" dirty="0"/>
          </a:p>
        </p:txBody>
      </p:sp>
    </p:spTree>
    <p:extLst>
      <p:ext uri="{BB962C8B-B14F-4D97-AF65-F5344CB8AC3E}">
        <p14:creationId xmlns:p14="http://schemas.microsoft.com/office/powerpoint/2010/main" val="41659103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14353259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http://tecnologiaysociedad.uniandes.edu.co/html/memoria/2002/material/lectura1_archivo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62088"/>
            <a:ext cx="3200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Lessons from SCOT</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pPr marL="514350" indent="-514350">
              <a:lnSpc>
                <a:spcPct val="130000"/>
              </a:lnSpc>
              <a:buFont typeface="+mj-lt"/>
              <a:buAutoNum type="arabicPeriod"/>
            </a:pPr>
            <a:r>
              <a:rPr lang="en-US" sz="2800" dirty="0" smtClean="0">
                <a:latin typeface="Adobe Caslon Pro"/>
                <a:cs typeface="Adobe Caslon Pro"/>
              </a:rPr>
              <a:t>Different Relevant Social Groups can have divergent views.</a:t>
            </a:r>
          </a:p>
          <a:p>
            <a:pPr marL="514350" indent="-514350">
              <a:lnSpc>
                <a:spcPct val="130000"/>
              </a:lnSpc>
              <a:buFont typeface="+mj-lt"/>
              <a:buAutoNum type="arabicPeriod"/>
            </a:pPr>
            <a:r>
              <a:rPr lang="en-US" sz="2800" dirty="0" smtClean="0">
                <a:latin typeface="Adobe Caslon Pro"/>
                <a:cs typeface="Adobe Caslon Pro"/>
              </a:rPr>
              <a:t>Tech development is a drawn-out and socially embedded process.</a:t>
            </a:r>
            <a:endParaRPr lang="en-US" sz="2800" dirty="0">
              <a:latin typeface="Adobe Caslon Pro"/>
              <a:cs typeface="Adobe Caslon Pro"/>
            </a:endParaRPr>
          </a:p>
        </p:txBody>
      </p:sp>
    </p:spTree>
    <p:extLst>
      <p:ext uri="{BB962C8B-B14F-4D97-AF65-F5344CB8AC3E}">
        <p14:creationId xmlns:p14="http://schemas.microsoft.com/office/powerpoint/2010/main" val="33696114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normAutofit/>
          </a:bodyPr>
          <a:lstStyle/>
          <a:p>
            <a:pPr eaLnBrk="1" fontAlgn="auto" hangingPunct="1">
              <a:spcAft>
                <a:spcPts val="0"/>
              </a:spcAft>
              <a:defRPr/>
            </a:pPr>
            <a:r>
              <a:rPr lang="en-US" dirty="0" smtClean="0">
                <a:ea typeface="+mj-ea"/>
              </a:rPr>
              <a:t>Remember these?</a:t>
            </a:r>
            <a:endParaRPr lang="en-US" dirty="0">
              <a:ea typeface="+mj-ea"/>
            </a:endParaRPr>
          </a:p>
        </p:txBody>
      </p:sp>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000" b="1" dirty="0">
                <a:latin typeface="Adobe Caslon Pro"/>
                <a:cs typeface="Adobe Caslon Pro"/>
              </a:rPr>
              <a:t>Technological Determinism –</a:t>
            </a:r>
            <a:r>
              <a:rPr lang="en-US" sz="2000" dirty="0">
                <a:latin typeface="Adobe Caslon Pro"/>
                <a:cs typeface="Adobe Caslon Pro"/>
              </a:rPr>
              <a:t> what is the story that is told about the origins of this artifact/system/process?</a:t>
            </a:r>
          </a:p>
          <a:p>
            <a:pPr eaLnBrk="1" hangingPunct="1">
              <a:lnSpc>
                <a:spcPct val="120000"/>
              </a:lnSpc>
            </a:pPr>
            <a:r>
              <a:rPr lang="en-US" sz="2000" b="1" dirty="0">
                <a:latin typeface="Adobe Caslon Pro"/>
                <a:cs typeface="Adobe Caslon Pro"/>
              </a:rPr>
              <a:t>Relevant </a:t>
            </a:r>
            <a:r>
              <a:rPr lang="en-US" sz="2000" b="1" dirty="0" smtClean="0">
                <a:latin typeface="Adobe Caslon Pro"/>
                <a:cs typeface="Adobe Caslon Pro"/>
              </a:rPr>
              <a:t>Social Groups</a:t>
            </a:r>
            <a:r>
              <a:rPr lang="en-US" sz="2000" dirty="0" smtClean="0">
                <a:latin typeface="Adobe Caslon Pro"/>
                <a:cs typeface="Adobe Caslon Pro"/>
              </a:rPr>
              <a:t> </a:t>
            </a:r>
            <a:r>
              <a:rPr lang="en-US" sz="2000" dirty="0">
                <a:latin typeface="Adobe Caslon Pro"/>
                <a:cs typeface="Adobe Caslon Pro"/>
              </a:rPr>
              <a:t>– </a:t>
            </a:r>
            <a:r>
              <a:rPr lang="en-US" sz="2000" dirty="0" smtClean="0">
                <a:latin typeface="Adobe Caslon Pro"/>
                <a:cs typeface="Adobe Caslon Pro"/>
              </a:rPr>
              <a:t>What </a:t>
            </a:r>
            <a:r>
              <a:rPr lang="en-US" sz="2000" dirty="0">
                <a:latin typeface="Adobe Caslon Pro"/>
                <a:cs typeface="Adobe Caslon Pro"/>
              </a:rPr>
              <a:t>groups have a stake in the development, diffusion, and use of the technology in question?</a:t>
            </a:r>
          </a:p>
          <a:p>
            <a:pPr eaLnBrk="1" hangingPunct="1">
              <a:lnSpc>
                <a:spcPct val="120000"/>
              </a:lnSpc>
            </a:pPr>
            <a:r>
              <a:rPr lang="en-US" sz="2000" b="1" dirty="0">
                <a:latin typeface="Adobe Caslon Pro"/>
                <a:cs typeface="Adobe Caslon Pro"/>
              </a:rPr>
              <a:t>Interpretive Flexibility – </a:t>
            </a:r>
            <a:r>
              <a:rPr lang="en-US" sz="2000" dirty="0" smtClean="0">
                <a:latin typeface="Adobe Caslon Pro"/>
                <a:cs typeface="Adobe Caslon Pro"/>
              </a:rPr>
              <a:t>Are </a:t>
            </a:r>
            <a:r>
              <a:rPr lang="en-US" sz="2000" dirty="0">
                <a:latin typeface="Adobe Caslon Pro"/>
                <a:cs typeface="Adobe Caslon Pro"/>
              </a:rPr>
              <a:t>there differences of opinion about whether the technology is </a:t>
            </a:r>
            <a:r>
              <a:rPr lang="ja-JP" altLang="en-US" sz="2000" dirty="0">
                <a:latin typeface="Adobe Caslon Pro"/>
                <a:cs typeface="Adobe Caslon Pro"/>
              </a:rPr>
              <a:t>‘</a:t>
            </a:r>
            <a:r>
              <a:rPr lang="en-US" sz="2000" dirty="0">
                <a:latin typeface="Adobe Caslon Pro"/>
                <a:cs typeface="Adobe Caslon Pro"/>
              </a:rPr>
              <a:t>working</a:t>
            </a:r>
            <a:r>
              <a:rPr lang="ja-JP" altLang="en-US" sz="2000" dirty="0" smtClean="0">
                <a:latin typeface="Adobe Caslon Pro"/>
                <a:cs typeface="Adobe Caslon Pro"/>
              </a:rPr>
              <a:t>’</a:t>
            </a:r>
            <a:r>
              <a:rPr lang="en-US" sz="2000" dirty="0" smtClean="0">
                <a:latin typeface="Adobe Caslon Pro"/>
                <a:cs typeface="Adobe Caslon Pro"/>
              </a:rPr>
              <a:t>or </a:t>
            </a:r>
            <a:r>
              <a:rPr lang="en-US" sz="2000" dirty="0">
                <a:latin typeface="Adobe Caslon Pro"/>
                <a:cs typeface="Adobe Caslon Pro"/>
              </a:rPr>
              <a:t>not?  What priorities, concerns, interests are revealed by these different interpretations?</a:t>
            </a:r>
            <a:endParaRPr lang="en-US" sz="2000" b="1" dirty="0">
              <a:latin typeface="Adobe Caslon Pro"/>
              <a:cs typeface="Adobe Caslon Pro"/>
            </a:endParaRPr>
          </a:p>
          <a:p>
            <a:pPr eaLnBrk="1" hangingPunct="1">
              <a:lnSpc>
                <a:spcPct val="120000"/>
              </a:lnSpc>
            </a:pPr>
            <a:r>
              <a:rPr lang="en-US" sz="2000" b="1" dirty="0">
                <a:latin typeface="Adobe Caslon Pro"/>
                <a:cs typeface="Adobe Caslon Pro"/>
              </a:rPr>
              <a:t>Closure</a:t>
            </a:r>
            <a:r>
              <a:rPr lang="en-US" sz="2000" dirty="0">
                <a:latin typeface="Adobe Caslon Pro"/>
                <a:cs typeface="Adobe Caslon Pro"/>
              </a:rPr>
              <a:t> – </a:t>
            </a:r>
            <a:r>
              <a:rPr lang="en-US" sz="2000" dirty="0" smtClean="0">
                <a:latin typeface="Adobe Caslon Pro"/>
                <a:cs typeface="Adobe Caslon Pro"/>
              </a:rPr>
              <a:t>Was </a:t>
            </a:r>
            <a:r>
              <a:rPr lang="en-US" sz="2000" dirty="0">
                <a:latin typeface="Adobe Caslon Pro"/>
                <a:cs typeface="Adobe Caslon Pro"/>
              </a:rPr>
              <a:t>there a debate about the technology that was resolved?  How was it resolved?</a:t>
            </a:r>
          </a:p>
          <a:p>
            <a:pPr eaLnBrk="1" hangingPunct="1">
              <a:lnSpc>
                <a:spcPct val="120000"/>
              </a:lnSpc>
            </a:pPr>
            <a:r>
              <a:rPr lang="en-US" sz="2000" b="1" dirty="0">
                <a:latin typeface="Adobe Caslon Pro"/>
                <a:cs typeface="Adobe Caslon Pro"/>
              </a:rPr>
              <a:t>Black-boxing – </a:t>
            </a:r>
            <a:r>
              <a:rPr lang="en-US" sz="2000" dirty="0" smtClean="0">
                <a:latin typeface="Adobe Caslon Pro"/>
                <a:cs typeface="Adobe Caslon Pro"/>
              </a:rPr>
              <a:t>What </a:t>
            </a:r>
            <a:r>
              <a:rPr lang="en-US" sz="2000" dirty="0">
                <a:latin typeface="Adobe Caslon Pro"/>
                <a:cs typeface="Adobe Caslon Pro"/>
              </a:rPr>
              <a:t>elements of infrastructure are being overlooked?  What are the necessary components to keep this system functional?</a:t>
            </a:r>
            <a:endParaRPr lang="en-US" sz="2000" b="1" dirty="0">
              <a:latin typeface="Adobe Caslon Pro"/>
              <a:cs typeface="Adobe Caslon Pro"/>
            </a:endParaRPr>
          </a:p>
        </p:txBody>
      </p:sp>
    </p:spTree>
    <p:extLst>
      <p:ext uri="{BB962C8B-B14F-4D97-AF65-F5344CB8AC3E}">
        <p14:creationId xmlns:p14="http://schemas.microsoft.com/office/powerpoint/2010/main" val="269975747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85800" y="1524000"/>
            <a:ext cx="3886200" cy="4648200"/>
          </a:xfrm>
        </p:spPr>
        <p:txBody>
          <a:bodyPr>
            <a:normAutofit/>
          </a:bodyPr>
          <a:lstStyle/>
          <a:p>
            <a:pPr marL="514350" indent="-514350" algn="ctr" eaLnBrk="1" hangingPunct="1">
              <a:lnSpc>
                <a:spcPct val="130000"/>
              </a:lnSpc>
              <a:buFont typeface="Wingdings 2" charset="0"/>
              <a:buNone/>
            </a:pPr>
            <a:r>
              <a:rPr lang="en-US" sz="2400" dirty="0" smtClean="0">
                <a:latin typeface="Adobe Caslon Pro"/>
                <a:cs typeface="Adobe Caslon Pro"/>
              </a:rPr>
              <a:t>YES</a:t>
            </a:r>
            <a:endParaRPr lang="en-US" sz="2400" dirty="0">
              <a:latin typeface="Adobe Caslon Pro"/>
              <a:cs typeface="Adobe Caslon Pro"/>
            </a:endParaRPr>
          </a:p>
        </p:txBody>
      </p:sp>
      <p:sp>
        <p:nvSpPr>
          <p:cNvPr id="27652" name="Content Placeholder 2"/>
          <p:cNvSpPr txBox="1">
            <a:spLocks/>
          </p:cNvSpPr>
          <p:nvPr/>
        </p:nvSpPr>
        <p:spPr bwMode="auto">
          <a:xfrm>
            <a:off x="4572000" y="15240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30000"/>
              </a:lnSpc>
              <a:spcBef>
                <a:spcPts val="575"/>
              </a:spcBef>
              <a:buClr>
                <a:schemeClr val="accent1"/>
              </a:buClr>
              <a:buSzPct val="85000"/>
              <a:buFont typeface="Wingdings 2" charset="0"/>
              <a:buNone/>
            </a:pPr>
            <a:r>
              <a:rPr lang="en-US" sz="2400" dirty="0" smtClean="0">
                <a:latin typeface="Adobe Caslon Pro"/>
                <a:cs typeface="Adobe Caslon Pro"/>
              </a:rPr>
              <a:t>NO</a:t>
            </a:r>
            <a:endParaRPr lang="en-US" sz="2400" dirty="0">
              <a:latin typeface="Adobe Caslon Pro"/>
              <a:cs typeface="Adobe Caslon Pro"/>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Appropriate Technology?</a:t>
            </a:r>
            <a:endParaRPr lang="en-US" dirty="0"/>
          </a:p>
        </p:txBody>
      </p:sp>
      <p:sp>
        <p:nvSpPr>
          <p:cNvPr id="7" name="Content Placeholder 2"/>
          <p:cNvSpPr txBox="1">
            <a:spLocks/>
          </p:cNvSpPr>
          <p:nvPr/>
        </p:nvSpPr>
        <p:spPr>
          <a:xfrm>
            <a:off x="685800" y="2262188"/>
            <a:ext cx="3740898" cy="440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30000"/>
              </a:lnSpc>
            </a:pPr>
            <a:r>
              <a:rPr lang="en-US" sz="2400" dirty="0">
                <a:latin typeface="Adobe Caslon Pro"/>
                <a:cs typeface="Adobe Caslon Pro"/>
              </a:rPr>
              <a:t>Self-sufficiency: Designed for local serviceability</a:t>
            </a:r>
          </a:p>
          <a:p>
            <a:pPr marL="514350" indent="-514350">
              <a:lnSpc>
                <a:spcPct val="130000"/>
              </a:lnSpc>
            </a:pPr>
            <a:r>
              <a:rPr lang="en-US" sz="2400" dirty="0" smtClean="0">
                <a:latin typeface="Adobe Caslon Pro"/>
                <a:cs typeface="Adobe Caslon Pro"/>
              </a:rPr>
              <a:t>Conserves power</a:t>
            </a:r>
          </a:p>
          <a:p>
            <a:pPr marL="514350" indent="-514350">
              <a:lnSpc>
                <a:spcPct val="130000"/>
              </a:lnSpc>
            </a:pPr>
            <a:r>
              <a:rPr lang="en-US" sz="2400" dirty="0" smtClean="0">
                <a:latin typeface="Adobe Caslon Pro"/>
                <a:cs typeface="Adobe Caslon Pro"/>
              </a:rPr>
              <a:t>Compatible </a:t>
            </a:r>
            <a:r>
              <a:rPr lang="en-US" sz="2400" dirty="0">
                <a:latin typeface="Adobe Caslon Pro"/>
                <a:cs typeface="Adobe Caslon Pro"/>
              </a:rPr>
              <a:t>with the physical, economic environment</a:t>
            </a:r>
          </a:p>
        </p:txBody>
      </p:sp>
      <p:sp>
        <p:nvSpPr>
          <p:cNvPr id="9" name="Content Placeholder 2"/>
          <p:cNvSpPr txBox="1">
            <a:spLocks/>
          </p:cNvSpPr>
          <p:nvPr/>
        </p:nvSpPr>
        <p:spPr>
          <a:xfrm>
            <a:off x="4945902" y="2265364"/>
            <a:ext cx="3740898" cy="440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30000"/>
              </a:lnSpc>
            </a:pPr>
            <a:r>
              <a:rPr lang="en-US" sz="2400" dirty="0" smtClean="0">
                <a:latin typeface="Adobe Caslon Pro"/>
                <a:cs typeface="Adobe Caslon Pro"/>
              </a:rPr>
              <a:t>Economies of scale, one size fits all – BIG is beautiful</a:t>
            </a:r>
            <a:endParaRPr lang="en-US" sz="2400" dirty="0">
              <a:latin typeface="Adobe Caslon Pro"/>
              <a:cs typeface="Adobe Caslon Pro"/>
            </a:endParaRPr>
          </a:p>
          <a:p>
            <a:pPr marL="514350" indent="-514350">
              <a:lnSpc>
                <a:spcPct val="130000"/>
              </a:lnSpc>
            </a:pPr>
            <a:r>
              <a:rPr lang="en-US" sz="2400" dirty="0" smtClean="0">
                <a:latin typeface="Adobe Caslon Pro"/>
                <a:cs typeface="Adobe Caslon Pro"/>
              </a:rPr>
              <a:t>Does not improve livelihoods</a:t>
            </a:r>
          </a:p>
          <a:p>
            <a:pPr marL="514350" indent="-514350">
              <a:lnSpc>
                <a:spcPct val="130000"/>
              </a:lnSpc>
            </a:pPr>
            <a:r>
              <a:rPr lang="en-US" sz="2400" dirty="0" smtClean="0">
                <a:latin typeface="Adobe Caslon Pro"/>
                <a:cs typeface="Adobe Caslon Pro"/>
              </a:rPr>
              <a:t>Not a </a:t>
            </a:r>
            <a:r>
              <a:rPr lang="en-US" sz="2400" i="1" dirty="0" smtClean="0">
                <a:latin typeface="Adobe Caslon Pro"/>
                <a:cs typeface="Adobe Caslon Pro"/>
              </a:rPr>
              <a:t>simple</a:t>
            </a:r>
            <a:r>
              <a:rPr lang="en-US" sz="2400" dirty="0" smtClean="0">
                <a:latin typeface="Adobe Caslon Pro"/>
                <a:cs typeface="Adobe Caslon Pro"/>
              </a:rPr>
              <a:t> object</a:t>
            </a:r>
            <a:endParaRPr lang="en-US" sz="2400" dirty="0">
              <a:latin typeface="Adobe Caslon Pro"/>
              <a:cs typeface="Adobe Caslon Pro"/>
            </a:endParaRPr>
          </a:p>
        </p:txBody>
      </p:sp>
    </p:spTree>
    <p:extLst>
      <p:ext uri="{BB962C8B-B14F-4D97-AF65-F5344CB8AC3E}">
        <p14:creationId xmlns:p14="http://schemas.microsoft.com/office/powerpoint/2010/main" val="13121797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427463592"/>
              </p:ext>
            </p:extLst>
          </p:nvPr>
        </p:nvGraphicFramePr>
        <p:xfrm>
          <a:off x="2099734" y="1629305"/>
          <a:ext cx="5181600" cy="3932238"/>
        </p:xfrm>
        <a:graphic>
          <a:graphicData uri="http://schemas.openxmlformats.org/drawingml/2006/table">
            <a:tbl>
              <a:tblPr firstRow="1" bandRow="1">
                <a:tableStyleId>{5C22544A-7EE6-4342-B048-85BDC9FD1C3A}</a:tableStyleId>
              </a:tblPr>
              <a:tblGrid>
                <a:gridCol w="2971800"/>
                <a:gridCol w="2209800"/>
              </a:tblGrid>
              <a:tr h="518202">
                <a:tc>
                  <a:txBody>
                    <a:bodyPr/>
                    <a:lstStyle/>
                    <a:p>
                      <a:endParaRPr lang="en-US" sz="2800"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800" dirty="0" smtClean="0">
                          <a:latin typeface="Adobe Caslon Pro"/>
                          <a:cs typeface="Adobe Caslon Pro"/>
                        </a:rPr>
                        <a:t>OLPC</a:t>
                      </a:r>
                      <a:endParaRPr lang="en-US" sz="2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1097">
                <a:tc>
                  <a:txBody>
                    <a:bodyPr/>
                    <a:lstStyle/>
                    <a:p>
                      <a:r>
                        <a:rPr lang="en-US" sz="2000" b="1" dirty="0" smtClean="0">
                          <a:latin typeface="Adobe Caslon Pro"/>
                          <a:cs typeface="Adobe Caslon Pro"/>
                        </a:rPr>
                        <a:t>What/Who is being developed</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1005921">
                <a:tc>
                  <a:txBody>
                    <a:bodyPr/>
                    <a:lstStyle/>
                    <a:p>
                      <a:r>
                        <a:rPr lang="en-US" sz="2000" b="1" dirty="0" smtClean="0">
                          <a:latin typeface="Adobe Caslon Pro"/>
                          <a:cs typeface="Adobe Caslon Pro"/>
                        </a:rPr>
                        <a:t>Proximate change</a:t>
                      </a:r>
                      <a:r>
                        <a:rPr lang="en-US" sz="2000" b="1" baseline="0" dirty="0" smtClean="0">
                          <a:latin typeface="Adobe Caslon Pro"/>
                          <a:cs typeface="Adobe Caslon Pro"/>
                        </a:rPr>
                        <a:t> (short-term) to be brought about</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1005921">
                <a:tc>
                  <a:txBody>
                    <a:bodyPr/>
                    <a:lstStyle/>
                    <a:p>
                      <a:r>
                        <a:rPr lang="en-US" sz="2000" b="1" dirty="0" smtClean="0">
                          <a:latin typeface="Adobe Caslon Pro"/>
                          <a:cs typeface="Adobe Caslon Pro"/>
                        </a:rPr>
                        <a:t>The eventual outcome</a:t>
                      </a:r>
                      <a:r>
                        <a:rPr lang="en-US" sz="2000" b="1" baseline="0" dirty="0" smtClean="0">
                          <a:latin typeface="Adobe Caslon Pro"/>
                          <a:cs typeface="Adobe Caslon Pro"/>
                        </a:rPr>
                        <a:t> or </a:t>
                      </a:r>
                      <a:r>
                        <a:rPr lang="en-US" sz="2000" b="1" dirty="0" smtClean="0">
                          <a:latin typeface="Adobe Caslon Pro"/>
                          <a:cs typeface="Adobe Caslon Pro"/>
                        </a:rPr>
                        <a:t>development</a:t>
                      </a:r>
                      <a:r>
                        <a:rPr lang="en-US" sz="2000" b="1" baseline="0" dirty="0" smtClean="0">
                          <a:latin typeface="Adobe Caslon Pro"/>
                          <a:cs typeface="Adobe Caslon Pro"/>
                        </a:rPr>
                        <a:t> to accomplish</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tcPr>
                </a:tc>
              </a:tr>
              <a:tr h="701097">
                <a:tc>
                  <a:txBody>
                    <a:bodyPr/>
                    <a:lstStyle/>
                    <a:p>
                      <a:r>
                        <a:rPr lang="en-US" sz="2000" b="1" dirty="0" smtClean="0">
                          <a:latin typeface="Adobe Caslon Pro"/>
                          <a:cs typeface="Adobe Caslon Pro"/>
                        </a:rPr>
                        <a:t>Mechanism for bringing about this</a:t>
                      </a:r>
                      <a:r>
                        <a:rPr lang="en-US" sz="2000" b="1" baseline="0" dirty="0" smtClean="0">
                          <a:latin typeface="Adobe Caslon Pro"/>
                          <a:cs typeface="Adobe Caslon Pro"/>
                        </a:rPr>
                        <a:t> change</a:t>
                      </a:r>
                      <a:endParaRPr lang="en-US" sz="2000" b="1" dirty="0">
                        <a:latin typeface="Adobe Caslon Pro"/>
                        <a:cs typeface="Adobe Caslon Pro"/>
                      </a:endParaRPr>
                    </a:p>
                  </a:txBody>
                  <a:tcPr marT="45724" marB="4572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en-US" sz="1800" dirty="0">
                        <a:latin typeface="Adobe Caslon Pro"/>
                        <a:cs typeface="Adobe Caslon Pro"/>
                      </a:endParaRPr>
                    </a:p>
                  </a:txBody>
                  <a:tcPr marT="45724" marB="4572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Models of Development</a:t>
            </a:r>
            <a:endParaRPr lang="en-US" dirty="0"/>
          </a:p>
        </p:txBody>
      </p:sp>
    </p:spTree>
    <p:extLst>
      <p:ext uri="{BB962C8B-B14F-4D97-AF65-F5344CB8AC3E}">
        <p14:creationId xmlns:p14="http://schemas.microsoft.com/office/powerpoint/2010/main" val="20736508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240833675"/>
              </p:ext>
            </p:extLst>
          </p:nvPr>
        </p:nvGraphicFramePr>
        <p:xfrm>
          <a:off x="762000" y="1828800"/>
          <a:ext cx="7543800" cy="4480500"/>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OLPC</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Kids</a:t>
                      </a:r>
                      <a:r>
                        <a:rPr lang="en-US" sz="2000" baseline="0" dirty="0" smtClean="0">
                          <a:latin typeface="Adobe Caslon Pro"/>
                          <a:cs typeface="Adobe Caslon Pro"/>
                        </a:rPr>
                        <a:t> (elementary school age) [</a:t>
                      </a:r>
                      <a:r>
                        <a:rPr lang="en-US" sz="2000" i="1" baseline="0" dirty="0" smtClean="0">
                          <a:latin typeface="Adobe Caslon Pro"/>
                          <a:cs typeface="Adobe Caslon Pro"/>
                        </a:rPr>
                        <a:t>not schools, teachers</a:t>
                      </a:r>
                      <a:r>
                        <a:rPr lang="en-US" sz="2000" i="0" baseline="0" dirty="0" smtClean="0">
                          <a:latin typeface="Adobe Caslon Pro"/>
                          <a:cs typeface="Adobe Caslon Pro"/>
                        </a:rPr>
                        <a:t>]</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Smarter, more creative</a:t>
                      </a:r>
                      <a:r>
                        <a:rPr lang="en-US" sz="2000" baseline="0" dirty="0" smtClean="0">
                          <a:latin typeface="Adobe Caslon Pro"/>
                          <a:cs typeface="Adobe Caslon Pro"/>
                        </a:rPr>
                        <a:t>, problem-solving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Possibly a better more-educated labor force?</a:t>
                      </a:r>
                      <a:r>
                        <a:rPr lang="en-US" sz="2000" baseline="0" dirty="0" smtClean="0">
                          <a:latin typeface="Adobe Caslon Pro"/>
                          <a:cs typeface="Adobe Caslon Pro"/>
                        </a:rPr>
                        <a:t>  A new generation that can solve the countries’ problems in unique ways?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2000" dirty="0" smtClean="0">
                          <a:latin typeface="Adobe Caslon Pro"/>
                          <a:cs typeface="Adobe Caslon Pro"/>
                        </a:rPr>
                        <a:t>Distribution of a special kind of inexpensive, durable laptop with software that will bring about this evolution</a:t>
                      </a:r>
                      <a:r>
                        <a:rPr lang="en-US" sz="2000" baseline="0" dirty="0" smtClean="0">
                          <a:latin typeface="Adobe Caslon Pro"/>
                          <a:cs typeface="Adobe Caslon Pro"/>
                        </a:rPr>
                        <a:t>/education of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Models of Development</a:t>
            </a:r>
            <a:endParaRPr lang="en-US" dirty="0"/>
          </a:p>
        </p:txBody>
      </p:sp>
    </p:spTree>
    <p:extLst>
      <p:ext uri="{BB962C8B-B14F-4D97-AF65-F5344CB8AC3E}">
        <p14:creationId xmlns:p14="http://schemas.microsoft.com/office/powerpoint/2010/main" val="42714176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Further Reading</a:t>
            </a:r>
            <a:endParaRPr lang="en-US" dirty="0">
              <a:solidFill>
                <a:srgbClr val="E47200"/>
              </a:solidFill>
            </a:endParaRPr>
          </a:p>
        </p:txBody>
      </p:sp>
      <p:sp>
        <p:nvSpPr>
          <p:cNvPr id="5" name="Content Placeholder 2"/>
          <p:cNvSpPr>
            <a:spLocks noGrp="1"/>
          </p:cNvSpPr>
          <p:nvPr>
            <p:ph sz="quarter" idx="1"/>
          </p:nvPr>
        </p:nvSpPr>
        <p:spPr>
          <a:xfrm>
            <a:off x="914400" y="1744132"/>
            <a:ext cx="7315200" cy="4402666"/>
          </a:xfrm>
        </p:spPr>
        <p:txBody>
          <a:bodyPr>
            <a:normAutofit/>
          </a:bodyPr>
          <a:lstStyle/>
          <a:p>
            <a:pPr marL="514350" indent="-514350">
              <a:lnSpc>
                <a:spcPct val="130000"/>
              </a:lnSpc>
            </a:pPr>
            <a:r>
              <a:rPr lang="en-US" sz="2400" dirty="0">
                <a:latin typeface="Adobe Caslon Pro"/>
                <a:cs typeface="Adobe Caslon Pro"/>
              </a:rPr>
              <a:t>OLPC news: </a:t>
            </a:r>
            <a:r>
              <a:rPr lang="en-US" sz="2400" dirty="0">
                <a:latin typeface="Adobe Caslon Pro"/>
                <a:cs typeface="Adobe Caslon Pro"/>
                <a:hlinkClick r:id="rId3"/>
              </a:rPr>
              <a:t>http://www.olpcnews.com/</a:t>
            </a:r>
            <a:endParaRPr lang="en-US" sz="2400" dirty="0">
              <a:latin typeface="Adobe Caslon Pro"/>
              <a:cs typeface="Adobe Caslon Pro"/>
            </a:endParaRPr>
          </a:p>
          <a:p>
            <a:pPr marL="514350" indent="-514350">
              <a:lnSpc>
                <a:spcPct val="130000"/>
              </a:lnSpc>
            </a:pPr>
            <a:r>
              <a:rPr lang="en-US" sz="2400" dirty="0">
                <a:latin typeface="Adobe Caslon Pro"/>
                <a:cs typeface="Adobe Caslon Pro"/>
              </a:rPr>
              <a:t>OLPC website: </a:t>
            </a:r>
            <a:r>
              <a:rPr lang="en-US" sz="2400" dirty="0">
                <a:latin typeface="Adobe Caslon Pro"/>
                <a:cs typeface="Adobe Caslon Pro"/>
                <a:hlinkClick r:id="rId4"/>
              </a:rPr>
              <a:t>http://laptop.org/</a:t>
            </a:r>
            <a:r>
              <a:rPr lang="en-US" sz="2400" dirty="0">
                <a:latin typeface="Adobe Caslon Pro"/>
                <a:cs typeface="Adobe Caslon Pro"/>
              </a:rPr>
              <a:t> </a:t>
            </a:r>
          </a:p>
          <a:p>
            <a:pPr marL="514350" indent="-514350">
              <a:lnSpc>
                <a:spcPct val="130000"/>
              </a:lnSpc>
            </a:pPr>
            <a:r>
              <a:rPr lang="en-US" sz="2400" dirty="0">
                <a:latin typeface="Adobe Caslon Pro"/>
                <a:cs typeface="Adobe Caslon Pro"/>
              </a:rPr>
              <a:t>OLPC </a:t>
            </a:r>
            <a:r>
              <a:rPr lang="en-US" sz="2400" dirty="0" err="1">
                <a:latin typeface="Adobe Caslon Pro"/>
                <a:cs typeface="Adobe Caslon Pro"/>
              </a:rPr>
              <a:t>wiki:</a:t>
            </a:r>
            <a:r>
              <a:rPr lang="en-US" sz="2400" dirty="0" err="1">
                <a:latin typeface="Adobe Caslon Pro"/>
                <a:cs typeface="Adobe Caslon Pro"/>
                <a:hlinkClick r:id="rId5"/>
              </a:rPr>
              <a:t>http</a:t>
            </a:r>
            <a:r>
              <a:rPr lang="en-US" sz="2400" dirty="0">
                <a:latin typeface="Adobe Caslon Pro"/>
                <a:cs typeface="Adobe Caslon Pro"/>
                <a:hlinkClick r:id="rId5"/>
              </a:rPr>
              <a:t>://wiki.laptop.org/go/The_OLPC_Wiki</a:t>
            </a:r>
            <a:endParaRPr lang="en-US" sz="2400" dirty="0">
              <a:latin typeface="Adobe Caslon Pro"/>
              <a:cs typeface="Adobe Caslon Pro"/>
            </a:endParaRPr>
          </a:p>
          <a:p>
            <a:pPr marL="514350" indent="-514350">
              <a:lnSpc>
                <a:spcPct val="130000"/>
              </a:lnSpc>
            </a:pPr>
            <a:r>
              <a:rPr lang="en-US" sz="2400" dirty="0">
                <a:latin typeface="Adobe Caslon Pro"/>
                <a:cs typeface="Adobe Caslon Pro"/>
              </a:rPr>
              <a:t>Other Readings: Alan Kay, Seymour </a:t>
            </a:r>
            <a:r>
              <a:rPr lang="en-US" sz="2400" dirty="0" err="1">
                <a:latin typeface="Adobe Caslon Pro"/>
                <a:cs typeface="Adobe Caslon Pro"/>
              </a:rPr>
              <a:t>Papert</a:t>
            </a:r>
            <a:r>
              <a:rPr lang="en-US" sz="2400" dirty="0">
                <a:latin typeface="Adobe Caslon Pro"/>
                <a:cs typeface="Adobe Caslon Pro"/>
              </a:rPr>
              <a:t>, and </a:t>
            </a:r>
            <a:r>
              <a:rPr lang="en-US" sz="2400" dirty="0" smtClean="0">
                <a:latin typeface="Adobe Caslon Pro"/>
                <a:cs typeface="Adobe Caslon Pro"/>
              </a:rPr>
              <a:t>Nicholas Negroponte’s </a:t>
            </a:r>
            <a:r>
              <a:rPr lang="en-US" sz="2400" u="sng" dirty="0">
                <a:latin typeface="Adobe Caslon Pro"/>
                <a:cs typeface="Adobe Caslon Pro"/>
              </a:rPr>
              <a:t>Being Digital;</a:t>
            </a:r>
            <a:r>
              <a:rPr lang="en-US" sz="2400" dirty="0">
                <a:latin typeface="Adobe Caslon Pro"/>
                <a:cs typeface="Adobe Caslon Pro"/>
              </a:rPr>
              <a:t> </a:t>
            </a:r>
            <a:r>
              <a:rPr lang="en-US" sz="2400" dirty="0" smtClean="0">
                <a:latin typeface="Adobe Caslon Pro"/>
                <a:cs typeface="Adobe Caslon Pro"/>
              </a:rPr>
              <a:t>Oppenheimer’s </a:t>
            </a:r>
            <a:r>
              <a:rPr lang="en-US" sz="2400" u="sng" dirty="0">
                <a:latin typeface="Adobe Caslon Pro"/>
                <a:cs typeface="Adobe Caslon Pro"/>
              </a:rPr>
              <a:t>The Flickering Mind;</a:t>
            </a:r>
            <a:r>
              <a:rPr lang="en-US" sz="2400" dirty="0">
                <a:latin typeface="Adobe Caslon Pro"/>
                <a:cs typeface="Adobe Caslon Pro"/>
              </a:rPr>
              <a:t> </a:t>
            </a:r>
            <a:r>
              <a:rPr lang="en-US" sz="2400" dirty="0" smtClean="0">
                <a:latin typeface="Adobe Caslon Pro"/>
                <a:cs typeface="Adobe Caslon Pro"/>
              </a:rPr>
              <a:t>Easterly’s </a:t>
            </a:r>
            <a:r>
              <a:rPr lang="en-US" sz="2400" u="sng" dirty="0">
                <a:latin typeface="Adobe Caslon Pro"/>
                <a:cs typeface="Adobe Caslon Pro"/>
              </a:rPr>
              <a:t>The White Man’s </a:t>
            </a:r>
            <a:r>
              <a:rPr lang="en-US" sz="2400" u="sng" dirty="0" smtClean="0">
                <a:latin typeface="Adobe Caslon Pro"/>
                <a:cs typeface="Adobe Caslon Pro"/>
              </a:rPr>
              <a:t>Burden</a:t>
            </a:r>
            <a:endParaRPr lang="en-US" sz="2400" dirty="0">
              <a:latin typeface="Adobe Caslon Pro"/>
              <a:cs typeface="Adobe Caslon Pro"/>
            </a:endParaRPr>
          </a:p>
        </p:txBody>
      </p:sp>
    </p:spTree>
    <p:extLst>
      <p:ext uri="{BB962C8B-B14F-4D97-AF65-F5344CB8AC3E}">
        <p14:creationId xmlns:p14="http://schemas.microsoft.com/office/powerpoint/2010/main" val="2977273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Thursday (5/</a:t>
            </a:r>
            <a:r>
              <a:rPr lang="en-US" dirty="0"/>
              <a:t>7</a:t>
            </a:r>
            <a:r>
              <a:rPr lang="en-US" dirty="0" smtClean="0">
                <a:solidFill>
                  <a:srgbClr val="E47200"/>
                </a:solidFill>
              </a:rPr>
              <a:t>)</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lnSpc>
                <a:spcPct val="120000"/>
              </a:lnSpc>
              <a:spcAft>
                <a:spcPts val="600"/>
              </a:spcAft>
            </a:pPr>
            <a:r>
              <a:rPr lang="en-US" sz="2400" dirty="0" smtClean="0">
                <a:latin typeface="Adobe Caslon Pro"/>
                <a:cs typeface="Adobe Caslon Pro"/>
              </a:rPr>
              <a:t>Lecture: Making Technologies Accessible</a:t>
            </a:r>
          </a:p>
          <a:p>
            <a:pPr lvl="1">
              <a:lnSpc>
                <a:spcPct val="120000"/>
              </a:lnSpc>
              <a:spcAft>
                <a:spcPts val="600"/>
              </a:spcAft>
            </a:pPr>
            <a:r>
              <a:rPr lang="en-US" sz="2000" dirty="0" smtClean="0">
                <a:latin typeface="Adobe Caslon Pro"/>
                <a:cs typeface="Adobe Caslon Pro"/>
              </a:rPr>
              <a:t>Guest Lecture by Christo Sims</a:t>
            </a:r>
          </a:p>
          <a:p>
            <a:pPr>
              <a:lnSpc>
                <a:spcPct val="120000"/>
              </a:lnSpc>
              <a:spcAft>
                <a:spcPts val="600"/>
              </a:spcAft>
            </a:pPr>
            <a:r>
              <a:rPr lang="en-US" sz="2400" dirty="0" smtClean="0">
                <a:latin typeface="Adobe Caslon Pro"/>
                <a:cs typeface="Adobe Caslon Pro"/>
              </a:rPr>
              <a:t>Due: Readings (</a:t>
            </a:r>
            <a:r>
              <a:rPr lang="en-US" sz="2400" i="1" dirty="0" smtClean="0">
                <a:latin typeface="Adobe Caslon Pro"/>
                <a:cs typeface="Adobe Caslon Pro"/>
              </a:rPr>
              <a:t>Corbett, Gee, Cockburn, </a:t>
            </a:r>
            <a:r>
              <a:rPr lang="en-US" sz="2400" i="1" dirty="0" err="1" smtClean="0">
                <a:latin typeface="Adobe Caslon Pro"/>
                <a:cs typeface="Adobe Caslon Pro"/>
              </a:rPr>
              <a:t>Kuriyan</a:t>
            </a:r>
            <a:r>
              <a:rPr lang="en-US" sz="2400" i="1" dirty="0" smtClean="0">
                <a:latin typeface="Adobe Caslon Pro"/>
                <a:cs typeface="Adobe Caslon Pro"/>
              </a:rPr>
              <a:t> and </a:t>
            </a:r>
            <a:r>
              <a:rPr lang="en-US" sz="2400" i="1" dirty="0" err="1" smtClean="0">
                <a:latin typeface="Adobe Caslon Pro"/>
                <a:cs typeface="Adobe Caslon Pro"/>
              </a:rPr>
              <a:t>Kitner</a:t>
            </a:r>
            <a:r>
              <a:rPr lang="en-US" sz="2400" dirty="0" smtClean="0">
                <a:latin typeface="Adobe Caslon Pro"/>
                <a:cs typeface="Adobe Caslon Pro"/>
              </a:rPr>
              <a:t>)</a:t>
            </a:r>
          </a:p>
          <a:p>
            <a:pPr>
              <a:lnSpc>
                <a:spcPct val="120000"/>
              </a:lnSpc>
              <a:spcAft>
                <a:spcPts val="600"/>
              </a:spcAft>
            </a:pPr>
            <a:r>
              <a:rPr lang="en-US" sz="2400" dirty="0" smtClean="0">
                <a:latin typeface="Adobe Caslon Pro"/>
                <a:cs typeface="Adobe Caslon Pro"/>
              </a:rPr>
              <a:t>Due: Reading Response 3 </a:t>
            </a:r>
          </a:p>
          <a:p>
            <a:pPr>
              <a:lnSpc>
                <a:spcPct val="120000"/>
              </a:lnSpc>
              <a:spcAft>
                <a:spcPts val="600"/>
              </a:spcAft>
            </a:pPr>
            <a:r>
              <a:rPr lang="en-US" sz="2400" dirty="0" smtClean="0">
                <a:latin typeface="Adobe Caslon Pro"/>
                <a:cs typeface="Adobe Caslon Pro"/>
              </a:rPr>
              <a:t>Time to work </a:t>
            </a:r>
            <a:r>
              <a:rPr lang="en-US" sz="2400" smtClean="0">
                <a:latin typeface="Adobe Caslon Pro"/>
                <a:cs typeface="Adobe Caslon Pro"/>
              </a:rPr>
              <a:t>on Assignment 1</a:t>
            </a:r>
            <a:endParaRPr lang="en-US" sz="2400" dirty="0">
              <a:latin typeface="Adobe Caslon Pro"/>
              <a:cs typeface="Adobe Caslon Pro"/>
            </a:endParaRPr>
          </a:p>
        </p:txBody>
      </p:sp>
    </p:spTree>
    <p:extLst>
      <p:ext uri="{BB962C8B-B14F-4D97-AF65-F5344CB8AC3E}">
        <p14:creationId xmlns:p14="http://schemas.microsoft.com/office/powerpoint/2010/main" val="3872707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Entrepreneurship</a:t>
            </a:r>
            <a:endParaRPr lang="en-US" dirty="0"/>
          </a:p>
        </p:txBody>
      </p:sp>
      <p:sp>
        <p:nvSpPr>
          <p:cNvPr id="3" name="Content Placeholder 2"/>
          <p:cNvSpPr>
            <a:spLocks noGrp="1"/>
          </p:cNvSpPr>
          <p:nvPr>
            <p:ph idx="1"/>
          </p:nvPr>
        </p:nvSpPr>
        <p:spPr>
          <a:xfrm>
            <a:off x="457200" y="1600200"/>
            <a:ext cx="8229600" cy="1915269"/>
          </a:xfrm>
        </p:spPr>
        <p:txBody>
          <a:bodyPr/>
          <a:lstStyle/>
          <a:p>
            <a:r>
              <a:rPr lang="en-US" dirty="0" smtClean="0"/>
              <a:t>View 1: Poor as market</a:t>
            </a:r>
          </a:p>
          <a:p>
            <a:r>
              <a:rPr lang="en-US" dirty="0" smtClean="0"/>
              <a:t>View 2: Emphasizes creativity, ‘giving back’ while engaging market pressures</a:t>
            </a:r>
            <a:endParaRPr lang="en-US" dirty="0"/>
          </a:p>
        </p:txBody>
      </p:sp>
    </p:spTree>
    <p:extLst>
      <p:ext uri="{BB962C8B-B14F-4D97-AF65-F5344CB8AC3E}">
        <p14:creationId xmlns:p14="http://schemas.microsoft.com/office/powerpoint/2010/main" val="22130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274638"/>
            <a:ext cx="8229600" cy="1399962"/>
          </a:xfrm>
        </p:spPr>
        <p:txBody>
          <a:bodyPr>
            <a:normAutofit/>
          </a:bodyPr>
          <a:lstStyle/>
          <a:p>
            <a:r>
              <a:rPr lang="en-US" sz="4000" dirty="0" smtClean="0"/>
              <a:t>Bottom of the Pyramid Perspective</a:t>
            </a:r>
          </a:p>
        </p:txBody>
      </p:sp>
      <p:sp>
        <p:nvSpPr>
          <p:cNvPr id="19459" name="Content Placeholder 2"/>
          <p:cNvSpPr>
            <a:spLocks noGrp="1"/>
          </p:cNvSpPr>
          <p:nvPr>
            <p:ph idx="1"/>
          </p:nvPr>
        </p:nvSpPr>
        <p:spPr>
          <a:xfrm>
            <a:off x="762000" y="1674600"/>
            <a:ext cx="3810000" cy="4572000"/>
          </a:xfrm>
        </p:spPr>
        <p:txBody>
          <a:bodyPr>
            <a:noAutofit/>
          </a:bodyPr>
          <a:lstStyle/>
          <a:p>
            <a:r>
              <a:rPr lang="en-US" sz="2800" dirty="0" smtClean="0"/>
              <a:t>Poverty premium</a:t>
            </a:r>
          </a:p>
          <a:p>
            <a:r>
              <a:rPr lang="en-US" sz="2800" dirty="0" smtClean="0"/>
              <a:t>Myths about the poor</a:t>
            </a:r>
          </a:p>
          <a:p>
            <a:r>
              <a:rPr lang="en-US" sz="2800" dirty="0" smtClean="0"/>
              <a:t>MNCs and their constant search for new markets</a:t>
            </a:r>
          </a:p>
          <a:p>
            <a:r>
              <a:rPr lang="en-US" sz="2800" dirty="0" smtClean="0"/>
              <a:t>Profit margins vs. market size</a:t>
            </a:r>
          </a:p>
          <a:p>
            <a:r>
              <a:rPr lang="en-US" sz="2800" dirty="0" smtClean="0"/>
              <a:t>“</a:t>
            </a:r>
            <a:r>
              <a:rPr lang="en-US" sz="2800" i="1" dirty="0" smtClean="0"/>
              <a:t>enabling dignity and choice through markets”</a:t>
            </a:r>
            <a:endParaRPr lang="en-US" sz="2800" dirty="0" smtClean="0"/>
          </a:p>
        </p:txBody>
      </p:sp>
      <p:pic>
        <p:nvPicPr>
          <p:cNvPr id="12292" name="Picture 4" descr="http://images.pearsoned-ema.com/jpeg/large/9780131877290.jpg"/>
          <p:cNvPicPr>
            <a:picLocks noChangeAspect="1" noChangeArrowheads="1"/>
          </p:cNvPicPr>
          <p:nvPr/>
        </p:nvPicPr>
        <p:blipFill>
          <a:blip r:embed="rId3" cstate="print"/>
          <a:srcRect/>
          <a:stretch>
            <a:fillRect/>
          </a:stretch>
        </p:blipFill>
        <p:spPr bwMode="auto">
          <a:xfrm>
            <a:off x="5285934" y="1524000"/>
            <a:ext cx="2943666" cy="4419600"/>
          </a:xfrm>
          <a:prstGeom prst="rect">
            <a:avLst/>
          </a:prstGeom>
          <a:noFill/>
        </p:spPr>
      </p:pic>
      <p:pic>
        <p:nvPicPr>
          <p:cNvPr id="5" name="Picture 2" descr="http://mediospopulares.com/blog/wp-content/uploads/2010/01/pyramid.jpg"/>
          <p:cNvPicPr>
            <a:picLocks noChangeAspect="1" noChangeArrowheads="1"/>
          </p:cNvPicPr>
          <p:nvPr/>
        </p:nvPicPr>
        <p:blipFill>
          <a:blip r:embed="rId4" cstate="print"/>
          <a:srcRect/>
          <a:stretch>
            <a:fillRect/>
          </a:stretch>
        </p:blipFill>
        <p:spPr bwMode="auto">
          <a:xfrm>
            <a:off x="4648200" y="1985760"/>
            <a:ext cx="3810000" cy="3810000"/>
          </a:xfrm>
          <a:prstGeom prst="rect">
            <a:avLst/>
          </a:prstGeom>
          <a:noFill/>
          <a:ln>
            <a:solidFill>
              <a:schemeClr val="tx1"/>
            </a:solidFill>
          </a:ln>
        </p:spPr>
      </p:pic>
      <p:sp>
        <p:nvSpPr>
          <p:cNvPr id="2" name="TextBox 1"/>
          <p:cNvSpPr txBox="1"/>
          <p:nvPr/>
        </p:nvSpPr>
        <p:spPr>
          <a:xfrm>
            <a:off x="453517" y="6110520"/>
            <a:ext cx="8233283" cy="584776"/>
          </a:xfrm>
          <a:prstGeom prst="rect">
            <a:avLst/>
          </a:prstGeom>
          <a:noFill/>
        </p:spPr>
        <p:txBody>
          <a:bodyPr wrap="square" rtlCol="0">
            <a:spAutoFit/>
          </a:bodyPr>
          <a:lstStyle/>
          <a:p>
            <a:r>
              <a:rPr lang="en-US" sz="1600" dirty="0" err="1">
                <a:latin typeface="Adobe Caslon Pro"/>
                <a:cs typeface="Adobe Caslon Pro"/>
              </a:rPr>
              <a:t>Prahalad</a:t>
            </a:r>
            <a:r>
              <a:rPr lang="en-US" sz="1600" dirty="0">
                <a:latin typeface="Adobe Caslon Pro"/>
                <a:cs typeface="Adobe Caslon Pro"/>
              </a:rPr>
              <a:t>, C.K., and A. Hammond. (2002). “Serving the World’s Poor, Profitably.</a:t>
            </a:r>
            <a:r>
              <a:rPr lang="en-US" sz="1600" i="1" dirty="0">
                <a:latin typeface="Adobe Caslon Pro"/>
                <a:cs typeface="Adobe Caslon Pro"/>
              </a:rPr>
              <a:t>” Harvard Business Review,</a:t>
            </a:r>
            <a:r>
              <a:rPr lang="en-US" sz="1600" dirty="0">
                <a:latin typeface="Adobe Caslon Pro"/>
                <a:cs typeface="Adobe Caslon Pro"/>
              </a:rPr>
              <a:t> Vol. 80, No. 9, p. 48-57.</a:t>
            </a:r>
          </a:p>
        </p:txBody>
      </p:sp>
    </p:spTree>
    <p:extLst>
      <p:ext uri="{BB962C8B-B14F-4D97-AF65-F5344CB8AC3E}">
        <p14:creationId xmlns:p14="http://schemas.microsoft.com/office/powerpoint/2010/main" val="9341331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609600"/>
            <a:ext cx="7772400" cy="1371600"/>
          </a:xfrm>
        </p:spPr>
        <p:txBody>
          <a:bodyPr>
            <a:normAutofit fontScale="90000"/>
          </a:bodyPr>
          <a:lstStyle/>
          <a:p>
            <a:r>
              <a:rPr lang="en-US" dirty="0" smtClean="0"/>
              <a:t/>
            </a:r>
            <a:br>
              <a:rPr lang="en-US" dirty="0" smtClean="0"/>
            </a:br>
            <a:endParaRPr lang="en-US" dirty="0" smtClean="0"/>
          </a:p>
        </p:txBody>
      </p:sp>
      <p:pic>
        <p:nvPicPr>
          <p:cNvPr id="4" name="Picture 2"/>
          <p:cNvPicPr>
            <a:picLocks noChangeAspect="1" noChangeArrowheads="1"/>
          </p:cNvPicPr>
          <p:nvPr/>
        </p:nvPicPr>
        <p:blipFill rotWithShape="1">
          <a:blip r:embed="rId3" cstate="print"/>
          <a:srcRect b="7408"/>
          <a:stretch/>
        </p:blipFill>
        <p:spPr bwMode="auto">
          <a:xfrm>
            <a:off x="685800" y="1030505"/>
            <a:ext cx="8077200" cy="5609167"/>
          </a:xfrm>
          <a:prstGeom prst="rect">
            <a:avLst/>
          </a:prstGeom>
          <a:noFill/>
          <a:ln w="9525">
            <a:noFill/>
            <a:miter lim="800000"/>
            <a:headEnd/>
            <a:tailEnd/>
          </a:ln>
          <a:effectLst/>
        </p:spPr>
      </p:pic>
      <p:sp>
        <p:nvSpPr>
          <p:cNvPr id="5" name="Title 4"/>
          <p:cNvSpPr txBox="1">
            <a:spLocks/>
          </p:cNvSpPr>
          <p:nvPr/>
        </p:nvSpPr>
        <p:spPr>
          <a:xfrm>
            <a:off x="0" y="-204115"/>
            <a:ext cx="9144000" cy="16945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sz="3600" dirty="0" smtClean="0"/>
              <a:t>Giving Back while Engaging </a:t>
            </a:r>
            <a:r>
              <a:rPr lang="en-US" sz="3600" dirty="0"/>
              <a:t>M</a:t>
            </a:r>
            <a:r>
              <a:rPr lang="en-US" sz="3600" dirty="0" smtClean="0"/>
              <a:t>arket </a:t>
            </a:r>
            <a:r>
              <a:rPr lang="en-US" sz="3600" dirty="0"/>
              <a:t>P</a:t>
            </a:r>
            <a:r>
              <a:rPr lang="en-US" sz="3600" dirty="0" smtClean="0"/>
              <a:t>ressures</a:t>
            </a:r>
          </a:p>
        </p:txBody>
      </p:sp>
    </p:spTree>
    <p:extLst>
      <p:ext uri="{BB962C8B-B14F-4D97-AF65-F5344CB8AC3E}">
        <p14:creationId xmlns:p14="http://schemas.microsoft.com/office/powerpoint/2010/main" val="4101401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609600"/>
            <a:ext cx="7772400" cy="1371600"/>
          </a:xfrm>
        </p:spPr>
        <p:txBody>
          <a:bodyPr>
            <a:normAutofit fontScale="90000"/>
          </a:bodyPr>
          <a:lstStyle/>
          <a:p>
            <a:r>
              <a:rPr lang="en-US" dirty="0" smtClean="0"/>
              <a:t>Recent Shifts in Development </a:t>
            </a:r>
            <a:r>
              <a:rPr lang="en-US" dirty="0"/>
              <a:t>T</a:t>
            </a:r>
            <a:r>
              <a:rPr lang="en-US" dirty="0" smtClean="0"/>
              <a:t>hinking and Practice</a:t>
            </a:r>
          </a:p>
        </p:txBody>
      </p:sp>
      <p:sp>
        <p:nvSpPr>
          <p:cNvPr id="8195" name="Content Placeholder 2"/>
          <p:cNvSpPr>
            <a:spLocks noGrp="1"/>
          </p:cNvSpPr>
          <p:nvPr>
            <p:ph idx="1"/>
          </p:nvPr>
        </p:nvSpPr>
        <p:spPr>
          <a:xfrm>
            <a:off x="685799" y="2238841"/>
            <a:ext cx="8248449" cy="2524050"/>
          </a:xfrm>
        </p:spPr>
        <p:txBody>
          <a:bodyPr>
            <a:normAutofit/>
          </a:bodyPr>
          <a:lstStyle/>
          <a:p>
            <a:pPr marL="514350" indent="-514350"/>
            <a:r>
              <a:rPr lang="en-US" sz="2800" dirty="0" smtClean="0"/>
              <a:t>Government aid agencies undergo cuts and criticism</a:t>
            </a:r>
          </a:p>
          <a:p>
            <a:pPr marL="514350" indent="-514350"/>
            <a:r>
              <a:rPr lang="en-US" sz="2800" dirty="0" smtClean="0"/>
              <a:t>Renewed emphasis on measurement and accountability</a:t>
            </a:r>
          </a:p>
          <a:p>
            <a:pPr marL="514350" indent="-514350"/>
            <a:r>
              <a:rPr lang="en-US" sz="2800" dirty="0" smtClean="0"/>
              <a:t>Possibility of self-sustaining and even profitable ventures that target poverty</a:t>
            </a:r>
          </a:p>
        </p:txBody>
      </p:sp>
      <p:sp>
        <p:nvSpPr>
          <p:cNvPr id="5" name="Title 4"/>
          <p:cNvSpPr txBox="1">
            <a:spLocks/>
          </p:cNvSpPr>
          <p:nvPr/>
        </p:nvSpPr>
        <p:spPr>
          <a:xfrm>
            <a:off x="0" y="-88243"/>
            <a:ext cx="9144000" cy="20322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endParaRPr lang="en-US" sz="4000" u="sng" dirty="0" smtClean="0">
              <a:solidFill>
                <a:srgbClr val="FF6600"/>
              </a:solidFill>
            </a:endParaRPr>
          </a:p>
        </p:txBody>
      </p:sp>
    </p:spTree>
    <p:extLst>
      <p:ext uri="{BB962C8B-B14F-4D97-AF65-F5344CB8AC3E}">
        <p14:creationId xmlns:p14="http://schemas.microsoft.com/office/powerpoint/2010/main" val="3939414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15459</TotalTime>
  <Words>2687</Words>
  <Application>Microsoft Macintosh PowerPoint</Application>
  <PresentationFormat>On-screen Show (4:3)</PresentationFormat>
  <Paragraphs>362</Paragraphs>
  <Slides>58</Slides>
  <Notes>56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Information Society &amp; Digital Divide</vt:lpstr>
      <vt:lpstr>On Thursday (5/31)</vt:lpstr>
      <vt:lpstr>Administrivia</vt:lpstr>
      <vt:lpstr>Outline for Today</vt:lpstr>
      <vt:lpstr>Back to the Timeline</vt:lpstr>
      <vt:lpstr>Social Entrepreneurship</vt:lpstr>
      <vt:lpstr>Bottom of the Pyramid Perspective</vt:lpstr>
      <vt:lpstr> </vt:lpstr>
      <vt:lpstr>Recent Shifts in Development Thinking and Practice</vt:lpstr>
      <vt:lpstr>Privatization of Aid</vt:lpstr>
      <vt:lpstr>Corporate Foundations</vt:lpstr>
      <vt:lpstr>Social Entrepreneurship</vt:lpstr>
      <vt:lpstr>Social Entrepreneurship</vt:lpstr>
      <vt:lpstr>Social Entrepreneurs (as Heroes)</vt:lpstr>
      <vt:lpstr>PowerPoint Presentation</vt:lpstr>
      <vt:lpstr>Another Bottom-Up Approach?</vt:lpstr>
      <vt:lpstr>Information Society</vt:lpstr>
      <vt:lpstr>Eras defined by (technological) innovations</vt:lpstr>
      <vt:lpstr>Post-Industrial Society (Bell)</vt:lpstr>
      <vt:lpstr>Network Society (Castells)</vt:lpstr>
      <vt:lpstr>Characterizing Information Societies</vt:lpstr>
      <vt:lpstr>Information Societies</vt:lpstr>
      <vt:lpstr>Information Societies: Criticism</vt:lpstr>
      <vt:lpstr>The UN and the Information Society</vt:lpstr>
      <vt:lpstr>UN World Summits</vt:lpstr>
      <vt:lpstr>World Summit on the Info Society</vt:lpstr>
      <vt:lpstr>The Digital Divide</vt:lpstr>
      <vt:lpstr>Not One But Many</vt:lpstr>
      <vt:lpstr>Redefining ‘Access’</vt:lpstr>
      <vt:lpstr>Leapfrogging</vt:lpstr>
      <vt:lpstr>Leapfrogging</vt:lpstr>
      <vt:lpstr>PowerPoint Presentation</vt:lpstr>
      <vt:lpstr>PowerPoint Presentation</vt:lpstr>
      <vt:lpstr>Approaches to Resource Scarcity</vt:lpstr>
      <vt:lpstr>About the OLPC</vt:lpstr>
      <vt:lpstr>Arguments FOR</vt:lpstr>
      <vt:lpstr>Design Goals</vt:lpstr>
      <vt:lpstr>Design Issues</vt:lpstr>
      <vt:lpstr>PowerPoint Presentation</vt:lpstr>
      <vt:lpstr>PowerPoint Presentation</vt:lpstr>
      <vt:lpstr>Dual-Mode Display</vt:lpstr>
      <vt:lpstr>Dust, Dirt, Heat, Children</vt:lpstr>
      <vt:lpstr>Power Issues </vt:lpstr>
      <vt:lpstr>Maintenance</vt:lpstr>
      <vt:lpstr>Mesh Networking</vt:lpstr>
      <vt:lpstr>Deployment</vt:lpstr>
      <vt:lpstr>Distribution</vt:lpstr>
      <vt:lpstr>Appropriate Technology</vt:lpstr>
      <vt:lpstr>Distribution Woes</vt:lpstr>
      <vt:lpstr>Distribution: New Tactics</vt:lpstr>
      <vt:lpstr>analysis</vt:lpstr>
      <vt:lpstr>Lessons from SCOT</vt:lpstr>
      <vt:lpstr>Remember these?</vt:lpstr>
      <vt:lpstr>PowerPoint Presentation</vt:lpstr>
      <vt:lpstr>PowerPoint Presentation</vt:lpstr>
      <vt:lpstr>Models of Development</vt:lpstr>
      <vt:lpstr>Further Reading</vt:lpstr>
      <vt:lpstr>On Thursday (5/7)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Neha Kumar</cp:lastModifiedBy>
  <cp:revision>246</cp:revision>
  <dcterms:created xsi:type="dcterms:W3CDTF">2012-05-20T06:39:09Z</dcterms:created>
  <dcterms:modified xsi:type="dcterms:W3CDTF">2012-06-07T05:12:32Z</dcterms:modified>
</cp:coreProperties>
</file>