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80" r:id="rId21"/>
    <p:sldId id="276" r:id="rId22"/>
    <p:sldId id="277" r:id="rId23"/>
    <p:sldId id="278" r:id="rId24"/>
    <p:sldId id="279" r:id="rId25"/>
    <p:sldId id="282" r:id="rId26"/>
    <p:sldId id="281" r:id="rId27"/>
    <p:sldId id="283" r:id="rId28"/>
    <p:sldId id="284"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7" d="100"/>
          <a:sy n="107" d="100"/>
        </p:scale>
        <p:origin x="-61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5A8908-43AA-1B45-A4B5-890724078ED9}" type="datetimeFigureOut">
              <a:rPr lang="en-US" smtClean="0"/>
              <a:t>5/23/12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9E756E-CB2C-604E-9359-0893DE084CAE}" type="slidenum">
              <a:rPr lang="en-US" smtClean="0"/>
              <a:t>‹#›</a:t>
            </a:fld>
            <a:endParaRPr lang="en-US"/>
          </a:p>
        </p:txBody>
      </p:sp>
    </p:spTree>
    <p:extLst>
      <p:ext uri="{BB962C8B-B14F-4D97-AF65-F5344CB8AC3E}">
        <p14:creationId xmlns:p14="http://schemas.microsoft.com/office/powerpoint/2010/main" val="383168746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Alejandra</a:t>
            </a:r>
            <a:endParaRPr lang="en-US" dirty="0"/>
          </a:p>
        </p:txBody>
      </p:sp>
      <p:sp>
        <p:nvSpPr>
          <p:cNvPr id="4" name="Slide Number Placeholder 3"/>
          <p:cNvSpPr>
            <a:spLocks noGrp="1"/>
          </p:cNvSpPr>
          <p:nvPr>
            <p:ph type="sldNum" sz="quarter" idx="10"/>
          </p:nvPr>
        </p:nvSpPr>
        <p:spPr/>
        <p:txBody>
          <a:bodyPr/>
          <a:lstStyle/>
          <a:p>
            <a:fld id="{489E756E-CB2C-604E-9359-0893DE084CAE}" type="slidenum">
              <a:rPr lang="en-US" smtClean="0"/>
              <a:t>2</a:t>
            </a:fld>
            <a:endParaRPr lang="en-US"/>
          </a:p>
        </p:txBody>
      </p:sp>
    </p:spTree>
    <p:extLst>
      <p:ext uri="{BB962C8B-B14F-4D97-AF65-F5344CB8AC3E}">
        <p14:creationId xmlns:p14="http://schemas.microsoft.com/office/powerpoint/2010/main" val="19986405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Sarahi</a:t>
            </a:r>
            <a:endParaRPr lang="en-US" dirty="0"/>
          </a:p>
        </p:txBody>
      </p:sp>
      <p:sp>
        <p:nvSpPr>
          <p:cNvPr id="4" name="Slide Number Placeholder 3"/>
          <p:cNvSpPr>
            <a:spLocks noGrp="1"/>
          </p:cNvSpPr>
          <p:nvPr>
            <p:ph type="sldNum" sz="quarter" idx="10"/>
          </p:nvPr>
        </p:nvSpPr>
        <p:spPr/>
        <p:txBody>
          <a:bodyPr/>
          <a:lstStyle/>
          <a:p>
            <a:fld id="{489E756E-CB2C-604E-9359-0893DE084CAE}" type="slidenum">
              <a:rPr lang="en-US" smtClean="0"/>
              <a:t>12</a:t>
            </a:fld>
            <a:endParaRPr lang="en-US"/>
          </a:p>
        </p:txBody>
      </p:sp>
    </p:spTree>
    <p:extLst>
      <p:ext uri="{BB962C8B-B14F-4D97-AF65-F5344CB8AC3E}">
        <p14:creationId xmlns:p14="http://schemas.microsoft.com/office/powerpoint/2010/main" val="3452218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92824 </a:t>
            </a:r>
            <a:r>
              <a:rPr lang="en-US" dirty="0" err="1" smtClean="0"/>
              <a:t>Teng</a:t>
            </a:r>
            <a:endParaRPr lang="en-US" dirty="0"/>
          </a:p>
        </p:txBody>
      </p:sp>
      <p:sp>
        <p:nvSpPr>
          <p:cNvPr id="4" name="Slide Number Placeholder 3"/>
          <p:cNvSpPr>
            <a:spLocks noGrp="1"/>
          </p:cNvSpPr>
          <p:nvPr>
            <p:ph type="sldNum" sz="quarter" idx="10"/>
          </p:nvPr>
        </p:nvSpPr>
        <p:spPr/>
        <p:txBody>
          <a:bodyPr/>
          <a:lstStyle/>
          <a:p>
            <a:fld id="{489E756E-CB2C-604E-9359-0893DE084CAE}" type="slidenum">
              <a:rPr lang="en-US" smtClean="0"/>
              <a:t>13</a:t>
            </a:fld>
            <a:endParaRPr lang="en-US"/>
          </a:p>
        </p:txBody>
      </p:sp>
    </p:spTree>
    <p:extLst>
      <p:ext uri="{BB962C8B-B14F-4D97-AF65-F5344CB8AC3E}">
        <p14:creationId xmlns:p14="http://schemas.microsoft.com/office/powerpoint/2010/main" val="1144234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Alex – </a:t>
            </a:r>
            <a:r>
              <a:rPr lang="en-US" dirty="0" err="1" smtClean="0"/>
              <a:t>Yuzhe</a:t>
            </a:r>
            <a:r>
              <a:rPr lang="en-US" dirty="0" smtClean="0"/>
              <a:t> Zhang</a:t>
            </a:r>
            <a:endParaRPr lang="en-US" dirty="0"/>
          </a:p>
        </p:txBody>
      </p:sp>
      <p:sp>
        <p:nvSpPr>
          <p:cNvPr id="4" name="Slide Number Placeholder 3"/>
          <p:cNvSpPr>
            <a:spLocks noGrp="1"/>
          </p:cNvSpPr>
          <p:nvPr>
            <p:ph type="sldNum" sz="quarter" idx="10"/>
          </p:nvPr>
        </p:nvSpPr>
        <p:spPr/>
        <p:txBody>
          <a:bodyPr/>
          <a:lstStyle/>
          <a:p>
            <a:fld id="{489E756E-CB2C-604E-9359-0893DE084CAE}" type="slidenum">
              <a:rPr lang="en-US" smtClean="0"/>
              <a:t>14</a:t>
            </a:fld>
            <a:endParaRPr lang="en-US"/>
          </a:p>
        </p:txBody>
      </p:sp>
    </p:spTree>
    <p:extLst>
      <p:ext uri="{BB962C8B-B14F-4D97-AF65-F5344CB8AC3E}">
        <p14:creationId xmlns:p14="http://schemas.microsoft.com/office/powerpoint/2010/main" val="2464741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eeweng</a:t>
            </a:r>
            <a:endParaRPr lang="en-US" dirty="0"/>
          </a:p>
        </p:txBody>
      </p:sp>
      <p:sp>
        <p:nvSpPr>
          <p:cNvPr id="4" name="Slide Number Placeholder 3"/>
          <p:cNvSpPr>
            <a:spLocks noGrp="1"/>
          </p:cNvSpPr>
          <p:nvPr>
            <p:ph type="sldNum" sz="quarter" idx="10"/>
          </p:nvPr>
        </p:nvSpPr>
        <p:spPr/>
        <p:txBody>
          <a:bodyPr/>
          <a:lstStyle/>
          <a:p>
            <a:fld id="{489E756E-CB2C-604E-9359-0893DE084CAE}" type="slidenum">
              <a:rPr lang="en-US" smtClean="0"/>
              <a:t>15</a:t>
            </a:fld>
            <a:endParaRPr lang="en-US"/>
          </a:p>
        </p:txBody>
      </p:sp>
    </p:spTree>
    <p:extLst>
      <p:ext uri="{BB962C8B-B14F-4D97-AF65-F5344CB8AC3E}">
        <p14:creationId xmlns:p14="http://schemas.microsoft.com/office/powerpoint/2010/main" val="5571362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bianca</a:t>
            </a:r>
            <a:endParaRPr lang="en-US" dirty="0"/>
          </a:p>
        </p:txBody>
      </p:sp>
      <p:sp>
        <p:nvSpPr>
          <p:cNvPr id="4" name="Slide Number Placeholder 3"/>
          <p:cNvSpPr>
            <a:spLocks noGrp="1"/>
          </p:cNvSpPr>
          <p:nvPr>
            <p:ph type="sldNum" sz="quarter" idx="10"/>
          </p:nvPr>
        </p:nvSpPr>
        <p:spPr/>
        <p:txBody>
          <a:bodyPr/>
          <a:lstStyle/>
          <a:p>
            <a:fld id="{489E756E-CB2C-604E-9359-0893DE084CAE}" type="slidenum">
              <a:rPr lang="en-US" smtClean="0"/>
              <a:t>16</a:t>
            </a:fld>
            <a:endParaRPr lang="en-US"/>
          </a:p>
        </p:txBody>
      </p:sp>
    </p:spTree>
    <p:extLst>
      <p:ext uri="{BB962C8B-B14F-4D97-AF65-F5344CB8AC3E}">
        <p14:creationId xmlns:p14="http://schemas.microsoft.com/office/powerpoint/2010/main" val="18084273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elisa</a:t>
            </a:r>
            <a:endParaRPr lang="en-US" dirty="0"/>
          </a:p>
        </p:txBody>
      </p:sp>
      <p:sp>
        <p:nvSpPr>
          <p:cNvPr id="4" name="Slide Number Placeholder 3"/>
          <p:cNvSpPr>
            <a:spLocks noGrp="1"/>
          </p:cNvSpPr>
          <p:nvPr>
            <p:ph type="sldNum" sz="quarter" idx="10"/>
          </p:nvPr>
        </p:nvSpPr>
        <p:spPr/>
        <p:txBody>
          <a:bodyPr/>
          <a:lstStyle/>
          <a:p>
            <a:fld id="{489E756E-CB2C-604E-9359-0893DE084CAE}" type="slidenum">
              <a:rPr lang="en-US" smtClean="0"/>
              <a:t>17</a:t>
            </a:fld>
            <a:endParaRPr lang="en-US"/>
          </a:p>
        </p:txBody>
      </p:sp>
    </p:spTree>
    <p:extLst>
      <p:ext uri="{BB962C8B-B14F-4D97-AF65-F5344CB8AC3E}">
        <p14:creationId xmlns:p14="http://schemas.microsoft.com/office/powerpoint/2010/main" val="4975181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daniela</a:t>
            </a:r>
            <a:endParaRPr lang="en-US" dirty="0"/>
          </a:p>
        </p:txBody>
      </p:sp>
      <p:sp>
        <p:nvSpPr>
          <p:cNvPr id="4" name="Slide Number Placeholder 3"/>
          <p:cNvSpPr>
            <a:spLocks noGrp="1"/>
          </p:cNvSpPr>
          <p:nvPr>
            <p:ph type="sldNum" sz="quarter" idx="10"/>
          </p:nvPr>
        </p:nvSpPr>
        <p:spPr/>
        <p:txBody>
          <a:bodyPr/>
          <a:lstStyle/>
          <a:p>
            <a:fld id="{489E756E-CB2C-604E-9359-0893DE084CAE}" type="slidenum">
              <a:rPr lang="en-US" smtClean="0"/>
              <a:t>18</a:t>
            </a:fld>
            <a:endParaRPr lang="en-US"/>
          </a:p>
        </p:txBody>
      </p:sp>
    </p:spTree>
    <p:extLst>
      <p:ext uri="{BB962C8B-B14F-4D97-AF65-F5344CB8AC3E}">
        <p14:creationId xmlns:p14="http://schemas.microsoft.com/office/powerpoint/2010/main" val="20561445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melissa</a:t>
            </a:r>
            <a:endParaRPr lang="en-US" dirty="0"/>
          </a:p>
        </p:txBody>
      </p:sp>
      <p:sp>
        <p:nvSpPr>
          <p:cNvPr id="4" name="Slide Number Placeholder 3"/>
          <p:cNvSpPr>
            <a:spLocks noGrp="1"/>
          </p:cNvSpPr>
          <p:nvPr>
            <p:ph type="sldNum" sz="quarter" idx="10"/>
          </p:nvPr>
        </p:nvSpPr>
        <p:spPr/>
        <p:txBody>
          <a:bodyPr/>
          <a:lstStyle/>
          <a:p>
            <a:fld id="{489E756E-CB2C-604E-9359-0893DE084CAE}" type="slidenum">
              <a:rPr lang="en-US" smtClean="0"/>
              <a:t>19</a:t>
            </a:fld>
            <a:endParaRPr lang="en-US"/>
          </a:p>
        </p:txBody>
      </p:sp>
    </p:spTree>
    <p:extLst>
      <p:ext uri="{BB962C8B-B14F-4D97-AF65-F5344CB8AC3E}">
        <p14:creationId xmlns:p14="http://schemas.microsoft.com/office/powerpoint/2010/main" val="2086792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frankie</a:t>
            </a:r>
            <a:endParaRPr lang="en-US" dirty="0"/>
          </a:p>
        </p:txBody>
      </p:sp>
      <p:sp>
        <p:nvSpPr>
          <p:cNvPr id="4" name="Slide Number Placeholder 3"/>
          <p:cNvSpPr>
            <a:spLocks noGrp="1"/>
          </p:cNvSpPr>
          <p:nvPr>
            <p:ph type="sldNum" sz="quarter" idx="10"/>
          </p:nvPr>
        </p:nvSpPr>
        <p:spPr/>
        <p:txBody>
          <a:bodyPr/>
          <a:lstStyle/>
          <a:p>
            <a:fld id="{489E756E-CB2C-604E-9359-0893DE084CAE}" type="slidenum">
              <a:rPr lang="en-US" smtClean="0"/>
              <a:t>20</a:t>
            </a:fld>
            <a:endParaRPr lang="en-US"/>
          </a:p>
        </p:txBody>
      </p:sp>
    </p:spTree>
    <p:extLst>
      <p:ext uri="{BB962C8B-B14F-4D97-AF65-F5344CB8AC3E}">
        <p14:creationId xmlns:p14="http://schemas.microsoft.com/office/powerpoint/2010/main" val="2086792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Tang</a:t>
            </a:r>
            <a:r>
              <a:rPr lang="en-US" baseline="0" dirty="0" smtClean="0"/>
              <a:t> wan </a:t>
            </a:r>
            <a:r>
              <a:rPr lang="en-US" baseline="0" dirty="0" err="1" smtClean="0"/>
              <a:t>xuan</a:t>
            </a:r>
            <a:endParaRPr lang="en-US" dirty="0"/>
          </a:p>
        </p:txBody>
      </p:sp>
      <p:sp>
        <p:nvSpPr>
          <p:cNvPr id="4" name="Slide Number Placeholder 3"/>
          <p:cNvSpPr>
            <a:spLocks noGrp="1"/>
          </p:cNvSpPr>
          <p:nvPr>
            <p:ph type="sldNum" sz="quarter" idx="10"/>
          </p:nvPr>
        </p:nvSpPr>
        <p:spPr/>
        <p:txBody>
          <a:bodyPr/>
          <a:lstStyle/>
          <a:p>
            <a:fld id="{489E756E-CB2C-604E-9359-0893DE084CAE}" type="slidenum">
              <a:rPr lang="en-US" smtClean="0"/>
              <a:t>21</a:t>
            </a:fld>
            <a:endParaRPr lang="en-US"/>
          </a:p>
        </p:txBody>
      </p:sp>
    </p:spTree>
    <p:extLst>
      <p:ext uri="{BB962C8B-B14F-4D97-AF65-F5344CB8AC3E}">
        <p14:creationId xmlns:p14="http://schemas.microsoft.com/office/powerpoint/2010/main" val="208679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Nelda</a:t>
            </a:r>
            <a:endParaRPr lang="en-US" dirty="0"/>
          </a:p>
        </p:txBody>
      </p:sp>
      <p:sp>
        <p:nvSpPr>
          <p:cNvPr id="4" name="Slide Number Placeholder 3"/>
          <p:cNvSpPr>
            <a:spLocks noGrp="1"/>
          </p:cNvSpPr>
          <p:nvPr>
            <p:ph type="sldNum" sz="quarter" idx="10"/>
          </p:nvPr>
        </p:nvSpPr>
        <p:spPr/>
        <p:txBody>
          <a:bodyPr/>
          <a:lstStyle/>
          <a:p>
            <a:fld id="{489E756E-CB2C-604E-9359-0893DE084CAE}" type="slidenum">
              <a:rPr lang="en-US" smtClean="0"/>
              <a:t>3</a:t>
            </a:fld>
            <a:endParaRPr lang="en-US"/>
          </a:p>
        </p:txBody>
      </p:sp>
    </p:spTree>
    <p:extLst>
      <p:ext uri="{BB962C8B-B14F-4D97-AF65-F5344CB8AC3E}">
        <p14:creationId xmlns:p14="http://schemas.microsoft.com/office/powerpoint/2010/main" val="10795997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marc</a:t>
            </a:r>
            <a:endParaRPr lang="en-US" dirty="0"/>
          </a:p>
        </p:txBody>
      </p:sp>
      <p:sp>
        <p:nvSpPr>
          <p:cNvPr id="4" name="Slide Number Placeholder 3"/>
          <p:cNvSpPr>
            <a:spLocks noGrp="1"/>
          </p:cNvSpPr>
          <p:nvPr>
            <p:ph type="sldNum" sz="quarter" idx="10"/>
          </p:nvPr>
        </p:nvSpPr>
        <p:spPr/>
        <p:txBody>
          <a:bodyPr/>
          <a:lstStyle/>
          <a:p>
            <a:fld id="{489E756E-CB2C-604E-9359-0893DE084CAE}" type="slidenum">
              <a:rPr lang="en-US" smtClean="0"/>
              <a:t>22</a:t>
            </a:fld>
            <a:endParaRPr lang="en-US"/>
          </a:p>
        </p:txBody>
      </p:sp>
    </p:spTree>
    <p:extLst>
      <p:ext uri="{BB962C8B-B14F-4D97-AF65-F5344CB8AC3E}">
        <p14:creationId xmlns:p14="http://schemas.microsoft.com/office/powerpoint/2010/main" val="2086792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weiwei</a:t>
            </a:r>
            <a:endParaRPr lang="en-US" dirty="0"/>
          </a:p>
        </p:txBody>
      </p:sp>
      <p:sp>
        <p:nvSpPr>
          <p:cNvPr id="4" name="Slide Number Placeholder 3"/>
          <p:cNvSpPr>
            <a:spLocks noGrp="1"/>
          </p:cNvSpPr>
          <p:nvPr>
            <p:ph type="sldNum" sz="quarter" idx="10"/>
          </p:nvPr>
        </p:nvSpPr>
        <p:spPr/>
        <p:txBody>
          <a:bodyPr/>
          <a:lstStyle/>
          <a:p>
            <a:fld id="{489E756E-CB2C-604E-9359-0893DE084CAE}" type="slidenum">
              <a:rPr lang="en-US" smtClean="0"/>
              <a:t>23</a:t>
            </a:fld>
            <a:endParaRPr lang="en-US"/>
          </a:p>
        </p:txBody>
      </p:sp>
    </p:spTree>
    <p:extLst>
      <p:ext uri="{BB962C8B-B14F-4D97-AF65-F5344CB8AC3E}">
        <p14:creationId xmlns:p14="http://schemas.microsoft.com/office/powerpoint/2010/main" val="2086792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happy</a:t>
            </a:r>
            <a:endParaRPr lang="en-US" dirty="0"/>
          </a:p>
        </p:txBody>
      </p:sp>
      <p:sp>
        <p:nvSpPr>
          <p:cNvPr id="4" name="Slide Number Placeholder 3"/>
          <p:cNvSpPr>
            <a:spLocks noGrp="1"/>
          </p:cNvSpPr>
          <p:nvPr>
            <p:ph type="sldNum" sz="quarter" idx="10"/>
          </p:nvPr>
        </p:nvSpPr>
        <p:spPr/>
        <p:txBody>
          <a:bodyPr/>
          <a:lstStyle/>
          <a:p>
            <a:fld id="{489E756E-CB2C-604E-9359-0893DE084CAE}" type="slidenum">
              <a:rPr lang="en-US" smtClean="0"/>
              <a:t>24</a:t>
            </a:fld>
            <a:endParaRPr lang="en-US"/>
          </a:p>
        </p:txBody>
      </p:sp>
    </p:spTree>
    <p:extLst>
      <p:ext uri="{BB962C8B-B14F-4D97-AF65-F5344CB8AC3E}">
        <p14:creationId xmlns:p14="http://schemas.microsoft.com/office/powerpoint/2010/main" val="2086792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liu</a:t>
            </a:r>
            <a:endParaRPr lang="en-US" dirty="0"/>
          </a:p>
        </p:txBody>
      </p:sp>
      <p:sp>
        <p:nvSpPr>
          <p:cNvPr id="4" name="Slide Number Placeholder 3"/>
          <p:cNvSpPr>
            <a:spLocks noGrp="1"/>
          </p:cNvSpPr>
          <p:nvPr>
            <p:ph type="sldNum" sz="quarter" idx="10"/>
          </p:nvPr>
        </p:nvSpPr>
        <p:spPr/>
        <p:txBody>
          <a:bodyPr/>
          <a:lstStyle/>
          <a:p>
            <a:fld id="{489E756E-CB2C-604E-9359-0893DE084CAE}" type="slidenum">
              <a:rPr lang="en-US" smtClean="0"/>
              <a:t>25</a:t>
            </a:fld>
            <a:endParaRPr lang="en-US"/>
          </a:p>
        </p:txBody>
      </p:sp>
    </p:spTree>
    <p:extLst>
      <p:ext uri="{BB962C8B-B14F-4D97-AF65-F5344CB8AC3E}">
        <p14:creationId xmlns:p14="http://schemas.microsoft.com/office/powerpoint/2010/main" val="2086792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Jing Li</a:t>
            </a:r>
            <a:endParaRPr lang="en-US" dirty="0"/>
          </a:p>
        </p:txBody>
      </p:sp>
      <p:sp>
        <p:nvSpPr>
          <p:cNvPr id="4" name="Slide Number Placeholder 3"/>
          <p:cNvSpPr>
            <a:spLocks noGrp="1"/>
          </p:cNvSpPr>
          <p:nvPr>
            <p:ph type="sldNum" sz="quarter" idx="10"/>
          </p:nvPr>
        </p:nvSpPr>
        <p:spPr/>
        <p:txBody>
          <a:bodyPr/>
          <a:lstStyle/>
          <a:p>
            <a:fld id="{489E756E-CB2C-604E-9359-0893DE084CAE}" type="slidenum">
              <a:rPr lang="en-US" smtClean="0"/>
              <a:t>26</a:t>
            </a:fld>
            <a:endParaRPr lang="en-US"/>
          </a:p>
        </p:txBody>
      </p:sp>
    </p:spTree>
    <p:extLst>
      <p:ext uri="{BB962C8B-B14F-4D97-AF65-F5344CB8AC3E}">
        <p14:creationId xmlns:p14="http://schemas.microsoft.com/office/powerpoint/2010/main" val="2086792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Zhang </a:t>
            </a:r>
            <a:r>
              <a:rPr lang="en-US" dirty="0" err="1" smtClean="0"/>
              <a:t>meng</a:t>
            </a:r>
            <a:endParaRPr lang="en-US" dirty="0"/>
          </a:p>
        </p:txBody>
      </p:sp>
      <p:sp>
        <p:nvSpPr>
          <p:cNvPr id="4" name="Slide Number Placeholder 3"/>
          <p:cNvSpPr>
            <a:spLocks noGrp="1"/>
          </p:cNvSpPr>
          <p:nvPr>
            <p:ph type="sldNum" sz="quarter" idx="10"/>
          </p:nvPr>
        </p:nvSpPr>
        <p:spPr/>
        <p:txBody>
          <a:bodyPr/>
          <a:lstStyle/>
          <a:p>
            <a:fld id="{489E756E-CB2C-604E-9359-0893DE084CAE}" type="slidenum">
              <a:rPr lang="en-US" smtClean="0"/>
              <a:t>27</a:t>
            </a:fld>
            <a:endParaRPr lang="en-US"/>
          </a:p>
        </p:txBody>
      </p:sp>
    </p:spTree>
    <p:extLst>
      <p:ext uri="{BB962C8B-B14F-4D97-AF65-F5344CB8AC3E}">
        <p14:creationId xmlns:p14="http://schemas.microsoft.com/office/powerpoint/2010/main" val="38438714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huiying</a:t>
            </a:r>
            <a:endParaRPr lang="en-US" dirty="0"/>
          </a:p>
        </p:txBody>
      </p:sp>
      <p:sp>
        <p:nvSpPr>
          <p:cNvPr id="4" name="Slide Number Placeholder 3"/>
          <p:cNvSpPr>
            <a:spLocks noGrp="1"/>
          </p:cNvSpPr>
          <p:nvPr>
            <p:ph type="sldNum" sz="quarter" idx="10"/>
          </p:nvPr>
        </p:nvSpPr>
        <p:spPr/>
        <p:txBody>
          <a:bodyPr/>
          <a:lstStyle/>
          <a:p>
            <a:fld id="{489E756E-CB2C-604E-9359-0893DE084CAE}" type="slidenum">
              <a:rPr lang="en-US" smtClean="0"/>
              <a:t>28</a:t>
            </a:fld>
            <a:endParaRPr lang="en-US"/>
          </a:p>
        </p:txBody>
      </p:sp>
    </p:spTree>
    <p:extLst>
      <p:ext uri="{BB962C8B-B14F-4D97-AF65-F5344CB8AC3E}">
        <p14:creationId xmlns:p14="http://schemas.microsoft.com/office/powerpoint/2010/main" val="27355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Rogelio</a:t>
            </a:r>
            <a:endParaRPr lang="en-US" dirty="0"/>
          </a:p>
        </p:txBody>
      </p:sp>
      <p:sp>
        <p:nvSpPr>
          <p:cNvPr id="4" name="Slide Number Placeholder 3"/>
          <p:cNvSpPr>
            <a:spLocks noGrp="1"/>
          </p:cNvSpPr>
          <p:nvPr>
            <p:ph type="sldNum" sz="quarter" idx="10"/>
          </p:nvPr>
        </p:nvSpPr>
        <p:spPr/>
        <p:txBody>
          <a:bodyPr/>
          <a:lstStyle/>
          <a:p>
            <a:fld id="{489E756E-CB2C-604E-9359-0893DE084CAE}" type="slidenum">
              <a:rPr lang="en-US" smtClean="0"/>
              <a:t>4</a:t>
            </a:fld>
            <a:endParaRPr lang="en-US"/>
          </a:p>
        </p:txBody>
      </p:sp>
    </p:spTree>
    <p:extLst>
      <p:ext uri="{BB962C8B-B14F-4D97-AF65-F5344CB8AC3E}">
        <p14:creationId xmlns:p14="http://schemas.microsoft.com/office/powerpoint/2010/main" val="2450389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Perrie</a:t>
            </a:r>
            <a:endParaRPr lang="en-US" dirty="0"/>
          </a:p>
        </p:txBody>
      </p:sp>
      <p:sp>
        <p:nvSpPr>
          <p:cNvPr id="4" name="Slide Number Placeholder 3"/>
          <p:cNvSpPr>
            <a:spLocks noGrp="1"/>
          </p:cNvSpPr>
          <p:nvPr>
            <p:ph type="sldNum" sz="quarter" idx="10"/>
          </p:nvPr>
        </p:nvSpPr>
        <p:spPr/>
        <p:txBody>
          <a:bodyPr/>
          <a:lstStyle/>
          <a:p>
            <a:fld id="{489E756E-CB2C-604E-9359-0893DE084CAE}" type="slidenum">
              <a:rPr lang="en-US" smtClean="0"/>
              <a:t>5</a:t>
            </a:fld>
            <a:endParaRPr lang="en-US"/>
          </a:p>
        </p:txBody>
      </p:sp>
    </p:spTree>
    <p:extLst>
      <p:ext uri="{BB962C8B-B14F-4D97-AF65-F5344CB8AC3E}">
        <p14:creationId xmlns:p14="http://schemas.microsoft.com/office/powerpoint/2010/main" val="3213642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Yiwen</a:t>
            </a:r>
            <a:r>
              <a:rPr lang="en-US" baseline="0" dirty="0" smtClean="0"/>
              <a:t> </a:t>
            </a:r>
            <a:r>
              <a:rPr lang="en-US" baseline="0" dirty="0" err="1" smtClean="0"/>
              <a:t>Luo</a:t>
            </a:r>
            <a:endParaRPr lang="en-US" dirty="0"/>
          </a:p>
        </p:txBody>
      </p:sp>
      <p:sp>
        <p:nvSpPr>
          <p:cNvPr id="4" name="Slide Number Placeholder 3"/>
          <p:cNvSpPr>
            <a:spLocks noGrp="1"/>
          </p:cNvSpPr>
          <p:nvPr>
            <p:ph type="sldNum" sz="quarter" idx="10"/>
          </p:nvPr>
        </p:nvSpPr>
        <p:spPr/>
        <p:txBody>
          <a:bodyPr/>
          <a:lstStyle/>
          <a:p>
            <a:fld id="{489E756E-CB2C-604E-9359-0893DE084CAE}" type="slidenum">
              <a:rPr lang="en-US" smtClean="0"/>
              <a:t>7</a:t>
            </a:fld>
            <a:endParaRPr lang="en-US"/>
          </a:p>
        </p:txBody>
      </p:sp>
    </p:spTree>
    <p:extLst>
      <p:ext uri="{BB962C8B-B14F-4D97-AF65-F5344CB8AC3E}">
        <p14:creationId xmlns:p14="http://schemas.microsoft.com/office/powerpoint/2010/main" val="1768210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Caterine</a:t>
            </a:r>
            <a:endParaRPr lang="en-US" dirty="0"/>
          </a:p>
        </p:txBody>
      </p:sp>
      <p:sp>
        <p:nvSpPr>
          <p:cNvPr id="4" name="Slide Number Placeholder 3"/>
          <p:cNvSpPr>
            <a:spLocks noGrp="1"/>
          </p:cNvSpPr>
          <p:nvPr>
            <p:ph type="sldNum" sz="quarter" idx="10"/>
          </p:nvPr>
        </p:nvSpPr>
        <p:spPr/>
        <p:txBody>
          <a:bodyPr/>
          <a:lstStyle/>
          <a:p>
            <a:fld id="{489E756E-CB2C-604E-9359-0893DE084CAE}" type="slidenum">
              <a:rPr lang="en-US" smtClean="0"/>
              <a:t>8</a:t>
            </a:fld>
            <a:endParaRPr lang="en-US"/>
          </a:p>
        </p:txBody>
      </p:sp>
    </p:spTree>
    <p:extLst>
      <p:ext uri="{BB962C8B-B14F-4D97-AF65-F5344CB8AC3E}">
        <p14:creationId xmlns:p14="http://schemas.microsoft.com/office/powerpoint/2010/main" val="3550779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Jesha</a:t>
            </a:r>
            <a:endParaRPr lang="en-US" dirty="0"/>
          </a:p>
        </p:txBody>
      </p:sp>
      <p:sp>
        <p:nvSpPr>
          <p:cNvPr id="4" name="Slide Number Placeholder 3"/>
          <p:cNvSpPr>
            <a:spLocks noGrp="1"/>
          </p:cNvSpPr>
          <p:nvPr>
            <p:ph type="sldNum" sz="quarter" idx="10"/>
          </p:nvPr>
        </p:nvSpPr>
        <p:spPr/>
        <p:txBody>
          <a:bodyPr/>
          <a:lstStyle/>
          <a:p>
            <a:fld id="{489E756E-CB2C-604E-9359-0893DE084CAE}" type="slidenum">
              <a:rPr lang="en-US" smtClean="0"/>
              <a:t>9</a:t>
            </a:fld>
            <a:endParaRPr lang="en-US"/>
          </a:p>
        </p:txBody>
      </p:sp>
    </p:spTree>
    <p:extLst>
      <p:ext uri="{BB962C8B-B14F-4D97-AF65-F5344CB8AC3E}">
        <p14:creationId xmlns:p14="http://schemas.microsoft.com/office/powerpoint/2010/main" val="2357147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Liu</a:t>
            </a:r>
            <a:r>
              <a:rPr lang="en-US" baseline="0" dirty="0" smtClean="0"/>
              <a:t> </a:t>
            </a:r>
            <a:r>
              <a:rPr lang="en-US" baseline="0" dirty="0" err="1" smtClean="0"/>
              <a:t>Qinglai</a:t>
            </a:r>
            <a:endParaRPr lang="en-US" dirty="0"/>
          </a:p>
        </p:txBody>
      </p:sp>
      <p:sp>
        <p:nvSpPr>
          <p:cNvPr id="4" name="Slide Number Placeholder 3"/>
          <p:cNvSpPr>
            <a:spLocks noGrp="1"/>
          </p:cNvSpPr>
          <p:nvPr>
            <p:ph type="sldNum" sz="quarter" idx="10"/>
          </p:nvPr>
        </p:nvSpPr>
        <p:spPr/>
        <p:txBody>
          <a:bodyPr/>
          <a:lstStyle/>
          <a:p>
            <a:fld id="{489E756E-CB2C-604E-9359-0893DE084CAE}" type="slidenum">
              <a:rPr lang="en-US" smtClean="0"/>
              <a:t>10</a:t>
            </a:fld>
            <a:endParaRPr lang="en-US"/>
          </a:p>
        </p:txBody>
      </p:sp>
    </p:spTree>
    <p:extLst>
      <p:ext uri="{BB962C8B-B14F-4D97-AF65-F5344CB8AC3E}">
        <p14:creationId xmlns:p14="http://schemas.microsoft.com/office/powerpoint/2010/main" val="513073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Sunyi</a:t>
            </a:r>
            <a:endParaRPr lang="en-US" dirty="0"/>
          </a:p>
        </p:txBody>
      </p:sp>
      <p:sp>
        <p:nvSpPr>
          <p:cNvPr id="4" name="Slide Number Placeholder 3"/>
          <p:cNvSpPr>
            <a:spLocks noGrp="1"/>
          </p:cNvSpPr>
          <p:nvPr>
            <p:ph type="sldNum" sz="quarter" idx="10"/>
          </p:nvPr>
        </p:nvSpPr>
        <p:spPr/>
        <p:txBody>
          <a:bodyPr/>
          <a:lstStyle/>
          <a:p>
            <a:fld id="{489E756E-CB2C-604E-9359-0893DE084CAE}" type="slidenum">
              <a:rPr lang="en-US" smtClean="0"/>
              <a:t>11</a:t>
            </a:fld>
            <a:endParaRPr lang="en-US"/>
          </a:p>
        </p:txBody>
      </p:sp>
    </p:spTree>
    <p:extLst>
      <p:ext uri="{BB962C8B-B14F-4D97-AF65-F5344CB8AC3E}">
        <p14:creationId xmlns:p14="http://schemas.microsoft.com/office/powerpoint/2010/main" val="730977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5CDC74-02A0-5D4A-80F0-06443BCB1EA9}" type="datetimeFigureOut">
              <a:rPr lang="en-US" smtClean="0"/>
              <a:t>5/22/12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76F604-36AD-DC4F-921E-E3412C9AB1E0}" type="slidenum">
              <a:rPr lang="en-US" smtClean="0"/>
              <a:t>‹#›</a:t>
            </a:fld>
            <a:endParaRPr lang="en-US"/>
          </a:p>
        </p:txBody>
      </p:sp>
    </p:spTree>
    <p:extLst>
      <p:ext uri="{BB962C8B-B14F-4D97-AF65-F5344CB8AC3E}">
        <p14:creationId xmlns:p14="http://schemas.microsoft.com/office/powerpoint/2010/main" val="841128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5CDC74-02A0-5D4A-80F0-06443BCB1EA9}" type="datetimeFigureOut">
              <a:rPr lang="en-US" smtClean="0"/>
              <a:t>5/22/12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76F604-36AD-DC4F-921E-E3412C9AB1E0}" type="slidenum">
              <a:rPr lang="en-US" smtClean="0"/>
              <a:t>‹#›</a:t>
            </a:fld>
            <a:endParaRPr lang="en-US"/>
          </a:p>
        </p:txBody>
      </p:sp>
    </p:spTree>
    <p:extLst>
      <p:ext uri="{BB962C8B-B14F-4D97-AF65-F5344CB8AC3E}">
        <p14:creationId xmlns:p14="http://schemas.microsoft.com/office/powerpoint/2010/main" val="1088131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5CDC74-02A0-5D4A-80F0-06443BCB1EA9}" type="datetimeFigureOut">
              <a:rPr lang="en-US" smtClean="0"/>
              <a:t>5/22/12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76F604-36AD-DC4F-921E-E3412C9AB1E0}" type="slidenum">
              <a:rPr lang="en-US" smtClean="0"/>
              <a:t>‹#›</a:t>
            </a:fld>
            <a:endParaRPr lang="en-US"/>
          </a:p>
        </p:txBody>
      </p:sp>
    </p:spTree>
    <p:extLst>
      <p:ext uri="{BB962C8B-B14F-4D97-AF65-F5344CB8AC3E}">
        <p14:creationId xmlns:p14="http://schemas.microsoft.com/office/powerpoint/2010/main" val="209770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5CDC74-02A0-5D4A-80F0-06443BCB1EA9}" type="datetimeFigureOut">
              <a:rPr lang="en-US" smtClean="0"/>
              <a:t>5/22/12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76F604-36AD-DC4F-921E-E3412C9AB1E0}" type="slidenum">
              <a:rPr lang="en-US" smtClean="0"/>
              <a:t>‹#›</a:t>
            </a:fld>
            <a:endParaRPr lang="en-US"/>
          </a:p>
        </p:txBody>
      </p:sp>
    </p:spTree>
    <p:extLst>
      <p:ext uri="{BB962C8B-B14F-4D97-AF65-F5344CB8AC3E}">
        <p14:creationId xmlns:p14="http://schemas.microsoft.com/office/powerpoint/2010/main" val="692130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5CDC74-02A0-5D4A-80F0-06443BCB1EA9}" type="datetimeFigureOut">
              <a:rPr lang="en-US" smtClean="0"/>
              <a:t>5/22/12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76F604-36AD-DC4F-921E-E3412C9AB1E0}" type="slidenum">
              <a:rPr lang="en-US" smtClean="0"/>
              <a:t>‹#›</a:t>
            </a:fld>
            <a:endParaRPr lang="en-US"/>
          </a:p>
        </p:txBody>
      </p:sp>
    </p:spTree>
    <p:extLst>
      <p:ext uri="{BB962C8B-B14F-4D97-AF65-F5344CB8AC3E}">
        <p14:creationId xmlns:p14="http://schemas.microsoft.com/office/powerpoint/2010/main" val="3257601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5CDC74-02A0-5D4A-80F0-06443BCB1EA9}" type="datetimeFigureOut">
              <a:rPr lang="en-US" smtClean="0"/>
              <a:t>5/22/12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76F604-36AD-DC4F-921E-E3412C9AB1E0}" type="slidenum">
              <a:rPr lang="en-US" smtClean="0"/>
              <a:t>‹#›</a:t>
            </a:fld>
            <a:endParaRPr lang="en-US"/>
          </a:p>
        </p:txBody>
      </p:sp>
    </p:spTree>
    <p:extLst>
      <p:ext uri="{BB962C8B-B14F-4D97-AF65-F5344CB8AC3E}">
        <p14:creationId xmlns:p14="http://schemas.microsoft.com/office/powerpoint/2010/main" val="60143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55CDC74-02A0-5D4A-80F0-06443BCB1EA9}" type="datetimeFigureOut">
              <a:rPr lang="en-US" smtClean="0"/>
              <a:t>5/22/12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76F604-36AD-DC4F-921E-E3412C9AB1E0}" type="slidenum">
              <a:rPr lang="en-US" smtClean="0"/>
              <a:t>‹#›</a:t>
            </a:fld>
            <a:endParaRPr lang="en-US"/>
          </a:p>
        </p:txBody>
      </p:sp>
    </p:spTree>
    <p:extLst>
      <p:ext uri="{BB962C8B-B14F-4D97-AF65-F5344CB8AC3E}">
        <p14:creationId xmlns:p14="http://schemas.microsoft.com/office/powerpoint/2010/main" val="2179926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5CDC74-02A0-5D4A-80F0-06443BCB1EA9}" type="datetimeFigureOut">
              <a:rPr lang="en-US" smtClean="0"/>
              <a:t>5/22/12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76F604-36AD-DC4F-921E-E3412C9AB1E0}" type="slidenum">
              <a:rPr lang="en-US" smtClean="0"/>
              <a:t>‹#›</a:t>
            </a:fld>
            <a:endParaRPr lang="en-US"/>
          </a:p>
        </p:txBody>
      </p:sp>
    </p:spTree>
    <p:extLst>
      <p:ext uri="{BB962C8B-B14F-4D97-AF65-F5344CB8AC3E}">
        <p14:creationId xmlns:p14="http://schemas.microsoft.com/office/powerpoint/2010/main" val="3465556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5CDC74-02A0-5D4A-80F0-06443BCB1EA9}" type="datetimeFigureOut">
              <a:rPr lang="en-US" smtClean="0"/>
              <a:t>5/22/12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76F604-36AD-DC4F-921E-E3412C9AB1E0}" type="slidenum">
              <a:rPr lang="en-US" smtClean="0"/>
              <a:t>‹#›</a:t>
            </a:fld>
            <a:endParaRPr lang="en-US"/>
          </a:p>
        </p:txBody>
      </p:sp>
    </p:spTree>
    <p:extLst>
      <p:ext uri="{BB962C8B-B14F-4D97-AF65-F5344CB8AC3E}">
        <p14:creationId xmlns:p14="http://schemas.microsoft.com/office/powerpoint/2010/main" val="2825326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5CDC74-02A0-5D4A-80F0-06443BCB1EA9}" type="datetimeFigureOut">
              <a:rPr lang="en-US" smtClean="0"/>
              <a:t>5/22/12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76F604-36AD-DC4F-921E-E3412C9AB1E0}" type="slidenum">
              <a:rPr lang="en-US" smtClean="0"/>
              <a:t>‹#›</a:t>
            </a:fld>
            <a:endParaRPr lang="en-US"/>
          </a:p>
        </p:txBody>
      </p:sp>
    </p:spTree>
    <p:extLst>
      <p:ext uri="{BB962C8B-B14F-4D97-AF65-F5344CB8AC3E}">
        <p14:creationId xmlns:p14="http://schemas.microsoft.com/office/powerpoint/2010/main" val="476048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5CDC74-02A0-5D4A-80F0-06443BCB1EA9}" type="datetimeFigureOut">
              <a:rPr lang="en-US" smtClean="0"/>
              <a:t>5/22/12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76F604-36AD-DC4F-921E-E3412C9AB1E0}" type="slidenum">
              <a:rPr lang="en-US" smtClean="0"/>
              <a:t>‹#›</a:t>
            </a:fld>
            <a:endParaRPr lang="en-US"/>
          </a:p>
        </p:txBody>
      </p:sp>
    </p:spTree>
    <p:extLst>
      <p:ext uri="{BB962C8B-B14F-4D97-AF65-F5344CB8AC3E}">
        <p14:creationId xmlns:p14="http://schemas.microsoft.com/office/powerpoint/2010/main" val="413522543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5CDC74-02A0-5D4A-80F0-06443BCB1EA9}" type="datetimeFigureOut">
              <a:rPr lang="en-US" smtClean="0"/>
              <a:t>5/22/12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76F604-36AD-DC4F-921E-E3412C9AB1E0}" type="slidenum">
              <a:rPr lang="en-US" smtClean="0"/>
              <a:t>‹#›</a:t>
            </a:fld>
            <a:endParaRPr lang="en-US"/>
          </a:p>
        </p:txBody>
      </p:sp>
    </p:spTree>
    <p:extLst>
      <p:ext uri="{BB962C8B-B14F-4D97-AF65-F5344CB8AC3E}">
        <p14:creationId xmlns:p14="http://schemas.microsoft.com/office/powerpoint/2010/main" val="35803315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6.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package" Target="../embeddings/Microsoft_Word_Document1.docx"/><Relationship Id="rId5" Type="http://schemas.openxmlformats.org/officeDocument/2006/relationships/image" Target="../media/image4.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hyperlink" Target="http://ccit333.wikispaces.com/Digital+Divide" TargetMode="External"/><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99430" y="1721177"/>
            <a:ext cx="3954929" cy="3416320"/>
          </a:xfrm>
          <a:prstGeom prst="rect">
            <a:avLst/>
          </a:prstGeom>
          <a:noFill/>
        </p:spPr>
        <p:txBody>
          <a:bodyPr wrap="none" rtlCol="0">
            <a:spAutoFit/>
          </a:bodyPr>
          <a:lstStyle/>
          <a:p>
            <a:pPr algn="ctr"/>
            <a:r>
              <a:rPr lang="en-US" sz="7200" dirty="0" smtClean="0">
                <a:latin typeface="dearJoe 5 CASUAL trial"/>
                <a:cs typeface="dearJoe 5 CASUAL trial"/>
              </a:rPr>
              <a:t>Technology </a:t>
            </a:r>
          </a:p>
          <a:p>
            <a:pPr algn="ctr"/>
            <a:r>
              <a:rPr lang="en-US" sz="7200" dirty="0" smtClean="0">
                <a:latin typeface="dearJoe 5 CASUAL trial"/>
                <a:cs typeface="dearJoe 5 CASUAL trial"/>
              </a:rPr>
              <a:t>and </a:t>
            </a:r>
          </a:p>
          <a:p>
            <a:pPr algn="ctr"/>
            <a:r>
              <a:rPr lang="en-US" sz="7200" dirty="0" smtClean="0">
                <a:latin typeface="dearJoe 5 CASUAL trial"/>
                <a:cs typeface="dearJoe 5 CASUAL trial"/>
              </a:rPr>
              <a:t>Poverty</a:t>
            </a:r>
            <a:endParaRPr lang="en-US" sz="7200" dirty="0">
              <a:latin typeface="dearJoe 5 CASUAL trial"/>
              <a:cs typeface="dearJoe 5 CASUAL trial"/>
            </a:endParaRPr>
          </a:p>
        </p:txBody>
      </p:sp>
    </p:spTree>
    <p:extLst>
      <p:ext uri="{BB962C8B-B14F-4D97-AF65-F5344CB8AC3E}">
        <p14:creationId xmlns:p14="http://schemas.microsoft.com/office/powerpoint/2010/main" val="1618496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260" y="1008965"/>
            <a:ext cx="3947155" cy="4499757"/>
          </a:xfrm>
          <a:prstGeom prst="rect">
            <a:avLst/>
          </a:prstGeom>
        </p:spPr>
      </p:pic>
      <p:sp>
        <p:nvSpPr>
          <p:cNvPr id="5" name="TextBox 4"/>
          <p:cNvSpPr txBox="1"/>
          <p:nvPr/>
        </p:nvSpPr>
        <p:spPr>
          <a:xfrm>
            <a:off x="4648809" y="3021103"/>
            <a:ext cx="4495191" cy="1200329"/>
          </a:xfrm>
          <a:prstGeom prst="rect">
            <a:avLst/>
          </a:prstGeom>
          <a:noFill/>
        </p:spPr>
        <p:txBody>
          <a:bodyPr wrap="none" rtlCol="0">
            <a:spAutoFit/>
          </a:bodyPr>
          <a:lstStyle/>
          <a:p>
            <a:r>
              <a:rPr lang="en-US" i="1" dirty="0"/>
              <a:t>Poor people always have few opportunities </a:t>
            </a:r>
            <a:r>
              <a:rPr lang="en-US" i="1" dirty="0" smtClean="0"/>
              <a:t>to</a:t>
            </a:r>
          </a:p>
          <a:p>
            <a:r>
              <a:rPr lang="en-US" i="1" dirty="0" smtClean="0"/>
              <a:t> </a:t>
            </a:r>
            <a:r>
              <a:rPr lang="en-US" i="1" dirty="0"/>
              <a:t>get access to the latest technology. </a:t>
            </a:r>
            <a:r>
              <a:rPr lang="en-US" i="1" dirty="0" smtClean="0"/>
              <a:t>This </a:t>
            </a:r>
          </a:p>
          <a:p>
            <a:r>
              <a:rPr lang="en-US" i="1" dirty="0" smtClean="0"/>
              <a:t>prevents </a:t>
            </a:r>
            <a:r>
              <a:rPr lang="en-US" i="1" dirty="0"/>
              <a:t>the poor to adopt the </a:t>
            </a:r>
            <a:r>
              <a:rPr lang="en-US" i="1" dirty="0" smtClean="0"/>
              <a:t>technologies</a:t>
            </a:r>
          </a:p>
          <a:p>
            <a:r>
              <a:rPr lang="en-US" i="1" dirty="0" smtClean="0"/>
              <a:t>that </a:t>
            </a:r>
            <a:r>
              <a:rPr lang="en-US" i="1" dirty="0"/>
              <a:t>will improve their livelihoods.</a:t>
            </a:r>
          </a:p>
        </p:txBody>
      </p:sp>
    </p:spTree>
    <p:extLst>
      <p:ext uri="{BB962C8B-B14F-4D97-AF65-F5344CB8AC3E}">
        <p14:creationId xmlns:p14="http://schemas.microsoft.com/office/powerpoint/2010/main" val="2440817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11101113241238452.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177" y="1010663"/>
            <a:ext cx="7426378" cy="4188477"/>
          </a:xfrm>
          <a:prstGeom prst="rect">
            <a:avLst/>
          </a:prstGeom>
        </p:spPr>
      </p:pic>
      <p:sp>
        <p:nvSpPr>
          <p:cNvPr id="4" name="TextBox 3"/>
          <p:cNvSpPr txBox="1"/>
          <p:nvPr/>
        </p:nvSpPr>
        <p:spPr>
          <a:xfrm>
            <a:off x="1044520" y="5328357"/>
            <a:ext cx="5021778" cy="369332"/>
          </a:xfrm>
          <a:prstGeom prst="rect">
            <a:avLst/>
          </a:prstGeom>
          <a:noFill/>
        </p:spPr>
        <p:txBody>
          <a:bodyPr wrap="none" rtlCol="0">
            <a:spAutoFit/>
          </a:bodyPr>
          <a:lstStyle/>
          <a:p>
            <a:r>
              <a:rPr lang="en-US" i="1" dirty="0" smtClean="0"/>
              <a:t>Poor </a:t>
            </a:r>
            <a:r>
              <a:rPr lang="en-US" i="1" dirty="0"/>
              <a:t>rural use solar power generation </a:t>
            </a:r>
            <a:r>
              <a:rPr lang="en-US" i="1" dirty="0" smtClean="0"/>
              <a:t>technology</a:t>
            </a:r>
            <a:endParaRPr lang="en-US" i="1" dirty="0" smtClean="0"/>
          </a:p>
        </p:txBody>
      </p:sp>
    </p:spTree>
    <p:extLst>
      <p:ext uri="{BB962C8B-B14F-4D97-AF65-F5344CB8AC3E}">
        <p14:creationId xmlns:p14="http://schemas.microsoft.com/office/powerpoint/2010/main" val="2903343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omeless with laptop.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7974" y="971143"/>
            <a:ext cx="6388854" cy="4536623"/>
          </a:xfrm>
          <a:prstGeom prst="rect">
            <a:avLst/>
          </a:prstGeom>
        </p:spPr>
      </p:pic>
      <p:sp>
        <p:nvSpPr>
          <p:cNvPr id="3" name="TextBox 2"/>
          <p:cNvSpPr txBox="1"/>
          <p:nvPr/>
        </p:nvSpPr>
        <p:spPr>
          <a:xfrm>
            <a:off x="4047515" y="439197"/>
            <a:ext cx="1041170" cy="369332"/>
          </a:xfrm>
          <a:prstGeom prst="rect">
            <a:avLst/>
          </a:prstGeom>
          <a:noFill/>
        </p:spPr>
        <p:txBody>
          <a:bodyPr wrap="none" rtlCol="0">
            <a:spAutoFit/>
          </a:bodyPr>
          <a:lstStyle/>
          <a:p>
            <a:r>
              <a:rPr lang="en-US" i="1" dirty="0" smtClean="0"/>
              <a:t>Contrast</a:t>
            </a:r>
            <a:endParaRPr lang="en-US" i="1" dirty="0"/>
          </a:p>
        </p:txBody>
      </p:sp>
    </p:spTree>
    <p:extLst>
      <p:ext uri="{BB962C8B-B14F-4D97-AF65-F5344CB8AC3E}">
        <p14:creationId xmlns:p14="http://schemas.microsoft.com/office/powerpoint/2010/main" val="3260671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C:\Users\Tengcheng\Desktop\IMG_5949.jpg"/>
          <p:cNvPicPr/>
          <p:nvPr/>
        </p:nvPicPr>
        <p:blipFill>
          <a:blip r:embed="rId3">
            <a:extLst>
              <a:ext uri="{28A0092B-C50C-407E-A947-70E740481C1C}">
                <a14:useLocalDpi xmlns:a14="http://schemas.microsoft.com/office/drawing/2010/main" val="0"/>
              </a:ext>
            </a:extLst>
          </a:blip>
          <a:srcRect/>
          <a:stretch>
            <a:fillRect/>
          </a:stretch>
        </p:blipFill>
        <p:spPr bwMode="auto">
          <a:xfrm>
            <a:off x="1493764" y="668601"/>
            <a:ext cx="5273675" cy="3505835"/>
          </a:xfrm>
          <a:prstGeom prst="rect">
            <a:avLst/>
          </a:prstGeom>
          <a:noFill/>
          <a:ln>
            <a:noFill/>
          </a:ln>
        </p:spPr>
      </p:pic>
      <p:sp>
        <p:nvSpPr>
          <p:cNvPr id="3" name="TextBox 2"/>
          <p:cNvSpPr txBox="1"/>
          <p:nvPr/>
        </p:nvSpPr>
        <p:spPr>
          <a:xfrm>
            <a:off x="683243" y="4743798"/>
            <a:ext cx="7673896" cy="1477328"/>
          </a:xfrm>
          <a:prstGeom prst="rect">
            <a:avLst/>
          </a:prstGeom>
          <a:noFill/>
        </p:spPr>
        <p:txBody>
          <a:bodyPr wrap="none" rtlCol="0">
            <a:spAutoFit/>
          </a:bodyPr>
          <a:lstStyle/>
          <a:p>
            <a:r>
              <a:rPr lang="en-US" i="1" dirty="0"/>
              <a:t>This picture shows the free computers and the internet education in the slums. </a:t>
            </a:r>
            <a:endParaRPr lang="en-US" i="1" dirty="0" smtClean="0"/>
          </a:p>
          <a:p>
            <a:r>
              <a:rPr lang="en-US" i="1" dirty="0" smtClean="0"/>
              <a:t>Technology </a:t>
            </a:r>
            <a:r>
              <a:rPr lang="en-US" i="1" dirty="0"/>
              <a:t>plays an important role on the reduction of poverty; technology has </a:t>
            </a:r>
            <a:endParaRPr lang="en-US" i="1" dirty="0" smtClean="0"/>
          </a:p>
          <a:p>
            <a:r>
              <a:rPr lang="en-US" i="1" dirty="0" smtClean="0"/>
              <a:t>enabled the population </a:t>
            </a:r>
            <a:r>
              <a:rPr lang="en-US" i="1" dirty="0"/>
              <a:t>to contribute to the world economy as producers of </a:t>
            </a:r>
            <a:endParaRPr lang="en-US" i="1" dirty="0" smtClean="0"/>
          </a:p>
          <a:p>
            <a:r>
              <a:rPr lang="en-US" i="1" dirty="0" smtClean="0"/>
              <a:t>knowledge</a:t>
            </a:r>
            <a:r>
              <a:rPr lang="en-US" i="1" dirty="0"/>
              <a:t>, information and services.</a:t>
            </a:r>
          </a:p>
          <a:p>
            <a:endParaRPr lang="en-US" i="1" dirty="0"/>
          </a:p>
        </p:txBody>
      </p:sp>
    </p:spTree>
    <p:extLst>
      <p:ext uri="{BB962C8B-B14F-4D97-AF65-F5344CB8AC3E}">
        <p14:creationId xmlns:p14="http://schemas.microsoft.com/office/powerpoint/2010/main" val="496834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Girls in Kabul use an OLPC laptop in the classroom. Photo: &lt;a href=&quot;http://www.flickr.com/photos/olpc/4795113665/sizes/m/in/set-72157624493572829/&quot;&gt;One Laptop Per Child (flickr)&lt;/a&gt;"/>
          <p:cNvPicPr/>
          <p:nvPr/>
        </p:nvPicPr>
        <p:blipFill>
          <a:blip r:embed="rId3">
            <a:extLst>
              <a:ext uri="{28A0092B-C50C-407E-A947-70E740481C1C}">
                <a14:useLocalDpi xmlns:a14="http://schemas.microsoft.com/office/drawing/2010/main" val="0"/>
              </a:ext>
            </a:extLst>
          </a:blip>
          <a:srcRect/>
          <a:stretch>
            <a:fillRect/>
          </a:stretch>
        </p:blipFill>
        <p:spPr bwMode="auto">
          <a:xfrm>
            <a:off x="1846368" y="951151"/>
            <a:ext cx="5434965" cy="4000500"/>
          </a:xfrm>
          <a:prstGeom prst="rect">
            <a:avLst/>
          </a:prstGeom>
          <a:noFill/>
          <a:ln>
            <a:noFill/>
          </a:ln>
        </p:spPr>
      </p:pic>
      <p:sp>
        <p:nvSpPr>
          <p:cNvPr id="3" name="TextBox 2"/>
          <p:cNvSpPr txBox="1"/>
          <p:nvPr/>
        </p:nvSpPr>
        <p:spPr>
          <a:xfrm>
            <a:off x="350445" y="5103673"/>
            <a:ext cx="8274057" cy="1754327"/>
          </a:xfrm>
          <a:prstGeom prst="rect">
            <a:avLst/>
          </a:prstGeom>
          <a:noFill/>
        </p:spPr>
        <p:txBody>
          <a:bodyPr wrap="none" rtlCol="0">
            <a:spAutoFit/>
          </a:bodyPr>
          <a:lstStyle/>
          <a:p>
            <a:r>
              <a:rPr lang="en-US" i="1" dirty="0"/>
              <a:t>This is a picture of students in Kabul using One Laptop Per Child’s tablet computer</a:t>
            </a:r>
            <a:r>
              <a:rPr lang="en-US" i="1" dirty="0" smtClean="0"/>
              <a:t>.</a:t>
            </a:r>
          </a:p>
          <a:p>
            <a:r>
              <a:rPr lang="en-US" i="1" dirty="0" smtClean="0"/>
              <a:t>We </a:t>
            </a:r>
            <a:r>
              <a:rPr lang="en-US" i="1" dirty="0"/>
              <a:t>can see with technology develops, computers which are low-cost can be produced </a:t>
            </a:r>
            <a:endParaRPr lang="en-US" i="1" dirty="0" smtClean="0"/>
          </a:p>
          <a:p>
            <a:r>
              <a:rPr lang="en-US" i="1" dirty="0" smtClean="0"/>
              <a:t>and </a:t>
            </a:r>
            <a:r>
              <a:rPr lang="en-US" i="1" dirty="0"/>
              <a:t>people </a:t>
            </a:r>
            <a:r>
              <a:rPr lang="en-US" i="1" dirty="0" smtClean="0"/>
              <a:t>who </a:t>
            </a:r>
            <a:r>
              <a:rPr lang="en-US" i="1" dirty="0"/>
              <a:t>cannot afford a normal PC or IPAD can have similar experience now. </a:t>
            </a:r>
            <a:endParaRPr lang="en-US" i="1" dirty="0" smtClean="0"/>
          </a:p>
          <a:p>
            <a:r>
              <a:rPr lang="en-US" i="1" dirty="0" smtClean="0"/>
              <a:t>Also </a:t>
            </a:r>
            <a:r>
              <a:rPr lang="en-US" i="1" dirty="0"/>
              <a:t>more children around the </a:t>
            </a:r>
            <a:r>
              <a:rPr lang="en-US" i="1" dirty="0" smtClean="0"/>
              <a:t>world </a:t>
            </a:r>
            <a:r>
              <a:rPr lang="en-US" i="1" dirty="0"/>
              <a:t>will have a better chance at self-empowering, </a:t>
            </a:r>
            <a:endParaRPr lang="en-US" i="1" dirty="0" smtClean="0"/>
          </a:p>
          <a:p>
            <a:r>
              <a:rPr lang="en-US" i="1" dirty="0" smtClean="0"/>
              <a:t>computer</a:t>
            </a:r>
            <a:r>
              <a:rPr lang="en-US" i="1" dirty="0"/>
              <a:t>-based learning.</a:t>
            </a:r>
          </a:p>
          <a:p>
            <a:endParaRPr lang="en-US" i="1" dirty="0"/>
          </a:p>
        </p:txBody>
      </p:sp>
    </p:spTree>
    <p:extLst>
      <p:ext uri="{BB962C8B-B14F-4D97-AF65-F5344CB8AC3E}">
        <p14:creationId xmlns:p14="http://schemas.microsoft.com/office/powerpoint/2010/main" val="1450420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emotivational-posters-satellite-tv.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4345" y="427469"/>
            <a:ext cx="6248400" cy="5765800"/>
          </a:xfrm>
          <a:prstGeom prst="rect">
            <a:avLst/>
          </a:prstGeom>
        </p:spPr>
      </p:pic>
    </p:spTree>
    <p:extLst>
      <p:ext uri="{BB962C8B-B14F-4D97-AF65-F5344CB8AC3E}">
        <p14:creationId xmlns:p14="http://schemas.microsoft.com/office/powerpoint/2010/main" val="1715158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refoot College Solar Engine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9335" y="1"/>
            <a:ext cx="6531521" cy="4359790"/>
          </a:xfrm>
          <a:prstGeom prst="rect">
            <a:avLst/>
          </a:prstGeom>
        </p:spPr>
      </p:pic>
      <p:sp>
        <p:nvSpPr>
          <p:cNvPr id="4" name="TextBox 3"/>
          <p:cNvSpPr txBox="1"/>
          <p:nvPr/>
        </p:nvSpPr>
        <p:spPr>
          <a:xfrm>
            <a:off x="866478" y="4405019"/>
            <a:ext cx="7636568" cy="2308324"/>
          </a:xfrm>
          <a:prstGeom prst="rect">
            <a:avLst/>
          </a:prstGeom>
          <a:noFill/>
        </p:spPr>
        <p:txBody>
          <a:bodyPr wrap="square" rtlCol="0">
            <a:spAutoFit/>
          </a:bodyPr>
          <a:lstStyle/>
          <a:p>
            <a:r>
              <a:rPr lang="en-US" i="1" dirty="0" err="1"/>
              <a:t>Tilonia</a:t>
            </a:r>
            <a:r>
              <a:rPr lang="en-US" i="1" dirty="0"/>
              <a:t> India, Barefoot College -</a:t>
            </a:r>
          </a:p>
          <a:p>
            <a:r>
              <a:rPr lang="en-US" i="1" dirty="0"/>
              <a:t>From September 2011 to the following March, women travelled from across Africa, from countries like Uganda Liberia and South Sudan, to take part in training to become solar engineers.</a:t>
            </a:r>
          </a:p>
          <a:p>
            <a:r>
              <a:rPr lang="en-US" i="1" dirty="0"/>
              <a:t>Each was selected or nominated by her local community and supported by a variety of local and international </a:t>
            </a:r>
            <a:r>
              <a:rPr lang="en-US" i="1" dirty="0" err="1"/>
              <a:t>organisations</a:t>
            </a:r>
            <a:r>
              <a:rPr lang="en-US" i="1" dirty="0"/>
              <a:t>, and in some cases, their governments. Their trainers, who mostly speak Hindi, must cut across linguistic and cultural barriers using gestures and signs.</a:t>
            </a:r>
          </a:p>
        </p:txBody>
      </p:sp>
    </p:spTree>
    <p:extLst>
      <p:ext uri="{BB962C8B-B14F-4D97-AF65-F5344CB8AC3E}">
        <p14:creationId xmlns:p14="http://schemas.microsoft.com/office/powerpoint/2010/main" val="2969457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verty_technology_phot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7773" y="790753"/>
            <a:ext cx="5488997" cy="3850490"/>
          </a:xfrm>
          <a:prstGeom prst="rect">
            <a:avLst/>
          </a:prstGeom>
        </p:spPr>
      </p:pic>
      <p:sp>
        <p:nvSpPr>
          <p:cNvPr id="3" name="TextBox 2"/>
          <p:cNvSpPr txBox="1"/>
          <p:nvPr/>
        </p:nvSpPr>
        <p:spPr>
          <a:xfrm>
            <a:off x="1798903" y="5080440"/>
            <a:ext cx="5590292" cy="369332"/>
          </a:xfrm>
          <a:prstGeom prst="rect">
            <a:avLst/>
          </a:prstGeom>
          <a:noFill/>
        </p:spPr>
        <p:txBody>
          <a:bodyPr wrap="none" rtlCol="0">
            <a:spAutoFit/>
          </a:bodyPr>
          <a:lstStyle/>
          <a:p>
            <a:r>
              <a:rPr lang="en-US" i="1" dirty="0" smtClean="0"/>
              <a:t>The </a:t>
            </a:r>
            <a:r>
              <a:rPr lang="en-US" i="1" dirty="0"/>
              <a:t>technology is incredible, but the intent is not there</a:t>
            </a:r>
            <a:r>
              <a:rPr lang="en-US" i="1" dirty="0" smtClean="0"/>
              <a:t>.</a:t>
            </a:r>
            <a:endParaRPr lang="en-US" i="1" dirty="0"/>
          </a:p>
        </p:txBody>
      </p:sp>
    </p:spTree>
    <p:extLst>
      <p:ext uri="{BB962C8B-B14F-4D97-AF65-F5344CB8AC3E}">
        <p14:creationId xmlns:p14="http://schemas.microsoft.com/office/powerpoint/2010/main" val="2807906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positiva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8155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uriname_s_Minister_od_Education_Raymon_Sapoen_cutting_the_ribbon_at_the_launch_of_the_Digicel_Learning_Centre_with_CEO_of_Digicel_Suriname_Ha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91716"/>
            <a:ext cx="9144000" cy="6088104"/>
          </a:xfrm>
          <a:prstGeom prst="rect">
            <a:avLst/>
          </a:prstGeom>
        </p:spPr>
      </p:pic>
    </p:spTree>
    <p:extLst>
      <p:ext uri="{BB962C8B-B14F-4D97-AF65-F5344CB8AC3E}">
        <p14:creationId xmlns:p14="http://schemas.microsoft.com/office/powerpoint/2010/main" val="1379831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chnology and povert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022286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egurgur.photo.I181.5.23.20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4967416"/>
          </a:xfrm>
          <a:prstGeom prst="rect">
            <a:avLst/>
          </a:prstGeom>
        </p:spPr>
      </p:pic>
      <p:sp>
        <p:nvSpPr>
          <p:cNvPr id="3" name="TextBox 2"/>
          <p:cNvSpPr txBox="1"/>
          <p:nvPr/>
        </p:nvSpPr>
        <p:spPr>
          <a:xfrm>
            <a:off x="1091995" y="5103673"/>
            <a:ext cx="7186583" cy="1754327"/>
          </a:xfrm>
          <a:prstGeom prst="rect">
            <a:avLst/>
          </a:prstGeom>
          <a:noFill/>
        </p:spPr>
        <p:txBody>
          <a:bodyPr wrap="none" rtlCol="0">
            <a:spAutoFit/>
          </a:bodyPr>
          <a:lstStyle/>
          <a:p>
            <a:r>
              <a:rPr lang="en-US" i="1" dirty="0"/>
              <a:t>The Super </a:t>
            </a:r>
            <a:r>
              <a:rPr lang="en-US" i="1" dirty="0" err="1"/>
              <a:t>MoneyMaker</a:t>
            </a:r>
            <a:r>
              <a:rPr lang="en-US" i="1" dirty="0"/>
              <a:t> Pressure Pump was launched in October 1998, in</a:t>
            </a:r>
          </a:p>
          <a:p>
            <a:r>
              <a:rPr lang="en-US" i="1" dirty="0"/>
              <a:t>response to a demand by farmers for a pump that can push water uphill as</a:t>
            </a:r>
          </a:p>
          <a:p>
            <a:r>
              <a:rPr lang="en-US" i="1" dirty="0"/>
              <a:t>well as simply pulling it up from the source. This means it is suitable</a:t>
            </a:r>
          </a:p>
          <a:p>
            <a:r>
              <a:rPr lang="en-US" i="1" dirty="0"/>
              <a:t>for use on steeply sloping land where the water source may be at the</a:t>
            </a:r>
          </a:p>
          <a:p>
            <a:r>
              <a:rPr lang="en-US" i="1" dirty="0"/>
              <a:t>bottom.</a:t>
            </a:r>
          </a:p>
          <a:p>
            <a:endParaRPr lang="en-US" i="1" dirty="0"/>
          </a:p>
        </p:txBody>
      </p:sp>
    </p:spTree>
    <p:extLst>
      <p:ext uri="{BB962C8B-B14F-4D97-AF65-F5344CB8AC3E}">
        <p14:creationId xmlns:p14="http://schemas.microsoft.com/office/powerpoint/2010/main" val="22129412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omeless in Americ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78" y="0"/>
            <a:ext cx="8140095" cy="5732953"/>
          </a:xfrm>
          <a:prstGeom prst="rect">
            <a:avLst/>
          </a:prstGeom>
        </p:spPr>
      </p:pic>
      <p:sp>
        <p:nvSpPr>
          <p:cNvPr id="5" name="TextBox 4"/>
          <p:cNvSpPr txBox="1"/>
          <p:nvPr/>
        </p:nvSpPr>
        <p:spPr>
          <a:xfrm>
            <a:off x="883538" y="6036583"/>
            <a:ext cx="7262024" cy="646331"/>
          </a:xfrm>
          <a:prstGeom prst="rect">
            <a:avLst/>
          </a:prstGeom>
          <a:noFill/>
        </p:spPr>
        <p:txBody>
          <a:bodyPr wrap="none" rtlCol="0">
            <a:spAutoFit/>
          </a:bodyPr>
          <a:lstStyle/>
          <a:p>
            <a:r>
              <a:rPr lang="en-US" i="1" dirty="0"/>
              <a:t>While there are much highways with cars, symbolizing forms of technology, </a:t>
            </a:r>
            <a:endParaRPr lang="en-US" i="1" dirty="0" smtClean="0"/>
          </a:p>
          <a:p>
            <a:r>
              <a:rPr lang="en-US" i="1" dirty="0" smtClean="0"/>
              <a:t>there </a:t>
            </a:r>
            <a:r>
              <a:rPr lang="en-US" i="1" dirty="0"/>
              <a:t>is also poverty, in this case, refers to the homeless. </a:t>
            </a:r>
          </a:p>
        </p:txBody>
      </p:sp>
    </p:spTree>
    <p:extLst>
      <p:ext uri="{BB962C8B-B14F-4D97-AF65-F5344CB8AC3E}">
        <p14:creationId xmlns:p14="http://schemas.microsoft.com/office/powerpoint/2010/main" val="16770687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chPovert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695" y="632053"/>
            <a:ext cx="8301262" cy="6225947"/>
          </a:xfrm>
          <a:prstGeom prst="rect">
            <a:avLst/>
          </a:prstGeom>
        </p:spPr>
      </p:pic>
      <p:sp>
        <p:nvSpPr>
          <p:cNvPr id="3" name="TextBox 2"/>
          <p:cNvSpPr txBox="1"/>
          <p:nvPr/>
        </p:nvSpPr>
        <p:spPr>
          <a:xfrm>
            <a:off x="3833863" y="147698"/>
            <a:ext cx="1406918" cy="369332"/>
          </a:xfrm>
          <a:prstGeom prst="rect">
            <a:avLst/>
          </a:prstGeom>
          <a:noFill/>
        </p:spPr>
        <p:txBody>
          <a:bodyPr wrap="none" rtlCol="0">
            <a:spAutoFit/>
          </a:bodyPr>
          <a:lstStyle/>
          <a:p>
            <a:r>
              <a:rPr lang="en-US" i="1" dirty="0" smtClean="0"/>
              <a:t>DJ Homeless</a:t>
            </a:r>
            <a:endParaRPr lang="en-US" i="1" dirty="0"/>
          </a:p>
        </p:txBody>
      </p:sp>
    </p:spTree>
    <p:extLst>
      <p:ext uri="{BB962C8B-B14F-4D97-AF65-F5344CB8AC3E}">
        <p14:creationId xmlns:p14="http://schemas.microsoft.com/office/powerpoint/2010/main" val="12594172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chnology&amp;povert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8514" y="1503186"/>
            <a:ext cx="3810000" cy="2857500"/>
          </a:xfrm>
          <a:prstGeom prst="rect">
            <a:avLst/>
          </a:prstGeom>
        </p:spPr>
      </p:pic>
      <p:sp>
        <p:nvSpPr>
          <p:cNvPr id="3" name="TextBox 2"/>
          <p:cNvSpPr txBox="1"/>
          <p:nvPr/>
        </p:nvSpPr>
        <p:spPr>
          <a:xfrm>
            <a:off x="1908381" y="5127920"/>
            <a:ext cx="5366561" cy="923330"/>
          </a:xfrm>
          <a:prstGeom prst="rect">
            <a:avLst/>
          </a:prstGeom>
          <a:noFill/>
        </p:spPr>
        <p:txBody>
          <a:bodyPr wrap="none" rtlCol="0">
            <a:spAutoFit/>
          </a:bodyPr>
          <a:lstStyle/>
          <a:p>
            <a:r>
              <a:rPr lang="en-US" i="1" dirty="0"/>
              <a:t>Though there are a lot of people who are in poverty, </a:t>
            </a:r>
            <a:endParaRPr lang="en-US" i="1" dirty="0" smtClean="0"/>
          </a:p>
          <a:p>
            <a:r>
              <a:rPr lang="en-US" i="1" dirty="0" smtClean="0"/>
              <a:t>I </a:t>
            </a:r>
            <a:r>
              <a:rPr lang="en-US" i="1" dirty="0"/>
              <a:t>think technology sometimes can be a way to solve </a:t>
            </a:r>
            <a:r>
              <a:rPr lang="en-US" i="1" dirty="0" smtClean="0"/>
              <a:t>the</a:t>
            </a:r>
          </a:p>
          <a:p>
            <a:r>
              <a:rPr lang="en-US" i="1" dirty="0" smtClean="0"/>
              <a:t>problem </a:t>
            </a:r>
            <a:r>
              <a:rPr lang="en-US" i="1" dirty="0"/>
              <a:t>and save the poor.</a:t>
            </a:r>
          </a:p>
        </p:txBody>
      </p:sp>
    </p:spTree>
    <p:extLst>
      <p:ext uri="{BB962C8B-B14F-4D97-AF65-F5344CB8AC3E}">
        <p14:creationId xmlns:p14="http://schemas.microsoft.com/office/powerpoint/2010/main" val="28985936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sed phone dealer in Hong Kon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0500" y="0"/>
            <a:ext cx="5143500" cy="6858000"/>
          </a:xfrm>
          <a:prstGeom prst="rect">
            <a:avLst/>
          </a:prstGeom>
        </p:spPr>
      </p:pic>
      <p:sp>
        <p:nvSpPr>
          <p:cNvPr id="3" name="TextBox 2"/>
          <p:cNvSpPr txBox="1"/>
          <p:nvPr/>
        </p:nvSpPr>
        <p:spPr>
          <a:xfrm>
            <a:off x="261130" y="3454224"/>
            <a:ext cx="3314554" cy="369332"/>
          </a:xfrm>
          <a:prstGeom prst="rect">
            <a:avLst/>
          </a:prstGeom>
          <a:noFill/>
        </p:spPr>
        <p:txBody>
          <a:bodyPr wrap="none" rtlCol="0">
            <a:spAutoFit/>
          </a:bodyPr>
          <a:lstStyle/>
          <a:p>
            <a:r>
              <a:rPr lang="en-US" i="1" dirty="0" smtClean="0"/>
              <a:t>Used Phone Dealer in Hong Kong</a:t>
            </a:r>
            <a:endParaRPr lang="en-US" i="1" dirty="0"/>
          </a:p>
        </p:txBody>
      </p:sp>
    </p:spTree>
    <p:extLst>
      <p:ext uri="{BB962C8B-B14F-4D97-AF65-F5344CB8AC3E}">
        <p14:creationId xmlns:p14="http://schemas.microsoft.com/office/powerpoint/2010/main" val="306903379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r.Acharya checking a young mother.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092190"/>
          </a:xfrm>
          <a:prstGeom prst="rect">
            <a:avLst/>
          </a:prstGeom>
        </p:spPr>
      </p:pic>
      <p:sp>
        <p:nvSpPr>
          <p:cNvPr id="3" name="TextBox 2"/>
          <p:cNvSpPr txBox="1"/>
          <p:nvPr/>
        </p:nvSpPr>
        <p:spPr>
          <a:xfrm>
            <a:off x="462912" y="6238970"/>
            <a:ext cx="8583913" cy="646331"/>
          </a:xfrm>
          <a:prstGeom prst="rect">
            <a:avLst/>
          </a:prstGeom>
          <a:noFill/>
        </p:spPr>
        <p:txBody>
          <a:bodyPr wrap="none" rtlCol="0">
            <a:spAutoFit/>
          </a:bodyPr>
          <a:lstStyle/>
          <a:p>
            <a:r>
              <a:rPr lang="en-US" i="1" dirty="0"/>
              <a:t>Providing better health services for waste workers: Dr</a:t>
            </a:r>
            <a:r>
              <a:rPr lang="en-US" i="1" dirty="0" smtClean="0"/>
              <a:t>. </a:t>
            </a:r>
            <a:r>
              <a:rPr lang="en-US" i="1" dirty="0" err="1" smtClean="0"/>
              <a:t>Acharya</a:t>
            </a:r>
            <a:r>
              <a:rPr lang="en-US" i="1" dirty="0" smtClean="0"/>
              <a:t> </a:t>
            </a:r>
            <a:r>
              <a:rPr lang="en-US" i="1" dirty="0"/>
              <a:t>checking a young </a:t>
            </a:r>
            <a:r>
              <a:rPr lang="en-US" i="1" dirty="0" smtClean="0"/>
              <a:t>mother.</a:t>
            </a:r>
            <a:endParaRPr lang="en-US" i="1" dirty="0"/>
          </a:p>
          <a:p>
            <a:endParaRPr lang="en-US" dirty="0"/>
          </a:p>
        </p:txBody>
      </p:sp>
    </p:spTree>
    <p:extLst>
      <p:ext uri="{BB962C8B-B14F-4D97-AF65-F5344CB8AC3E}">
        <p14:creationId xmlns:p14="http://schemas.microsoft.com/office/powerpoint/2010/main" val="32644355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obile Technology in Africa.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911" y="557899"/>
            <a:ext cx="7139792" cy="5717411"/>
          </a:xfrm>
          <a:prstGeom prst="rect">
            <a:avLst/>
          </a:prstGeom>
        </p:spPr>
      </p:pic>
      <p:sp>
        <p:nvSpPr>
          <p:cNvPr id="3" name="TextBox 2"/>
          <p:cNvSpPr txBox="1"/>
          <p:nvPr/>
        </p:nvSpPr>
        <p:spPr>
          <a:xfrm>
            <a:off x="1234433" y="6310920"/>
            <a:ext cx="6685845" cy="646331"/>
          </a:xfrm>
          <a:prstGeom prst="rect">
            <a:avLst/>
          </a:prstGeom>
          <a:noFill/>
        </p:spPr>
        <p:txBody>
          <a:bodyPr wrap="none" rtlCol="0">
            <a:spAutoFit/>
          </a:bodyPr>
          <a:lstStyle/>
          <a:p>
            <a:r>
              <a:rPr lang="en-US" i="1" dirty="0"/>
              <a:t>Africa is currently the second biggest market for mobile in the world. </a:t>
            </a:r>
          </a:p>
          <a:p>
            <a:endParaRPr lang="en-US" dirty="0"/>
          </a:p>
        </p:txBody>
      </p:sp>
    </p:spTree>
    <p:extLst>
      <p:ext uri="{BB962C8B-B14F-4D97-AF65-F5344CB8AC3E}">
        <p14:creationId xmlns:p14="http://schemas.microsoft.com/office/powerpoint/2010/main" val="31681940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ndia-solar-engineers-0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523" y="261144"/>
            <a:ext cx="4229100" cy="6350000"/>
          </a:xfrm>
          <a:prstGeom prst="rect">
            <a:avLst/>
          </a:prstGeom>
        </p:spPr>
      </p:pic>
      <p:sp>
        <p:nvSpPr>
          <p:cNvPr id="5" name="TextBox 4"/>
          <p:cNvSpPr txBox="1"/>
          <p:nvPr/>
        </p:nvSpPr>
        <p:spPr>
          <a:xfrm>
            <a:off x="4908801" y="2517212"/>
            <a:ext cx="3376438" cy="1754327"/>
          </a:xfrm>
          <a:prstGeom prst="rect">
            <a:avLst/>
          </a:prstGeom>
          <a:noFill/>
        </p:spPr>
        <p:txBody>
          <a:bodyPr wrap="square" rtlCol="0">
            <a:spAutoFit/>
          </a:bodyPr>
          <a:lstStyle/>
          <a:p>
            <a:r>
              <a:rPr lang="en-US" i="1" dirty="0"/>
              <a:t>In the India east remote village, solar energy lamps are supported to develop. </a:t>
            </a:r>
          </a:p>
          <a:p>
            <a:r>
              <a:rPr lang="en-US" i="1" dirty="0"/>
              <a:t>Government taught the poor and </a:t>
            </a:r>
            <a:r>
              <a:rPr lang="en-US" i="1" dirty="0" smtClean="0"/>
              <a:t>illiterate </a:t>
            </a:r>
            <a:r>
              <a:rPr lang="en-US" i="1" dirty="0"/>
              <a:t>to use the solar energy generator instead of kerosene.</a:t>
            </a:r>
          </a:p>
        </p:txBody>
      </p:sp>
    </p:spTree>
    <p:extLst>
      <p:ext uri="{BB962C8B-B14F-4D97-AF65-F5344CB8AC3E}">
        <p14:creationId xmlns:p14="http://schemas.microsoft.com/office/powerpoint/2010/main" val="27746695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chnology brings joy to the poo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1346" y="692875"/>
            <a:ext cx="6604000" cy="4406900"/>
          </a:xfrm>
          <a:prstGeom prst="rect">
            <a:avLst/>
          </a:prstGeom>
        </p:spPr>
      </p:pic>
      <p:sp>
        <p:nvSpPr>
          <p:cNvPr id="5" name="TextBox 4"/>
          <p:cNvSpPr txBox="1"/>
          <p:nvPr/>
        </p:nvSpPr>
        <p:spPr>
          <a:xfrm>
            <a:off x="700304" y="5251837"/>
            <a:ext cx="8044554" cy="1200329"/>
          </a:xfrm>
          <a:prstGeom prst="rect">
            <a:avLst/>
          </a:prstGeom>
          <a:noFill/>
        </p:spPr>
        <p:txBody>
          <a:bodyPr wrap="square" rtlCol="0">
            <a:spAutoFit/>
          </a:bodyPr>
          <a:lstStyle/>
          <a:p>
            <a:r>
              <a:rPr lang="en-US" i="1" dirty="0"/>
              <a:t>This picture shows some poor children are playing with a telephone and laughing happily. The impact of technology on these children is very important. When they know that the technology is so amazing and useful, they will try to know more and want to get more, and these will become their motivation to get out of poverty.</a:t>
            </a:r>
          </a:p>
        </p:txBody>
      </p:sp>
    </p:spTree>
    <p:extLst>
      <p:ext uri="{BB962C8B-B14F-4D97-AF65-F5344CB8AC3E}">
        <p14:creationId xmlns:p14="http://schemas.microsoft.com/office/powerpoint/2010/main" val="1292779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hoto technology and povert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24567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chandPov image .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869" y="0"/>
            <a:ext cx="5047435" cy="6381498"/>
          </a:xfrm>
          <a:prstGeom prst="rect">
            <a:avLst/>
          </a:prstGeom>
        </p:spPr>
      </p:pic>
      <p:sp>
        <p:nvSpPr>
          <p:cNvPr id="5" name="TextBox 4"/>
          <p:cNvSpPr txBox="1"/>
          <p:nvPr/>
        </p:nvSpPr>
        <p:spPr>
          <a:xfrm>
            <a:off x="557869" y="6350550"/>
            <a:ext cx="7886331" cy="369332"/>
          </a:xfrm>
          <a:prstGeom prst="rect">
            <a:avLst/>
          </a:prstGeom>
          <a:noFill/>
        </p:spPr>
        <p:txBody>
          <a:bodyPr wrap="none" rtlCol="0">
            <a:spAutoFit/>
          </a:bodyPr>
          <a:lstStyle/>
          <a:p>
            <a:r>
              <a:rPr lang="en-US" i="1" dirty="0" smtClean="0"/>
              <a:t>Technology </a:t>
            </a:r>
            <a:r>
              <a:rPr lang="en-US" i="1" dirty="0"/>
              <a:t>allows poor people to have easier access to vital needs - a life </a:t>
            </a:r>
            <a:r>
              <a:rPr lang="en-US" i="1" dirty="0" smtClean="0"/>
              <a:t>straw.</a:t>
            </a:r>
            <a:r>
              <a:rPr lang="en-US" i="1" dirty="0"/>
              <a:t> </a:t>
            </a:r>
          </a:p>
        </p:txBody>
      </p:sp>
    </p:spTree>
    <p:extLst>
      <p:ext uri="{BB962C8B-B14F-4D97-AF65-F5344CB8AC3E}">
        <p14:creationId xmlns:p14="http://schemas.microsoft.com/office/powerpoint/2010/main" val="175980584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2614468553"/>
              </p:ext>
            </p:extLst>
          </p:nvPr>
        </p:nvGraphicFramePr>
        <p:xfrm>
          <a:off x="1391031" y="1736418"/>
          <a:ext cx="6361938" cy="4026154"/>
        </p:xfrm>
        <a:graphic>
          <a:graphicData uri="http://schemas.openxmlformats.org/presentationml/2006/ole">
            <mc:AlternateContent xmlns:mc="http://schemas.openxmlformats.org/markup-compatibility/2006">
              <mc:Choice xmlns:v="urn:schemas-microsoft-com:vml" Requires="v">
                <p:oleObj spid="_x0000_s1055" name="Document" r:id="rId4" imgW="5257800" imgH="3327400" progId="Word.Document.12">
                  <p:embed/>
                </p:oleObj>
              </mc:Choice>
              <mc:Fallback>
                <p:oleObj name="Document" r:id="rId4" imgW="5257800" imgH="3327400" progId="Word.Document.12">
                  <p:embed/>
                  <p:pic>
                    <p:nvPicPr>
                      <p:cNvPr id="0" name=""/>
                      <p:cNvPicPr/>
                      <p:nvPr/>
                    </p:nvPicPr>
                    <p:blipFill>
                      <a:blip r:embed="rId5"/>
                      <a:stretch>
                        <a:fillRect/>
                      </a:stretch>
                    </p:blipFill>
                    <p:spPr>
                      <a:xfrm>
                        <a:off x="1391031" y="1736418"/>
                        <a:ext cx="6361938" cy="4026154"/>
                      </a:xfrm>
                      <a:prstGeom prst="rect">
                        <a:avLst/>
                      </a:prstGeom>
                    </p:spPr>
                  </p:pic>
                </p:oleObj>
              </mc:Fallback>
            </mc:AlternateContent>
          </a:graphicData>
        </a:graphic>
      </p:graphicFrame>
      <p:sp>
        <p:nvSpPr>
          <p:cNvPr id="6" name="TextBox 5"/>
          <p:cNvSpPr txBox="1"/>
          <p:nvPr/>
        </p:nvSpPr>
        <p:spPr>
          <a:xfrm>
            <a:off x="1376867" y="1115797"/>
            <a:ext cx="2539985" cy="461665"/>
          </a:xfrm>
          <a:prstGeom prst="rect">
            <a:avLst/>
          </a:prstGeom>
          <a:noFill/>
        </p:spPr>
        <p:txBody>
          <a:bodyPr wrap="none" rtlCol="0">
            <a:spAutoFit/>
          </a:bodyPr>
          <a:lstStyle/>
          <a:p>
            <a:r>
              <a:rPr lang="en-US" sz="2400" i="1" dirty="0">
                <a:latin typeface="dearJoe 5 CASUAL trial"/>
                <a:cs typeface="dearJoe 5 CASUAL trial"/>
              </a:rPr>
              <a:t>Developed </a:t>
            </a:r>
            <a:r>
              <a:rPr lang="en-US" sz="2400" i="1" dirty="0" smtClean="0">
                <a:latin typeface="dearJoe 5 CASUAL trial"/>
                <a:cs typeface="dearJoe 5 CASUAL trial"/>
              </a:rPr>
              <a:t>Country</a:t>
            </a:r>
            <a:endParaRPr lang="en-US" sz="2400" i="1" dirty="0">
              <a:latin typeface="dearJoe 5 CASUAL trial"/>
              <a:cs typeface="dearJoe 5 CASUAL trial"/>
            </a:endParaRPr>
          </a:p>
        </p:txBody>
      </p:sp>
    </p:spTree>
    <p:extLst>
      <p:ext uri="{BB962C8B-B14F-4D97-AF65-F5344CB8AC3E}">
        <p14:creationId xmlns:p14="http://schemas.microsoft.com/office/powerpoint/2010/main" val="393113436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69245" y="5660200"/>
            <a:ext cx="6570654" cy="646331"/>
          </a:xfrm>
          <a:prstGeom prst="rect">
            <a:avLst/>
          </a:prstGeom>
          <a:noFill/>
        </p:spPr>
        <p:txBody>
          <a:bodyPr wrap="none" rtlCol="0">
            <a:spAutoFit/>
          </a:bodyPr>
          <a:lstStyle/>
          <a:p>
            <a:r>
              <a:rPr lang="en-US" i="1" dirty="0"/>
              <a:t> </a:t>
            </a:r>
            <a:r>
              <a:rPr lang="en-US" i="1" dirty="0" err="1"/>
              <a:t>Sanjit</a:t>
            </a:r>
            <a:r>
              <a:rPr lang="en-US" i="1" dirty="0"/>
              <a:t> "Bunker" Roy has found a better way to solve poverty: train </a:t>
            </a:r>
            <a:endParaRPr lang="en-US" i="1" dirty="0" smtClean="0"/>
          </a:p>
          <a:p>
            <a:r>
              <a:rPr lang="en-US" i="1" dirty="0" smtClean="0"/>
              <a:t>women </a:t>
            </a:r>
            <a:r>
              <a:rPr lang="en-US" i="1" dirty="0"/>
              <a:t>as engineers so they can transform their </a:t>
            </a:r>
            <a:r>
              <a:rPr lang="en-US" i="1" dirty="0" smtClean="0"/>
              <a:t>villages</a:t>
            </a:r>
            <a:endParaRPr lang="en-US" i="1" dirty="0"/>
          </a:p>
        </p:txBody>
      </p:sp>
      <p:pic>
        <p:nvPicPr>
          <p:cNvPr id="2" name="Picture 1"/>
          <p:cNvPicPr>
            <a:picLocks noChangeAspect="1"/>
          </p:cNvPicPr>
          <p:nvPr/>
        </p:nvPicPr>
        <p:blipFill>
          <a:blip r:embed="rId2"/>
          <a:stretch>
            <a:fillRect/>
          </a:stretch>
        </p:blipFill>
        <p:spPr>
          <a:xfrm>
            <a:off x="1630867" y="1683284"/>
            <a:ext cx="5776350" cy="3850900"/>
          </a:xfrm>
          <a:prstGeom prst="rect">
            <a:avLst/>
          </a:prstGeom>
        </p:spPr>
      </p:pic>
      <p:sp>
        <p:nvSpPr>
          <p:cNvPr id="3" name="TextBox 2"/>
          <p:cNvSpPr txBox="1"/>
          <p:nvPr/>
        </p:nvSpPr>
        <p:spPr>
          <a:xfrm>
            <a:off x="1499810" y="1091047"/>
            <a:ext cx="2603389" cy="461665"/>
          </a:xfrm>
          <a:prstGeom prst="rect">
            <a:avLst/>
          </a:prstGeom>
          <a:noFill/>
        </p:spPr>
        <p:txBody>
          <a:bodyPr wrap="none" rtlCol="0">
            <a:spAutoFit/>
          </a:bodyPr>
          <a:lstStyle/>
          <a:p>
            <a:r>
              <a:rPr lang="en-US" sz="2400" i="1" dirty="0" smtClean="0">
                <a:latin typeface="dearJoe 5 CASUAL trial"/>
                <a:cs typeface="dearJoe 5 CASUAL trial"/>
              </a:rPr>
              <a:t>Developing Country</a:t>
            </a:r>
          </a:p>
        </p:txBody>
      </p:sp>
    </p:spTree>
    <p:extLst>
      <p:ext uri="{BB962C8B-B14F-4D97-AF65-F5344CB8AC3E}">
        <p14:creationId xmlns:p14="http://schemas.microsoft.com/office/powerpoint/2010/main" val="249476715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mputer_donati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3163" y="0"/>
            <a:ext cx="7002742" cy="5162021"/>
          </a:xfrm>
          <a:prstGeom prst="rect">
            <a:avLst/>
          </a:prstGeom>
        </p:spPr>
      </p:pic>
      <p:sp>
        <p:nvSpPr>
          <p:cNvPr id="7" name="TextBox 6"/>
          <p:cNvSpPr txBox="1"/>
          <p:nvPr/>
        </p:nvSpPr>
        <p:spPr>
          <a:xfrm>
            <a:off x="122893" y="5492743"/>
            <a:ext cx="9021107" cy="1200329"/>
          </a:xfrm>
          <a:prstGeom prst="rect">
            <a:avLst/>
          </a:prstGeom>
          <a:noFill/>
        </p:spPr>
        <p:txBody>
          <a:bodyPr wrap="none" rtlCol="0">
            <a:spAutoFit/>
          </a:bodyPr>
          <a:lstStyle/>
          <a:p>
            <a:r>
              <a:rPr lang="en-US" i="1" dirty="0" err="1"/>
              <a:t>Wat</a:t>
            </a:r>
            <a:r>
              <a:rPr lang="en-US" i="1" dirty="0"/>
              <a:t> Ban Lao Elementary School in Thailand was donated some computers by Chuo Senko </a:t>
            </a:r>
            <a:endParaRPr lang="en-US" i="1" dirty="0" smtClean="0"/>
          </a:p>
          <a:p>
            <a:r>
              <a:rPr lang="en-US" i="1" dirty="0" smtClean="0"/>
              <a:t>Company</a:t>
            </a:r>
            <a:r>
              <a:rPr lang="en-US" i="1" dirty="0"/>
              <a:t>. These computers, which are too </a:t>
            </a:r>
            <a:r>
              <a:rPr lang="en-US" i="1" dirty="0" smtClean="0"/>
              <a:t>expensive </a:t>
            </a:r>
            <a:r>
              <a:rPr lang="en-US" i="1" dirty="0"/>
              <a:t>for the school and students to purchase, </a:t>
            </a:r>
            <a:endParaRPr lang="en-US" i="1" dirty="0" smtClean="0"/>
          </a:p>
          <a:p>
            <a:r>
              <a:rPr lang="en-US" i="1" dirty="0" smtClean="0"/>
              <a:t>can </a:t>
            </a:r>
            <a:r>
              <a:rPr lang="en-US" i="1" dirty="0"/>
              <a:t>help the students there understand the world better. </a:t>
            </a:r>
            <a:r>
              <a:rPr lang="en-US" i="1" dirty="0" smtClean="0"/>
              <a:t>This </a:t>
            </a:r>
            <a:r>
              <a:rPr lang="en-US" i="1" dirty="0"/>
              <a:t>is how technology could help </a:t>
            </a:r>
            <a:endParaRPr lang="en-US" i="1" dirty="0" smtClean="0"/>
          </a:p>
          <a:p>
            <a:r>
              <a:rPr lang="en-US" i="1" dirty="0" smtClean="0"/>
              <a:t>to </a:t>
            </a:r>
            <a:r>
              <a:rPr lang="en-US" i="1" dirty="0"/>
              <a:t>alleviate the poverty.</a:t>
            </a:r>
          </a:p>
        </p:txBody>
      </p:sp>
    </p:spTree>
    <p:extLst>
      <p:ext uri="{BB962C8B-B14F-4D97-AF65-F5344CB8AC3E}">
        <p14:creationId xmlns:p14="http://schemas.microsoft.com/office/powerpoint/2010/main" val="4139056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1371600" y="3655269"/>
            <a:ext cx="6400800" cy="2959423"/>
          </a:xfrm>
        </p:spPr>
        <p:txBody>
          <a:bodyPr>
            <a:normAutofit fontScale="92500" lnSpcReduction="20000"/>
          </a:bodyPr>
          <a:lstStyle/>
          <a:p>
            <a:pPr algn="just"/>
            <a:r>
              <a:rPr lang="en-US" sz="1800" dirty="0" smtClean="0"/>
              <a:t>This image symbolizes in my view two aspects:</a:t>
            </a:r>
          </a:p>
          <a:p>
            <a:pPr algn="just"/>
            <a:endParaRPr lang="en-US" sz="1800" dirty="0" smtClean="0"/>
          </a:p>
          <a:p>
            <a:pPr marL="285750" indent="-285750" algn="just">
              <a:buFontTx/>
              <a:buChar char="-"/>
            </a:pPr>
            <a:r>
              <a:rPr lang="en-US" sz="1800" dirty="0" smtClean="0"/>
              <a:t>Women – of all ages! – have an important role for the reduction of poverty and especially for the equal distribution of household income. Technology therefore needs to be available for all kinds of users, not only for the young high potentials.</a:t>
            </a:r>
          </a:p>
          <a:p>
            <a:pPr marL="285750" indent="-285750" algn="just">
              <a:buFontTx/>
              <a:buChar char="-"/>
            </a:pPr>
            <a:r>
              <a:rPr lang="en-US" sz="1800" dirty="0" smtClean="0"/>
              <a:t>Computers are not only means for communication or game machines, but also calculation machines (!). The use of computers is therefore not only important to connect people to each other, but will also help them, for example, to establish a business plan for the start of a small business, this, as well, very important for women in poorer regions of the world. </a:t>
            </a:r>
            <a:endParaRPr lang="en-US" sz="1800" dirty="0"/>
          </a:p>
        </p:txBody>
      </p:sp>
      <p:pic>
        <p:nvPicPr>
          <p:cNvPr id="4" name="Bild 3"/>
          <p:cNvPicPr>
            <a:picLocks noChangeAspect="1"/>
          </p:cNvPicPr>
          <p:nvPr/>
        </p:nvPicPr>
        <p:blipFill>
          <a:blip r:embed="rId3"/>
          <a:stretch>
            <a:fillRect/>
          </a:stretch>
        </p:blipFill>
        <p:spPr>
          <a:xfrm>
            <a:off x="2348340" y="384933"/>
            <a:ext cx="4203700" cy="2908300"/>
          </a:xfrm>
          <a:prstGeom prst="rect">
            <a:avLst/>
          </a:prstGeom>
        </p:spPr>
      </p:pic>
      <p:sp>
        <p:nvSpPr>
          <p:cNvPr id="5" name="Textfeld 4"/>
          <p:cNvSpPr txBox="1"/>
          <p:nvPr/>
        </p:nvSpPr>
        <p:spPr>
          <a:xfrm>
            <a:off x="2348340" y="3378270"/>
            <a:ext cx="3082895" cy="276999"/>
          </a:xfrm>
          <a:prstGeom prst="rect">
            <a:avLst/>
          </a:prstGeom>
          <a:noFill/>
        </p:spPr>
        <p:txBody>
          <a:bodyPr wrap="none" rtlCol="0">
            <a:spAutoFit/>
          </a:bodyPr>
          <a:lstStyle/>
          <a:p>
            <a:r>
              <a:rPr lang="de-DE" sz="1200" dirty="0" smtClean="0">
                <a:hlinkClick r:id="rId4"/>
              </a:rPr>
              <a:t>http</a:t>
            </a:r>
            <a:r>
              <a:rPr lang="de-DE" sz="1200" dirty="0">
                <a:hlinkClick r:id="rId4"/>
              </a:rPr>
              <a:t>://ccit333.wikispaces.com/Digital+</a:t>
            </a:r>
            <a:r>
              <a:rPr lang="de-DE" sz="1200" dirty="0" smtClean="0">
                <a:hlinkClick r:id="rId4"/>
              </a:rPr>
              <a:t>Divide</a:t>
            </a:r>
            <a:r>
              <a:rPr lang="de-DE" sz="1200" dirty="0" smtClean="0"/>
              <a:t> </a:t>
            </a:r>
            <a:endParaRPr lang="de-DE" sz="1200" dirty="0"/>
          </a:p>
        </p:txBody>
      </p:sp>
    </p:spTree>
    <p:extLst>
      <p:ext uri="{BB962C8B-B14F-4D97-AF65-F5344CB8AC3E}">
        <p14:creationId xmlns:p14="http://schemas.microsoft.com/office/powerpoint/2010/main" val="3714064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sanglitrongliwana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4993" y="759692"/>
            <a:ext cx="6470008" cy="5065602"/>
          </a:xfrm>
          <a:prstGeom prst="rect">
            <a:avLst/>
          </a:prstGeom>
        </p:spPr>
      </p:pic>
      <p:sp>
        <p:nvSpPr>
          <p:cNvPr id="7" name="TextBox 6"/>
          <p:cNvSpPr txBox="1"/>
          <p:nvPr/>
        </p:nvSpPr>
        <p:spPr>
          <a:xfrm>
            <a:off x="1471823" y="6004958"/>
            <a:ext cx="6197242" cy="369332"/>
          </a:xfrm>
          <a:prstGeom prst="rect">
            <a:avLst/>
          </a:prstGeom>
          <a:noFill/>
        </p:spPr>
        <p:txBody>
          <a:bodyPr wrap="none" rtlCol="0">
            <a:spAutoFit/>
          </a:bodyPr>
          <a:lstStyle/>
          <a:p>
            <a:r>
              <a:rPr lang="en-US" dirty="0" smtClean="0"/>
              <a:t>ONE </a:t>
            </a:r>
            <a:r>
              <a:rPr lang="en-US" dirty="0"/>
              <a:t>LITER OF LIGHT: A SIMPLE SOLUTION TO A BIG </a:t>
            </a:r>
            <a:r>
              <a:rPr lang="en-US" dirty="0" smtClean="0"/>
              <a:t>PROBLEM</a:t>
            </a:r>
            <a:endParaRPr lang="en-US" dirty="0"/>
          </a:p>
        </p:txBody>
      </p:sp>
    </p:spTree>
    <p:extLst>
      <p:ext uri="{BB962C8B-B14F-4D97-AF65-F5344CB8AC3E}">
        <p14:creationId xmlns:p14="http://schemas.microsoft.com/office/powerpoint/2010/main" val="12384107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2514</TotalTime>
  <Words>783</Words>
  <Application>Microsoft Macintosh PowerPoint</Application>
  <PresentationFormat>On-screen Show (4:3)</PresentationFormat>
  <Paragraphs>106</Paragraphs>
  <Slides>28</Slides>
  <Notes>26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Office Theme</vt:lpstr>
      <vt:lpstr>Microsoft Word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Neha Kumar</dc:creator>
  <cp:lastModifiedBy>Neha Kumar</cp:lastModifiedBy>
  <cp:revision>29</cp:revision>
  <dcterms:created xsi:type="dcterms:W3CDTF">2012-05-22T22:52:30Z</dcterms:created>
  <dcterms:modified xsi:type="dcterms:W3CDTF">2012-05-24T16:47:05Z</dcterms:modified>
</cp:coreProperties>
</file>