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358" r:id="rId3"/>
    <p:sldId id="357" r:id="rId4"/>
    <p:sldId id="422" r:id="rId5"/>
    <p:sldId id="484" r:id="rId6"/>
    <p:sldId id="485" r:id="rId7"/>
    <p:sldId id="466" r:id="rId8"/>
    <p:sldId id="464" r:id="rId9"/>
    <p:sldId id="465" r:id="rId10"/>
    <p:sldId id="467" r:id="rId11"/>
    <p:sldId id="440" r:id="rId12"/>
    <p:sldId id="441" r:id="rId13"/>
    <p:sldId id="468" r:id="rId14"/>
    <p:sldId id="469" r:id="rId15"/>
    <p:sldId id="470" r:id="rId16"/>
    <p:sldId id="471" r:id="rId17"/>
    <p:sldId id="472" r:id="rId18"/>
    <p:sldId id="449" r:id="rId19"/>
    <p:sldId id="450" r:id="rId20"/>
    <p:sldId id="455" r:id="rId21"/>
    <p:sldId id="451" r:id="rId22"/>
    <p:sldId id="452" r:id="rId23"/>
    <p:sldId id="473" r:id="rId24"/>
    <p:sldId id="454" r:id="rId25"/>
    <p:sldId id="366" r:id="rId26"/>
    <p:sldId id="456" r:id="rId27"/>
    <p:sldId id="482" r:id="rId28"/>
    <p:sldId id="483" r:id="rId29"/>
    <p:sldId id="474" r:id="rId30"/>
    <p:sldId id="272" r:id="rId31"/>
    <p:sldId id="486"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72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265" autoAdjust="0"/>
  </p:normalViewPr>
  <p:slideViewPr>
    <p:cSldViewPr snapToGrid="0" snapToObjects="1">
      <p:cViewPr varScale="1">
        <p:scale>
          <a:sx n="75" d="100"/>
          <a:sy n="75" d="100"/>
        </p:scale>
        <p:origin x="-2608" y="-120"/>
      </p:cViewPr>
      <p:guideLst>
        <p:guide orient="horz" pos="1403"/>
        <p:guide/>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89287C-96FC-434A-A1F9-D4B7BE1ADD14}" type="datetimeFigureOut">
              <a:rPr lang="en-US" smtClean="0"/>
              <a:t>6/26/12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D77C5C-1D40-0A42-9DBB-145D9A5F9428}" type="slidenum">
              <a:rPr lang="en-US" smtClean="0"/>
              <a:t>‹#›</a:t>
            </a:fld>
            <a:endParaRPr lang="en-US"/>
          </a:p>
        </p:txBody>
      </p:sp>
    </p:spTree>
    <p:extLst>
      <p:ext uri="{BB962C8B-B14F-4D97-AF65-F5344CB8AC3E}">
        <p14:creationId xmlns:p14="http://schemas.microsoft.com/office/powerpoint/2010/main" val="40365540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D77C5C-1D40-0A42-9DBB-145D9A5F9428}" type="slidenum">
              <a:rPr lang="en-US" smtClean="0"/>
              <a:t>1</a:t>
            </a:fld>
            <a:endParaRPr lang="en-US"/>
          </a:p>
        </p:txBody>
      </p:sp>
    </p:spTree>
    <p:extLst>
      <p:ext uri="{BB962C8B-B14F-4D97-AF65-F5344CB8AC3E}">
        <p14:creationId xmlns:p14="http://schemas.microsoft.com/office/powerpoint/2010/main" val="2344721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514350" indent="-514350" eaLnBrk="1" hangingPunct="1">
              <a:buFont typeface="Wingdings 2" charset="0"/>
              <a:buNone/>
            </a:pPr>
            <a:endParaRPr lang="en-US" dirty="0">
              <a:latin typeface="Perpetua" charset="0"/>
            </a:endParaRPr>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9D7270A-BF3A-3C42-8E84-4ACEAA6D8831}" type="slidenum">
              <a:rPr lang="en-US">
                <a:latin typeface="Calibri" charset="0"/>
              </a:rPr>
              <a:pPr eaLnBrk="1" hangingPunct="1"/>
              <a:t>10</a:t>
            </a:fld>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buFontTx/>
              <a:buChar char="-"/>
            </a:pPr>
            <a:endParaRPr lang="en-US">
              <a:latin typeface="Calibri" charset="0"/>
            </a:endParaRPr>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2AABEFA-4CEC-3240-A7D4-759816015786}" type="slidenum">
              <a:rPr lang="en-US">
                <a:latin typeface="Calibri" charset="0"/>
              </a:rPr>
              <a:pPr eaLnBrk="1" hangingPunct="1"/>
              <a:t>11</a:t>
            </a:fld>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27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1C0963D-4647-0F4B-A87C-C5508EEE8D84}" type="slidenum">
              <a:rPr lang="en-US">
                <a:latin typeface="Calibri" charset="0"/>
              </a:rPr>
              <a:pPr eaLnBrk="1" hangingPunct="1"/>
              <a:t>12</a:t>
            </a:fld>
            <a:endParaRPr lang="en-U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514350" indent="-514350" eaLnBrk="1" hangingPunct="1">
              <a:buFont typeface="Wingdings 2" charset="0"/>
              <a:buNone/>
            </a:pPr>
            <a:endParaRPr lang="en-US" dirty="0">
              <a:latin typeface="Perpetua" charset="0"/>
            </a:endParaRPr>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9D7270A-BF3A-3C42-8E84-4ACEAA6D8831}" type="slidenum">
              <a:rPr lang="en-US">
                <a:latin typeface="Calibri" charset="0"/>
              </a:rPr>
              <a:pPr eaLnBrk="1" hangingPunct="1"/>
              <a:t>13</a:t>
            </a:fld>
            <a:endParaRPr lang="en-US">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514350" indent="-514350" eaLnBrk="1" hangingPunct="1"/>
            <a:r>
              <a:rPr lang="en-US" dirty="0" smtClean="0">
                <a:latin typeface="Perpetua" charset="0"/>
              </a:rPr>
              <a:t>The ports are covered by </a:t>
            </a:r>
            <a:r>
              <a:rPr lang="en-US" dirty="0" err="1" smtClean="0">
                <a:latin typeface="Perpetua" charset="0"/>
              </a:rPr>
              <a:t>WiFi</a:t>
            </a:r>
            <a:r>
              <a:rPr lang="en-US" dirty="0" smtClean="0">
                <a:latin typeface="Perpetua" charset="0"/>
              </a:rPr>
              <a:t> antennae, no gaps in keyboard – there</a:t>
            </a:r>
            <a:r>
              <a:rPr lang="en-US" baseline="0" dirty="0" smtClean="0">
                <a:latin typeface="Perpetua" charset="0"/>
              </a:rPr>
              <a:t> is a constrained cooling system to prevent dust and dirt from getting in. Flash memory to protect against dropping</a:t>
            </a:r>
            <a:endParaRPr lang="en-US" dirty="0" smtClean="0">
              <a:latin typeface="Perpetua" charset="0"/>
            </a:endParaRPr>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9D7270A-BF3A-3C42-8E84-4ACEAA6D8831}" type="slidenum">
              <a:rPr lang="en-US">
                <a:latin typeface="Calibri" charset="0"/>
              </a:rPr>
              <a:pPr eaLnBrk="1" hangingPunct="1"/>
              <a:t>14</a:t>
            </a:fld>
            <a:endParaRPr lang="en-US">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514350" indent="-514350" eaLnBrk="1" hangingPunct="1"/>
            <a:r>
              <a:rPr lang="en-US" dirty="0" smtClean="0">
                <a:latin typeface="Perpetua" charset="0"/>
              </a:rPr>
              <a:t>Human power option (so far unfulfilled)</a:t>
            </a:r>
          </a:p>
          <a:p>
            <a:pPr marL="514350" indent="-514350" eaLnBrk="1" hangingPunct="1"/>
            <a:r>
              <a:rPr lang="en-US" dirty="0" smtClean="0">
                <a:latin typeface="Perpetua" charset="0"/>
              </a:rPr>
              <a:t>Longer-lasting battery – 2000 battery (recharging) cycles as opposed to the typical 500 (accomplished?)</a:t>
            </a:r>
          </a:p>
          <a:p>
            <a:pPr marL="514350" indent="-514350" eaLnBrk="1" hangingPunct="1"/>
            <a:r>
              <a:rPr lang="en-US" dirty="0" smtClean="0">
                <a:latin typeface="Perpetua" charset="0"/>
              </a:rPr>
              <a:t>Built in surge protection - designed to cope with low-quality power (spikes from AC generators)</a:t>
            </a:r>
            <a:endParaRPr lang="en-US" dirty="0">
              <a:latin typeface="Perpetua" charset="0"/>
            </a:endParaRPr>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9D7270A-BF3A-3C42-8E84-4ACEAA6D8831}" type="slidenum">
              <a:rPr lang="en-US">
                <a:latin typeface="Calibri" charset="0"/>
              </a:rPr>
              <a:pPr eaLnBrk="1" hangingPunct="1"/>
              <a:t>15</a:t>
            </a:fld>
            <a:endParaRPr lang="en-US">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514350" indent="-514350" eaLnBrk="1" hangingPunct="1"/>
            <a:r>
              <a:rPr lang="en-US" dirty="0" smtClean="0">
                <a:latin typeface="Perpetua" charset="0"/>
              </a:rPr>
              <a:t>A very compact design makes conventional laptops extremely difficult to disassemble requiring an infrastructure of trained service people</a:t>
            </a:r>
          </a:p>
          <a:p>
            <a:pPr marL="514350" indent="-514350" eaLnBrk="1" hangingPunct="1"/>
            <a:r>
              <a:rPr lang="en-US" dirty="0" smtClean="0">
                <a:latin typeface="Perpetua" charset="0"/>
              </a:rPr>
              <a:t>OLPC is designed for easy disassembly and replacement of parts</a:t>
            </a:r>
            <a:endParaRPr lang="en-US" dirty="0">
              <a:latin typeface="Perpetua" charset="0"/>
            </a:endParaRPr>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9D7270A-BF3A-3C42-8E84-4ACEAA6D8831}" type="slidenum">
              <a:rPr lang="en-US">
                <a:latin typeface="Calibri" charset="0"/>
              </a:rPr>
              <a:pPr eaLnBrk="1" hangingPunct="1"/>
              <a:t>16</a:t>
            </a:fld>
            <a:endParaRPr lang="en-US">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514350" indent="-514350" eaLnBrk="1" hangingPunct="1"/>
            <a:r>
              <a:rPr lang="en-US" dirty="0" smtClean="0">
                <a:latin typeface="Perpetua" charset="0"/>
              </a:rPr>
              <a:t>If one OLPC is connected to the Internet any other OLPCs in range will be able to connect peer-to-peer</a:t>
            </a:r>
          </a:p>
          <a:p>
            <a:pPr marL="514350" indent="-514350" eaLnBrk="1" hangingPunct="1"/>
            <a:r>
              <a:rPr lang="en-US" dirty="0" smtClean="0">
                <a:latin typeface="Perpetua" charset="0"/>
              </a:rPr>
              <a:t>OLPCs do double duty as routers</a:t>
            </a:r>
          </a:p>
          <a:p>
            <a:pPr marL="514350" indent="-514350" eaLnBrk="1" hangingPunct="1"/>
            <a:r>
              <a:rPr lang="en-US" dirty="0" smtClean="0">
                <a:latin typeface="Perpetua" charset="0"/>
              </a:rPr>
              <a:t>Switched off when</a:t>
            </a:r>
            <a:br>
              <a:rPr lang="en-US" dirty="0" smtClean="0">
                <a:latin typeface="Perpetua" charset="0"/>
              </a:rPr>
            </a:br>
            <a:r>
              <a:rPr lang="en-US" dirty="0" smtClean="0">
                <a:latin typeface="Perpetua" charset="0"/>
              </a:rPr>
              <a:t>battery life gets low</a:t>
            </a:r>
            <a:br>
              <a:rPr lang="en-US" dirty="0" smtClean="0">
                <a:latin typeface="Perpetua" charset="0"/>
              </a:rPr>
            </a:br>
            <a:r>
              <a:rPr lang="en-US" dirty="0" smtClean="0">
                <a:latin typeface="Perpetua" charset="0"/>
              </a:rPr>
              <a:t>otherwise on</a:t>
            </a:r>
            <a:br>
              <a:rPr lang="en-US" dirty="0" smtClean="0">
                <a:latin typeface="Perpetua" charset="0"/>
              </a:rPr>
            </a:br>
            <a:r>
              <a:rPr lang="en-US" dirty="0" smtClean="0">
                <a:latin typeface="Perpetua" charset="0"/>
              </a:rPr>
              <a:t>24 hours a day</a:t>
            </a:r>
          </a:p>
          <a:p>
            <a:pPr marL="514350" indent="-514350" eaLnBrk="1" hangingPunct="1"/>
            <a:r>
              <a:rPr lang="en-US" dirty="0" smtClean="0">
                <a:latin typeface="Perpetua" charset="0"/>
              </a:rPr>
              <a:t>Power issues?</a:t>
            </a:r>
          </a:p>
          <a:p>
            <a:pPr marL="514350" marR="0" indent="-514350" algn="l" defTabSz="457200" rtl="0" eaLnBrk="1" fontAlgn="auto" latinLnBrk="0" hangingPunct="1">
              <a:lnSpc>
                <a:spcPct val="100000"/>
              </a:lnSpc>
              <a:spcBef>
                <a:spcPts val="0"/>
              </a:spcBef>
              <a:spcAft>
                <a:spcPts val="0"/>
              </a:spcAft>
              <a:buClrTx/>
              <a:buSzTx/>
              <a:buFontTx/>
              <a:buNone/>
              <a:tabLst/>
              <a:defRPr/>
            </a:pPr>
            <a:r>
              <a:rPr lang="en-US" dirty="0" smtClean="0">
                <a:latin typeface="Calibri" charset="0"/>
              </a:rPr>
              <a:t> image source: http://</a:t>
            </a:r>
            <a:r>
              <a:rPr lang="en-US" dirty="0" err="1" smtClean="0">
                <a:latin typeface="Calibri" charset="0"/>
              </a:rPr>
              <a:t>machinedesign.com</a:t>
            </a:r>
            <a:r>
              <a:rPr lang="en-US" dirty="0" smtClean="0">
                <a:latin typeface="Calibri" charset="0"/>
              </a:rPr>
              <a:t>/</a:t>
            </a:r>
            <a:r>
              <a:rPr lang="en-US" dirty="0" err="1" smtClean="0">
                <a:latin typeface="Calibri" charset="0"/>
              </a:rPr>
              <a:t>ContentItem</a:t>
            </a:r>
            <a:r>
              <a:rPr lang="en-US" dirty="0" smtClean="0">
                <a:latin typeface="Calibri" charset="0"/>
              </a:rPr>
              <a:t>/61196/</a:t>
            </a:r>
            <a:r>
              <a:rPr lang="en-US" dirty="0" err="1" smtClean="0">
                <a:latin typeface="Calibri" charset="0"/>
              </a:rPr>
              <a:t>IndustrialSensingthewirelessway.aspx</a:t>
            </a:r>
            <a:endParaRPr lang="en-US" dirty="0" smtClean="0">
              <a:latin typeface="Calibri" charset="0"/>
            </a:endParaRPr>
          </a:p>
          <a:p>
            <a:pPr marL="514350" indent="-514350" eaLnBrk="1" hangingPunct="1"/>
            <a:endParaRPr lang="en-US" dirty="0">
              <a:latin typeface="Perpetua" charset="0"/>
            </a:endParaRPr>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9D7270A-BF3A-3C42-8E84-4ACEAA6D8831}" type="slidenum">
              <a:rPr lang="en-US">
                <a:latin typeface="Calibri" charset="0"/>
              </a:rPr>
              <a:pPr eaLnBrk="1" hangingPunct="1"/>
              <a:t>17</a:t>
            </a:fld>
            <a:endParaRPr lang="en-US">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86F0966-89A7-024E-8E0A-98F2F8FAF6C8}" type="slidenum">
              <a:rPr lang="en-US">
                <a:latin typeface="Calibri" charset="0"/>
              </a:rPr>
              <a:pPr eaLnBrk="1" hangingPunct="1"/>
              <a:t>18</a:t>
            </a:fld>
            <a:endParaRPr lang="en-US">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[source ]</a:t>
            </a:r>
          </a:p>
        </p:txBody>
      </p:sp>
      <p:sp>
        <p:nvSpPr>
          <p:cNvPr id="430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96FBFB1-CA0E-954E-8763-ACF7D091B619}" type="slidenum">
              <a:rPr lang="en-US">
                <a:latin typeface="Calibri" charset="0"/>
              </a:rPr>
              <a:pPr eaLnBrk="1" hangingPunct="1"/>
              <a:t>19</a:t>
            </a:fld>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D77C5C-1D40-0A42-9DBB-145D9A5F9428}" type="slidenum">
              <a:rPr lang="en-US" smtClean="0"/>
              <a:t>2</a:t>
            </a:fld>
            <a:endParaRPr lang="en-US"/>
          </a:p>
        </p:txBody>
      </p:sp>
    </p:spTree>
    <p:extLst>
      <p:ext uri="{BB962C8B-B14F-4D97-AF65-F5344CB8AC3E}">
        <p14:creationId xmlns:p14="http://schemas.microsoft.com/office/powerpoint/2010/main" val="2703416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Perpetua" charset="0"/>
                <a:ea typeface="ＭＳ Ｐゴシック" charset="0"/>
              </a:rPr>
              <a:t>Although originally the ideal seemed to be tools to support </a:t>
            </a:r>
            <a:r>
              <a:rPr kumimoji="0" lang="ja-JP" altLang="en-US" sz="1200" b="0" i="0" u="none" strike="noStrike" cap="none" normalizeH="0" baseline="0" dirty="0" smtClean="0">
                <a:ln>
                  <a:noFill/>
                </a:ln>
                <a:solidFill>
                  <a:srgbClr val="000000"/>
                </a:solidFill>
                <a:effectLst/>
                <a:latin typeface="Perpetua" charset="0"/>
                <a:ea typeface="ＭＳ Ｐゴシック" charset="0"/>
              </a:rPr>
              <a:t>‘</a:t>
            </a:r>
            <a:r>
              <a:rPr kumimoji="0" lang="en-US" sz="1200" b="0" i="0" u="none" strike="noStrike" cap="none" normalizeH="0" baseline="0" dirty="0" smtClean="0">
                <a:ln>
                  <a:noFill/>
                </a:ln>
                <a:solidFill>
                  <a:srgbClr val="000000"/>
                </a:solidFill>
                <a:effectLst/>
                <a:latin typeface="Perpetua" charset="0"/>
                <a:ea typeface="ＭＳ Ｐゴシック" charset="0"/>
              </a:rPr>
              <a:t>craft</a:t>
            </a:r>
            <a:r>
              <a:rPr kumimoji="0" lang="ja-JP" altLang="en-US" sz="1200" b="0" i="0" u="none" strike="noStrike" cap="none" normalizeH="0" baseline="0" dirty="0" smtClean="0">
                <a:ln>
                  <a:noFill/>
                </a:ln>
                <a:solidFill>
                  <a:srgbClr val="000000"/>
                </a:solidFill>
                <a:effectLst/>
                <a:latin typeface="Perpetua" charset="0"/>
                <a:ea typeface="ＭＳ Ｐゴシック" charset="0"/>
              </a:rPr>
              <a:t>’</a:t>
            </a:r>
            <a:r>
              <a:rPr kumimoji="0" lang="en-US" sz="1200" b="0" i="0" u="none" strike="noStrike" cap="none" normalizeH="0" baseline="0" dirty="0" smtClean="0">
                <a:ln>
                  <a:noFill/>
                </a:ln>
                <a:solidFill>
                  <a:srgbClr val="000000"/>
                </a:solidFill>
                <a:effectLst/>
                <a:latin typeface="Perpetua" charset="0"/>
                <a:ea typeface="ＭＳ Ｐゴシック" charset="0"/>
              </a:rPr>
              <a:t> rather than automation.</a:t>
            </a:r>
            <a:endParaRPr kumimoji="0" lang="en-US" sz="1200" b="0" i="0" u="none" strike="noStrike" cap="none" normalizeH="0" baseline="0" dirty="0">
              <a:ln>
                <a:noFill/>
              </a:ln>
              <a:solidFill>
                <a:srgbClr val="000000"/>
              </a:solidFill>
              <a:effectLst/>
              <a:latin typeface="Perpetua" charset="0"/>
              <a:ea typeface="ＭＳ Ｐゴシック" charset="0"/>
            </a:endParaRPr>
          </a:p>
        </p:txBody>
      </p:sp>
      <p:sp>
        <p:nvSpPr>
          <p:cNvPr id="450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AFAB0B6-2A24-194F-84C0-2B4B03C73BD9}" type="slidenum">
              <a:rPr lang="en-US">
                <a:latin typeface="Calibri" charset="0"/>
              </a:rPr>
              <a:pPr eaLnBrk="1" hangingPunct="1"/>
              <a:t>20</a:t>
            </a:fld>
            <a:endParaRPr lang="en-US">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lvl="0"/>
            <a:r>
              <a:rPr lang="en-US" sz="1200" kern="1200" dirty="0" smtClean="0">
                <a:solidFill>
                  <a:schemeClr val="tx1"/>
                </a:solidFill>
                <a:effectLst/>
                <a:latin typeface="+mn-lt"/>
                <a:ea typeface="+mn-ea"/>
                <a:cs typeface="+mn-cs"/>
              </a:rPr>
              <a:t>Ultimately the number of laptops out there is well below the target set by the team – way below. It</a:t>
            </a:r>
            <a:r>
              <a:rPr lang="en-US" sz="1200" kern="1200" baseline="0" dirty="0" smtClean="0">
                <a:solidFill>
                  <a:schemeClr val="tx1"/>
                </a:solidFill>
                <a:effectLst/>
                <a:latin typeface="+mn-lt"/>
                <a:ea typeface="+mn-ea"/>
                <a:cs typeface="+mn-cs"/>
              </a:rPr>
              <a:t> hasn’t been easy to get governments to commit. </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India notably opts out of the program with some sharp words.  </a:t>
            </a:r>
            <a:r>
              <a:rPr lang="en-US" sz="1200" kern="1200" dirty="0" smtClean="0">
                <a:solidFill>
                  <a:schemeClr val="tx1"/>
                </a:solidFill>
                <a:effectLst/>
                <a:latin typeface="+mn-lt"/>
                <a:ea typeface="+mn-ea"/>
                <a:cs typeface="+mn-cs"/>
              </a:rPr>
              <a:t>Libya commits to 1.2 million, but scales back considerably.  Then switches to Intel’s classmate PC.</a:t>
            </a:r>
          </a:p>
          <a:p>
            <a:pPr lvl="0"/>
            <a:r>
              <a:rPr lang="en-US" sz="1200" kern="1200" dirty="0" smtClean="0">
                <a:solidFill>
                  <a:schemeClr val="tx1"/>
                </a:solidFill>
                <a:effectLst/>
                <a:latin typeface="+mn-lt"/>
                <a:ea typeface="+mn-ea"/>
                <a:cs typeface="+mn-cs"/>
              </a:rPr>
              <a:t>Intel Classmate PCs, by contrast, sold at a significantly higher price (around $350) and through sales offices, the ordinary supply chain approach.</a:t>
            </a:r>
          </a:p>
          <a:p>
            <a:pPr lvl="0"/>
            <a:r>
              <a:rPr lang="en-US" sz="1200" b="1" kern="1200" dirty="0" smtClean="0">
                <a:solidFill>
                  <a:schemeClr val="tx1"/>
                </a:solidFill>
                <a:effectLst/>
                <a:latin typeface="+mn-lt"/>
                <a:ea typeface="+mn-ea"/>
                <a:cs typeface="+mn-cs"/>
              </a:rPr>
              <a:t>the Intel controversy</a:t>
            </a:r>
            <a:r>
              <a:rPr lang="en-US" sz="1200" kern="1200" dirty="0" smtClean="0">
                <a:solidFill>
                  <a:schemeClr val="tx1"/>
                </a:solidFill>
                <a:effectLst/>
                <a:latin typeface="+mn-lt"/>
                <a:ea typeface="+mn-ea"/>
                <a:cs typeface="+mn-cs"/>
              </a:rPr>
              <a:t> – briefly partnered in 2007 – Intel contributed several million dollars and they were going to collaborate on an OLPC with an </a:t>
            </a:r>
            <a:r>
              <a:rPr lang="en-US" sz="1200" kern="1200" dirty="0" err="1" smtClean="0">
                <a:solidFill>
                  <a:schemeClr val="tx1"/>
                </a:solidFill>
                <a:effectLst/>
                <a:latin typeface="+mn-lt"/>
                <a:ea typeface="+mn-ea"/>
                <a:cs typeface="+mn-cs"/>
              </a:rPr>
              <a:t>intel</a:t>
            </a:r>
            <a:r>
              <a:rPr lang="en-US" sz="1200" kern="1200" dirty="0" smtClean="0">
                <a:solidFill>
                  <a:schemeClr val="tx1"/>
                </a:solidFill>
                <a:effectLst/>
                <a:latin typeface="+mn-lt"/>
                <a:ea typeface="+mn-ea"/>
                <a:cs typeface="+mn-cs"/>
              </a:rPr>
              <a:t> chip inside – but went separate ways shortly thereafter.  Negroponte suggested that Intel was selling their own laptop (the Classmate PC) at below cost – a conspiracy to prevent the OLPC from getting into the hands of children.  Even seen as an attempt to destroy the whole market.  See 60 minutes about that.</a:t>
            </a:r>
          </a:p>
          <a:p>
            <a:pPr lvl="0"/>
            <a:r>
              <a:rPr lang="en-US" sz="1200" kern="1200" dirty="0" smtClean="0">
                <a:solidFill>
                  <a:schemeClr val="tx1"/>
                </a:solidFill>
                <a:effectLst/>
                <a:latin typeface="+mn-lt"/>
                <a:ea typeface="+mn-ea"/>
                <a:cs typeface="+mn-cs"/>
              </a:rPr>
              <a:t>Intel salespeople were doing side by side comparisons of the devices, trying to convince government officials to buy the Classmate PC instead of the OLPC.  But also claiming that having Intel people inside the OLPC organization meant they knew that the OLPC project was in trouble.</a:t>
            </a:r>
          </a:p>
          <a:p>
            <a:pPr lvl="0"/>
            <a:r>
              <a:rPr lang="en-US" sz="1200" kern="1200" dirty="0" smtClean="0">
                <a:solidFill>
                  <a:schemeClr val="tx1"/>
                </a:solidFill>
                <a:effectLst/>
                <a:latin typeface="+mn-lt"/>
                <a:ea typeface="+mn-ea"/>
                <a:cs typeface="+mn-cs"/>
              </a:rPr>
              <a:t>Intel says that OLPC was asking them to stop selling Classmate PCs and to stop all dealing with any low-cost laptop maker.  The Intel spokesperson said they believed that there was no single way to get laptops into the hands of poor children.</a:t>
            </a:r>
          </a:p>
          <a:p>
            <a:pPr eaLnBrk="1" hangingPunct="1">
              <a:spcBef>
                <a:spcPct val="0"/>
              </a:spcBef>
            </a:pPr>
            <a:endParaRPr lang="en-US" dirty="0">
              <a:latin typeface="Calibri" charset="0"/>
            </a:endParaRPr>
          </a:p>
        </p:txBody>
      </p:sp>
      <p:sp>
        <p:nvSpPr>
          <p:cNvPr id="419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9201F3B-F993-E449-B7F7-9B76C2C4173B}" type="slidenum">
              <a:rPr lang="en-US">
                <a:latin typeface="Calibri" charset="0"/>
              </a:rPr>
              <a:pPr eaLnBrk="1" hangingPunct="1"/>
              <a:t>21</a:t>
            </a:fld>
            <a:endParaRPr lang="en-US">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514350" indent="-514350" eaLnBrk="1" hangingPunct="1">
              <a:lnSpc>
                <a:spcPct val="120000"/>
              </a:lnSpc>
            </a:pPr>
            <a:r>
              <a:rPr lang="en-US" sz="1200" dirty="0" smtClean="0">
                <a:latin typeface="Adobe Caslon Pro"/>
                <a:cs typeface="Adobe Caslon Pro"/>
              </a:rPr>
              <a:t>Americans can purchase OLPC devices for $399, keep one and the other is given to a child in a developing region (80,000 distributed)</a:t>
            </a:r>
          </a:p>
          <a:p>
            <a:pPr marL="514350" indent="-514350" eaLnBrk="1" hangingPunct="1">
              <a:lnSpc>
                <a:spcPct val="120000"/>
              </a:lnSpc>
            </a:pPr>
            <a:r>
              <a:rPr lang="en-US" sz="1200" dirty="0" smtClean="0">
                <a:latin typeface="Adobe Caslon Pro"/>
                <a:cs typeface="Adobe Caslon Pro"/>
              </a:rPr>
              <a:t>OLPC Corps in Africa – not only distribute but guide and train</a:t>
            </a:r>
          </a:p>
          <a:p>
            <a:pPr marL="514350" indent="-514350" eaLnBrk="1" hangingPunct="1">
              <a:lnSpc>
                <a:spcPct val="120000"/>
              </a:lnSpc>
            </a:pPr>
            <a:r>
              <a:rPr lang="en-US" sz="1200" dirty="0" smtClean="0">
                <a:latin typeface="Adobe Caslon Pro"/>
                <a:cs typeface="Adobe Caslon Pro"/>
              </a:rPr>
              <a:t>OLPC as part of curriculum / classroom</a:t>
            </a:r>
          </a:p>
          <a:p>
            <a:pPr eaLnBrk="1" hangingPunct="1">
              <a:spcBef>
                <a:spcPct val="0"/>
              </a:spcBef>
            </a:pPr>
            <a:endParaRPr lang="en-US" dirty="0">
              <a:latin typeface="Calibri" charset="0"/>
            </a:endParaRPr>
          </a:p>
        </p:txBody>
      </p:sp>
      <p:sp>
        <p:nvSpPr>
          <p:cNvPr id="440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D7132A9-B624-D245-8E10-4001E83C13CC}" type="slidenum">
              <a:rPr lang="en-US">
                <a:latin typeface="Calibri" charset="0"/>
              </a:rPr>
              <a:pPr eaLnBrk="1" hangingPunct="1"/>
              <a:t>22</a:t>
            </a:fld>
            <a:endParaRPr lang="en-US">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86F0966-89A7-024E-8E0A-98F2F8FAF6C8}" type="slidenum">
              <a:rPr lang="en-US">
                <a:latin typeface="Calibri" charset="0"/>
              </a:rPr>
              <a:pPr eaLnBrk="1" hangingPunct="1"/>
              <a:t>23</a:t>
            </a:fld>
            <a:endParaRPr lang="en-US">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lvl="0"/>
            <a:r>
              <a:rPr lang="en-US" sz="1200" kern="1200" dirty="0" smtClean="0">
                <a:solidFill>
                  <a:schemeClr val="tx1"/>
                </a:solidFill>
                <a:effectLst/>
                <a:latin typeface="+mn-lt"/>
                <a:ea typeface="+mn-ea"/>
                <a:cs typeface="+mn-cs"/>
              </a:rPr>
              <a:t>Here we have lots of relevant social groups, although only a few are being treated as legitimate.  One possibly is children in poor, resource-scarce communities (though they aren’t really consulted).  Ministries of education is another (have to be convinced to shell out the money).  But also teachers, parents (concerned citizens!) marginalized (initially) from the project.</a:t>
            </a:r>
          </a:p>
          <a:p>
            <a:pPr lvl="0"/>
            <a:r>
              <a:rPr lang="en-US" sz="1200" kern="1200" dirty="0" smtClean="0">
                <a:solidFill>
                  <a:schemeClr val="tx1"/>
                </a:solidFill>
                <a:effectLst/>
                <a:latin typeface="+mn-lt"/>
                <a:ea typeface="+mn-ea"/>
                <a:cs typeface="+mn-cs"/>
              </a:rPr>
              <a:t>Two: the more normal process of tech development is this continual refinement, piece by piece, a negotiation between local social groups - their interests and the developers’. Negroponte presents a caricatured view of how technology succeeds and takes hold – that simply doesn’t map to much of the history of tech development.  For him, it is designed, planned, perfected and then </a:t>
            </a:r>
            <a:r>
              <a:rPr lang="en-US" sz="1200" i="1" kern="1200" dirty="0" smtClean="0">
                <a:solidFill>
                  <a:schemeClr val="tx1"/>
                </a:solidFill>
                <a:effectLst/>
                <a:latin typeface="+mn-lt"/>
                <a:ea typeface="+mn-ea"/>
                <a:cs typeface="+mn-cs"/>
              </a:rPr>
              <a:t>unleashed</a:t>
            </a:r>
            <a:r>
              <a:rPr lang="en-US" sz="1200" kern="1200" dirty="0" smtClean="0">
                <a:solidFill>
                  <a:schemeClr val="tx1"/>
                </a:solidFill>
                <a:effectLst/>
                <a:latin typeface="+mn-lt"/>
                <a:ea typeface="+mn-ea"/>
                <a:cs typeface="+mn-cs"/>
              </a:rPr>
              <a:t> upon a user population.</a:t>
            </a:r>
            <a:r>
              <a:rPr lang="en-US" sz="1200" b="1" kern="1200" dirty="0" smtClean="0">
                <a:solidFill>
                  <a:schemeClr val="tx1"/>
                </a:solidFill>
                <a:effectLst/>
                <a:latin typeface="+mn-lt"/>
                <a:ea typeface="+mn-ea"/>
                <a:cs typeface="+mn-cs"/>
              </a:rPr>
              <a:t>  “the days of pilot projects are over” </a:t>
            </a:r>
            <a:r>
              <a:rPr lang="en-US" sz="1200" kern="1200" dirty="0" smtClean="0">
                <a:solidFill>
                  <a:schemeClr val="tx1"/>
                </a:solidFill>
                <a:effectLst/>
                <a:latin typeface="+mn-lt"/>
                <a:ea typeface="+mn-ea"/>
                <a:cs typeface="+mn-cs"/>
              </a:rPr>
              <a:t>he asserts in his TED talk</a:t>
            </a:r>
            <a:r>
              <a:rPr lang="en-US" sz="1200" b="1" kern="1200" dirty="0" smtClean="0">
                <a:solidFill>
                  <a:schemeClr val="tx1"/>
                </a:solidFill>
                <a:effectLst/>
                <a:latin typeface="+mn-lt"/>
                <a:ea typeface="+mn-ea"/>
                <a:cs typeface="+mn-cs"/>
              </a:rPr>
              <a:t> </a:t>
            </a:r>
            <a:endParaRPr lang="en-US" b="1" dirty="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7FFB468-4C59-174C-91FC-3FFD98CBD310}" type="slidenum">
              <a:rPr lang="en-US">
                <a:latin typeface="Calibri" charset="0"/>
              </a:rPr>
              <a:pPr eaLnBrk="1" hangingPunct="1"/>
              <a:t>24</a:t>
            </a:fld>
            <a:endParaRPr lang="en-US">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effectLst/>
                <a:latin typeface="+mn-lt"/>
                <a:ea typeface="+mn-ea"/>
                <a:cs typeface="+mn-cs"/>
              </a:rPr>
              <a:t>Technological determinism – is it described as the latest item in the inevitable march towards progress?  Is it considered to be a product of science?  Does it originate in a U.S. laboratory or a village in India?</a:t>
            </a:r>
          </a:p>
          <a:p>
            <a:r>
              <a:rPr lang="en-US" sz="1200" kern="1200" dirty="0" smtClean="0">
                <a:solidFill>
                  <a:schemeClr val="tx1"/>
                </a:solidFill>
                <a:effectLst/>
                <a:latin typeface="+mn-lt"/>
                <a:ea typeface="+mn-ea"/>
                <a:cs typeface="+mn-cs"/>
              </a:rPr>
              <a:t>Relevant social groups – defining one group as distinct from another can be tricky.  For example in the lecture on the Green Revolution – one thing we will consider for sure is the way that different farmers form separate social groups.  Farmers with 1-2 acres are one relevant social group -- farmers with 10+ acres are another. A mistake to treat all farmers as a single relevant social group.  You can bet there are some differences of opinion about whether these modern farming practices are working or non-working technologies.  In this way we can address questions of equity in access to a technology.  The same technology can impoverish some while enriching others.  How does that happen?</a:t>
            </a:r>
          </a:p>
          <a:p>
            <a:r>
              <a:rPr lang="en-US" sz="1200" kern="1200" dirty="0" smtClean="0">
                <a:solidFill>
                  <a:schemeClr val="tx1"/>
                </a:solidFill>
                <a:effectLst/>
                <a:latin typeface="+mn-lt"/>
                <a:ea typeface="+mn-ea"/>
                <a:cs typeface="+mn-cs"/>
              </a:rPr>
              <a:t> </a:t>
            </a:r>
          </a:p>
          <a:p>
            <a:pPr eaLnBrk="1" fontAlgn="auto" hangingPunct="1">
              <a:spcBef>
                <a:spcPts val="0"/>
              </a:spcBef>
              <a:spcAft>
                <a:spcPts val="0"/>
              </a:spcAft>
              <a:defRPr/>
            </a:pPr>
            <a:endParaRPr lang="en-US" dirty="0" smtClean="0">
              <a:ea typeface="+mn-ea"/>
            </a:endParaRPr>
          </a:p>
        </p:txBody>
      </p:sp>
      <p:sp>
        <p:nvSpPr>
          <p:cNvPr id="368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E0D1DCA-2D1F-FC4F-88AB-0F337B05EBC5}" type="slidenum">
              <a:rPr lang="en-US">
                <a:latin typeface="Calibri" charset="0"/>
              </a:rPr>
              <a:pPr eaLnBrk="1" hangingPunct="1"/>
              <a:t>25</a:t>
            </a:fld>
            <a:endParaRPr lang="en-US">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lvl="0"/>
            <a:r>
              <a:rPr lang="en-US" sz="1200" kern="1200" dirty="0" smtClean="0">
                <a:solidFill>
                  <a:schemeClr val="tx1"/>
                </a:solidFill>
                <a:effectLst/>
                <a:latin typeface="+mn-lt"/>
                <a:ea typeface="+mn-ea"/>
                <a:cs typeface="+mn-cs"/>
              </a:rPr>
              <a:t>In what ways is the OLPC an appropriate tech? In what ways is it not?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Peru, that made a full order of laptops (not a pilot) “</a:t>
            </a:r>
            <a:r>
              <a:rPr lang="en-US" sz="1200" i="1" kern="1200" dirty="0" smtClean="0">
                <a:solidFill>
                  <a:schemeClr val="tx1"/>
                </a:solidFill>
                <a:effectLst/>
                <a:latin typeface="+mn-lt"/>
                <a:ea typeface="+mn-ea"/>
                <a:cs typeface="+mn-cs"/>
              </a:rPr>
              <a:t>students who once said they expected to be farmers like their parents are now dreaming of becoming lawyers, accountants, or engineers</a:t>
            </a:r>
            <a:r>
              <a:rPr lang="en-US" sz="1200" kern="1200" dirty="0" smtClean="0">
                <a:solidFill>
                  <a:schemeClr val="tx1"/>
                </a:solidFill>
                <a:effectLst/>
                <a:latin typeface="+mn-lt"/>
                <a:ea typeface="+mn-ea"/>
                <a:cs typeface="+mn-cs"/>
              </a:rPr>
              <a:t>” from a Business Week article on the OLPC.</a:t>
            </a:r>
          </a:p>
          <a:p>
            <a:pPr lvl="0"/>
            <a:r>
              <a:rPr lang="en-US" sz="1200" kern="1200" dirty="0" smtClean="0">
                <a:solidFill>
                  <a:schemeClr val="tx1"/>
                </a:solidFill>
                <a:effectLst/>
                <a:latin typeface="+mn-lt"/>
                <a:ea typeface="+mn-ea"/>
                <a:cs typeface="+mn-cs"/>
              </a:rPr>
              <a:t>The technology comes to them - where they are (does not force mass migration as a dam or factory would) - but does it promote development ‘in place?’</a:t>
            </a:r>
          </a:p>
          <a:p>
            <a:pPr eaLnBrk="1" hangingPunct="1">
              <a:lnSpc>
                <a:spcPct val="130000"/>
              </a:lnSpc>
              <a:spcBef>
                <a:spcPts val="575"/>
              </a:spcBef>
              <a:buClr>
                <a:schemeClr val="accent1"/>
              </a:buClr>
              <a:buSzPct val="85000"/>
              <a:buFont typeface="Wingdings 2" charset="0"/>
              <a:buNone/>
            </a:pPr>
            <a:endParaRPr lang="en-US" sz="1200" kern="1200" dirty="0" smtClean="0">
              <a:solidFill>
                <a:schemeClr val="tx1"/>
              </a:solidFill>
              <a:effectLst/>
              <a:latin typeface="+mn-lt"/>
              <a:ea typeface="+mn-ea"/>
              <a:cs typeface="+mn-cs"/>
            </a:endParaRPr>
          </a:p>
          <a:p>
            <a:pPr eaLnBrk="1" hangingPunct="1">
              <a:lnSpc>
                <a:spcPct val="130000"/>
              </a:lnSpc>
              <a:spcBef>
                <a:spcPts val="575"/>
              </a:spcBef>
              <a:buClr>
                <a:schemeClr val="accent1"/>
              </a:buClr>
              <a:buSzPct val="85000"/>
              <a:buFont typeface="Wingdings 2" charset="0"/>
              <a:buNone/>
            </a:pPr>
            <a:r>
              <a:rPr lang="en-US" sz="1200" kern="1200" dirty="0" smtClean="0">
                <a:solidFill>
                  <a:schemeClr val="tx1"/>
                </a:solidFill>
                <a:effectLst/>
                <a:latin typeface="+mn-lt"/>
                <a:ea typeface="+mn-ea"/>
                <a:cs typeface="+mn-cs"/>
              </a:rPr>
              <a:t>Also it’s not simple. It uses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microprocessors - one of the least simple technologies in existence, typically not made of materials that</a:t>
            </a:r>
            <a:r>
              <a:rPr lang="en-US" sz="1200" kern="1200" baseline="0" dirty="0" smtClean="0">
                <a:solidFill>
                  <a:schemeClr val="tx1"/>
                </a:solidFill>
                <a:effectLst/>
                <a:latin typeface="+mn-lt"/>
                <a:ea typeface="+mn-ea"/>
                <a:cs typeface="+mn-cs"/>
              </a:rPr>
              <a:t> are </a:t>
            </a:r>
            <a:r>
              <a:rPr lang="en-US" sz="1200" kern="1200" dirty="0" smtClean="0">
                <a:solidFill>
                  <a:schemeClr val="tx1"/>
                </a:solidFill>
                <a:effectLst/>
                <a:latin typeface="+mn-lt"/>
                <a:ea typeface="+mn-ea"/>
                <a:cs typeface="+mn-cs"/>
              </a:rPr>
              <a:t>provisioned locally. Maintenance and repair issues can</a:t>
            </a:r>
            <a:r>
              <a:rPr lang="en-US" sz="1200" kern="1200" baseline="0" dirty="0" smtClean="0">
                <a:solidFill>
                  <a:schemeClr val="tx1"/>
                </a:solidFill>
                <a:effectLst/>
                <a:latin typeface="+mn-lt"/>
                <a:ea typeface="+mn-ea"/>
                <a:cs typeface="+mn-cs"/>
              </a:rPr>
              <a:t> also be</a:t>
            </a:r>
            <a:r>
              <a:rPr lang="en-US" sz="1200" kern="1200" dirty="0" smtClean="0">
                <a:solidFill>
                  <a:schemeClr val="tx1"/>
                </a:solidFill>
                <a:effectLst/>
                <a:latin typeface="+mn-lt"/>
                <a:ea typeface="+mn-ea"/>
                <a:cs typeface="+mn-cs"/>
              </a:rPr>
              <a:t> difficult.</a:t>
            </a:r>
          </a:p>
          <a:p>
            <a:pPr eaLnBrk="1" hangingPunct="1">
              <a:lnSpc>
                <a:spcPct val="130000"/>
              </a:lnSpc>
              <a:spcBef>
                <a:spcPts val="575"/>
              </a:spcBef>
              <a:buClr>
                <a:schemeClr val="accent1"/>
              </a:buClr>
              <a:buSzPct val="85000"/>
              <a:buFont typeface="Wingdings 2" charset="0"/>
              <a:buChar char=""/>
            </a:pPr>
            <a:endParaRPr lang="en-US" sz="1200" dirty="0" smtClean="0">
              <a:latin typeface="Adobe Caslon Pro"/>
              <a:cs typeface="Adobe Caslon Pro"/>
            </a:endParaRPr>
          </a:p>
          <a:p>
            <a:pPr eaLnBrk="1" hangingPunct="1">
              <a:spcBef>
                <a:spcPct val="0"/>
              </a:spcBef>
            </a:pPr>
            <a:endParaRPr lang="en-US" dirty="0">
              <a:latin typeface="Calibri" charset="0"/>
            </a:endParaRPr>
          </a:p>
        </p:txBody>
      </p:sp>
      <p:sp>
        <p:nvSpPr>
          <p:cNvPr id="460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B1CC7CE-3B92-4A4D-B1B4-30B4A3A5053A}" type="slidenum">
              <a:rPr lang="en-US">
                <a:latin typeface="Calibri" charset="0"/>
              </a:rPr>
              <a:pPr eaLnBrk="1" hangingPunct="1"/>
              <a:t>26</a:t>
            </a:fld>
            <a:endParaRPr lang="en-US">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Ask (1) </a:t>
            </a:r>
            <a:r>
              <a:rPr lang="en-US" b="1">
                <a:latin typeface="Calibri" charset="0"/>
              </a:rPr>
              <a:t>what/who</a:t>
            </a:r>
            <a:r>
              <a:rPr lang="en-US">
                <a:latin typeface="Calibri" charset="0"/>
              </a:rPr>
              <a:t> is being developed, the unit (2) what proximate change is to be brought about – smarter, more adaptable, creative, problem-solving children through laptops? (3) the (possibly) more distant outcome – a better educated labor force one day? A new generation that can solve the countries problems in unique ways? (4) the mechanism for bringing about this change – a laptop distribution program.</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4EF0CFB-946A-C04F-B257-F39B73A0EFEB}" type="slidenum">
              <a:rPr lang="en-US">
                <a:latin typeface="Calibri" charset="0"/>
              </a:rPr>
              <a:pPr eaLnBrk="1" hangingPunct="1"/>
              <a:t>27</a:t>
            </a:fld>
            <a:endParaRPr lang="en-US">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Characterizations: technologically-determinist.  One size fits all.  De-centralized.</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69E485A-FED1-5E4D-A158-D3910F938A74}" type="slidenum">
              <a:rPr lang="en-US">
                <a:latin typeface="Calibri" charset="0"/>
              </a:rPr>
              <a:pPr eaLnBrk="1" hangingPunct="1"/>
              <a:t>28</a:t>
            </a:fld>
            <a:endParaRPr lang="en-US">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D77C5C-1D40-0A42-9DBB-145D9A5F9428}" type="slidenum">
              <a:rPr lang="en-US" smtClean="0"/>
              <a:t>29</a:t>
            </a:fld>
            <a:endParaRPr lang="en-US"/>
          </a:p>
        </p:txBody>
      </p:sp>
    </p:spTree>
    <p:extLst>
      <p:ext uri="{BB962C8B-B14F-4D97-AF65-F5344CB8AC3E}">
        <p14:creationId xmlns:p14="http://schemas.microsoft.com/office/powerpoint/2010/main" val="2703416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D77C5C-1D40-0A42-9DBB-145D9A5F9428}" type="slidenum">
              <a:rPr lang="en-US" smtClean="0"/>
              <a:t>3</a:t>
            </a:fld>
            <a:endParaRPr lang="en-US"/>
          </a:p>
        </p:txBody>
      </p:sp>
    </p:spTree>
    <p:extLst>
      <p:ext uri="{BB962C8B-B14F-4D97-AF65-F5344CB8AC3E}">
        <p14:creationId xmlns:p14="http://schemas.microsoft.com/office/powerpoint/2010/main" val="2703416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D77C5C-1D40-0A42-9DBB-145D9A5F9428}" type="slidenum">
              <a:rPr lang="en-US" smtClean="0"/>
              <a:t>4</a:t>
            </a:fld>
            <a:endParaRPr lang="en-US"/>
          </a:p>
        </p:txBody>
      </p:sp>
    </p:spTree>
    <p:extLst>
      <p:ext uri="{BB962C8B-B14F-4D97-AF65-F5344CB8AC3E}">
        <p14:creationId xmlns:p14="http://schemas.microsoft.com/office/powerpoint/2010/main" val="2703416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within each, we are looking for depth of analysis and understanding.</a:t>
            </a:r>
            <a:endParaRPr lang="en-US" dirty="0"/>
          </a:p>
        </p:txBody>
      </p:sp>
      <p:sp>
        <p:nvSpPr>
          <p:cNvPr id="4" name="Slide Number Placeholder 3"/>
          <p:cNvSpPr>
            <a:spLocks noGrp="1"/>
          </p:cNvSpPr>
          <p:nvPr>
            <p:ph type="sldNum" sz="quarter" idx="10"/>
          </p:nvPr>
        </p:nvSpPr>
        <p:spPr/>
        <p:txBody>
          <a:bodyPr/>
          <a:lstStyle/>
          <a:p>
            <a:fld id="{97D77C5C-1D40-0A42-9DBB-145D9A5F9428}" type="slidenum">
              <a:rPr lang="en-US" smtClean="0"/>
              <a:t>5</a:t>
            </a:fld>
            <a:endParaRPr lang="en-US"/>
          </a:p>
        </p:txBody>
      </p:sp>
    </p:spTree>
    <p:extLst>
      <p:ext uri="{BB962C8B-B14F-4D97-AF65-F5344CB8AC3E}">
        <p14:creationId xmlns:p14="http://schemas.microsoft.com/office/powerpoint/2010/main" val="2703416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Intangibles</a:t>
            </a:r>
          </a:p>
          <a:p>
            <a:r>
              <a:rPr lang="en-US" dirty="0" smtClean="0"/>
              <a:t>Mark </a:t>
            </a:r>
            <a:r>
              <a:rPr lang="en-US" dirty="0" err="1" smtClean="0"/>
              <a:t>Mathabane’s</a:t>
            </a:r>
            <a:r>
              <a:rPr lang="en-US" dirty="0" smtClean="0"/>
              <a:t> father’s humiliation at being beaten in front of his kids</a:t>
            </a:r>
          </a:p>
          <a:p>
            <a:r>
              <a:rPr lang="en-US" dirty="0" err="1" smtClean="0"/>
              <a:t>Biu’s</a:t>
            </a:r>
            <a:r>
              <a:rPr lang="en-US" dirty="0" smtClean="0"/>
              <a:t> desire to not depend on anyone</a:t>
            </a:r>
          </a:p>
          <a:p>
            <a:r>
              <a:rPr lang="en-US" dirty="0" smtClean="0"/>
              <a:t>Min’s growing authority and voice in her family- contrary to a</a:t>
            </a:r>
            <a:r>
              <a:rPr lang="en-US" baseline="0" dirty="0" smtClean="0"/>
              <a:t> traditional age-based hierarchy, a desire to see the world</a:t>
            </a:r>
          </a:p>
          <a:p>
            <a:r>
              <a:rPr lang="en-US" baseline="0" dirty="0" smtClean="0"/>
              <a:t>Crossing Over- spending on graves, on the fiesta in spite of the </a:t>
            </a:r>
            <a:r>
              <a:rPr lang="en-US" baseline="0" dirty="0" err="1" smtClean="0"/>
              <a:t>lil</a:t>
            </a:r>
            <a:r>
              <a:rPr lang="en-US" baseline="0" dirty="0" smtClean="0"/>
              <a:t> income they had</a:t>
            </a:r>
          </a:p>
          <a:p>
            <a:endParaRPr lang="en-US" baseline="0" dirty="0" smtClean="0"/>
          </a:p>
          <a:p>
            <a:r>
              <a:rPr lang="en-US" baseline="0" dirty="0" err="1" smtClean="0"/>
              <a:t>Indv</a:t>
            </a:r>
            <a:r>
              <a:rPr lang="en-US" baseline="0" dirty="0" smtClean="0"/>
              <a:t>, costs and benefits</a:t>
            </a:r>
          </a:p>
          <a:p>
            <a:r>
              <a:rPr lang="en-US" baseline="0" dirty="0" smtClean="0"/>
              <a:t>The income from migration vs. working </a:t>
            </a:r>
            <a:r>
              <a:rPr lang="en-US" baseline="0" dirty="0" err="1" smtClean="0"/>
              <a:t>conditions+missing</a:t>
            </a:r>
            <a:r>
              <a:rPr lang="en-US" baseline="0" dirty="0" smtClean="0"/>
              <a:t> home</a:t>
            </a:r>
          </a:p>
          <a:p>
            <a:r>
              <a:rPr lang="en-US" baseline="0" dirty="0" smtClean="0"/>
              <a:t>Missing home vs. freedom from some traditions in the new land</a:t>
            </a:r>
          </a:p>
          <a:p>
            <a:r>
              <a:rPr lang="en-US" baseline="0" dirty="0" err="1" smtClean="0"/>
              <a:t>Biu</a:t>
            </a:r>
            <a:r>
              <a:rPr lang="en-US" baseline="0" dirty="0" smtClean="0"/>
              <a:t>- the love for being pregnant/having children vs. being unable to keep them alive</a:t>
            </a:r>
          </a:p>
          <a:p>
            <a:endParaRPr lang="en-US" baseline="0" dirty="0" smtClean="0"/>
          </a:p>
          <a:p>
            <a:r>
              <a:rPr lang="en-US" baseline="0" dirty="0" smtClean="0"/>
              <a:t>Macro-micro connections</a:t>
            </a:r>
          </a:p>
          <a:p>
            <a:r>
              <a:rPr lang="en-US" baseline="0" dirty="0" smtClean="0"/>
              <a:t>How people’s trajectories diverge as a consequence of macro policy /circumstances + </a:t>
            </a:r>
            <a:r>
              <a:rPr lang="en-US" baseline="0" dirty="0" err="1" smtClean="0"/>
              <a:t>indv</a:t>
            </a:r>
            <a:r>
              <a:rPr lang="en-US" baseline="0" dirty="0" smtClean="0"/>
              <a:t> values and agency</a:t>
            </a:r>
          </a:p>
          <a:p>
            <a:r>
              <a:rPr lang="en-US" baseline="0" dirty="0" err="1" smtClean="0"/>
              <a:t>Hukou</a:t>
            </a:r>
            <a:r>
              <a:rPr lang="en-US" baseline="0" dirty="0" smtClean="0"/>
              <a:t> system- how consequential to Min?</a:t>
            </a:r>
          </a:p>
          <a:p>
            <a:r>
              <a:rPr lang="en-US" baseline="0" dirty="0" smtClean="0"/>
              <a:t>Apartheid policies- how shaped Mark’s life?</a:t>
            </a:r>
          </a:p>
          <a:p>
            <a:r>
              <a:rPr lang="en-US" baseline="0" dirty="0" smtClean="0"/>
              <a:t>Plantation work/</a:t>
            </a:r>
            <a:r>
              <a:rPr lang="en-US" baseline="0" dirty="0" err="1" smtClean="0"/>
              <a:t>colonisation</a:t>
            </a:r>
            <a:r>
              <a:rPr lang="en-US" baseline="0" dirty="0" smtClean="0"/>
              <a:t>/patriarchy- how affected </a:t>
            </a:r>
            <a:r>
              <a:rPr lang="en-US" baseline="0" dirty="0" err="1" smtClean="0"/>
              <a:t>Biu’s</a:t>
            </a:r>
            <a:r>
              <a:rPr lang="en-US" baseline="0" dirty="0" smtClean="0"/>
              <a:t> and </a:t>
            </a:r>
            <a:r>
              <a:rPr lang="en-US" baseline="0" dirty="0" err="1" smtClean="0"/>
              <a:t>Tonieta’s</a:t>
            </a:r>
            <a:r>
              <a:rPr lang="en-US" baseline="0" dirty="0" smtClean="0"/>
              <a:t> lives?</a:t>
            </a:r>
          </a:p>
          <a:p>
            <a:r>
              <a:rPr lang="en-US" baseline="0" dirty="0" err="1" smtClean="0"/>
              <a:t>Nafta</a:t>
            </a:r>
            <a:r>
              <a:rPr lang="en-US" baseline="0" dirty="0" smtClean="0"/>
              <a:t>- how affected migrant’s lives?</a:t>
            </a:r>
          </a:p>
          <a:p>
            <a:endParaRPr lang="en-US" baseline="0" dirty="0" smtClean="0"/>
          </a:p>
          <a:p>
            <a:r>
              <a:rPr lang="en-US" baseline="0" dirty="0" smtClean="0"/>
              <a:t>Imp of documents</a:t>
            </a:r>
          </a:p>
          <a:p>
            <a:r>
              <a:rPr lang="en-US" baseline="0" dirty="0" smtClean="0"/>
              <a:t>The pass in SA</a:t>
            </a:r>
          </a:p>
          <a:p>
            <a:r>
              <a:rPr lang="en-US" baseline="0" dirty="0" smtClean="0"/>
              <a:t>Papers to be a legitimate worker in Brazil</a:t>
            </a:r>
          </a:p>
          <a:p>
            <a:r>
              <a:rPr lang="en-US" baseline="0" dirty="0" err="1" smtClean="0"/>
              <a:t>Regn</a:t>
            </a:r>
            <a:r>
              <a:rPr lang="en-US" baseline="0" dirty="0" smtClean="0"/>
              <a:t> card/ over 18- in china</a:t>
            </a:r>
          </a:p>
          <a:p>
            <a:r>
              <a:rPr lang="en-US" baseline="0" dirty="0" smtClean="0"/>
              <a:t>Legal migration papers</a:t>
            </a:r>
            <a:r>
              <a:rPr lang="en-US" baseline="0" smtClean="0"/>
              <a:t>- Mexico</a:t>
            </a:r>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7D77C5C-1D40-0A42-9DBB-145D9A5F9428}" type="slidenum">
              <a:rPr lang="en-US" smtClean="0"/>
              <a:t>6</a:t>
            </a:fld>
            <a:endParaRPr lang="en-US"/>
          </a:p>
        </p:txBody>
      </p:sp>
    </p:spTree>
    <p:extLst>
      <p:ext uri="{BB962C8B-B14F-4D97-AF65-F5344CB8AC3E}">
        <p14:creationId xmlns:p14="http://schemas.microsoft.com/office/powerpoint/2010/main" val="2703416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514350" indent="-514350" fontAlgn="auto">
              <a:spcBef>
                <a:spcPts val="580"/>
              </a:spcBef>
              <a:spcAft>
                <a:spcPts val="0"/>
              </a:spcAft>
              <a:buClr>
                <a:schemeClr val="accent1"/>
              </a:buClr>
              <a:buSzPct val="85000"/>
              <a:buFont typeface="Wingdings 2"/>
              <a:buChar char=""/>
              <a:defRPr/>
            </a:pPr>
            <a:r>
              <a:rPr lang="en-US" sz="1200" dirty="0" smtClean="0">
                <a:latin typeface="+mn-lt"/>
                <a:ea typeface="+mn-ea"/>
              </a:rPr>
              <a:t>Design for Ruggedness (environmental context)</a:t>
            </a:r>
          </a:p>
          <a:p>
            <a:pPr marL="514350" indent="-514350" fontAlgn="auto">
              <a:spcBef>
                <a:spcPts val="580"/>
              </a:spcBef>
              <a:spcAft>
                <a:spcPts val="0"/>
              </a:spcAft>
              <a:buClr>
                <a:schemeClr val="accent1"/>
              </a:buClr>
              <a:buSzPct val="85000"/>
              <a:buFont typeface="Wingdings 2"/>
              <a:buChar char=""/>
              <a:defRPr/>
            </a:pPr>
            <a:r>
              <a:rPr lang="en-US" sz="1200" dirty="0" smtClean="0">
                <a:latin typeface="+mn-lt"/>
                <a:ea typeface="+mn-ea"/>
              </a:rPr>
              <a:t>Design for Repair and Maintainability</a:t>
            </a:r>
          </a:p>
          <a:p>
            <a:pPr marL="514350" indent="-514350" fontAlgn="auto">
              <a:spcBef>
                <a:spcPts val="580"/>
              </a:spcBef>
              <a:spcAft>
                <a:spcPts val="0"/>
              </a:spcAft>
              <a:buClr>
                <a:schemeClr val="accent1"/>
              </a:buClr>
              <a:buSzPct val="85000"/>
              <a:buFont typeface="Wingdings 2"/>
              <a:buChar char=""/>
              <a:defRPr/>
            </a:pPr>
            <a:r>
              <a:rPr lang="en-US" sz="1200" dirty="0" smtClean="0">
                <a:latin typeface="+mn-lt"/>
                <a:ea typeface="+mn-ea"/>
              </a:rPr>
              <a:t>Design for Scarcity</a:t>
            </a:r>
          </a:p>
          <a:p>
            <a:pPr marL="514350" indent="-514350" fontAlgn="auto">
              <a:spcBef>
                <a:spcPts val="580"/>
              </a:spcBef>
              <a:spcAft>
                <a:spcPts val="0"/>
              </a:spcAft>
              <a:buClr>
                <a:schemeClr val="accent1"/>
              </a:buClr>
              <a:buSzPct val="85000"/>
              <a:buFont typeface="Wingdings 2"/>
              <a:buChar char=""/>
              <a:defRPr/>
            </a:pPr>
            <a:endParaRPr lang="en-US" sz="1200" dirty="0" smtClean="0">
              <a:latin typeface="+mn-lt"/>
              <a:ea typeface="+mn-ea"/>
            </a:endParaRPr>
          </a:p>
          <a:p>
            <a:pPr marL="514350" indent="-514350" fontAlgn="auto">
              <a:spcBef>
                <a:spcPts val="580"/>
              </a:spcBef>
              <a:spcAft>
                <a:spcPts val="0"/>
              </a:spcAft>
              <a:buClr>
                <a:schemeClr val="accent1"/>
              </a:buClr>
              <a:buSzPct val="85000"/>
              <a:buFont typeface="Wingdings 2"/>
              <a:buChar char=""/>
              <a:defRPr/>
            </a:pPr>
            <a:r>
              <a:rPr lang="en-US" sz="1200" dirty="0" smtClean="0">
                <a:latin typeface="+mn-lt"/>
                <a:ea typeface="+mn-ea"/>
              </a:rPr>
              <a:t>Build a Better Laptop!</a:t>
            </a:r>
            <a:endParaRPr lang="en-US" sz="1200" dirty="0">
              <a:latin typeface="+mn-lt"/>
              <a:ea typeface="+mn-ea"/>
            </a:endParaRPr>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9D7270A-BF3A-3C42-8E84-4ACEAA6D8831}" type="slidenum">
              <a:rPr lang="en-US">
                <a:latin typeface="Calibri" charset="0"/>
              </a:rPr>
              <a:pPr eaLnBrk="1" hangingPunct="1"/>
              <a:t>7</a:t>
            </a:fld>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514350" indent="-514350" eaLnBrk="1" hangingPunct="1">
              <a:lnSpc>
                <a:spcPct val="90000"/>
              </a:lnSpc>
            </a:pPr>
            <a:r>
              <a:rPr lang="en-US" sz="1200" b="1" dirty="0" smtClean="0">
                <a:latin typeface="Perpetua" charset="0"/>
              </a:rPr>
              <a:t>Targets the individual child</a:t>
            </a:r>
            <a:r>
              <a:rPr lang="en-US" sz="1200" dirty="0" smtClean="0">
                <a:latin typeface="Perpetua" charset="0"/>
              </a:rPr>
              <a:t> (raising various equity issues)</a:t>
            </a:r>
          </a:p>
          <a:p>
            <a:pPr marL="514350" indent="-514350" eaLnBrk="1" hangingPunct="1">
              <a:lnSpc>
                <a:spcPct val="90000"/>
              </a:lnSpc>
            </a:pPr>
            <a:r>
              <a:rPr lang="en-US" sz="1200" b="1" dirty="0" smtClean="0">
                <a:latin typeface="Perpetua" charset="0"/>
              </a:rPr>
              <a:t>Embodies A Theory of Learning – constructionist learning</a:t>
            </a:r>
            <a:r>
              <a:rPr lang="en-US" sz="1200" dirty="0" smtClean="0">
                <a:latin typeface="Perpetua" charset="0"/>
              </a:rPr>
              <a:t> (</a:t>
            </a:r>
            <a:r>
              <a:rPr lang="en-US" sz="1200" dirty="0" err="1" smtClean="0">
                <a:latin typeface="Perpetua" charset="0"/>
              </a:rPr>
              <a:t>Papert</a:t>
            </a:r>
            <a:r>
              <a:rPr lang="en-US" sz="1200" dirty="0" smtClean="0">
                <a:latin typeface="Perpetua" charset="0"/>
              </a:rPr>
              <a:t>, Kay) -- Through exploring rich tools, children can teach themselves.  Children with laptops, </a:t>
            </a:r>
            <a:br>
              <a:rPr lang="en-US" sz="1200" dirty="0" smtClean="0">
                <a:latin typeface="Perpetua" charset="0"/>
              </a:rPr>
            </a:br>
            <a:r>
              <a:rPr lang="ja-JP" altLang="en-US" sz="1200" dirty="0" smtClean="0">
                <a:latin typeface="Perpetua" charset="0"/>
              </a:rPr>
              <a:t>“</a:t>
            </a:r>
            <a:r>
              <a:rPr lang="en-US" sz="1200" i="1" dirty="0" smtClean="0">
                <a:latin typeface="Perpetua" charset="0"/>
              </a:rPr>
              <a:t>swim like fish, play them like pianos.</a:t>
            </a:r>
            <a:r>
              <a:rPr lang="ja-JP" altLang="en-US" sz="1200" dirty="0" smtClean="0">
                <a:latin typeface="Perpetua" charset="0"/>
              </a:rPr>
              <a:t>”</a:t>
            </a:r>
            <a:endParaRPr lang="en-US" sz="1200" dirty="0" smtClean="0">
              <a:latin typeface="Perpetua" charset="0"/>
            </a:endParaRPr>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9D7270A-BF3A-3C42-8E84-4ACEAA6D8831}" type="slidenum">
              <a:rPr lang="en-US">
                <a:latin typeface="Calibri" charset="0"/>
              </a:rPr>
              <a:pPr eaLnBrk="1" hangingPunct="1"/>
              <a:t>8</a:t>
            </a:fld>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514350" indent="-514350">
              <a:lnSpc>
                <a:spcPct val="120000"/>
              </a:lnSpc>
              <a:buFont typeface="+mj-lt"/>
              <a:buAutoNum type="arabicPeriod"/>
            </a:pPr>
            <a:r>
              <a:rPr lang="en-US" sz="1200" dirty="0" smtClean="0">
                <a:latin typeface="Adobe Caslon Pro"/>
                <a:cs typeface="Adobe Caslon Pro"/>
              </a:rPr>
              <a:t>Traditional education has failed in these locations - incremental increases (more teachers, more books, </a:t>
            </a:r>
            <a:r>
              <a:rPr lang="ja-JP" altLang="en-US" sz="1200" dirty="0" smtClean="0">
                <a:latin typeface="Adobe Caslon Pro"/>
                <a:cs typeface="Adobe Caslon Pro"/>
              </a:rPr>
              <a:t>“</a:t>
            </a:r>
            <a:r>
              <a:rPr lang="en-US" sz="1200" dirty="0" smtClean="0">
                <a:latin typeface="Adobe Caslon Pro"/>
                <a:cs typeface="Adobe Caslon Pro"/>
              </a:rPr>
              <a:t>more of the same</a:t>
            </a:r>
            <a:r>
              <a:rPr lang="ja-JP" altLang="en-US" sz="1200" dirty="0" smtClean="0">
                <a:latin typeface="Adobe Caslon Pro"/>
                <a:cs typeface="Adobe Caslon Pro"/>
              </a:rPr>
              <a:t>”</a:t>
            </a:r>
            <a:r>
              <a:rPr lang="en-US" sz="1200" dirty="0" smtClean="0">
                <a:latin typeface="Adobe Caslon Pro"/>
                <a:cs typeface="Adobe Caslon Pro"/>
              </a:rPr>
              <a:t>) will not solve the problem.  </a:t>
            </a:r>
          </a:p>
          <a:p>
            <a:pPr marL="514350" indent="-514350">
              <a:lnSpc>
                <a:spcPct val="120000"/>
              </a:lnSpc>
              <a:buFont typeface="+mj-lt"/>
              <a:buAutoNum type="arabicPeriod"/>
            </a:pPr>
            <a:r>
              <a:rPr lang="en-US" sz="1200" smtClean="0">
                <a:latin typeface="Adobe Caslon Pro"/>
                <a:cs typeface="Adobe Caslon Pro"/>
              </a:rPr>
              <a:t>Laptops increase interest in traditional schooling (Negroponte observes in Cambodia)</a:t>
            </a:r>
            <a:endParaRPr lang="en-US" sz="1200" dirty="0">
              <a:latin typeface="Adobe Caslon Pro"/>
              <a:cs typeface="Adobe Caslon Pro"/>
            </a:endParaRPr>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9D7270A-BF3A-3C42-8E84-4ACEAA6D8831}" type="slidenum">
              <a:rPr lang="en-US">
                <a:latin typeface="Calibri" charset="0"/>
              </a:rPr>
              <a:pPr eaLnBrk="1" hangingPunct="1"/>
              <a:t>9</a:t>
            </a:fld>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3795F6-1DCB-464F-8785-29B07AB6DC18}" type="datetimeFigureOut">
              <a:rPr lang="en-US" smtClean="0"/>
              <a:t>6/26/12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1609223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3795F6-1DCB-464F-8785-29B07AB6DC18}" type="datetimeFigureOut">
              <a:rPr lang="en-US" smtClean="0"/>
              <a:t>6/26/12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4099191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3795F6-1DCB-464F-8785-29B07AB6DC18}" type="datetimeFigureOut">
              <a:rPr lang="en-US" smtClean="0"/>
              <a:t>6/26/12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3324440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3795F6-1DCB-464F-8785-29B07AB6DC18}" type="datetimeFigureOut">
              <a:rPr lang="en-US" smtClean="0"/>
              <a:t>6/26/12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354759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795F6-1DCB-464F-8785-29B07AB6DC18}" type="datetimeFigureOut">
              <a:rPr lang="en-US" smtClean="0"/>
              <a:t>6/26/12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2476742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3795F6-1DCB-464F-8785-29B07AB6DC18}" type="datetimeFigureOut">
              <a:rPr lang="en-US" smtClean="0"/>
              <a:t>6/26/12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3524887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3795F6-1DCB-464F-8785-29B07AB6DC18}" type="datetimeFigureOut">
              <a:rPr lang="en-US" smtClean="0"/>
              <a:t>6/26/12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4049975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3795F6-1DCB-464F-8785-29B07AB6DC18}" type="datetimeFigureOut">
              <a:rPr lang="en-US" smtClean="0"/>
              <a:t>6/26/12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3246238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3795F6-1DCB-464F-8785-29B07AB6DC18}" type="datetimeFigureOut">
              <a:rPr lang="en-US" smtClean="0"/>
              <a:t>6/26/12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2437675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3795F6-1DCB-464F-8785-29B07AB6DC18}" type="datetimeFigureOut">
              <a:rPr lang="en-US" smtClean="0"/>
              <a:t>6/26/12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900876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3795F6-1DCB-464F-8785-29B07AB6DC18}" type="datetimeFigureOut">
              <a:rPr lang="en-US" smtClean="0"/>
              <a:t>6/26/12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38237112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Helvetica Neue Bold Condensed"/>
                <a:cs typeface="Helvetica Neue Bold Condensed"/>
              </a:defRPr>
            </a:lvl1pPr>
          </a:lstStyle>
          <a:p>
            <a:fld id="{993795F6-1DCB-464F-8785-29B07AB6DC18}" type="datetimeFigureOut">
              <a:rPr lang="en-US" smtClean="0"/>
              <a:pPr/>
              <a:t>6/26/12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Helvetica Neue Bold Condensed"/>
                <a:cs typeface="Helvetica Neue Bold Condensed"/>
              </a:defRPr>
            </a:lvl1pPr>
          </a:lstStyle>
          <a:p>
            <a:r>
              <a:rPr lang="en-US" smtClean="0"/>
              <a:t>Info 181, Technology and Poverty, Summer 2012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chemeClr val="tx1">
                    <a:tint val="75000"/>
                  </a:schemeClr>
                </a:solidFill>
                <a:latin typeface="Helvetica Neue Bold Condensed"/>
                <a:cs typeface="Helvetica Neue Bold Condensed"/>
              </a:defRPr>
            </a:lvl1pPr>
          </a:lstStyle>
          <a:p>
            <a:fld id="{7222D0E6-A383-D642-8C47-5E0FDBAA5A92}" type="slidenum">
              <a:rPr lang="en-US" smtClean="0"/>
              <a:pPr/>
              <a:t>‹#›</a:t>
            </a:fld>
            <a:endParaRPr lang="en-US"/>
          </a:p>
        </p:txBody>
      </p:sp>
    </p:spTree>
    <p:extLst>
      <p:ext uri="{BB962C8B-B14F-4D97-AF65-F5344CB8AC3E}">
        <p14:creationId xmlns:p14="http://schemas.microsoft.com/office/powerpoint/2010/main" val="4183754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b="0" i="0" kern="1200">
          <a:solidFill>
            <a:srgbClr val="E47200"/>
          </a:solidFill>
          <a:latin typeface="Helvetica Neue Bold Condensed"/>
          <a:ea typeface="+mj-ea"/>
          <a:cs typeface="Helvetica Neue Bold Condensed"/>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Adobe Garamond Pro"/>
          <a:ea typeface="+mn-ea"/>
          <a:cs typeface="Adobe Garamond Pro"/>
        </a:defRPr>
      </a:lvl1pPr>
      <a:lvl2pPr marL="742950" indent="-285750" algn="l" defTabSz="457200" rtl="0" eaLnBrk="1" latinLnBrk="0" hangingPunct="1">
        <a:spcBef>
          <a:spcPct val="20000"/>
        </a:spcBef>
        <a:buFont typeface="Arial"/>
        <a:buChar char="–"/>
        <a:defRPr sz="2800" b="0" i="0" kern="1200">
          <a:solidFill>
            <a:schemeClr val="tx1"/>
          </a:solidFill>
          <a:latin typeface="Adobe Garamond Pro"/>
          <a:ea typeface="+mn-ea"/>
          <a:cs typeface="Adobe Garamond Pro"/>
        </a:defRPr>
      </a:lvl2pPr>
      <a:lvl3pPr marL="1143000" indent="-228600" algn="l" defTabSz="457200" rtl="0" eaLnBrk="1" latinLnBrk="0" hangingPunct="1">
        <a:spcBef>
          <a:spcPct val="20000"/>
        </a:spcBef>
        <a:buFont typeface="Arial"/>
        <a:buChar char="•"/>
        <a:defRPr sz="2400" b="0" i="0" kern="1200">
          <a:solidFill>
            <a:schemeClr val="tx1"/>
          </a:solidFill>
          <a:latin typeface="Adobe Garamond Pro"/>
          <a:ea typeface="+mn-ea"/>
          <a:cs typeface="Adobe Garamond Pro"/>
        </a:defRPr>
      </a:lvl3pPr>
      <a:lvl4pPr marL="1600200" indent="-228600" algn="l" defTabSz="457200" rtl="0" eaLnBrk="1" latinLnBrk="0" hangingPunct="1">
        <a:spcBef>
          <a:spcPct val="20000"/>
        </a:spcBef>
        <a:buFont typeface="Arial"/>
        <a:buChar char="–"/>
        <a:defRPr sz="2000" b="0" i="0" kern="1200">
          <a:solidFill>
            <a:schemeClr val="tx1"/>
          </a:solidFill>
          <a:latin typeface="Adobe Garamond Pro"/>
          <a:ea typeface="+mn-ea"/>
          <a:cs typeface="Adobe Garamond Pro"/>
        </a:defRPr>
      </a:lvl4pPr>
      <a:lvl5pPr marL="2057400" indent="-228600" algn="l" defTabSz="457200" rtl="0" eaLnBrk="1" latinLnBrk="0" hangingPunct="1">
        <a:spcBef>
          <a:spcPct val="20000"/>
        </a:spcBef>
        <a:buFont typeface="Arial"/>
        <a:buChar char="»"/>
        <a:defRPr sz="2000" b="0" i="0" kern="1200">
          <a:solidFill>
            <a:schemeClr val="tx1"/>
          </a:solidFill>
          <a:latin typeface="Adobe Garamond Pro"/>
          <a:ea typeface="+mn-ea"/>
          <a:cs typeface="Adobe Garamon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hyperlink" Target="http://www.olpcnews.com/" TargetMode="External"/><Relationship Id="rId4" Type="http://schemas.openxmlformats.org/officeDocument/2006/relationships/hyperlink" Target="http://laptop.org/" TargetMode="External"/><Relationship Id="rId5" Type="http://schemas.openxmlformats.org/officeDocument/2006/relationships/hyperlink" Target="http://wiki.laptop.org/go/The_OLPC_Wiki" TargetMode="External"/><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12964" y="1574694"/>
            <a:ext cx="3536341" cy="3549185"/>
          </a:xfrm>
        </p:spPr>
        <p:txBody>
          <a:bodyPr>
            <a:noAutofit/>
          </a:bodyPr>
          <a:lstStyle/>
          <a:p>
            <a:pPr algn="l">
              <a:lnSpc>
                <a:spcPct val="120000"/>
              </a:lnSpc>
            </a:pPr>
            <a:r>
              <a:rPr lang="en-US" dirty="0" smtClean="0">
                <a:latin typeface="Adobe Caslon Pro"/>
                <a:ea typeface="+mn-ea"/>
                <a:cs typeface="Adobe Caslon Pro"/>
              </a:rPr>
              <a:t>Citizen Media</a:t>
            </a:r>
            <a:endParaRPr lang="en-US" dirty="0">
              <a:latin typeface="Adobe Caslon Pro"/>
              <a:ea typeface="+mn-ea"/>
              <a:cs typeface="Adobe Caslon Pro"/>
            </a:endParaRPr>
          </a:p>
        </p:txBody>
      </p:sp>
      <p:sp>
        <p:nvSpPr>
          <p:cNvPr id="3" name="Subtitle 2"/>
          <p:cNvSpPr>
            <a:spLocks noGrp="1"/>
          </p:cNvSpPr>
          <p:nvPr>
            <p:ph type="subTitle" idx="1"/>
          </p:nvPr>
        </p:nvSpPr>
        <p:spPr>
          <a:xfrm>
            <a:off x="2558554" y="5154078"/>
            <a:ext cx="6400800" cy="1448430"/>
          </a:xfrm>
        </p:spPr>
        <p:txBody>
          <a:bodyPr/>
          <a:lstStyle/>
          <a:p>
            <a:pPr algn="r"/>
            <a:r>
              <a:rPr lang="en-US" dirty="0" smtClean="0">
                <a:solidFill>
                  <a:schemeClr val="tx1"/>
                </a:solidFill>
                <a:latin typeface="Adobe Caslon Pro"/>
                <a:cs typeface="Adobe Caslon Pro"/>
              </a:rPr>
              <a:t>Janaki Srinivasan</a:t>
            </a:r>
          </a:p>
          <a:p>
            <a:pPr algn="r"/>
            <a:r>
              <a:rPr lang="en-US" dirty="0" err="1" smtClean="0">
                <a:solidFill>
                  <a:schemeClr val="tx1"/>
                </a:solidFill>
                <a:latin typeface="Adobe Caslon Pro"/>
                <a:cs typeface="Adobe Caslon Pro"/>
              </a:rPr>
              <a:t>Neha</a:t>
            </a:r>
            <a:r>
              <a:rPr lang="en-US" dirty="0" smtClean="0">
                <a:solidFill>
                  <a:schemeClr val="tx1"/>
                </a:solidFill>
                <a:latin typeface="Adobe Caslon Pro"/>
                <a:cs typeface="Adobe Caslon Pro"/>
              </a:rPr>
              <a:t> Kumar</a:t>
            </a:r>
            <a:endParaRPr lang="en-US" dirty="0">
              <a:solidFill>
                <a:schemeClr val="tx1"/>
              </a:solidFill>
              <a:latin typeface="Adobe Caslon Pro"/>
              <a:cs typeface="Adobe Caslon Pro"/>
            </a:endParaRPr>
          </a:p>
        </p:txBody>
      </p:sp>
      <p:sp>
        <p:nvSpPr>
          <p:cNvPr id="5" name="TextBox 4"/>
          <p:cNvSpPr txBox="1"/>
          <p:nvPr/>
        </p:nvSpPr>
        <p:spPr>
          <a:xfrm>
            <a:off x="4666961" y="498548"/>
            <a:ext cx="1624239" cy="584776"/>
          </a:xfrm>
          <a:prstGeom prst="rect">
            <a:avLst/>
          </a:prstGeom>
          <a:noFill/>
        </p:spPr>
        <p:txBody>
          <a:bodyPr wrap="none" rtlCol="0">
            <a:spAutoFit/>
          </a:bodyPr>
          <a:lstStyle/>
          <a:p>
            <a:r>
              <a:rPr lang="en-US" sz="3200" dirty="0" smtClean="0">
                <a:latin typeface="Adobe Caslon Pro"/>
                <a:cs typeface="Adobe Caslon Pro"/>
              </a:rPr>
              <a:t>06.19.12</a:t>
            </a:r>
            <a:endParaRPr lang="en-US" sz="3200" dirty="0">
              <a:latin typeface="Adobe Caslon Pro"/>
              <a:cs typeface="Adobe Caslon Pro"/>
            </a:endParaRPr>
          </a:p>
        </p:txBody>
      </p:sp>
      <p:pic>
        <p:nvPicPr>
          <p:cNvPr id="6" name="Picture 5" descr="karekur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4579913" cy="6869870"/>
          </a:xfrm>
          <a:prstGeom prst="rect">
            <a:avLst/>
          </a:prstGeom>
        </p:spPr>
      </p:pic>
    </p:spTree>
    <p:extLst>
      <p:ext uri="{BB962C8B-B14F-4D97-AF65-F5344CB8AC3E}">
        <p14:creationId xmlns:p14="http://schemas.microsoft.com/office/powerpoint/2010/main" val="277290844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914400" y="1924086"/>
            <a:ext cx="7391400" cy="3242245"/>
          </a:xfrm>
        </p:spPr>
        <p:txBody>
          <a:bodyPr>
            <a:noAutofit/>
          </a:bodyPr>
          <a:lstStyle/>
          <a:p>
            <a:pPr>
              <a:lnSpc>
                <a:spcPct val="130000"/>
              </a:lnSpc>
            </a:pPr>
            <a:r>
              <a:rPr lang="en-US" sz="2800" dirty="0" smtClean="0">
                <a:latin typeface="Adobe Caslon Pro"/>
                <a:cs typeface="Adobe Caslon Pro"/>
              </a:rPr>
              <a:t>What parts of a conventional laptop consume the most electricity?</a:t>
            </a:r>
          </a:p>
          <a:p>
            <a:pPr>
              <a:lnSpc>
                <a:spcPct val="130000"/>
              </a:lnSpc>
            </a:pPr>
            <a:r>
              <a:rPr lang="en-US" sz="2800" dirty="0" smtClean="0">
                <a:latin typeface="Adobe Caslon Pro"/>
                <a:cs typeface="Adobe Caslon Pro"/>
              </a:rPr>
              <a:t>What parts of a laptop present pollution and toxicity concerns?</a:t>
            </a:r>
            <a:endParaRPr lang="en-US" sz="2800" dirty="0">
              <a:latin typeface="Adobe Caslon Pro"/>
              <a:cs typeface="Adobe Caslon Pro"/>
            </a:endParaRPr>
          </a:p>
          <a:p>
            <a:pPr>
              <a:lnSpc>
                <a:spcPct val="130000"/>
              </a:lnSpc>
            </a:pPr>
            <a:r>
              <a:rPr lang="en-US" sz="2800" dirty="0" smtClean="0">
                <a:latin typeface="Adobe Caslon Pro"/>
                <a:cs typeface="Adobe Caslon Pro"/>
              </a:rPr>
              <a:t>What parts of a laptop are most likely to fail?</a:t>
            </a:r>
            <a:endParaRPr lang="en-US" sz="2800" dirty="0">
              <a:latin typeface="Adobe Caslon Pro"/>
              <a:cs typeface="Adobe Caslon Pro"/>
            </a:endParaRPr>
          </a:p>
        </p:txBody>
      </p:sp>
      <p:sp>
        <p:nvSpPr>
          <p:cNvPr id="2" name="Title 1"/>
          <p:cNvSpPr>
            <a:spLocks noGrp="1"/>
          </p:cNvSpPr>
          <p:nvPr>
            <p:ph type="title"/>
          </p:nvPr>
        </p:nvSpPr>
        <p:spPr/>
        <p:txBody>
          <a:bodyPr/>
          <a:lstStyle/>
          <a:p>
            <a:r>
              <a:rPr lang="en-US" dirty="0" smtClean="0"/>
              <a:t>Design Issues</a:t>
            </a:r>
            <a:endParaRPr lang="en-US" dirty="0"/>
          </a:p>
        </p:txBody>
      </p:sp>
    </p:spTree>
    <p:extLst>
      <p:ext uri="{BB962C8B-B14F-4D97-AF65-F5344CB8AC3E}">
        <p14:creationId xmlns:p14="http://schemas.microsoft.com/office/powerpoint/2010/main" val="40906655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79999340"/>
              </p:ext>
            </p:extLst>
          </p:nvPr>
        </p:nvGraphicFramePr>
        <p:xfrm>
          <a:off x="1018776" y="695803"/>
          <a:ext cx="7315200" cy="5431382"/>
        </p:xfrm>
        <a:graphic>
          <a:graphicData uri="http://schemas.openxmlformats.org/drawingml/2006/table">
            <a:tbl>
              <a:tblPr/>
              <a:tblGrid>
                <a:gridCol w="3657600"/>
                <a:gridCol w="3657600"/>
              </a:tblGrid>
              <a:tr h="645102">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dobe Caslon Pro"/>
                          <a:ea typeface="ＭＳ Ｐゴシック" charset="0"/>
                          <a:cs typeface="Adobe Caslon Pro"/>
                        </a:rPr>
                        <a:t>PROBLEM</a:t>
                      </a:r>
                      <a:endParaRPr kumimoji="0" lang="en-US" sz="2000" b="1" i="0" u="none" strike="noStrike" cap="none" normalizeH="0" baseline="0" dirty="0">
                        <a:ln>
                          <a:noFill/>
                        </a:ln>
                        <a:solidFill>
                          <a:srgbClr val="FFFFFF"/>
                        </a:solidFill>
                        <a:effectLst/>
                        <a:latin typeface="Adobe Caslon Pro"/>
                        <a:ea typeface="ＭＳ Ｐゴシック" charset="0"/>
                        <a:cs typeface="Adobe Caslon Pro"/>
                      </a:endParaRPr>
                    </a:p>
                  </a:txBody>
                  <a:tcPr horzOverflow="overflow">
                    <a:lnL w="12700" cap="flat" cmpd="sng" algn="ctr">
                      <a:solidFill>
                        <a:scrgbClr r="0" g="0" b="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dobe Caslon Pro"/>
                          <a:ea typeface="ＭＳ Ｐゴシック" charset="0"/>
                          <a:cs typeface="Adobe Caslon Pro"/>
                        </a:rPr>
                        <a:t>OLPC SOLUTION</a:t>
                      </a:r>
                      <a:endParaRPr kumimoji="0" lang="en-US" sz="2000" b="1" i="0" u="none" strike="noStrike" cap="none" normalizeH="0" baseline="0" dirty="0">
                        <a:ln>
                          <a:noFill/>
                        </a:ln>
                        <a:solidFill>
                          <a:srgbClr val="FFFFFF"/>
                        </a:solidFill>
                        <a:effectLst/>
                        <a:latin typeface="Adobe Caslon Pro"/>
                        <a:ea typeface="ＭＳ Ｐゴシック" charset="0"/>
                        <a:cs typeface="Adobe Caslon Pro"/>
                      </a:endParaRPr>
                    </a:p>
                  </a:txBody>
                  <a:tcPr horzOverflow="overflow">
                    <a:lnL w="12700" cap="flat" cmpd="sng" algn="ctr">
                      <a:solidFill>
                        <a:schemeClr val="bg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545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dobe Caslon Pro"/>
                          <a:ea typeface="ＭＳ Ｐゴシック" charset="0"/>
                          <a:cs typeface="Adobe Caslon Pro"/>
                        </a:rPr>
                        <a:t>Bright </a:t>
                      </a:r>
                      <a:r>
                        <a:rPr kumimoji="0" lang="en-US" sz="2000" b="1" i="0" u="none" strike="noStrike" cap="none" normalizeH="0" baseline="0" dirty="0" smtClean="0">
                          <a:ln>
                            <a:noFill/>
                          </a:ln>
                          <a:solidFill>
                            <a:srgbClr val="000000"/>
                          </a:solidFill>
                          <a:effectLst/>
                          <a:latin typeface="Adobe Caslon Pro"/>
                          <a:ea typeface="ＭＳ Ｐゴシック" charset="0"/>
                          <a:cs typeface="Adobe Caslon Pro"/>
                        </a:rPr>
                        <a:t>sunlight</a:t>
                      </a:r>
                      <a:endParaRPr kumimoji="0" lang="en-US" sz="2000" b="1" i="0" u="none" strike="noStrike" cap="none" normalizeH="0" baseline="0" dirty="0">
                        <a:ln>
                          <a:noFill/>
                        </a:ln>
                        <a:solidFill>
                          <a:srgbClr val="000000"/>
                        </a:solidFill>
                        <a:effectLst/>
                        <a:latin typeface="Adobe Caslon Pro"/>
                        <a:ea typeface="ＭＳ Ｐゴシック" charset="0"/>
                        <a:cs typeface="Adobe Caslon Pro"/>
                      </a:endParaRPr>
                    </a:p>
                  </a:txBody>
                  <a:tcPr horzOverflow="overflow">
                    <a:lnL w="12700" cap="flat" cmpd="sng" algn="ctr">
                      <a:solidFill>
                        <a:scrgbClr r="0" g="0" b="0"/>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dobe Caslon Pro"/>
                          <a:ea typeface="ＭＳ Ｐゴシック" charset="0"/>
                          <a:cs typeface="Adobe Caslon Pro"/>
                        </a:rPr>
                        <a:t>Dual-mode display</a:t>
                      </a:r>
                    </a:p>
                  </a:txBody>
                  <a:tcPr horzOverflow="overflow">
                    <a:lnL w="12700" cap="flat" cmpd="sng" algn="ctr">
                      <a:solidFill>
                        <a:schemeClr val="bg1"/>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r>
              <a:tr h="10568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dobe Caslon Pro"/>
                          <a:ea typeface="ＭＳ Ｐゴシック" charset="0"/>
                          <a:cs typeface="Adobe Caslon Pro"/>
                        </a:rPr>
                        <a:t>Dust</a:t>
                      </a:r>
                      <a:r>
                        <a:rPr kumimoji="0" lang="en-US" sz="2000" b="1" i="0" u="none" strike="noStrike" cap="none" normalizeH="0" baseline="0" dirty="0">
                          <a:ln>
                            <a:noFill/>
                          </a:ln>
                          <a:solidFill>
                            <a:srgbClr val="000000"/>
                          </a:solidFill>
                          <a:effectLst/>
                          <a:latin typeface="Adobe Caslon Pro"/>
                          <a:ea typeface="ＭＳ Ｐゴシック" charset="0"/>
                          <a:cs typeface="Adobe Caslon Pro"/>
                        </a:rPr>
                        <a:t>, dirt, rough </a:t>
                      </a:r>
                      <a:r>
                        <a:rPr kumimoji="0" lang="en-US" sz="2000" b="1" i="0" u="none" strike="noStrike" cap="none" normalizeH="0" baseline="0" dirty="0" smtClean="0">
                          <a:ln>
                            <a:noFill/>
                          </a:ln>
                          <a:solidFill>
                            <a:srgbClr val="000000"/>
                          </a:solidFill>
                          <a:effectLst/>
                          <a:latin typeface="Adobe Caslon Pro"/>
                          <a:ea typeface="ＭＳ Ｐゴシック" charset="0"/>
                          <a:cs typeface="Adobe Caslon Pro"/>
                        </a:rPr>
                        <a:t>roads…</a:t>
                      </a:r>
                      <a:endParaRPr kumimoji="0" lang="en-US" sz="2000" b="1" i="0" u="none" strike="noStrike" cap="none" normalizeH="0" baseline="0" dirty="0">
                        <a:ln>
                          <a:noFill/>
                        </a:ln>
                        <a:solidFill>
                          <a:srgbClr val="000000"/>
                        </a:solidFill>
                        <a:effectLst/>
                        <a:latin typeface="Adobe Caslon Pro"/>
                        <a:ea typeface="ＭＳ Ｐゴシック" charset="0"/>
                        <a:cs typeface="Adobe Caslon Pro"/>
                      </a:endParaRPr>
                    </a:p>
                  </a:txBody>
                  <a:tcPr horzOverflow="overflow">
                    <a:lnL w="12700" cap="flat" cmpd="sng" algn="ctr">
                      <a:solidFill>
                        <a:scrgbClr r="0" g="0" b="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dobe Caslon Pro"/>
                          <a:ea typeface="ＭＳ Ｐゴシック" charset="0"/>
                          <a:cs typeface="Adobe Caslon Pro"/>
                        </a:rPr>
                        <a:t>Enclosed keyboard, cooling system without vents, solid state memory</a:t>
                      </a:r>
                    </a:p>
                  </a:txBody>
                  <a:tcPr horzOverflow="overflow">
                    <a:lnL w="12700" cap="flat" cmpd="sng" algn="ctr">
                      <a:solidFill>
                        <a:schemeClr val="bg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9E7"/>
                    </a:solidFill>
                  </a:tcPr>
                </a:tc>
              </a:tr>
              <a:tr h="15664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dobe Caslon Pro"/>
                          <a:ea typeface="ＭＳ Ｐゴシック" charset="0"/>
                          <a:cs typeface="Adobe Caslon Pro"/>
                        </a:rPr>
                        <a:t>Lack of </a:t>
                      </a:r>
                      <a:r>
                        <a:rPr kumimoji="0" lang="en-US" sz="2000" b="1" i="0" u="none" strike="noStrike" cap="none" normalizeH="0" baseline="0" dirty="0" smtClean="0">
                          <a:ln>
                            <a:noFill/>
                          </a:ln>
                          <a:solidFill>
                            <a:srgbClr val="000000"/>
                          </a:solidFill>
                          <a:effectLst/>
                          <a:latin typeface="Adobe Caslon Pro"/>
                          <a:ea typeface="ＭＳ Ｐゴシック" charset="0"/>
                          <a:cs typeface="Adobe Caslon Pro"/>
                        </a:rPr>
                        <a:t>infrastructure </a:t>
                      </a:r>
                      <a:r>
                        <a:rPr kumimoji="0" lang="en-US" sz="2000" b="1" i="0" u="none" strike="noStrike" cap="none" normalizeH="0" baseline="0" dirty="0">
                          <a:ln>
                            <a:noFill/>
                          </a:ln>
                          <a:solidFill>
                            <a:srgbClr val="000000"/>
                          </a:solidFill>
                          <a:effectLst/>
                          <a:latin typeface="Adobe Caslon Pro"/>
                          <a:ea typeface="ＭＳ Ｐゴシック" charset="0"/>
                          <a:cs typeface="Adobe Caslon Pro"/>
                        </a:rPr>
                        <a:t/>
                      </a:r>
                      <a:br>
                        <a:rPr kumimoji="0" lang="en-US" sz="2000" b="1" i="0" u="none" strike="noStrike" cap="none" normalizeH="0" baseline="0" dirty="0">
                          <a:ln>
                            <a:noFill/>
                          </a:ln>
                          <a:solidFill>
                            <a:srgbClr val="000000"/>
                          </a:solidFill>
                          <a:effectLst/>
                          <a:latin typeface="Adobe Caslon Pro"/>
                          <a:ea typeface="ＭＳ Ｐゴシック" charset="0"/>
                          <a:cs typeface="Adobe Caslon Pro"/>
                        </a:rPr>
                      </a:br>
                      <a:r>
                        <a:rPr kumimoji="0" lang="en-US" sz="2000" b="1" i="0" u="none" strike="noStrike" cap="none" normalizeH="0" baseline="0" dirty="0">
                          <a:ln>
                            <a:noFill/>
                          </a:ln>
                          <a:solidFill>
                            <a:srgbClr val="000000"/>
                          </a:solidFill>
                          <a:effectLst/>
                          <a:latin typeface="Adobe Caslon Pro"/>
                          <a:ea typeface="ＭＳ Ｐゴシック" charset="0"/>
                          <a:cs typeface="Adobe Caslon Pro"/>
                        </a:rPr>
                        <a:t>(limited electricity and repair/maintenance)</a:t>
                      </a:r>
                    </a:p>
                  </a:txBody>
                  <a:tcPr horzOverflow="overflow">
                    <a:lnL w="12700" cap="flat" cmpd="sng" algn="ctr">
                      <a:solidFill>
                        <a:scrgbClr r="0" g="0" b="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dobe Caslon Pro"/>
                          <a:ea typeface="ＭＳ Ｐゴシック" charset="0"/>
                          <a:cs typeface="Adobe Caslon Pro"/>
                        </a:rPr>
                        <a:t>Built in surge-protector, human-power generation, components consume less energy, easy to take apart</a:t>
                      </a:r>
                    </a:p>
                  </a:txBody>
                  <a:tcPr horzOverflow="overflow">
                    <a:lnL w="12700" cap="flat" cmpd="sng" algn="ctr">
                      <a:solidFill>
                        <a:schemeClr val="bg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r>
              <a:tr h="15084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dobe Caslon Pro"/>
                          <a:ea typeface="ＭＳ Ｐゴシック" charset="0"/>
                          <a:cs typeface="Adobe Caslon Pro"/>
                        </a:rPr>
                        <a:t>Low-income </a:t>
                      </a:r>
                      <a:r>
                        <a:rPr kumimoji="0" lang="en-US" sz="2000" b="1" i="0" u="none" strike="noStrike" cap="none" normalizeH="0" baseline="0" dirty="0" smtClean="0">
                          <a:ln>
                            <a:noFill/>
                          </a:ln>
                          <a:solidFill>
                            <a:srgbClr val="000000"/>
                          </a:solidFill>
                          <a:effectLst/>
                          <a:latin typeface="Adobe Caslon Pro"/>
                          <a:ea typeface="ＭＳ Ｐゴシック" charset="0"/>
                          <a:cs typeface="Adobe Caslon Pro"/>
                        </a:rPr>
                        <a:t>levels </a:t>
                      </a:r>
                      <a:r>
                        <a:rPr kumimoji="0" lang="en-US" sz="2000" b="1" i="0" u="none" strike="noStrike" cap="none" normalizeH="0" baseline="0" dirty="0">
                          <a:ln>
                            <a:noFill/>
                          </a:ln>
                          <a:solidFill>
                            <a:srgbClr val="000000"/>
                          </a:solidFill>
                          <a:effectLst/>
                          <a:latin typeface="Adobe Caslon Pro"/>
                          <a:ea typeface="ＭＳ Ｐゴシック" charset="0"/>
                          <a:cs typeface="Adobe Caslon Pro"/>
                        </a:rPr>
                        <a:t>– among the citizenry and small education budgets</a:t>
                      </a:r>
                    </a:p>
                  </a:txBody>
                  <a:tcPr horzOverflow="overflow">
                    <a:lnL w="12700" cap="flat" cmpd="sng" algn="ctr">
                      <a:solidFill>
                        <a:scrgbClr r="0" g="0" b="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7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dobe Caslon Pro"/>
                          <a:ea typeface="ＭＳ Ｐゴシック" charset="0"/>
                          <a:cs typeface="Adobe Caslon Pro"/>
                        </a:rPr>
                        <a:t>Easy to take apart and replace parts.  Low-cost overall ($100 target).</a:t>
                      </a:r>
                    </a:p>
                  </a:txBody>
                  <a:tcPr horzOverflow="overflow">
                    <a:lnL w="12700" cap="flat" cmpd="sng" algn="ctr">
                      <a:solidFill>
                        <a:schemeClr val="bg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7E9E7"/>
                    </a:solidFill>
                  </a:tcPr>
                </a:tc>
              </a:tr>
            </a:tbl>
          </a:graphicData>
        </a:graphic>
      </p:graphicFrame>
    </p:spTree>
    <p:extLst>
      <p:ext uri="{BB962C8B-B14F-4D97-AF65-F5344CB8AC3E}">
        <p14:creationId xmlns:p14="http://schemas.microsoft.com/office/powerpoint/2010/main" val="270397964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1833" y="1"/>
            <a:ext cx="5557456" cy="686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16856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914400" y="1924086"/>
            <a:ext cx="7391400" cy="3242245"/>
          </a:xfrm>
        </p:spPr>
        <p:txBody>
          <a:bodyPr>
            <a:noAutofit/>
          </a:bodyPr>
          <a:lstStyle/>
          <a:p>
            <a:pPr>
              <a:lnSpc>
                <a:spcPct val="130000"/>
              </a:lnSpc>
            </a:pPr>
            <a:r>
              <a:rPr lang="en-US" sz="2800" dirty="0" smtClean="0">
                <a:latin typeface="Adobe Caslon Pro"/>
                <a:cs typeface="Adobe Caslon Pro"/>
              </a:rPr>
              <a:t>In Black-and-White mode, is reflective</a:t>
            </a:r>
          </a:p>
          <a:p>
            <a:pPr>
              <a:lnSpc>
                <a:spcPct val="130000"/>
              </a:lnSpc>
            </a:pPr>
            <a:r>
              <a:rPr lang="en-US" sz="2800" dirty="0" smtClean="0">
                <a:latin typeface="Adobe Caslon Pro"/>
                <a:cs typeface="Adobe Caslon Pro"/>
              </a:rPr>
              <a:t>In color mode, uses a backlight</a:t>
            </a:r>
            <a:endParaRPr lang="en-US" sz="2800" dirty="0">
              <a:latin typeface="Adobe Caslon Pro"/>
              <a:cs typeface="Adobe Caslon Pro"/>
            </a:endParaRPr>
          </a:p>
          <a:p>
            <a:pPr>
              <a:lnSpc>
                <a:spcPct val="130000"/>
              </a:lnSpc>
            </a:pPr>
            <a:r>
              <a:rPr lang="en-US" sz="2800" dirty="0" smtClean="0">
                <a:latin typeface="Adobe Caslon Pro"/>
                <a:cs typeface="Adobe Caslon Pro"/>
              </a:rPr>
              <a:t>In the future, e-ink maybe?</a:t>
            </a:r>
            <a:endParaRPr lang="en-US" sz="2800" dirty="0">
              <a:latin typeface="Adobe Caslon Pro"/>
              <a:cs typeface="Adobe Caslon Pro"/>
            </a:endParaRPr>
          </a:p>
        </p:txBody>
      </p:sp>
      <p:sp>
        <p:nvSpPr>
          <p:cNvPr id="2" name="Title 1"/>
          <p:cNvSpPr>
            <a:spLocks noGrp="1"/>
          </p:cNvSpPr>
          <p:nvPr>
            <p:ph type="title"/>
          </p:nvPr>
        </p:nvSpPr>
        <p:spPr/>
        <p:txBody>
          <a:bodyPr/>
          <a:lstStyle/>
          <a:p>
            <a:r>
              <a:rPr lang="en-US" dirty="0" smtClean="0"/>
              <a:t>Dual-Mode Display</a:t>
            </a:r>
            <a:endParaRPr lang="en-US" dirty="0"/>
          </a:p>
        </p:txBody>
      </p:sp>
    </p:spTree>
    <p:extLst>
      <p:ext uri="{BB962C8B-B14F-4D97-AF65-F5344CB8AC3E}">
        <p14:creationId xmlns:p14="http://schemas.microsoft.com/office/powerpoint/2010/main" val="313693765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914400" y="1924086"/>
            <a:ext cx="7391400" cy="3242245"/>
          </a:xfrm>
        </p:spPr>
        <p:txBody>
          <a:bodyPr>
            <a:noAutofit/>
          </a:bodyPr>
          <a:lstStyle/>
          <a:p>
            <a:pPr>
              <a:lnSpc>
                <a:spcPct val="130000"/>
              </a:lnSpc>
            </a:pPr>
            <a:r>
              <a:rPr lang="en-US" sz="2800" dirty="0" smtClean="0">
                <a:latin typeface="Adobe Caslon Pro"/>
                <a:cs typeface="Adobe Caslon Pro"/>
              </a:rPr>
              <a:t>Ports covered by </a:t>
            </a:r>
            <a:r>
              <a:rPr lang="en-US" sz="2800" dirty="0" err="1" smtClean="0">
                <a:latin typeface="Adobe Caslon Pro"/>
                <a:cs typeface="Adobe Caslon Pro"/>
              </a:rPr>
              <a:t>WiFi</a:t>
            </a:r>
            <a:r>
              <a:rPr lang="en-US" sz="2800" dirty="0" smtClean="0">
                <a:latin typeface="Adobe Caslon Pro"/>
                <a:cs typeface="Adobe Caslon Pro"/>
              </a:rPr>
              <a:t> antennae</a:t>
            </a:r>
          </a:p>
          <a:p>
            <a:pPr>
              <a:lnSpc>
                <a:spcPct val="130000"/>
              </a:lnSpc>
            </a:pPr>
            <a:r>
              <a:rPr lang="en-US" sz="2800" dirty="0" smtClean="0">
                <a:latin typeface="Adobe Caslon Pro"/>
                <a:cs typeface="Adobe Caslon Pro"/>
              </a:rPr>
              <a:t>No gaps in keyboard</a:t>
            </a:r>
          </a:p>
          <a:p>
            <a:pPr>
              <a:lnSpc>
                <a:spcPct val="130000"/>
              </a:lnSpc>
            </a:pPr>
            <a:r>
              <a:rPr lang="en-US" sz="2800" dirty="0" smtClean="0">
                <a:latin typeface="Adobe Caslon Pro"/>
                <a:cs typeface="Adobe Caslon Pro"/>
              </a:rPr>
              <a:t>Constrained cooling system</a:t>
            </a:r>
            <a:endParaRPr lang="en-US" sz="2800" dirty="0">
              <a:latin typeface="Adobe Caslon Pro"/>
              <a:cs typeface="Adobe Caslon Pro"/>
            </a:endParaRPr>
          </a:p>
          <a:p>
            <a:pPr>
              <a:lnSpc>
                <a:spcPct val="130000"/>
              </a:lnSpc>
            </a:pPr>
            <a:r>
              <a:rPr lang="en-US" sz="2800" dirty="0" smtClean="0">
                <a:latin typeface="Adobe Caslon Pro"/>
                <a:cs typeface="Adobe Caslon Pro"/>
              </a:rPr>
              <a:t>Flash memory</a:t>
            </a:r>
            <a:endParaRPr lang="en-US" sz="2800" dirty="0">
              <a:latin typeface="Adobe Caslon Pro"/>
              <a:cs typeface="Adobe Caslon Pro"/>
            </a:endParaRPr>
          </a:p>
        </p:txBody>
      </p:sp>
      <p:sp>
        <p:nvSpPr>
          <p:cNvPr id="2" name="Title 1"/>
          <p:cNvSpPr>
            <a:spLocks noGrp="1"/>
          </p:cNvSpPr>
          <p:nvPr>
            <p:ph type="title"/>
          </p:nvPr>
        </p:nvSpPr>
        <p:spPr/>
        <p:txBody>
          <a:bodyPr/>
          <a:lstStyle/>
          <a:p>
            <a:r>
              <a:rPr lang="en-US" dirty="0" smtClean="0"/>
              <a:t>Dust, Dirt, Heat, Children</a:t>
            </a:r>
            <a:endParaRPr lang="en-US" dirty="0"/>
          </a:p>
        </p:txBody>
      </p:sp>
    </p:spTree>
    <p:extLst>
      <p:ext uri="{BB962C8B-B14F-4D97-AF65-F5344CB8AC3E}">
        <p14:creationId xmlns:p14="http://schemas.microsoft.com/office/powerpoint/2010/main" val="225054640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914400" y="1924086"/>
            <a:ext cx="7391400" cy="3242245"/>
          </a:xfrm>
        </p:spPr>
        <p:txBody>
          <a:bodyPr>
            <a:noAutofit/>
          </a:bodyPr>
          <a:lstStyle/>
          <a:p>
            <a:pPr>
              <a:lnSpc>
                <a:spcPct val="130000"/>
              </a:lnSpc>
            </a:pPr>
            <a:r>
              <a:rPr lang="en-US" sz="2800" dirty="0" smtClean="0">
                <a:latin typeface="Adobe Caslon Pro"/>
                <a:cs typeface="Adobe Caslon Pro"/>
              </a:rPr>
              <a:t>Human power option</a:t>
            </a:r>
          </a:p>
          <a:p>
            <a:pPr>
              <a:lnSpc>
                <a:spcPct val="130000"/>
              </a:lnSpc>
            </a:pPr>
            <a:r>
              <a:rPr lang="en-US" sz="2800" dirty="0" smtClean="0">
                <a:latin typeface="Adobe Caslon Pro"/>
                <a:cs typeface="Adobe Caslon Pro"/>
              </a:rPr>
              <a:t>Longer lasting battery</a:t>
            </a:r>
          </a:p>
          <a:p>
            <a:pPr>
              <a:lnSpc>
                <a:spcPct val="130000"/>
              </a:lnSpc>
            </a:pPr>
            <a:r>
              <a:rPr lang="en-US" sz="2800" dirty="0" smtClean="0">
                <a:latin typeface="Adobe Caslon Pro"/>
                <a:cs typeface="Adobe Caslon Pro"/>
              </a:rPr>
              <a:t>Built-in surge protection</a:t>
            </a:r>
            <a:endParaRPr lang="en-US" sz="2800" dirty="0">
              <a:latin typeface="Adobe Caslon Pro"/>
              <a:cs typeface="Adobe Caslon Pro"/>
            </a:endParaRPr>
          </a:p>
        </p:txBody>
      </p:sp>
      <p:sp>
        <p:nvSpPr>
          <p:cNvPr id="2" name="Title 1"/>
          <p:cNvSpPr>
            <a:spLocks noGrp="1"/>
          </p:cNvSpPr>
          <p:nvPr>
            <p:ph type="title"/>
          </p:nvPr>
        </p:nvSpPr>
        <p:spPr/>
        <p:txBody>
          <a:bodyPr/>
          <a:lstStyle/>
          <a:p>
            <a:r>
              <a:rPr lang="en-US" dirty="0" smtClean="0"/>
              <a:t>Power Issues	</a:t>
            </a:r>
            <a:endParaRPr lang="en-US" dirty="0"/>
          </a:p>
        </p:txBody>
      </p:sp>
      <p:pic>
        <p:nvPicPr>
          <p:cNvPr id="4" name="Picture 4" descr="http://www.digi-help.com/hardware/images/olpc-mit-lapt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990975"/>
            <a:ext cx="38100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259445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914400" y="1924086"/>
            <a:ext cx="7391400" cy="3242245"/>
          </a:xfrm>
        </p:spPr>
        <p:txBody>
          <a:bodyPr>
            <a:noAutofit/>
          </a:bodyPr>
          <a:lstStyle/>
          <a:p>
            <a:pPr>
              <a:lnSpc>
                <a:spcPct val="130000"/>
              </a:lnSpc>
            </a:pPr>
            <a:r>
              <a:rPr lang="en-US" sz="2800" dirty="0" smtClean="0">
                <a:latin typeface="Adobe Caslon Pro"/>
                <a:cs typeface="Adobe Caslon Pro"/>
              </a:rPr>
              <a:t>Designed for easy disassembly and replacement of parts</a:t>
            </a:r>
          </a:p>
          <a:p>
            <a:pPr>
              <a:lnSpc>
                <a:spcPct val="130000"/>
              </a:lnSpc>
            </a:pPr>
            <a:r>
              <a:rPr lang="en-US" sz="2800" dirty="0" smtClean="0">
                <a:latin typeface="Adobe Caslon Pro"/>
                <a:cs typeface="Adobe Caslon Pro"/>
              </a:rPr>
              <a:t>Does not require trained service people</a:t>
            </a:r>
            <a:endParaRPr lang="en-US" sz="2800" dirty="0">
              <a:latin typeface="Adobe Caslon Pro"/>
              <a:cs typeface="Adobe Caslon Pro"/>
            </a:endParaRPr>
          </a:p>
        </p:txBody>
      </p:sp>
      <p:sp>
        <p:nvSpPr>
          <p:cNvPr id="2" name="Title 1"/>
          <p:cNvSpPr>
            <a:spLocks noGrp="1"/>
          </p:cNvSpPr>
          <p:nvPr>
            <p:ph type="title"/>
          </p:nvPr>
        </p:nvSpPr>
        <p:spPr/>
        <p:txBody>
          <a:bodyPr/>
          <a:lstStyle/>
          <a:p>
            <a:r>
              <a:rPr lang="en-US" dirty="0" smtClean="0"/>
              <a:t>Maintenance</a:t>
            </a:r>
            <a:endParaRPr lang="en-US" dirty="0"/>
          </a:p>
        </p:txBody>
      </p:sp>
      <p:pic>
        <p:nvPicPr>
          <p:cNvPr id="4" name="Picture 4" descr="http://www.digi-help.com/hardware/images/olpc-mit-lapt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990975"/>
            <a:ext cx="38100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66370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914400" y="1924086"/>
            <a:ext cx="7391400" cy="3242245"/>
          </a:xfrm>
        </p:spPr>
        <p:txBody>
          <a:bodyPr>
            <a:noAutofit/>
          </a:bodyPr>
          <a:lstStyle/>
          <a:p>
            <a:pPr>
              <a:lnSpc>
                <a:spcPct val="130000"/>
              </a:lnSpc>
            </a:pPr>
            <a:r>
              <a:rPr lang="en-US" sz="2800" dirty="0" smtClean="0">
                <a:latin typeface="Adobe Caslon Pro"/>
                <a:cs typeface="Adobe Caslon Pro"/>
              </a:rPr>
              <a:t>Peer-to-peer OLPC connections</a:t>
            </a:r>
          </a:p>
          <a:p>
            <a:pPr>
              <a:lnSpc>
                <a:spcPct val="130000"/>
              </a:lnSpc>
            </a:pPr>
            <a:r>
              <a:rPr lang="en-US" sz="2800" dirty="0" smtClean="0">
                <a:latin typeface="Adobe Caslon Pro"/>
                <a:cs typeface="Adobe Caslon Pro"/>
              </a:rPr>
              <a:t>Serve as routers</a:t>
            </a:r>
          </a:p>
          <a:p>
            <a:pPr>
              <a:lnSpc>
                <a:spcPct val="130000"/>
              </a:lnSpc>
            </a:pPr>
            <a:r>
              <a:rPr lang="en-US" sz="2800" dirty="0" smtClean="0">
                <a:latin typeface="Adobe Caslon Pro"/>
                <a:cs typeface="Adobe Caslon Pro"/>
              </a:rPr>
              <a:t>On 24x7</a:t>
            </a:r>
            <a:endParaRPr lang="en-US" sz="2800" dirty="0">
              <a:latin typeface="Adobe Caslon Pro"/>
              <a:cs typeface="Adobe Caslon Pro"/>
            </a:endParaRPr>
          </a:p>
        </p:txBody>
      </p:sp>
      <p:sp>
        <p:nvSpPr>
          <p:cNvPr id="2" name="Title 1"/>
          <p:cNvSpPr>
            <a:spLocks noGrp="1"/>
          </p:cNvSpPr>
          <p:nvPr>
            <p:ph type="title"/>
          </p:nvPr>
        </p:nvSpPr>
        <p:spPr/>
        <p:txBody>
          <a:bodyPr/>
          <a:lstStyle/>
          <a:p>
            <a:r>
              <a:rPr lang="en-US" dirty="0" smtClean="0"/>
              <a:t>Mesh Networking</a:t>
            </a:r>
            <a:endParaRPr lang="en-US" dirty="0"/>
          </a:p>
        </p:txBody>
      </p:sp>
      <p:pic>
        <p:nvPicPr>
          <p:cNvPr id="5" name="Picture 2" descr="In mesh networks, each wireless sensor acts as a router, sending and receiving data from other sensors or the gateway. Selfconfiguring networks automatically determine the best path for data to take from sensor to gateway. Data is automatically sent around failed sensor router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302306"/>
            <a:ext cx="3886200"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64296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a:t>
            </a:r>
            <a:endParaRPr lang="en-US" dirty="0"/>
          </a:p>
        </p:txBody>
      </p:sp>
    </p:spTree>
    <p:extLst>
      <p:ext uri="{BB962C8B-B14F-4D97-AF65-F5344CB8AC3E}">
        <p14:creationId xmlns:p14="http://schemas.microsoft.com/office/powerpoint/2010/main" val="104786729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685800" y="1524000"/>
            <a:ext cx="4495800" cy="4648200"/>
          </a:xfrm>
        </p:spPr>
        <p:txBody>
          <a:bodyPr>
            <a:normAutofit/>
          </a:bodyPr>
          <a:lstStyle/>
          <a:p>
            <a:pPr marL="514350" indent="-514350" eaLnBrk="1" hangingPunct="1">
              <a:lnSpc>
                <a:spcPct val="130000"/>
              </a:lnSpc>
            </a:pPr>
            <a:r>
              <a:rPr lang="en-US" sz="2400" dirty="0">
                <a:latin typeface="Adobe Caslon Pro"/>
                <a:cs typeface="Adobe Caslon Pro"/>
              </a:rPr>
              <a:t>Aiming at Economies of Scale</a:t>
            </a:r>
          </a:p>
          <a:p>
            <a:pPr marL="514350" indent="-514350" eaLnBrk="1" hangingPunct="1">
              <a:lnSpc>
                <a:spcPct val="130000"/>
              </a:lnSpc>
            </a:pPr>
            <a:r>
              <a:rPr lang="en-US" sz="2400" dirty="0">
                <a:latin typeface="Adobe Caslon Pro"/>
                <a:cs typeface="Adobe Caslon Pro"/>
              </a:rPr>
              <a:t>Distributed through governments (ministry of education) to bypass markups from the supply chain.</a:t>
            </a:r>
          </a:p>
          <a:p>
            <a:pPr marL="514350" indent="-514350" eaLnBrk="1" hangingPunct="1">
              <a:lnSpc>
                <a:spcPct val="130000"/>
              </a:lnSpc>
            </a:pPr>
            <a:r>
              <a:rPr lang="en-US" sz="2400" dirty="0">
                <a:latin typeface="Adobe Caslon Pro"/>
                <a:cs typeface="Adobe Caslon Pro"/>
              </a:rPr>
              <a:t>No country has committed to the 1 million minimum (</a:t>
            </a:r>
            <a:r>
              <a:rPr lang="en-US" sz="2400" dirty="0" smtClean="0">
                <a:latin typeface="Adobe Caslon Pro"/>
                <a:cs typeface="Adobe Caslon Pro"/>
              </a:rPr>
              <a:t>max. </a:t>
            </a:r>
            <a:r>
              <a:rPr lang="en-US" sz="2400" dirty="0">
                <a:latin typeface="Adobe Caslon Pro"/>
                <a:cs typeface="Adobe Caslon Pro"/>
              </a:rPr>
              <a:t>order is 202,000 in Uruguay)</a:t>
            </a:r>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657600"/>
            <a:ext cx="361315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1508" name="Picture 2" descr="http://www.itechnews.net/wp-content/uploads/2008/03/intel-classmate-p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0600" y="987425"/>
            <a:ext cx="2881313"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5"/>
          <p:cNvSpPr txBox="1">
            <a:spLocks noChangeArrowheads="1"/>
          </p:cNvSpPr>
          <p:nvPr/>
        </p:nvSpPr>
        <p:spPr bwMode="auto">
          <a:xfrm>
            <a:off x="5922433" y="1487488"/>
            <a:ext cx="2819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Adobe Caslon Pro"/>
                <a:cs typeface="Adobe Caslon Pro"/>
              </a:rPr>
              <a:t>Intel</a:t>
            </a:r>
            <a:r>
              <a:rPr lang="ja-JP" altLang="en-US" dirty="0">
                <a:latin typeface="Adobe Caslon Pro"/>
                <a:cs typeface="Adobe Caslon Pro"/>
              </a:rPr>
              <a:t>’</a:t>
            </a:r>
            <a:r>
              <a:rPr lang="en-US" dirty="0">
                <a:latin typeface="Adobe Caslon Pro"/>
                <a:cs typeface="Adobe Caslon Pro"/>
              </a:rPr>
              <a:t>s </a:t>
            </a:r>
            <a:br>
              <a:rPr lang="en-US" dirty="0">
                <a:latin typeface="Adobe Caslon Pro"/>
                <a:cs typeface="Adobe Caslon Pro"/>
              </a:rPr>
            </a:br>
            <a:r>
              <a:rPr lang="en-US" dirty="0">
                <a:latin typeface="Adobe Caslon Pro"/>
                <a:cs typeface="Adobe Caslon Pro"/>
              </a:rPr>
              <a:t>classmate </a:t>
            </a:r>
            <a:br>
              <a:rPr lang="en-US" dirty="0">
                <a:latin typeface="Adobe Caslon Pro"/>
                <a:cs typeface="Adobe Caslon Pro"/>
              </a:rPr>
            </a:br>
            <a:r>
              <a:rPr lang="en-US" dirty="0">
                <a:latin typeface="Adobe Caslon Pro"/>
                <a:cs typeface="Adobe Caslon Pro"/>
              </a:rPr>
              <a:t>PC</a:t>
            </a:r>
          </a:p>
        </p:txBody>
      </p:sp>
      <p:sp>
        <p:nvSpPr>
          <p:cNvPr id="21511" name="TextBox 6"/>
          <p:cNvSpPr txBox="1">
            <a:spLocks noChangeArrowheads="1"/>
          </p:cNvSpPr>
          <p:nvPr/>
        </p:nvSpPr>
        <p:spPr bwMode="auto">
          <a:xfrm>
            <a:off x="7734300" y="4038600"/>
            <a:ext cx="952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Adobe Caslon Pro"/>
                <a:cs typeface="Adobe Caslon Pro"/>
              </a:rPr>
              <a:t>OLPC</a:t>
            </a:r>
          </a:p>
        </p:txBody>
      </p:sp>
      <p:sp>
        <p:nvSpPr>
          <p:cNvPr id="2" name="Title 1"/>
          <p:cNvSpPr>
            <a:spLocks noGrp="1"/>
          </p:cNvSpPr>
          <p:nvPr>
            <p:ph type="title"/>
          </p:nvPr>
        </p:nvSpPr>
        <p:spPr/>
        <p:txBody>
          <a:bodyPr/>
          <a:lstStyle/>
          <a:p>
            <a:r>
              <a:rPr lang="en-US" dirty="0" smtClean="0"/>
              <a:t>Distribution</a:t>
            </a:r>
            <a:endParaRPr lang="en-US" dirty="0"/>
          </a:p>
        </p:txBody>
      </p:sp>
    </p:spTree>
    <p:extLst>
      <p:ext uri="{BB962C8B-B14F-4D97-AF65-F5344CB8AC3E}">
        <p14:creationId xmlns:p14="http://schemas.microsoft.com/office/powerpoint/2010/main" val="16769171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47200"/>
                </a:solidFill>
              </a:rPr>
              <a:t>On Thursday (6/14)</a:t>
            </a:r>
            <a:endParaRPr lang="en-US" dirty="0">
              <a:solidFill>
                <a:srgbClr val="E47200"/>
              </a:solidFill>
            </a:endParaRPr>
          </a:p>
        </p:txBody>
      </p:sp>
      <p:sp>
        <p:nvSpPr>
          <p:cNvPr id="3" name="Content Placeholder 2"/>
          <p:cNvSpPr>
            <a:spLocks noGrp="1"/>
          </p:cNvSpPr>
          <p:nvPr>
            <p:ph idx="1"/>
          </p:nvPr>
        </p:nvSpPr>
        <p:spPr>
          <a:xfrm>
            <a:off x="955721" y="1954033"/>
            <a:ext cx="7068091" cy="4203816"/>
          </a:xfrm>
        </p:spPr>
        <p:txBody>
          <a:bodyPr>
            <a:normAutofit/>
          </a:bodyPr>
          <a:lstStyle/>
          <a:p>
            <a:pPr>
              <a:lnSpc>
                <a:spcPct val="120000"/>
              </a:lnSpc>
              <a:spcAft>
                <a:spcPts val="600"/>
              </a:spcAft>
            </a:pPr>
            <a:r>
              <a:rPr lang="en-US" sz="2400" dirty="0" smtClean="0">
                <a:latin typeface="Adobe Caslon Pro"/>
                <a:cs typeface="Adobe Caslon Pro"/>
              </a:rPr>
              <a:t>Presentations!</a:t>
            </a:r>
          </a:p>
        </p:txBody>
      </p:sp>
    </p:spTree>
    <p:extLst>
      <p:ext uri="{BB962C8B-B14F-4D97-AF65-F5344CB8AC3E}">
        <p14:creationId xmlns:p14="http://schemas.microsoft.com/office/powerpoint/2010/main" val="364741138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Appropriate Technology</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4271137201"/>
              </p:ext>
            </p:extLst>
          </p:nvPr>
        </p:nvGraphicFramePr>
        <p:xfrm>
          <a:off x="699180" y="1628018"/>
          <a:ext cx="7772400" cy="4815840"/>
        </p:xfrm>
        <a:graphic>
          <a:graphicData uri="http://schemas.openxmlformats.org/drawingml/2006/table">
            <a:tbl>
              <a:tblPr/>
              <a:tblGrid>
                <a:gridCol w="3886200"/>
                <a:gridCol w="3886200"/>
              </a:tblGrid>
              <a:tr h="371475">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2000" b="0" i="0" u="none" strike="noStrike" cap="none" normalizeH="0" baseline="0" dirty="0">
                          <a:ln>
                            <a:noFill/>
                          </a:ln>
                          <a:solidFill>
                            <a:srgbClr val="FFFFFF"/>
                          </a:solidFill>
                          <a:effectLst/>
                          <a:latin typeface="Adobe Caslon Pro"/>
                          <a:ea typeface="ＭＳ Ｐゴシック" charset="0"/>
                          <a:cs typeface="Adobe Caslon Pro"/>
                        </a:rPr>
                        <a:t>Philosophy</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2000" b="0" i="0" u="none" strike="noStrike" cap="none" normalizeH="0" baseline="0" dirty="0">
                          <a:ln>
                            <a:noFill/>
                          </a:ln>
                          <a:solidFill>
                            <a:srgbClr val="FFFFFF"/>
                          </a:solidFill>
                          <a:effectLst/>
                          <a:latin typeface="Adobe Caslon Pro"/>
                          <a:ea typeface="ＭＳ Ｐゴシック" charset="0"/>
                          <a:cs typeface="Adobe Caslon Pro"/>
                        </a:rPr>
                        <a:t>Rule</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dobe Caslon Pro"/>
                          <a:ea typeface="ＭＳ Ｐゴシック" charset="0"/>
                          <a:cs typeface="Adobe Caslon Pro"/>
                        </a:rPr>
                        <a:t>Self-sufficiency - no dependence on imports or production of exports (to avoid large-scale conflict)</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dobe Caslon Pro"/>
                          <a:ea typeface="ＭＳ Ｐゴシック" charset="0"/>
                          <a:cs typeface="Adobe Caslon Pro"/>
                        </a:rPr>
                        <a:t>Artifacts built and maintained using local materials and skills.  Capital investment is minimal.</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3">
                        <a:lumMod val="60000"/>
                        <a:lumOff val="40000"/>
                      </a:schemeClr>
                    </a:solidFill>
                  </a:tcPr>
                </a:tc>
              </a:tr>
              <a:tr h="619125">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dobe Caslon Pro"/>
                          <a:ea typeface="ＭＳ Ｐゴシック" charset="0"/>
                          <a:cs typeface="Adobe Caslon Pro"/>
                        </a:rPr>
                        <a:t>Restrained </a:t>
                      </a:r>
                      <a:r>
                        <a:rPr kumimoji="0" lang="en-US" sz="2000" b="0" i="0" u="none" strike="noStrike" cap="none" normalizeH="0" baseline="0" dirty="0" smtClean="0">
                          <a:ln>
                            <a:noFill/>
                          </a:ln>
                          <a:solidFill>
                            <a:srgbClr val="000000"/>
                          </a:solidFill>
                          <a:effectLst/>
                          <a:latin typeface="Adobe Caslon Pro"/>
                          <a:ea typeface="ＭＳ Ｐゴシック" charset="0"/>
                          <a:cs typeface="Adobe Caslon Pro"/>
                        </a:rPr>
                        <a:t>consumption - no tax on </a:t>
                      </a:r>
                      <a:r>
                        <a:rPr kumimoji="0" lang="en-US" sz="2000" b="0" i="0" u="none" strike="noStrike" cap="none" normalizeH="0" baseline="0" dirty="0">
                          <a:ln>
                            <a:noFill/>
                          </a:ln>
                          <a:solidFill>
                            <a:srgbClr val="000000"/>
                          </a:solidFill>
                          <a:effectLst/>
                          <a:latin typeface="Adobe Caslon Pro"/>
                          <a:ea typeface="ＭＳ Ｐゴシック" charset="0"/>
                          <a:cs typeface="Adobe Caslon Pro"/>
                        </a:rPr>
                        <a:t>natural resources (to avoid small-scale conflict)</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dobe Caslon Pro"/>
                          <a:ea typeface="ＭＳ Ｐゴシック" charset="0"/>
                          <a:cs typeface="Adobe Caslon Pro"/>
                        </a:rPr>
                        <a:t>Energy efficient, conservation-oriented</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6">
                        <a:lumMod val="60000"/>
                        <a:lumOff val="40000"/>
                      </a:schemeClr>
                    </a:solidFill>
                  </a:tcPr>
                </a:tc>
              </a:tr>
              <a:tr h="371475">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dobe Caslon Pro"/>
                          <a:ea typeface="ＭＳ Ｐゴシック" charset="0"/>
                          <a:cs typeface="Adobe Caslon Pro"/>
                        </a:rPr>
                        <a:t>Development in place - </a:t>
                      </a:r>
                      <a:r>
                        <a:rPr kumimoji="0" lang="en-US" sz="2000" b="0" i="0" u="none" strike="noStrike" cap="none" normalizeH="0" baseline="0" dirty="0" smtClean="0">
                          <a:ln>
                            <a:noFill/>
                          </a:ln>
                          <a:solidFill>
                            <a:srgbClr val="000000"/>
                          </a:solidFill>
                          <a:effectLst/>
                          <a:latin typeface="Adobe Caslon Pro"/>
                          <a:ea typeface="ＭＳ Ｐゴシック" charset="0"/>
                          <a:cs typeface="Adobe Caslon Pro"/>
                        </a:rPr>
                        <a:t>bring </a:t>
                      </a:r>
                      <a:r>
                        <a:rPr kumimoji="0" lang="en-US" sz="2000" b="0" i="0" u="none" strike="noStrike" cap="none" normalizeH="0" baseline="0" dirty="0">
                          <a:ln>
                            <a:noFill/>
                          </a:ln>
                          <a:solidFill>
                            <a:srgbClr val="000000"/>
                          </a:solidFill>
                          <a:effectLst/>
                          <a:latin typeface="Adobe Caslon Pro"/>
                          <a:ea typeface="ＭＳ Ｐゴシック" charset="0"/>
                          <a:cs typeface="Adobe Caslon Pro"/>
                        </a:rPr>
                        <a:t>workplaces to where people are living (rather than moving them)</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dobe Caslon Pro"/>
                          <a:ea typeface="ＭＳ Ｐゴシック" charset="0"/>
                          <a:cs typeface="Adobe Caslon Pro"/>
                        </a:rPr>
                        <a:t>Decentralized, a multitude of small versions rather than one BIG thing</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3">
                        <a:lumMod val="60000"/>
                        <a:lumOff val="40000"/>
                      </a:schemeClr>
                    </a:solidFill>
                  </a:tcPr>
                </a:tc>
              </a:tr>
              <a:tr h="371475">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dobe Caslon Pro"/>
                          <a:ea typeface="ＭＳ Ｐゴシック" charset="0"/>
                          <a:cs typeface="Adobe Caslon Pro"/>
                        </a:rPr>
                        <a:t>People need creative and meaningful </a:t>
                      </a:r>
                      <a:r>
                        <a:rPr kumimoji="0" lang="en-US" sz="2000" b="0" i="0" u="none" strike="noStrike" cap="none" normalizeH="0" baseline="0" dirty="0" smtClean="0">
                          <a:ln>
                            <a:noFill/>
                          </a:ln>
                          <a:solidFill>
                            <a:srgbClr val="000000"/>
                          </a:solidFill>
                          <a:effectLst/>
                          <a:latin typeface="Adobe Caslon Pro"/>
                          <a:ea typeface="ＭＳ Ｐゴシック" charset="0"/>
                          <a:cs typeface="Adobe Caslon Pro"/>
                        </a:rPr>
                        <a:t>work.</a:t>
                      </a:r>
                      <a:endParaRPr kumimoji="0" lang="en-US" sz="2000" b="0" i="0" u="none" strike="noStrike" cap="none" normalizeH="0" baseline="0" dirty="0">
                        <a:ln>
                          <a:noFill/>
                        </a:ln>
                        <a:solidFill>
                          <a:srgbClr val="000000"/>
                        </a:solidFill>
                        <a:effectLst/>
                        <a:latin typeface="Adobe Caslon Pro"/>
                        <a:ea typeface="ＭＳ Ｐゴシック" charset="0"/>
                        <a:cs typeface="Adobe Caslon Pro"/>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dobe Caslon Pro"/>
                          <a:ea typeface="ＭＳ Ｐゴシック" charset="0"/>
                          <a:cs typeface="Adobe Caslon Pro"/>
                        </a:rPr>
                        <a:t>Tools that facilitate entrepreneurship?</a:t>
                      </a:r>
                      <a:endParaRPr kumimoji="0" lang="en-US" sz="2000" b="0" i="0" u="none" strike="noStrike" cap="none" normalizeH="0" baseline="0" dirty="0">
                        <a:ln>
                          <a:noFill/>
                        </a:ln>
                        <a:solidFill>
                          <a:srgbClr val="000000"/>
                        </a:solidFill>
                        <a:effectLst/>
                        <a:latin typeface="Adobe Caslon Pro"/>
                        <a:ea typeface="ＭＳ Ｐゴシック" charset="0"/>
                        <a:cs typeface="Adobe Caslon Pro"/>
                      </a:endParaRPr>
                    </a:p>
                    <a:p>
                      <a:pPr marL="0" marR="0" lvl="0" indent="0" algn="l" defTabSz="914400" rtl="0" eaLnBrk="1" fontAlgn="base" latinLnBrk="0" hangingPunct="1">
                        <a:lnSpc>
                          <a:spcPct val="11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Adobe Caslon Pro"/>
                        <a:ea typeface="ＭＳ Ｐゴシック" charset="0"/>
                        <a:cs typeface="Adobe Caslon Pro"/>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6">
                        <a:lumMod val="60000"/>
                        <a:lumOff val="40000"/>
                      </a:schemeClr>
                    </a:solidFill>
                  </a:tcPr>
                </a:tc>
              </a:tr>
            </a:tbl>
          </a:graphicData>
        </a:graphic>
      </p:graphicFrame>
    </p:spTree>
    <p:extLst>
      <p:ext uri="{BB962C8B-B14F-4D97-AF65-F5344CB8AC3E}">
        <p14:creationId xmlns:p14="http://schemas.microsoft.com/office/powerpoint/2010/main" val="231297768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914400" y="1524000"/>
            <a:ext cx="7391400" cy="4648200"/>
          </a:xfrm>
        </p:spPr>
        <p:txBody>
          <a:bodyPr>
            <a:normAutofit fontScale="92500"/>
          </a:bodyPr>
          <a:lstStyle/>
          <a:p>
            <a:pPr marL="514350" indent="-514350" eaLnBrk="1" hangingPunct="1">
              <a:lnSpc>
                <a:spcPct val="120000"/>
              </a:lnSpc>
              <a:buFont typeface="Wingdings 2" charset="0"/>
              <a:buNone/>
            </a:pPr>
            <a:r>
              <a:rPr lang="en-US" sz="2400" b="1" i="1" dirty="0">
                <a:latin typeface="Adobe Caslon Pro"/>
                <a:cs typeface="Adobe Caslon Pro"/>
              </a:rPr>
              <a:t>Since 2006:</a:t>
            </a:r>
          </a:p>
          <a:p>
            <a:pPr marL="514350" indent="-514350" eaLnBrk="1" hangingPunct="1">
              <a:lnSpc>
                <a:spcPct val="120000"/>
              </a:lnSpc>
            </a:pPr>
            <a:r>
              <a:rPr lang="en-US" sz="2400" b="1" dirty="0">
                <a:latin typeface="Adobe Caslon Pro"/>
                <a:cs typeface="Adobe Caslon Pro"/>
              </a:rPr>
              <a:t>India opts out </a:t>
            </a:r>
            <a:r>
              <a:rPr lang="en-US" sz="2400" dirty="0">
                <a:latin typeface="Adobe Caslon Pro"/>
                <a:cs typeface="Adobe Caslon Pro"/>
              </a:rPr>
              <a:t>– ministry spokesperson says </a:t>
            </a:r>
            <a:r>
              <a:rPr lang="en-US" sz="2400" dirty="0" smtClean="0">
                <a:latin typeface="Adobe Caslon Pro"/>
                <a:cs typeface="Adobe Caslon Pro"/>
              </a:rPr>
              <a:t>–</a:t>
            </a:r>
          </a:p>
          <a:p>
            <a:pPr marL="0" indent="0" eaLnBrk="1" hangingPunct="1">
              <a:lnSpc>
                <a:spcPct val="120000"/>
              </a:lnSpc>
              <a:buNone/>
            </a:pPr>
            <a:r>
              <a:rPr lang="ja-JP" altLang="en-US" sz="2400" dirty="0" smtClean="0">
                <a:latin typeface="Adobe Caslon Pro"/>
                <a:cs typeface="Adobe Caslon Pro"/>
              </a:rPr>
              <a:t>“</a:t>
            </a:r>
            <a:r>
              <a:rPr lang="en-US" sz="2400" i="1" dirty="0">
                <a:latin typeface="Adobe Caslon Pro"/>
                <a:cs typeface="Adobe Caslon Pro"/>
              </a:rPr>
              <a:t>India must not allow itself to </a:t>
            </a:r>
            <a:r>
              <a:rPr lang="en-US" sz="2400" b="1" i="1" dirty="0">
                <a:latin typeface="Adobe Caslon Pro"/>
                <a:cs typeface="Adobe Caslon Pro"/>
              </a:rPr>
              <a:t>be used for experimentation</a:t>
            </a:r>
            <a:r>
              <a:rPr lang="en-US" sz="2400" i="1" dirty="0">
                <a:latin typeface="Adobe Caslon Pro"/>
                <a:cs typeface="Adobe Caslon Pro"/>
              </a:rPr>
              <a:t> with children in this area… It would be impossible to justify an expenditure of this scale on a debatable scheme when public funds continue to be in </a:t>
            </a:r>
            <a:r>
              <a:rPr lang="en-US" sz="2400" b="1" i="1" dirty="0">
                <a:latin typeface="Adobe Caslon Pro"/>
                <a:cs typeface="Adobe Caslon Pro"/>
              </a:rPr>
              <a:t>inadequate supply for well-established needs </a:t>
            </a:r>
            <a:r>
              <a:rPr lang="en-US" sz="2400" i="1" dirty="0">
                <a:latin typeface="Adobe Caslon Pro"/>
                <a:cs typeface="Adobe Caslon Pro"/>
              </a:rPr>
              <a:t>listed in different policy documents.</a:t>
            </a:r>
            <a:r>
              <a:rPr lang="ja-JP" altLang="en-US" sz="2400" dirty="0">
                <a:latin typeface="Adobe Caslon Pro"/>
                <a:cs typeface="Adobe Caslon Pro"/>
              </a:rPr>
              <a:t>”</a:t>
            </a:r>
            <a:endParaRPr lang="en-US" sz="2400" dirty="0">
              <a:latin typeface="Adobe Caslon Pro"/>
              <a:cs typeface="Adobe Caslon Pro"/>
            </a:endParaRPr>
          </a:p>
          <a:p>
            <a:pPr marL="514350" indent="-514350" eaLnBrk="1" hangingPunct="1">
              <a:lnSpc>
                <a:spcPct val="120000"/>
              </a:lnSpc>
            </a:pPr>
            <a:r>
              <a:rPr lang="en-US" sz="2400" dirty="0" smtClean="0">
                <a:latin typeface="Adobe Caslon Pro"/>
                <a:cs typeface="Adobe Caslon Pro"/>
              </a:rPr>
              <a:t>The Intel Controversy</a:t>
            </a:r>
            <a:endParaRPr lang="en-US" sz="2400" dirty="0">
              <a:latin typeface="Adobe Caslon Pro"/>
              <a:cs typeface="Adobe Caslon Pro"/>
            </a:endParaRPr>
          </a:p>
          <a:p>
            <a:pPr marL="514350" indent="-514350" eaLnBrk="1" hangingPunct="1">
              <a:lnSpc>
                <a:spcPct val="120000"/>
              </a:lnSpc>
            </a:pPr>
            <a:r>
              <a:rPr lang="en-US" sz="2400" dirty="0">
                <a:latin typeface="Adobe Caslon Pro"/>
                <a:cs typeface="Adobe Caslon Pro"/>
              </a:rPr>
              <a:t>Plagued by </a:t>
            </a:r>
            <a:r>
              <a:rPr lang="en-US" sz="2400" dirty="0" smtClean="0">
                <a:latin typeface="Adobe Caslon Pro"/>
                <a:cs typeface="Adobe Caslon Pro"/>
              </a:rPr>
              <a:t>weak sales</a:t>
            </a:r>
            <a:endParaRPr lang="en-US" sz="2400" dirty="0">
              <a:latin typeface="Adobe Caslon Pro"/>
              <a:cs typeface="Adobe Caslon Pro"/>
            </a:endParaRPr>
          </a:p>
          <a:p>
            <a:pPr marL="514350" indent="-514350" eaLnBrk="1" hangingPunct="1">
              <a:lnSpc>
                <a:spcPct val="120000"/>
              </a:lnSpc>
            </a:pPr>
            <a:r>
              <a:rPr lang="en-US" sz="2400" b="1" dirty="0">
                <a:latin typeface="Adobe Caslon Pro"/>
                <a:cs typeface="Adobe Caslon Pro"/>
              </a:rPr>
              <a:t>Microsoft decision</a:t>
            </a:r>
            <a:r>
              <a:rPr lang="en-US" sz="2400" dirty="0">
                <a:latin typeface="Adobe Caslon Pro"/>
                <a:cs typeface="Adobe Caslon Pro"/>
              </a:rPr>
              <a:t>, selling out the Open Source principle?</a:t>
            </a:r>
          </a:p>
        </p:txBody>
      </p:sp>
      <p:sp>
        <p:nvSpPr>
          <p:cNvPr id="2" name="Title 1"/>
          <p:cNvSpPr>
            <a:spLocks noGrp="1"/>
          </p:cNvSpPr>
          <p:nvPr>
            <p:ph type="title"/>
          </p:nvPr>
        </p:nvSpPr>
        <p:spPr/>
        <p:txBody>
          <a:bodyPr/>
          <a:lstStyle/>
          <a:p>
            <a:r>
              <a:rPr lang="en-US" dirty="0" smtClean="0"/>
              <a:t>Distribution Woes</a:t>
            </a:r>
            <a:endParaRPr lang="en-US" dirty="0"/>
          </a:p>
        </p:txBody>
      </p:sp>
    </p:spTree>
    <p:extLst>
      <p:ext uri="{BB962C8B-B14F-4D97-AF65-F5344CB8AC3E}">
        <p14:creationId xmlns:p14="http://schemas.microsoft.com/office/powerpoint/2010/main" val="10973000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685800" y="1993666"/>
            <a:ext cx="3733800" cy="3277035"/>
          </a:xfrm>
        </p:spPr>
        <p:txBody>
          <a:bodyPr>
            <a:normAutofit/>
          </a:bodyPr>
          <a:lstStyle/>
          <a:p>
            <a:pPr marL="514350" indent="-514350" eaLnBrk="1" hangingPunct="1">
              <a:lnSpc>
                <a:spcPct val="130000"/>
              </a:lnSpc>
            </a:pPr>
            <a:r>
              <a:rPr lang="en-US" sz="2400" dirty="0">
                <a:latin typeface="Adobe Caslon Pro"/>
                <a:cs typeface="Adobe Caslon Pro"/>
              </a:rPr>
              <a:t>Americans can purchase OLPC devices for $</a:t>
            </a:r>
            <a:r>
              <a:rPr lang="en-US" sz="2400" dirty="0" smtClean="0">
                <a:latin typeface="Adobe Caslon Pro"/>
                <a:cs typeface="Adobe Caslon Pro"/>
              </a:rPr>
              <a:t>399 </a:t>
            </a:r>
          </a:p>
          <a:p>
            <a:pPr marL="514350" indent="-514350" eaLnBrk="1" hangingPunct="1">
              <a:lnSpc>
                <a:spcPct val="130000"/>
              </a:lnSpc>
            </a:pPr>
            <a:r>
              <a:rPr lang="en-US" sz="2400" dirty="0" smtClean="0">
                <a:latin typeface="Adobe Caslon Pro"/>
                <a:cs typeface="Adobe Caslon Pro"/>
              </a:rPr>
              <a:t>OLPC </a:t>
            </a:r>
            <a:r>
              <a:rPr lang="en-US" sz="2400" dirty="0">
                <a:latin typeface="Adobe Caslon Pro"/>
                <a:cs typeface="Adobe Caslon Pro"/>
              </a:rPr>
              <a:t>Corps in Africa </a:t>
            </a:r>
            <a:r>
              <a:rPr lang="en-US" sz="2400" dirty="0" smtClean="0">
                <a:latin typeface="Adobe Caslon Pro"/>
                <a:cs typeface="Adobe Caslon Pro"/>
              </a:rPr>
              <a:t>– distribute/guide/train</a:t>
            </a:r>
            <a:endParaRPr lang="en-US" sz="2400" dirty="0">
              <a:latin typeface="Adobe Caslon Pro"/>
              <a:cs typeface="Adobe Caslon Pro"/>
            </a:endParaRPr>
          </a:p>
          <a:p>
            <a:pPr marL="514350" indent="-514350" eaLnBrk="1" hangingPunct="1">
              <a:lnSpc>
                <a:spcPct val="130000"/>
              </a:lnSpc>
            </a:pPr>
            <a:r>
              <a:rPr lang="en-US" sz="2400" dirty="0">
                <a:latin typeface="Adobe Caslon Pro"/>
                <a:cs typeface="Adobe Caslon Pro"/>
              </a:rPr>
              <a:t>OLPC as part of </a:t>
            </a:r>
            <a:r>
              <a:rPr lang="en-US" sz="2400" dirty="0" smtClean="0">
                <a:latin typeface="Adobe Caslon Pro"/>
                <a:cs typeface="Adobe Caslon Pro"/>
              </a:rPr>
              <a:t>a class curriculum</a:t>
            </a:r>
            <a:endParaRPr lang="en-US" sz="2400" dirty="0">
              <a:latin typeface="Adobe Caslon Pro"/>
              <a:cs typeface="Adobe Caslon Pro"/>
            </a:endParaRPr>
          </a:p>
        </p:txBody>
      </p:sp>
      <p:pic>
        <p:nvPicPr>
          <p:cNvPr id="23555" name="Picture 2" descr="http://blog.juliannayau.com/images/GiveOneGetO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143000"/>
            <a:ext cx="3971925"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Distribution: New Tactics</a:t>
            </a:r>
            <a:endParaRPr lang="en-US" dirty="0"/>
          </a:p>
        </p:txBody>
      </p:sp>
    </p:spTree>
    <p:extLst>
      <p:ext uri="{BB962C8B-B14F-4D97-AF65-F5344CB8AC3E}">
        <p14:creationId xmlns:p14="http://schemas.microsoft.com/office/powerpoint/2010/main" val="416591038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Tree>
    <p:extLst>
      <p:ext uri="{BB962C8B-B14F-4D97-AF65-F5344CB8AC3E}">
        <p14:creationId xmlns:p14="http://schemas.microsoft.com/office/powerpoint/2010/main" val="143532597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2" descr="http://tecnologiaysociedad.uniandes.edu.co/html/memoria/2002/material/lectura1_archivos/image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462088"/>
            <a:ext cx="32004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Lessons from SCOT</a:t>
            </a:r>
            <a:endParaRPr lang="en-US" dirty="0"/>
          </a:p>
        </p:txBody>
      </p:sp>
      <p:sp>
        <p:nvSpPr>
          <p:cNvPr id="3" name="Content Placeholder 2"/>
          <p:cNvSpPr>
            <a:spLocks noGrp="1"/>
          </p:cNvSpPr>
          <p:nvPr>
            <p:ph idx="1"/>
          </p:nvPr>
        </p:nvSpPr>
        <p:spPr>
          <a:xfrm>
            <a:off x="457200" y="1600200"/>
            <a:ext cx="4800600" cy="4525963"/>
          </a:xfrm>
        </p:spPr>
        <p:txBody>
          <a:bodyPr>
            <a:normAutofit/>
          </a:bodyPr>
          <a:lstStyle/>
          <a:p>
            <a:pPr marL="514350" indent="-514350">
              <a:lnSpc>
                <a:spcPct val="130000"/>
              </a:lnSpc>
              <a:buFont typeface="+mj-lt"/>
              <a:buAutoNum type="arabicPeriod"/>
            </a:pPr>
            <a:r>
              <a:rPr lang="en-US" sz="2800" dirty="0" smtClean="0">
                <a:latin typeface="Adobe Caslon Pro"/>
                <a:cs typeface="Adobe Caslon Pro"/>
              </a:rPr>
              <a:t>Different Relevant Social Groups can have divergent views.</a:t>
            </a:r>
          </a:p>
          <a:p>
            <a:pPr marL="514350" indent="-514350">
              <a:lnSpc>
                <a:spcPct val="130000"/>
              </a:lnSpc>
              <a:buFont typeface="+mj-lt"/>
              <a:buAutoNum type="arabicPeriod"/>
            </a:pPr>
            <a:r>
              <a:rPr lang="en-US" sz="2800" dirty="0" smtClean="0">
                <a:latin typeface="Adobe Caslon Pro"/>
                <a:cs typeface="Adobe Caslon Pro"/>
              </a:rPr>
              <a:t>Tech development is a drawn-out and socially embedded process.</a:t>
            </a:r>
            <a:endParaRPr lang="en-US" sz="2800" dirty="0">
              <a:latin typeface="Adobe Caslon Pro"/>
              <a:cs typeface="Adobe Caslon Pro"/>
            </a:endParaRPr>
          </a:p>
        </p:txBody>
      </p:sp>
    </p:spTree>
    <p:extLst>
      <p:ext uri="{BB962C8B-B14F-4D97-AF65-F5344CB8AC3E}">
        <p14:creationId xmlns:p14="http://schemas.microsoft.com/office/powerpoint/2010/main" val="336961142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762000"/>
          </a:xfrm>
        </p:spPr>
        <p:txBody>
          <a:bodyPr>
            <a:normAutofit/>
          </a:bodyPr>
          <a:lstStyle/>
          <a:p>
            <a:pPr eaLnBrk="1" fontAlgn="auto" hangingPunct="1">
              <a:spcAft>
                <a:spcPts val="0"/>
              </a:spcAft>
              <a:defRPr/>
            </a:pPr>
            <a:r>
              <a:rPr lang="en-US" dirty="0" smtClean="0">
                <a:ea typeface="+mj-ea"/>
              </a:rPr>
              <a:t>Remember these?</a:t>
            </a:r>
            <a:endParaRPr lang="en-US" dirty="0">
              <a:ea typeface="+mj-ea"/>
            </a:endParaRPr>
          </a:p>
        </p:txBody>
      </p:sp>
      <p:sp>
        <p:nvSpPr>
          <p:cNvPr id="3" name="Content Placeholder 2"/>
          <p:cNvSpPr>
            <a:spLocks noGrp="1"/>
          </p:cNvSpPr>
          <p:nvPr>
            <p:ph idx="1"/>
          </p:nvPr>
        </p:nvSpPr>
        <p:spPr>
          <a:xfrm>
            <a:off x="685800" y="1524000"/>
            <a:ext cx="8001000" cy="4572000"/>
          </a:xfrm>
        </p:spPr>
        <p:txBody>
          <a:bodyPr>
            <a:normAutofit/>
          </a:bodyPr>
          <a:lstStyle/>
          <a:p>
            <a:pPr eaLnBrk="1" hangingPunct="1">
              <a:lnSpc>
                <a:spcPct val="120000"/>
              </a:lnSpc>
            </a:pPr>
            <a:r>
              <a:rPr lang="en-US" sz="2000" b="1" dirty="0">
                <a:latin typeface="Adobe Caslon Pro"/>
                <a:cs typeface="Adobe Caslon Pro"/>
              </a:rPr>
              <a:t>Technological Determinism –</a:t>
            </a:r>
            <a:r>
              <a:rPr lang="en-US" sz="2000" dirty="0">
                <a:latin typeface="Adobe Caslon Pro"/>
                <a:cs typeface="Adobe Caslon Pro"/>
              </a:rPr>
              <a:t> what is the story that is told about the origins of this artifact/system/process?</a:t>
            </a:r>
          </a:p>
          <a:p>
            <a:pPr eaLnBrk="1" hangingPunct="1">
              <a:lnSpc>
                <a:spcPct val="120000"/>
              </a:lnSpc>
            </a:pPr>
            <a:r>
              <a:rPr lang="en-US" sz="2000" b="1" dirty="0">
                <a:latin typeface="Adobe Caslon Pro"/>
                <a:cs typeface="Adobe Caslon Pro"/>
              </a:rPr>
              <a:t>Relevant </a:t>
            </a:r>
            <a:r>
              <a:rPr lang="en-US" sz="2000" b="1" dirty="0" smtClean="0">
                <a:latin typeface="Adobe Caslon Pro"/>
                <a:cs typeface="Adobe Caslon Pro"/>
              </a:rPr>
              <a:t>Social Groups</a:t>
            </a:r>
            <a:r>
              <a:rPr lang="en-US" sz="2000" dirty="0" smtClean="0">
                <a:latin typeface="Adobe Caslon Pro"/>
                <a:cs typeface="Adobe Caslon Pro"/>
              </a:rPr>
              <a:t> </a:t>
            </a:r>
            <a:r>
              <a:rPr lang="en-US" sz="2000" dirty="0">
                <a:latin typeface="Adobe Caslon Pro"/>
                <a:cs typeface="Adobe Caslon Pro"/>
              </a:rPr>
              <a:t>– </a:t>
            </a:r>
            <a:r>
              <a:rPr lang="en-US" sz="2000" dirty="0" smtClean="0">
                <a:latin typeface="Adobe Caslon Pro"/>
                <a:cs typeface="Adobe Caslon Pro"/>
              </a:rPr>
              <a:t>What </a:t>
            </a:r>
            <a:r>
              <a:rPr lang="en-US" sz="2000" dirty="0">
                <a:latin typeface="Adobe Caslon Pro"/>
                <a:cs typeface="Adobe Caslon Pro"/>
              </a:rPr>
              <a:t>groups have a stake in the development, diffusion, and use of the technology in question?</a:t>
            </a:r>
          </a:p>
          <a:p>
            <a:pPr eaLnBrk="1" hangingPunct="1">
              <a:lnSpc>
                <a:spcPct val="120000"/>
              </a:lnSpc>
            </a:pPr>
            <a:r>
              <a:rPr lang="en-US" sz="2000" b="1" dirty="0">
                <a:latin typeface="Adobe Caslon Pro"/>
                <a:cs typeface="Adobe Caslon Pro"/>
              </a:rPr>
              <a:t>Interpretive Flexibility – </a:t>
            </a:r>
            <a:r>
              <a:rPr lang="en-US" sz="2000" dirty="0" smtClean="0">
                <a:latin typeface="Adobe Caslon Pro"/>
                <a:cs typeface="Adobe Caslon Pro"/>
              </a:rPr>
              <a:t>Are </a:t>
            </a:r>
            <a:r>
              <a:rPr lang="en-US" sz="2000" dirty="0">
                <a:latin typeface="Adobe Caslon Pro"/>
                <a:cs typeface="Adobe Caslon Pro"/>
              </a:rPr>
              <a:t>there differences of opinion about whether the technology is </a:t>
            </a:r>
            <a:r>
              <a:rPr lang="ja-JP" altLang="en-US" sz="2000" dirty="0">
                <a:latin typeface="Adobe Caslon Pro"/>
                <a:cs typeface="Adobe Caslon Pro"/>
              </a:rPr>
              <a:t>‘</a:t>
            </a:r>
            <a:r>
              <a:rPr lang="en-US" sz="2000" dirty="0">
                <a:latin typeface="Adobe Caslon Pro"/>
                <a:cs typeface="Adobe Caslon Pro"/>
              </a:rPr>
              <a:t>working</a:t>
            </a:r>
            <a:r>
              <a:rPr lang="ja-JP" altLang="en-US" sz="2000" dirty="0" smtClean="0">
                <a:latin typeface="Adobe Caslon Pro"/>
                <a:cs typeface="Adobe Caslon Pro"/>
              </a:rPr>
              <a:t>’</a:t>
            </a:r>
            <a:r>
              <a:rPr lang="en-US" sz="2000" dirty="0" smtClean="0">
                <a:latin typeface="Adobe Caslon Pro"/>
                <a:cs typeface="Adobe Caslon Pro"/>
              </a:rPr>
              <a:t>or </a:t>
            </a:r>
            <a:r>
              <a:rPr lang="en-US" sz="2000" dirty="0">
                <a:latin typeface="Adobe Caslon Pro"/>
                <a:cs typeface="Adobe Caslon Pro"/>
              </a:rPr>
              <a:t>not?  What priorities, concerns, interests are revealed by these different interpretations?</a:t>
            </a:r>
            <a:endParaRPr lang="en-US" sz="2000" b="1" dirty="0">
              <a:latin typeface="Adobe Caslon Pro"/>
              <a:cs typeface="Adobe Caslon Pro"/>
            </a:endParaRPr>
          </a:p>
          <a:p>
            <a:pPr eaLnBrk="1" hangingPunct="1">
              <a:lnSpc>
                <a:spcPct val="120000"/>
              </a:lnSpc>
            </a:pPr>
            <a:r>
              <a:rPr lang="en-US" sz="2000" b="1" dirty="0">
                <a:latin typeface="Adobe Caslon Pro"/>
                <a:cs typeface="Adobe Caslon Pro"/>
              </a:rPr>
              <a:t>Closure</a:t>
            </a:r>
            <a:r>
              <a:rPr lang="en-US" sz="2000" dirty="0">
                <a:latin typeface="Adobe Caslon Pro"/>
                <a:cs typeface="Adobe Caslon Pro"/>
              </a:rPr>
              <a:t> – </a:t>
            </a:r>
            <a:r>
              <a:rPr lang="en-US" sz="2000" dirty="0" smtClean="0">
                <a:latin typeface="Adobe Caslon Pro"/>
                <a:cs typeface="Adobe Caslon Pro"/>
              </a:rPr>
              <a:t>Was </a:t>
            </a:r>
            <a:r>
              <a:rPr lang="en-US" sz="2000" dirty="0">
                <a:latin typeface="Adobe Caslon Pro"/>
                <a:cs typeface="Adobe Caslon Pro"/>
              </a:rPr>
              <a:t>there a debate about the technology that was resolved?  How was it resolved?</a:t>
            </a:r>
          </a:p>
          <a:p>
            <a:pPr eaLnBrk="1" hangingPunct="1">
              <a:lnSpc>
                <a:spcPct val="120000"/>
              </a:lnSpc>
            </a:pPr>
            <a:r>
              <a:rPr lang="en-US" sz="2000" b="1" dirty="0">
                <a:latin typeface="Adobe Caslon Pro"/>
                <a:cs typeface="Adobe Caslon Pro"/>
              </a:rPr>
              <a:t>Black-boxing – </a:t>
            </a:r>
            <a:r>
              <a:rPr lang="en-US" sz="2000" dirty="0" smtClean="0">
                <a:latin typeface="Adobe Caslon Pro"/>
                <a:cs typeface="Adobe Caslon Pro"/>
              </a:rPr>
              <a:t>What </a:t>
            </a:r>
            <a:r>
              <a:rPr lang="en-US" sz="2000" dirty="0">
                <a:latin typeface="Adobe Caslon Pro"/>
                <a:cs typeface="Adobe Caslon Pro"/>
              </a:rPr>
              <a:t>elements of infrastructure are being overlooked?  What are the necessary components to keep this system functional?</a:t>
            </a:r>
            <a:endParaRPr lang="en-US" sz="2000" b="1" dirty="0">
              <a:latin typeface="Adobe Caslon Pro"/>
              <a:cs typeface="Adobe Caslon Pro"/>
            </a:endParaRPr>
          </a:p>
        </p:txBody>
      </p:sp>
    </p:spTree>
    <p:extLst>
      <p:ext uri="{BB962C8B-B14F-4D97-AF65-F5344CB8AC3E}">
        <p14:creationId xmlns:p14="http://schemas.microsoft.com/office/powerpoint/2010/main" val="269975747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685800" y="1524000"/>
            <a:ext cx="3886200" cy="4648200"/>
          </a:xfrm>
        </p:spPr>
        <p:txBody>
          <a:bodyPr>
            <a:normAutofit/>
          </a:bodyPr>
          <a:lstStyle/>
          <a:p>
            <a:pPr marL="514350" indent="-514350" algn="ctr" eaLnBrk="1" hangingPunct="1">
              <a:lnSpc>
                <a:spcPct val="130000"/>
              </a:lnSpc>
              <a:buFont typeface="Wingdings 2" charset="0"/>
              <a:buNone/>
            </a:pPr>
            <a:r>
              <a:rPr lang="en-US" sz="2400" dirty="0" smtClean="0">
                <a:latin typeface="Adobe Caslon Pro"/>
                <a:cs typeface="Adobe Caslon Pro"/>
              </a:rPr>
              <a:t>YES</a:t>
            </a:r>
            <a:endParaRPr lang="en-US" sz="2400" dirty="0">
              <a:latin typeface="Adobe Caslon Pro"/>
              <a:cs typeface="Adobe Caslon Pro"/>
            </a:endParaRPr>
          </a:p>
        </p:txBody>
      </p:sp>
      <p:sp>
        <p:nvSpPr>
          <p:cNvPr id="27652" name="Content Placeholder 2"/>
          <p:cNvSpPr txBox="1">
            <a:spLocks/>
          </p:cNvSpPr>
          <p:nvPr/>
        </p:nvSpPr>
        <p:spPr bwMode="auto">
          <a:xfrm>
            <a:off x="4572000" y="1524000"/>
            <a:ext cx="3810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lnSpc>
                <a:spcPct val="130000"/>
              </a:lnSpc>
              <a:spcBef>
                <a:spcPts val="575"/>
              </a:spcBef>
              <a:buClr>
                <a:schemeClr val="accent1"/>
              </a:buClr>
              <a:buSzPct val="85000"/>
              <a:buFont typeface="Wingdings 2" charset="0"/>
              <a:buNone/>
            </a:pPr>
            <a:r>
              <a:rPr lang="en-US" sz="2400" dirty="0" smtClean="0">
                <a:latin typeface="Adobe Caslon Pro"/>
                <a:cs typeface="Adobe Caslon Pro"/>
              </a:rPr>
              <a:t>NO</a:t>
            </a:r>
            <a:endParaRPr lang="en-US" sz="2400" dirty="0">
              <a:latin typeface="Adobe Caslon Pro"/>
              <a:cs typeface="Adobe Caslon Pro"/>
            </a:endParaRPr>
          </a:p>
        </p:txBody>
      </p:sp>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0" i="0" kern="1200">
                <a:solidFill>
                  <a:srgbClr val="E47200"/>
                </a:solidFill>
                <a:latin typeface="Helvetica Neue Bold Condensed"/>
                <a:ea typeface="+mj-ea"/>
                <a:cs typeface="Helvetica Neue Bold Condensed"/>
              </a:defRPr>
            </a:lvl1pPr>
          </a:lstStyle>
          <a:p>
            <a:r>
              <a:rPr lang="en-US" dirty="0" smtClean="0"/>
              <a:t>Appropriate Technology?</a:t>
            </a:r>
            <a:endParaRPr lang="en-US" dirty="0"/>
          </a:p>
        </p:txBody>
      </p:sp>
      <p:sp>
        <p:nvSpPr>
          <p:cNvPr id="7" name="Content Placeholder 2"/>
          <p:cNvSpPr txBox="1">
            <a:spLocks/>
          </p:cNvSpPr>
          <p:nvPr/>
        </p:nvSpPr>
        <p:spPr>
          <a:xfrm>
            <a:off x="685800" y="2262188"/>
            <a:ext cx="3740898" cy="440266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tx1"/>
                </a:solidFill>
                <a:latin typeface="Adobe Garamond Pro"/>
                <a:ea typeface="+mn-ea"/>
                <a:cs typeface="Adobe Garamond Pro"/>
              </a:defRPr>
            </a:lvl1pPr>
            <a:lvl2pPr marL="742950" indent="-285750" algn="l" defTabSz="457200" rtl="0" eaLnBrk="1" latinLnBrk="0" hangingPunct="1">
              <a:spcBef>
                <a:spcPct val="20000"/>
              </a:spcBef>
              <a:buFont typeface="Arial"/>
              <a:buChar char="–"/>
              <a:defRPr sz="2800" b="0" i="0" kern="1200">
                <a:solidFill>
                  <a:schemeClr val="tx1"/>
                </a:solidFill>
                <a:latin typeface="Adobe Garamond Pro"/>
                <a:ea typeface="+mn-ea"/>
                <a:cs typeface="Adobe Garamond Pro"/>
              </a:defRPr>
            </a:lvl2pPr>
            <a:lvl3pPr marL="1143000" indent="-228600" algn="l" defTabSz="457200" rtl="0" eaLnBrk="1" latinLnBrk="0" hangingPunct="1">
              <a:spcBef>
                <a:spcPct val="20000"/>
              </a:spcBef>
              <a:buFont typeface="Arial"/>
              <a:buChar char="•"/>
              <a:defRPr sz="2400" b="0" i="0" kern="1200">
                <a:solidFill>
                  <a:schemeClr val="tx1"/>
                </a:solidFill>
                <a:latin typeface="Adobe Garamond Pro"/>
                <a:ea typeface="+mn-ea"/>
                <a:cs typeface="Adobe Garamond Pro"/>
              </a:defRPr>
            </a:lvl3pPr>
            <a:lvl4pPr marL="1600200" indent="-228600" algn="l" defTabSz="457200" rtl="0" eaLnBrk="1" latinLnBrk="0" hangingPunct="1">
              <a:spcBef>
                <a:spcPct val="20000"/>
              </a:spcBef>
              <a:buFont typeface="Arial"/>
              <a:buChar char="–"/>
              <a:defRPr sz="2000" b="0" i="0" kern="1200">
                <a:solidFill>
                  <a:schemeClr val="tx1"/>
                </a:solidFill>
                <a:latin typeface="Adobe Garamond Pro"/>
                <a:ea typeface="+mn-ea"/>
                <a:cs typeface="Adobe Garamond Pro"/>
              </a:defRPr>
            </a:lvl4pPr>
            <a:lvl5pPr marL="2057400" indent="-228600" algn="l" defTabSz="457200" rtl="0" eaLnBrk="1" latinLnBrk="0" hangingPunct="1">
              <a:spcBef>
                <a:spcPct val="20000"/>
              </a:spcBef>
              <a:buFont typeface="Arial"/>
              <a:buChar char="»"/>
              <a:defRPr sz="2000" b="0" i="0" kern="1200">
                <a:solidFill>
                  <a:schemeClr val="tx1"/>
                </a:solidFill>
                <a:latin typeface="Adobe Garamond Pro"/>
                <a:ea typeface="+mn-ea"/>
                <a:cs typeface="Adobe Garamon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lnSpc>
                <a:spcPct val="130000"/>
              </a:lnSpc>
            </a:pPr>
            <a:r>
              <a:rPr lang="en-US" sz="2400" dirty="0">
                <a:latin typeface="Adobe Caslon Pro"/>
                <a:cs typeface="Adobe Caslon Pro"/>
              </a:rPr>
              <a:t>Self-sufficiency: Designed for local serviceability</a:t>
            </a:r>
          </a:p>
          <a:p>
            <a:pPr marL="514350" indent="-514350">
              <a:lnSpc>
                <a:spcPct val="130000"/>
              </a:lnSpc>
            </a:pPr>
            <a:r>
              <a:rPr lang="en-US" sz="2400" dirty="0" smtClean="0">
                <a:latin typeface="Adobe Caslon Pro"/>
                <a:cs typeface="Adobe Caslon Pro"/>
              </a:rPr>
              <a:t>Conserves power</a:t>
            </a:r>
          </a:p>
          <a:p>
            <a:pPr marL="514350" indent="-514350">
              <a:lnSpc>
                <a:spcPct val="130000"/>
              </a:lnSpc>
            </a:pPr>
            <a:r>
              <a:rPr lang="en-US" sz="2400" dirty="0" smtClean="0">
                <a:latin typeface="Adobe Caslon Pro"/>
                <a:cs typeface="Adobe Caslon Pro"/>
              </a:rPr>
              <a:t>Compatible </a:t>
            </a:r>
            <a:r>
              <a:rPr lang="en-US" sz="2400" dirty="0">
                <a:latin typeface="Adobe Caslon Pro"/>
                <a:cs typeface="Adobe Caslon Pro"/>
              </a:rPr>
              <a:t>with the physical, economic environment</a:t>
            </a:r>
          </a:p>
        </p:txBody>
      </p:sp>
      <p:sp>
        <p:nvSpPr>
          <p:cNvPr id="9" name="Content Placeholder 2"/>
          <p:cNvSpPr txBox="1">
            <a:spLocks/>
          </p:cNvSpPr>
          <p:nvPr/>
        </p:nvSpPr>
        <p:spPr>
          <a:xfrm>
            <a:off x="4945902" y="2265364"/>
            <a:ext cx="3740898" cy="440266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tx1"/>
                </a:solidFill>
                <a:latin typeface="Adobe Garamond Pro"/>
                <a:ea typeface="+mn-ea"/>
                <a:cs typeface="Adobe Garamond Pro"/>
              </a:defRPr>
            </a:lvl1pPr>
            <a:lvl2pPr marL="742950" indent="-285750" algn="l" defTabSz="457200" rtl="0" eaLnBrk="1" latinLnBrk="0" hangingPunct="1">
              <a:spcBef>
                <a:spcPct val="20000"/>
              </a:spcBef>
              <a:buFont typeface="Arial"/>
              <a:buChar char="–"/>
              <a:defRPr sz="2800" b="0" i="0" kern="1200">
                <a:solidFill>
                  <a:schemeClr val="tx1"/>
                </a:solidFill>
                <a:latin typeface="Adobe Garamond Pro"/>
                <a:ea typeface="+mn-ea"/>
                <a:cs typeface="Adobe Garamond Pro"/>
              </a:defRPr>
            </a:lvl2pPr>
            <a:lvl3pPr marL="1143000" indent="-228600" algn="l" defTabSz="457200" rtl="0" eaLnBrk="1" latinLnBrk="0" hangingPunct="1">
              <a:spcBef>
                <a:spcPct val="20000"/>
              </a:spcBef>
              <a:buFont typeface="Arial"/>
              <a:buChar char="•"/>
              <a:defRPr sz="2400" b="0" i="0" kern="1200">
                <a:solidFill>
                  <a:schemeClr val="tx1"/>
                </a:solidFill>
                <a:latin typeface="Adobe Garamond Pro"/>
                <a:ea typeface="+mn-ea"/>
                <a:cs typeface="Adobe Garamond Pro"/>
              </a:defRPr>
            </a:lvl3pPr>
            <a:lvl4pPr marL="1600200" indent="-228600" algn="l" defTabSz="457200" rtl="0" eaLnBrk="1" latinLnBrk="0" hangingPunct="1">
              <a:spcBef>
                <a:spcPct val="20000"/>
              </a:spcBef>
              <a:buFont typeface="Arial"/>
              <a:buChar char="–"/>
              <a:defRPr sz="2000" b="0" i="0" kern="1200">
                <a:solidFill>
                  <a:schemeClr val="tx1"/>
                </a:solidFill>
                <a:latin typeface="Adobe Garamond Pro"/>
                <a:ea typeface="+mn-ea"/>
                <a:cs typeface="Adobe Garamond Pro"/>
              </a:defRPr>
            </a:lvl4pPr>
            <a:lvl5pPr marL="2057400" indent="-228600" algn="l" defTabSz="457200" rtl="0" eaLnBrk="1" latinLnBrk="0" hangingPunct="1">
              <a:spcBef>
                <a:spcPct val="20000"/>
              </a:spcBef>
              <a:buFont typeface="Arial"/>
              <a:buChar char="»"/>
              <a:defRPr sz="2000" b="0" i="0" kern="1200">
                <a:solidFill>
                  <a:schemeClr val="tx1"/>
                </a:solidFill>
                <a:latin typeface="Adobe Garamond Pro"/>
                <a:ea typeface="+mn-ea"/>
                <a:cs typeface="Adobe Garamon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lnSpc>
                <a:spcPct val="130000"/>
              </a:lnSpc>
            </a:pPr>
            <a:r>
              <a:rPr lang="en-US" sz="2400" dirty="0" smtClean="0">
                <a:latin typeface="Adobe Caslon Pro"/>
                <a:cs typeface="Adobe Caslon Pro"/>
              </a:rPr>
              <a:t>Economies of scale, one size fits all – BIG is beautiful</a:t>
            </a:r>
            <a:endParaRPr lang="en-US" sz="2400" dirty="0">
              <a:latin typeface="Adobe Caslon Pro"/>
              <a:cs typeface="Adobe Caslon Pro"/>
            </a:endParaRPr>
          </a:p>
          <a:p>
            <a:pPr marL="514350" indent="-514350">
              <a:lnSpc>
                <a:spcPct val="130000"/>
              </a:lnSpc>
            </a:pPr>
            <a:r>
              <a:rPr lang="en-US" sz="2400" dirty="0" smtClean="0">
                <a:latin typeface="Adobe Caslon Pro"/>
                <a:cs typeface="Adobe Caslon Pro"/>
              </a:rPr>
              <a:t>Does not improve livelihoods</a:t>
            </a:r>
          </a:p>
          <a:p>
            <a:pPr marL="514350" indent="-514350">
              <a:lnSpc>
                <a:spcPct val="130000"/>
              </a:lnSpc>
            </a:pPr>
            <a:r>
              <a:rPr lang="en-US" sz="2400" dirty="0" smtClean="0">
                <a:latin typeface="Adobe Caslon Pro"/>
                <a:cs typeface="Adobe Caslon Pro"/>
              </a:rPr>
              <a:t>Not a </a:t>
            </a:r>
            <a:r>
              <a:rPr lang="en-US" sz="2400" i="1" dirty="0" smtClean="0">
                <a:latin typeface="Adobe Caslon Pro"/>
                <a:cs typeface="Adobe Caslon Pro"/>
              </a:rPr>
              <a:t>simple</a:t>
            </a:r>
            <a:r>
              <a:rPr lang="en-US" sz="2400" dirty="0" smtClean="0">
                <a:latin typeface="Adobe Caslon Pro"/>
                <a:cs typeface="Adobe Caslon Pro"/>
              </a:rPr>
              <a:t> object</a:t>
            </a:r>
            <a:endParaRPr lang="en-US" sz="2400" dirty="0">
              <a:latin typeface="Adobe Caslon Pro"/>
              <a:cs typeface="Adobe Caslon Pro"/>
            </a:endParaRPr>
          </a:p>
        </p:txBody>
      </p:sp>
    </p:spTree>
    <p:extLst>
      <p:ext uri="{BB962C8B-B14F-4D97-AF65-F5344CB8AC3E}">
        <p14:creationId xmlns:p14="http://schemas.microsoft.com/office/powerpoint/2010/main" val="13121797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2427463592"/>
              </p:ext>
            </p:extLst>
          </p:nvPr>
        </p:nvGraphicFramePr>
        <p:xfrm>
          <a:off x="2099734" y="1629305"/>
          <a:ext cx="5181600" cy="3932238"/>
        </p:xfrm>
        <a:graphic>
          <a:graphicData uri="http://schemas.openxmlformats.org/drawingml/2006/table">
            <a:tbl>
              <a:tblPr firstRow="1" bandRow="1">
                <a:tableStyleId>{5C22544A-7EE6-4342-B048-85BDC9FD1C3A}</a:tableStyleId>
              </a:tblPr>
              <a:tblGrid>
                <a:gridCol w="2971800"/>
                <a:gridCol w="2209800"/>
              </a:tblGrid>
              <a:tr h="518202">
                <a:tc>
                  <a:txBody>
                    <a:bodyPr/>
                    <a:lstStyle/>
                    <a:p>
                      <a:endParaRPr lang="en-US" sz="2800" dirty="0">
                        <a:latin typeface="Adobe Caslon Pro"/>
                        <a:cs typeface="Adobe Caslon Pro"/>
                      </a:endParaRPr>
                    </a:p>
                  </a:txBody>
                  <a:tcPr marT="45724" marB="45724">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a:r>
                        <a:rPr lang="en-US" sz="2800" dirty="0" smtClean="0">
                          <a:latin typeface="Adobe Caslon Pro"/>
                          <a:cs typeface="Adobe Caslon Pro"/>
                        </a:rPr>
                        <a:t>OLPC</a:t>
                      </a:r>
                      <a:endParaRPr lang="en-US" sz="2800" dirty="0">
                        <a:latin typeface="Adobe Caslon Pro"/>
                        <a:cs typeface="Adobe Caslon Pro"/>
                      </a:endParaRPr>
                    </a:p>
                  </a:txBody>
                  <a:tcPr marT="45724" marB="45724">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701097">
                <a:tc>
                  <a:txBody>
                    <a:bodyPr/>
                    <a:lstStyle/>
                    <a:p>
                      <a:r>
                        <a:rPr lang="en-US" sz="2000" b="1" dirty="0" smtClean="0">
                          <a:latin typeface="Adobe Caslon Pro"/>
                          <a:cs typeface="Adobe Caslon Pro"/>
                        </a:rPr>
                        <a:t>What/Who is being developed</a:t>
                      </a:r>
                      <a:endParaRPr lang="en-US" sz="2000" b="1" dirty="0">
                        <a:latin typeface="Adobe Caslon Pro"/>
                        <a:cs typeface="Adobe Caslon Pro"/>
                      </a:endParaRPr>
                    </a:p>
                  </a:txBody>
                  <a:tcPr marT="45724" marB="45724">
                    <a:lnL w="12700" cap="flat" cmpd="sng" algn="ctr">
                      <a:solidFill>
                        <a:scrgbClr r="0" g="0" b="0"/>
                      </a:solidFill>
                      <a:prstDash val="solid"/>
                      <a:round/>
                      <a:headEnd type="none" w="med" len="med"/>
                      <a:tailEnd type="none" w="med" len="med"/>
                    </a:lnL>
                  </a:tcPr>
                </a:tc>
                <a:tc>
                  <a:txBody>
                    <a:bodyPr/>
                    <a:lstStyle/>
                    <a:p>
                      <a:endParaRPr lang="en-US" sz="1800" dirty="0">
                        <a:latin typeface="Adobe Caslon Pro"/>
                        <a:cs typeface="Adobe Caslon Pro"/>
                      </a:endParaRPr>
                    </a:p>
                  </a:txBody>
                  <a:tcPr marT="45724" marB="45724">
                    <a:lnR w="12700" cap="flat" cmpd="sng" algn="ctr">
                      <a:solidFill>
                        <a:scrgbClr r="0" g="0" b="0"/>
                      </a:solidFill>
                      <a:prstDash val="solid"/>
                      <a:round/>
                      <a:headEnd type="none" w="med" len="med"/>
                      <a:tailEnd type="none" w="med" len="med"/>
                    </a:lnR>
                  </a:tcPr>
                </a:tc>
              </a:tr>
              <a:tr h="1005921">
                <a:tc>
                  <a:txBody>
                    <a:bodyPr/>
                    <a:lstStyle/>
                    <a:p>
                      <a:r>
                        <a:rPr lang="en-US" sz="2000" b="1" dirty="0" smtClean="0">
                          <a:latin typeface="Adobe Caslon Pro"/>
                          <a:cs typeface="Adobe Caslon Pro"/>
                        </a:rPr>
                        <a:t>Proximate change</a:t>
                      </a:r>
                      <a:r>
                        <a:rPr lang="en-US" sz="2000" b="1" baseline="0" dirty="0" smtClean="0">
                          <a:latin typeface="Adobe Caslon Pro"/>
                          <a:cs typeface="Adobe Caslon Pro"/>
                        </a:rPr>
                        <a:t> (short-term) to be brought about</a:t>
                      </a:r>
                      <a:endParaRPr lang="en-US" sz="2000" b="1" dirty="0">
                        <a:latin typeface="Adobe Caslon Pro"/>
                        <a:cs typeface="Adobe Caslon Pro"/>
                      </a:endParaRPr>
                    </a:p>
                  </a:txBody>
                  <a:tcPr marT="45724" marB="45724">
                    <a:lnL w="12700" cap="flat" cmpd="sng" algn="ctr">
                      <a:solidFill>
                        <a:scrgbClr r="0" g="0" b="0"/>
                      </a:solidFill>
                      <a:prstDash val="solid"/>
                      <a:round/>
                      <a:headEnd type="none" w="med" len="med"/>
                      <a:tailEnd type="none" w="med" len="med"/>
                    </a:lnL>
                  </a:tcPr>
                </a:tc>
                <a:tc>
                  <a:txBody>
                    <a:bodyPr/>
                    <a:lstStyle/>
                    <a:p>
                      <a:endParaRPr lang="en-US" sz="1800">
                        <a:latin typeface="Adobe Caslon Pro"/>
                        <a:cs typeface="Adobe Caslon Pro"/>
                      </a:endParaRPr>
                    </a:p>
                  </a:txBody>
                  <a:tcPr marT="45724" marB="45724">
                    <a:lnR w="12700" cap="flat" cmpd="sng" algn="ctr">
                      <a:solidFill>
                        <a:scrgbClr r="0" g="0" b="0"/>
                      </a:solidFill>
                      <a:prstDash val="solid"/>
                      <a:round/>
                      <a:headEnd type="none" w="med" len="med"/>
                      <a:tailEnd type="none" w="med" len="med"/>
                    </a:lnR>
                  </a:tcPr>
                </a:tc>
              </a:tr>
              <a:tr h="1005921">
                <a:tc>
                  <a:txBody>
                    <a:bodyPr/>
                    <a:lstStyle/>
                    <a:p>
                      <a:r>
                        <a:rPr lang="en-US" sz="2000" b="1" dirty="0" smtClean="0">
                          <a:latin typeface="Adobe Caslon Pro"/>
                          <a:cs typeface="Adobe Caslon Pro"/>
                        </a:rPr>
                        <a:t>The eventual outcome</a:t>
                      </a:r>
                      <a:r>
                        <a:rPr lang="en-US" sz="2000" b="1" baseline="0" dirty="0" smtClean="0">
                          <a:latin typeface="Adobe Caslon Pro"/>
                          <a:cs typeface="Adobe Caslon Pro"/>
                        </a:rPr>
                        <a:t> or </a:t>
                      </a:r>
                      <a:r>
                        <a:rPr lang="en-US" sz="2000" b="1" dirty="0" smtClean="0">
                          <a:latin typeface="Adobe Caslon Pro"/>
                          <a:cs typeface="Adobe Caslon Pro"/>
                        </a:rPr>
                        <a:t>development</a:t>
                      </a:r>
                      <a:r>
                        <a:rPr lang="en-US" sz="2000" b="1" baseline="0" dirty="0" smtClean="0">
                          <a:latin typeface="Adobe Caslon Pro"/>
                          <a:cs typeface="Adobe Caslon Pro"/>
                        </a:rPr>
                        <a:t> to accomplish</a:t>
                      </a:r>
                      <a:endParaRPr lang="en-US" sz="2000" b="1" dirty="0">
                        <a:latin typeface="Adobe Caslon Pro"/>
                        <a:cs typeface="Adobe Caslon Pro"/>
                      </a:endParaRPr>
                    </a:p>
                  </a:txBody>
                  <a:tcPr marT="45724" marB="45724">
                    <a:lnL w="12700" cap="flat" cmpd="sng" algn="ctr">
                      <a:solidFill>
                        <a:scrgbClr r="0" g="0" b="0"/>
                      </a:solidFill>
                      <a:prstDash val="solid"/>
                      <a:round/>
                      <a:headEnd type="none" w="med" len="med"/>
                      <a:tailEnd type="none" w="med" len="med"/>
                    </a:lnL>
                  </a:tcPr>
                </a:tc>
                <a:tc>
                  <a:txBody>
                    <a:bodyPr/>
                    <a:lstStyle/>
                    <a:p>
                      <a:endParaRPr lang="en-US" sz="1800" dirty="0">
                        <a:latin typeface="Adobe Caslon Pro"/>
                        <a:cs typeface="Adobe Caslon Pro"/>
                      </a:endParaRPr>
                    </a:p>
                  </a:txBody>
                  <a:tcPr marT="45724" marB="45724">
                    <a:lnR w="12700" cap="flat" cmpd="sng" algn="ctr">
                      <a:solidFill>
                        <a:scrgbClr r="0" g="0" b="0"/>
                      </a:solidFill>
                      <a:prstDash val="solid"/>
                      <a:round/>
                      <a:headEnd type="none" w="med" len="med"/>
                      <a:tailEnd type="none" w="med" len="med"/>
                    </a:lnR>
                  </a:tcPr>
                </a:tc>
              </a:tr>
              <a:tr h="701097">
                <a:tc>
                  <a:txBody>
                    <a:bodyPr/>
                    <a:lstStyle/>
                    <a:p>
                      <a:r>
                        <a:rPr lang="en-US" sz="2000" b="1" dirty="0" smtClean="0">
                          <a:latin typeface="Adobe Caslon Pro"/>
                          <a:cs typeface="Adobe Caslon Pro"/>
                        </a:rPr>
                        <a:t>Mechanism for bringing about this</a:t>
                      </a:r>
                      <a:r>
                        <a:rPr lang="en-US" sz="2000" b="1" baseline="0" dirty="0" smtClean="0">
                          <a:latin typeface="Adobe Caslon Pro"/>
                          <a:cs typeface="Adobe Caslon Pro"/>
                        </a:rPr>
                        <a:t> change</a:t>
                      </a:r>
                      <a:endParaRPr lang="en-US" sz="2000" b="1" dirty="0">
                        <a:latin typeface="Adobe Caslon Pro"/>
                        <a:cs typeface="Adobe Caslon Pro"/>
                      </a:endParaRPr>
                    </a:p>
                  </a:txBody>
                  <a:tcPr marT="45724" marB="45724">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endParaRPr lang="en-US" sz="1800" dirty="0">
                        <a:latin typeface="Adobe Caslon Pro"/>
                        <a:cs typeface="Adobe Caslon Pro"/>
                      </a:endParaRPr>
                    </a:p>
                  </a:txBody>
                  <a:tcPr marT="45724" marB="45724">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
        <p:nvSpPr>
          <p:cNvPr id="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0" i="0" kern="1200">
                <a:solidFill>
                  <a:srgbClr val="E47200"/>
                </a:solidFill>
                <a:latin typeface="Helvetica Neue Bold Condensed"/>
                <a:ea typeface="+mj-ea"/>
                <a:cs typeface="Helvetica Neue Bold Condensed"/>
              </a:defRPr>
            </a:lvl1pPr>
          </a:lstStyle>
          <a:p>
            <a:r>
              <a:rPr lang="en-US" dirty="0" smtClean="0"/>
              <a:t>Models of Development</a:t>
            </a:r>
            <a:endParaRPr lang="en-US" dirty="0"/>
          </a:p>
        </p:txBody>
      </p:sp>
    </p:spTree>
    <p:extLst>
      <p:ext uri="{BB962C8B-B14F-4D97-AF65-F5344CB8AC3E}">
        <p14:creationId xmlns:p14="http://schemas.microsoft.com/office/powerpoint/2010/main" val="207365080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4240833675"/>
              </p:ext>
            </p:extLst>
          </p:nvPr>
        </p:nvGraphicFramePr>
        <p:xfrm>
          <a:off x="762000" y="1828800"/>
          <a:ext cx="7543800" cy="4480500"/>
        </p:xfrm>
        <a:graphic>
          <a:graphicData uri="http://schemas.openxmlformats.org/drawingml/2006/table">
            <a:tbl>
              <a:tblPr firstRow="1" bandRow="1">
                <a:tableStyleId>{5C22544A-7EE6-4342-B048-85BDC9FD1C3A}</a:tableStyleId>
              </a:tblPr>
              <a:tblGrid>
                <a:gridCol w="3771900"/>
                <a:gridCol w="3771900"/>
              </a:tblGrid>
              <a:tr h="457135">
                <a:tc>
                  <a:txBody>
                    <a:bodyPr/>
                    <a:lstStyle/>
                    <a:p>
                      <a:endParaRPr lang="en-US" sz="2400" dirty="0">
                        <a:latin typeface="Adobe Caslon Pro"/>
                        <a:cs typeface="Adobe Caslon Pro"/>
                      </a:endParaRPr>
                    </a:p>
                  </a:txBody>
                  <a:tcPr marT="45714" marB="45714">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a:r>
                        <a:rPr lang="en-US" sz="2400" dirty="0" smtClean="0">
                          <a:latin typeface="Adobe Caslon Pro"/>
                          <a:cs typeface="Adobe Caslon Pro"/>
                        </a:rPr>
                        <a:t>OLPC</a:t>
                      </a:r>
                      <a:endParaRPr lang="en-US" sz="2400" dirty="0">
                        <a:latin typeface="Adobe Caslon Pro"/>
                        <a:cs typeface="Adobe Caslon Pro"/>
                      </a:endParaRPr>
                    </a:p>
                  </a:txBody>
                  <a:tcPr marT="45714" marB="45714">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700941">
                <a:tc>
                  <a:txBody>
                    <a:bodyPr/>
                    <a:lstStyle/>
                    <a:p>
                      <a:r>
                        <a:rPr lang="en-US" sz="1800" b="1" dirty="0" smtClean="0">
                          <a:latin typeface="Adobe Caslon Pro"/>
                          <a:cs typeface="Adobe Caslon Pro"/>
                        </a:rPr>
                        <a:t>What/Who is being developed</a:t>
                      </a:r>
                      <a:endParaRPr lang="en-US" sz="1800" b="1" dirty="0">
                        <a:latin typeface="Adobe Caslon Pro"/>
                        <a:cs typeface="Adobe Caslon Pro"/>
                      </a:endParaRPr>
                    </a:p>
                  </a:txBody>
                  <a:tcPr marT="45714" marB="45714">
                    <a:lnL w="12700" cap="flat" cmpd="sng" algn="ctr">
                      <a:solidFill>
                        <a:scrgbClr r="0" g="0" b="0"/>
                      </a:solidFill>
                      <a:prstDash val="solid"/>
                      <a:round/>
                      <a:headEnd type="none" w="med" len="med"/>
                      <a:tailEnd type="none" w="med" len="med"/>
                    </a:lnL>
                  </a:tcPr>
                </a:tc>
                <a:tc>
                  <a:txBody>
                    <a:bodyPr/>
                    <a:lstStyle/>
                    <a:p>
                      <a:r>
                        <a:rPr lang="en-US" sz="2000" dirty="0" smtClean="0">
                          <a:latin typeface="Adobe Caslon Pro"/>
                          <a:cs typeface="Adobe Caslon Pro"/>
                        </a:rPr>
                        <a:t>Kids</a:t>
                      </a:r>
                      <a:r>
                        <a:rPr lang="en-US" sz="2000" baseline="0" dirty="0" smtClean="0">
                          <a:latin typeface="Adobe Caslon Pro"/>
                          <a:cs typeface="Adobe Caslon Pro"/>
                        </a:rPr>
                        <a:t> (elementary school age) [</a:t>
                      </a:r>
                      <a:r>
                        <a:rPr lang="en-US" sz="2000" i="1" baseline="0" dirty="0" smtClean="0">
                          <a:latin typeface="Adobe Caslon Pro"/>
                          <a:cs typeface="Adobe Caslon Pro"/>
                        </a:rPr>
                        <a:t>not schools, teachers</a:t>
                      </a:r>
                      <a:r>
                        <a:rPr lang="en-US" sz="2000" i="0" baseline="0" dirty="0" smtClean="0">
                          <a:latin typeface="Adobe Caslon Pro"/>
                          <a:cs typeface="Adobe Caslon Pro"/>
                        </a:rPr>
                        <a:t>]</a:t>
                      </a:r>
                      <a:endParaRPr lang="en-US" sz="2000" dirty="0">
                        <a:latin typeface="Adobe Caslon Pro"/>
                        <a:cs typeface="Adobe Caslon Pro"/>
                      </a:endParaRPr>
                    </a:p>
                  </a:txBody>
                  <a:tcPr marT="45714" marB="45714">
                    <a:lnR w="12700" cap="flat" cmpd="sng" algn="ctr">
                      <a:solidFill>
                        <a:scrgbClr r="0" g="0" b="0"/>
                      </a:solidFill>
                      <a:prstDash val="solid"/>
                      <a:round/>
                      <a:headEnd type="none" w="med" len="med"/>
                      <a:tailEnd type="none" w="med" len="med"/>
                    </a:lnR>
                  </a:tcPr>
                </a:tc>
              </a:tr>
              <a:tr h="700941">
                <a:tc>
                  <a:txBody>
                    <a:bodyPr/>
                    <a:lstStyle/>
                    <a:p>
                      <a:r>
                        <a:rPr lang="en-US" sz="1800" b="1" dirty="0" smtClean="0">
                          <a:latin typeface="Adobe Caslon Pro"/>
                          <a:cs typeface="Adobe Caslon Pro"/>
                        </a:rPr>
                        <a:t>Proximate change</a:t>
                      </a:r>
                      <a:r>
                        <a:rPr lang="en-US" sz="1800" b="1" baseline="0" dirty="0" smtClean="0">
                          <a:latin typeface="Adobe Caslon Pro"/>
                          <a:cs typeface="Adobe Caslon Pro"/>
                        </a:rPr>
                        <a:t> (short-term) to be brought about</a:t>
                      </a:r>
                      <a:endParaRPr lang="en-US" sz="1800" b="1" dirty="0">
                        <a:latin typeface="Adobe Caslon Pro"/>
                        <a:cs typeface="Adobe Caslon Pro"/>
                      </a:endParaRPr>
                    </a:p>
                  </a:txBody>
                  <a:tcPr marT="45714" marB="45714">
                    <a:lnL w="12700" cap="flat" cmpd="sng" algn="ctr">
                      <a:solidFill>
                        <a:scrgbClr r="0" g="0" b="0"/>
                      </a:solidFill>
                      <a:prstDash val="solid"/>
                      <a:round/>
                      <a:headEnd type="none" w="med" len="med"/>
                      <a:tailEnd type="none" w="med" len="med"/>
                    </a:lnL>
                  </a:tcPr>
                </a:tc>
                <a:tc>
                  <a:txBody>
                    <a:bodyPr/>
                    <a:lstStyle/>
                    <a:p>
                      <a:r>
                        <a:rPr lang="en-US" sz="2000" dirty="0" smtClean="0">
                          <a:latin typeface="Adobe Caslon Pro"/>
                          <a:cs typeface="Adobe Caslon Pro"/>
                        </a:rPr>
                        <a:t>Smarter, more creative</a:t>
                      </a:r>
                      <a:r>
                        <a:rPr lang="en-US" sz="2000" baseline="0" dirty="0" smtClean="0">
                          <a:latin typeface="Adobe Caslon Pro"/>
                          <a:cs typeface="Adobe Caslon Pro"/>
                        </a:rPr>
                        <a:t>, problem-solving children</a:t>
                      </a:r>
                      <a:endParaRPr lang="en-US" sz="2000" dirty="0">
                        <a:latin typeface="Adobe Caslon Pro"/>
                        <a:cs typeface="Adobe Caslon Pro"/>
                      </a:endParaRPr>
                    </a:p>
                  </a:txBody>
                  <a:tcPr marT="45714" marB="45714">
                    <a:lnR w="12700" cap="flat" cmpd="sng" algn="ctr">
                      <a:solidFill>
                        <a:scrgbClr r="0" g="0" b="0"/>
                      </a:solidFill>
                      <a:prstDash val="solid"/>
                      <a:round/>
                      <a:headEnd type="none" w="med" len="med"/>
                      <a:tailEnd type="none" w="med" len="med"/>
                    </a:lnR>
                  </a:tcPr>
                </a:tc>
              </a:tr>
              <a:tr h="1310454">
                <a:tc>
                  <a:txBody>
                    <a:bodyPr/>
                    <a:lstStyle/>
                    <a:p>
                      <a:r>
                        <a:rPr lang="en-US" sz="1800" b="1" dirty="0" smtClean="0">
                          <a:latin typeface="Adobe Caslon Pro"/>
                          <a:cs typeface="Adobe Caslon Pro"/>
                        </a:rPr>
                        <a:t>The more distant outcome/development</a:t>
                      </a:r>
                      <a:r>
                        <a:rPr lang="en-US" sz="1800" b="1" baseline="0" dirty="0" smtClean="0">
                          <a:latin typeface="Adobe Caslon Pro"/>
                          <a:cs typeface="Adobe Caslon Pro"/>
                        </a:rPr>
                        <a:t> to accomplish</a:t>
                      </a:r>
                      <a:endParaRPr lang="en-US" sz="1800" b="1" dirty="0">
                        <a:latin typeface="Adobe Caslon Pro"/>
                        <a:cs typeface="Adobe Caslon Pro"/>
                      </a:endParaRPr>
                    </a:p>
                  </a:txBody>
                  <a:tcPr marT="45714" marB="45714">
                    <a:lnL w="12700" cap="flat" cmpd="sng" algn="ctr">
                      <a:solidFill>
                        <a:scrgbClr r="0" g="0" b="0"/>
                      </a:solidFill>
                      <a:prstDash val="solid"/>
                      <a:round/>
                      <a:headEnd type="none" w="med" len="med"/>
                      <a:tailEnd type="none" w="med" len="med"/>
                    </a:lnL>
                  </a:tcPr>
                </a:tc>
                <a:tc>
                  <a:txBody>
                    <a:bodyPr/>
                    <a:lstStyle/>
                    <a:p>
                      <a:r>
                        <a:rPr lang="en-US" sz="2000" dirty="0" smtClean="0">
                          <a:latin typeface="Adobe Caslon Pro"/>
                          <a:cs typeface="Adobe Caslon Pro"/>
                        </a:rPr>
                        <a:t>Possibly a better more-educated labor force?</a:t>
                      </a:r>
                      <a:r>
                        <a:rPr lang="en-US" sz="2000" baseline="0" dirty="0" smtClean="0">
                          <a:latin typeface="Adobe Caslon Pro"/>
                          <a:cs typeface="Adobe Caslon Pro"/>
                        </a:rPr>
                        <a:t>  A new generation that can solve the countries’ problems in unique ways?</a:t>
                      </a:r>
                      <a:endParaRPr lang="en-US" sz="2000" dirty="0">
                        <a:latin typeface="Adobe Caslon Pro"/>
                        <a:cs typeface="Adobe Caslon Pro"/>
                      </a:endParaRPr>
                    </a:p>
                  </a:txBody>
                  <a:tcPr marT="45714" marB="45714">
                    <a:lnR w="12700" cap="flat" cmpd="sng" algn="ctr">
                      <a:solidFill>
                        <a:scrgbClr r="0" g="0" b="0"/>
                      </a:solidFill>
                      <a:prstDash val="solid"/>
                      <a:round/>
                      <a:headEnd type="none" w="med" len="med"/>
                      <a:tailEnd type="none" w="med" len="med"/>
                    </a:lnR>
                  </a:tcPr>
                </a:tc>
              </a:tr>
              <a:tr h="1310454">
                <a:tc>
                  <a:txBody>
                    <a:bodyPr/>
                    <a:lstStyle/>
                    <a:p>
                      <a:r>
                        <a:rPr lang="en-US" sz="1800" b="1" dirty="0" smtClean="0">
                          <a:latin typeface="Adobe Caslon Pro"/>
                          <a:cs typeface="Adobe Caslon Pro"/>
                        </a:rPr>
                        <a:t>Mechanism for bringing about this</a:t>
                      </a:r>
                      <a:r>
                        <a:rPr lang="en-US" sz="1800" b="1" baseline="0" dirty="0" smtClean="0">
                          <a:latin typeface="Adobe Caslon Pro"/>
                          <a:cs typeface="Adobe Caslon Pro"/>
                        </a:rPr>
                        <a:t> change</a:t>
                      </a:r>
                      <a:endParaRPr lang="en-US" sz="1800" b="1" dirty="0">
                        <a:latin typeface="Adobe Caslon Pro"/>
                        <a:cs typeface="Adobe Caslon Pro"/>
                      </a:endParaRPr>
                    </a:p>
                  </a:txBody>
                  <a:tcPr marT="45714" marB="45714">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r>
                        <a:rPr lang="en-US" sz="2000" dirty="0" smtClean="0">
                          <a:latin typeface="Adobe Caslon Pro"/>
                          <a:cs typeface="Adobe Caslon Pro"/>
                        </a:rPr>
                        <a:t>Distribution of a special kind of inexpensive, durable laptop with software that will bring about this evolution</a:t>
                      </a:r>
                      <a:r>
                        <a:rPr lang="en-US" sz="2000" baseline="0" dirty="0" smtClean="0">
                          <a:latin typeface="Adobe Caslon Pro"/>
                          <a:cs typeface="Adobe Caslon Pro"/>
                        </a:rPr>
                        <a:t>/education of children</a:t>
                      </a:r>
                      <a:endParaRPr lang="en-US" sz="2000" dirty="0">
                        <a:latin typeface="Adobe Caslon Pro"/>
                        <a:cs typeface="Adobe Caslon Pro"/>
                      </a:endParaRPr>
                    </a:p>
                  </a:txBody>
                  <a:tcPr marT="45714" marB="45714">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
        <p:nvSpPr>
          <p:cNvPr id="5" name="Title 1"/>
          <p:cNvSpPr txBox="1">
            <a:spLocks noGrp="1"/>
          </p:cNvSpPr>
          <p:nvPr>
            <p:ph type="title"/>
          </p:nvPr>
        </p:nvSpPr>
        <p:spPr>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0" i="0" kern="1200">
                <a:solidFill>
                  <a:srgbClr val="E47200"/>
                </a:solidFill>
                <a:latin typeface="Helvetica Neue Bold Condensed"/>
                <a:ea typeface="+mj-ea"/>
                <a:cs typeface="Helvetica Neue Bold Condensed"/>
              </a:defRPr>
            </a:lvl1pPr>
          </a:lstStyle>
          <a:p>
            <a:r>
              <a:rPr lang="en-US" dirty="0" smtClean="0"/>
              <a:t>Models of Development</a:t>
            </a:r>
            <a:endParaRPr lang="en-US" dirty="0"/>
          </a:p>
        </p:txBody>
      </p:sp>
    </p:spTree>
    <p:extLst>
      <p:ext uri="{BB962C8B-B14F-4D97-AF65-F5344CB8AC3E}">
        <p14:creationId xmlns:p14="http://schemas.microsoft.com/office/powerpoint/2010/main" val="427141769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47200"/>
                </a:solidFill>
              </a:rPr>
              <a:t>Further Reading</a:t>
            </a:r>
            <a:endParaRPr lang="en-US" dirty="0">
              <a:solidFill>
                <a:srgbClr val="E47200"/>
              </a:solidFill>
            </a:endParaRPr>
          </a:p>
        </p:txBody>
      </p:sp>
      <p:sp>
        <p:nvSpPr>
          <p:cNvPr id="5" name="Content Placeholder 2"/>
          <p:cNvSpPr>
            <a:spLocks noGrp="1"/>
          </p:cNvSpPr>
          <p:nvPr>
            <p:ph sz="quarter" idx="1"/>
          </p:nvPr>
        </p:nvSpPr>
        <p:spPr>
          <a:xfrm>
            <a:off x="914400" y="1744132"/>
            <a:ext cx="7315200" cy="4402666"/>
          </a:xfrm>
        </p:spPr>
        <p:txBody>
          <a:bodyPr>
            <a:normAutofit/>
          </a:bodyPr>
          <a:lstStyle/>
          <a:p>
            <a:pPr marL="514350" indent="-514350">
              <a:lnSpc>
                <a:spcPct val="130000"/>
              </a:lnSpc>
            </a:pPr>
            <a:r>
              <a:rPr lang="en-US" sz="2400" dirty="0">
                <a:latin typeface="Adobe Caslon Pro"/>
                <a:cs typeface="Adobe Caslon Pro"/>
              </a:rPr>
              <a:t>OLPC news: </a:t>
            </a:r>
            <a:r>
              <a:rPr lang="en-US" sz="2400" dirty="0">
                <a:latin typeface="Adobe Caslon Pro"/>
                <a:cs typeface="Adobe Caslon Pro"/>
                <a:hlinkClick r:id="rId3"/>
              </a:rPr>
              <a:t>http://www.olpcnews.com/</a:t>
            </a:r>
            <a:endParaRPr lang="en-US" sz="2400" dirty="0">
              <a:latin typeface="Adobe Caslon Pro"/>
              <a:cs typeface="Adobe Caslon Pro"/>
            </a:endParaRPr>
          </a:p>
          <a:p>
            <a:pPr marL="514350" indent="-514350">
              <a:lnSpc>
                <a:spcPct val="130000"/>
              </a:lnSpc>
            </a:pPr>
            <a:r>
              <a:rPr lang="en-US" sz="2400" dirty="0">
                <a:latin typeface="Adobe Caslon Pro"/>
                <a:cs typeface="Adobe Caslon Pro"/>
              </a:rPr>
              <a:t>OLPC website: </a:t>
            </a:r>
            <a:r>
              <a:rPr lang="en-US" sz="2400" dirty="0">
                <a:latin typeface="Adobe Caslon Pro"/>
                <a:cs typeface="Adobe Caslon Pro"/>
                <a:hlinkClick r:id="rId4"/>
              </a:rPr>
              <a:t>http://laptop.org/</a:t>
            </a:r>
            <a:r>
              <a:rPr lang="en-US" sz="2400" dirty="0">
                <a:latin typeface="Adobe Caslon Pro"/>
                <a:cs typeface="Adobe Caslon Pro"/>
              </a:rPr>
              <a:t> </a:t>
            </a:r>
          </a:p>
          <a:p>
            <a:pPr marL="514350" indent="-514350">
              <a:lnSpc>
                <a:spcPct val="130000"/>
              </a:lnSpc>
            </a:pPr>
            <a:r>
              <a:rPr lang="en-US" sz="2400" dirty="0">
                <a:latin typeface="Adobe Caslon Pro"/>
                <a:cs typeface="Adobe Caslon Pro"/>
              </a:rPr>
              <a:t>OLPC </a:t>
            </a:r>
            <a:r>
              <a:rPr lang="en-US" sz="2400" dirty="0" err="1">
                <a:latin typeface="Adobe Caslon Pro"/>
                <a:cs typeface="Adobe Caslon Pro"/>
              </a:rPr>
              <a:t>wiki:</a:t>
            </a:r>
            <a:r>
              <a:rPr lang="en-US" sz="2400" dirty="0" err="1">
                <a:latin typeface="Adobe Caslon Pro"/>
                <a:cs typeface="Adobe Caslon Pro"/>
                <a:hlinkClick r:id="rId5"/>
              </a:rPr>
              <a:t>http</a:t>
            </a:r>
            <a:r>
              <a:rPr lang="en-US" sz="2400" dirty="0">
                <a:latin typeface="Adobe Caslon Pro"/>
                <a:cs typeface="Adobe Caslon Pro"/>
                <a:hlinkClick r:id="rId5"/>
              </a:rPr>
              <a:t>://wiki.laptop.org/go/The_OLPC_Wiki</a:t>
            </a:r>
            <a:endParaRPr lang="en-US" sz="2400" dirty="0">
              <a:latin typeface="Adobe Caslon Pro"/>
              <a:cs typeface="Adobe Caslon Pro"/>
            </a:endParaRPr>
          </a:p>
          <a:p>
            <a:pPr marL="514350" indent="-514350">
              <a:lnSpc>
                <a:spcPct val="130000"/>
              </a:lnSpc>
            </a:pPr>
            <a:r>
              <a:rPr lang="en-US" sz="2400" dirty="0">
                <a:latin typeface="Adobe Caslon Pro"/>
                <a:cs typeface="Adobe Caslon Pro"/>
              </a:rPr>
              <a:t>Other Readings: Alan Kay, Seymour </a:t>
            </a:r>
            <a:r>
              <a:rPr lang="en-US" sz="2400" dirty="0" err="1">
                <a:latin typeface="Adobe Caslon Pro"/>
                <a:cs typeface="Adobe Caslon Pro"/>
              </a:rPr>
              <a:t>Papert</a:t>
            </a:r>
            <a:r>
              <a:rPr lang="en-US" sz="2400" dirty="0">
                <a:latin typeface="Adobe Caslon Pro"/>
                <a:cs typeface="Adobe Caslon Pro"/>
              </a:rPr>
              <a:t>, and </a:t>
            </a:r>
            <a:r>
              <a:rPr lang="en-US" sz="2400" dirty="0" smtClean="0">
                <a:latin typeface="Adobe Caslon Pro"/>
                <a:cs typeface="Adobe Caslon Pro"/>
              </a:rPr>
              <a:t>Nicholas Negroponte’s </a:t>
            </a:r>
            <a:r>
              <a:rPr lang="en-US" sz="2400" u="sng" dirty="0">
                <a:latin typeface="Adobe Caslon Pro"/>
                <a:cs typeface="Adobe Caslon Pro"/>
              </a:rPr>
              <a:t>Being Digital;</a:t>
            </a:r>
            <a:r>
              <a:rPr lang="en-US" sz="2400" dirty="0">
                <a:latin typeface="Adobe Caslon Pro"/>
                <a:cs typeface="Adobe Caslon Pro"/>
              </a:rPr>
              <a:t> </a:t>
            </a:r>
            <a:r>
              <a:rPr lang="en-US" sz="2400" dirty="0" smtClean="0">
                <a:latin typeface="Adobe Caslon Pro"/>
                <a:cs typeface="Adobe Caslon Pro"/>
              </a:rPr>
              <a:t>Oppenheimer’s </a:t>
            </a:r>
            <a:r>
              <a:rPr lang="en-US" sz="2400" u="sng" dirty="0">
                <a:latin typeface="Adobe Caslon Pro"/>
                <a:cs typeface="Adobe Caslon Pro"/>
              </a:rPr>
              <a:t>The Flickering Mind;</a:t>
            </a:r>
            <a:r>
              <a:rPr lang="en-US" sz="2400" dirty="0">
                <a:latin typeface="Adobe Caslon Pro"/>
                <a:cs typeface="Adobe Caslon Pro"/>
              </a:rPr>
              <a:t> </a:t>
            </a:r>
            <a:r>
              <a:rPr lang="en-US" sz="2400" dirty="0" smtClean="0">
                <a:latin typeface="Adobe Caslon Pro"/>
                <a:cs typeface="Adobe Caslon Pro"/>
              </a:rPr>
              <a:t>Easterly’s </a:t>
            </a:r>
            <a:r>
              <a:rPr lang="en-US" sz="2400" u="sng" dirty="0">
                <a:latin typeface="Adobe Caslon Pro"/>
                <a:cs typeface="Adobe Caslon Pro"/>
              </a:rPr>
              <a:t>The White Man’s </a:t>
            </a:r>
            <a:r>
              <a:rPr lang="en-US" sz="2400" u="sng" dirty="0" smtClean="0">
                <a:latin typeface="Adobe Caslon Pro"/>
                <a:cs typeface="Adobe Caslon Pro"/>
              </a:rPr>
              <a:t>Burden</a:t>
            </a:r>
            <a:endParaRPr lang="en-US" sz="2400" dirty="0">
              <a:latin typeface="Adobe Caslon Pro"/>
              <a:cs typeface="Adobe Caslon Pro"/>
            </a:endParaRPr>
          </a:p>
        </p:txBody>
      </p:sp>
    </p:spTree>
    <p:extLst>
      <p:ext uri="{BB962C8B-B14F-4D97-AF65-F5344CB8AC3E}">
        <p14:creationId xmlns:p14="http://schemas.microsoft.com/office/powerpoint/2010/main" val="2977273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E47200"/>
                </a:solidFill>
              </a:rPr>
              <a:t>Administrivia</a:t>
            </a:r>
            <a:endParaRPr lang="en-US" dirty="0">
              <a:solidFill>
                <a:srgbClr val="E47200"/>
              </a:solidFill>
            </a:endParaRPr>
          </a:p>
        </p:txBody>
      </p:sp>
      <p:sp>
        <p:nvSpPr>
          <p:cNvPr id="3" name="Content Placeholder 2"/>
          <p:cNvSpPr>
            <a:spLocks noGrp="1"/>
          </p:cNvSpPr>
          <p:nvPr>
            <p:ph idx="1"/>
          </p:nvPr>
        </p:nvSpPr>
        <p:spPr>
          <a:xfrm>
            <a:off x="955721" y="1954033"/>
            <a:ext cx="7068091" cy="3658292"/>
          </a:xfrm>
        </p:spPr>
        <p:txBody>
          <a:bodyPr>
            <a:normAutofit/>
          </a:bodyPr>
          <a:lstStyle/>
          <a:p>
            <a:pPr>
              <a:lnSpc>
                <a:spcPct val="130000"/>
              </a:lnSpc>
              <a:spcAft>
                <a:spcPts val="600"/>
              </a:spcAft>
            </a:pPr>
            <a:r>
              <a:rPr lang="en-US" sz="2400" dirty="0" smtClean="0">
                <a:latin typeface="Adobe Caslon Pro"/>
                <a:cs typeface="Adobe Caslon Pro"/>
              </a:rPr>
              <a:t>Grading: Assignment #1</a:t>
            </a:r>
          </a:p>
          <a:p>
            <a:pPr>
              <a:lnSpc>
                <a:spcPct val="130000"/>
              </a:lnSpc>
              <a:spcAft>
                <a:spcPts val="600"/>
              </a:spcAft>
            </a:pPr>
            <a:r>
              <a:rPr lang="en-US" sz="2400" dirty="0" smtClean="0">
                <a:latin typeface="Adobe Caslon Pro"/>
                <a:cs typeface="Adobe Caslon Pro"/>
              </a:rPr>
              <a:t>Graded: Reading Response #1, #2, #3</a:t>
            </a:r>
          </a:p>
          <a:p>
            <a:pPr>
              <a:lnSpc>
                <a:spcPct val="130000"/>
              </a:lnSpc>
              <a:spcAft>
                <a:spcPts val="600"/>
              </a:spcAft>
            </a:pPr>
            <a:r>
              <a:rPr lang="en-US" sz="2400" dirty="0" smtClean="0">
                <a:latin typeface="Adobe Caslon Pro"/>
                <a:cs typeface="Adobe Caslon Pro"/>
              </a:rPr>
              <a:t>Soon: Reading Response #4</a:t>
            </a:r>
          </a:p>
          <a:p>
            <a:pPr>
              <a:lnSpc>
                <a:spcPct val="130000"/>
              </a:lnSpc>
              <a:spcAft>
                <a:spcPts val="600"/>
              </a:spcAft>
            </a:pPr>
            <a:r>
              <a:rPr lang="en-US" sz="2400" dirty="0" smtClean="0">
                <a:latin typeface="Adobe Caslon Pro"/>
                <a:cs typeface="Adobe Caslon Pro"/>
              </a:rPr>
              <a:t>In Progress: Assignment #2</a:t>
            </a:r>
          </a:p>
        </p:txBody>
      </p:sp>
    </p:spTree>
    <p:extLst>
      <p:ext uri="{BB962C8B-B14F-4D97-AF65-F5344CB8AC3E}">
        <p14:creationId xmlns:p14="http://schemas.microsoft.com/office/powerpoint/2010/main" val="322993683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2988"/>
            <a:ext cx="8229600" cy="1143000"/>
          </a:xfrm>
        </p:spPr>
        <p:txBody>
          <a:bodyPr/>
          <a:lstStyle/>
          <a:p>
            <a:r>
              <a:rPr lang="en-US" dirty="0" smtClean="0"/>
              <a:t>Take a break!</a:t>
            </a:r>
            <a:endParaRPr lang="en-US" dirty="0"/>
          </a:p>
        </p:txBody>
      </p:sp>
    </p:spTree>
    <p:extLst>
      <p:ext uri="{BB962C8B-B14F-4D97-AF65-F5344CB8AC3E}">
        <p14:creationId xmlns:p14="http://schemas.microsoft.com/office/powerpoint/2010/main" val="403146092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2 - Outline</a:t>
            </a:r>
            <a:endParaRPr lang="en-US" dirty="0"/>
          </a:p>
        </p:txBody>
      </p:sp>
      <p:sp>
        <p:nvSpPr>
          <p:cNvPr id="3" name="Content Placeholder 2"/>
          <p:cNvSpPr>
            <a:spLocks noGrp="1"/>
          </p:cNvSpPr>
          <p:nvPr>
            <p:ph idx="1"/>
          </p:nvPr>
        </p:nvSpPr>
        <p:spPr/>
        <p:txBody>
          <a:bodyPr>
            <a:normAutofit/>
          </a:bodyPr>
          <a:lstStyle/>
          <a:p>
            <a:r>
              <a:rPr lang="en-US"/>
              <a:t>General </a:t>
            </a:r>
            <a:r>
              <a:rPr lang="en-US" smtClean="0"/>
              <a:t>Topic</a:t>
            </a:r>
            <a:endParaRPr lang="en-US" dirty="0" smtClean="0"/>
          </a:p>
          <a:p>
            <a:r>
              <a:rPr lang="en-US" dirty="0" smtClean="0"/>
              <a:t>Expected sources to draw from </a:t>
            </a:r>
          </a:p>
          <a:p>
            <a:r>
              <a:rPr lang="en-US" dirty="0" smtClean="0"/>
              <a:t>What </a:t>
            </a:r>
            <a:r>
              <a:rPr lang="en-US" dirty="0"/>
              <a:t>questions (2-3 max) will you address in your paper? </a:t>
            </a:r>
          </a:p>
          <a:p>
            <a:r>
              <a:rPr lang="en-US" dirty="0"/>
              <a:t> </a:t>
            </a:r>
            <a:r>
              <a:rPr lang="en-US" dirty="0" smtClean="0"/>
              <a:t>What </a:t>
            </a:r>
            <a:r>
              <a:rPr lang="en-US" dirty="0"/>
              <a:t>primary argument or claim do you expect to make in your final paper? </a:t>
            </a:r>
          </a:p>
        </p:txBody>
      </p:sp>
    </p:spTree>
    <p:extLst>
      <p:ext uri="{BB962C8B-B14F-4D97-AF65-F5344CB8AC3E}">
        <p14:creationId xmlns:p14="http://schemas.microsoft.com/office/powerpoint/2010/main" val="1399463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47200"/>
                </a:solidFill>
              </a:rPr>
              <a:t>Outline for Today</a:t>
            </a:r>
            <a:endParaRPr lang="en-US" dirty="0">
              <a:solidFill>
                <a:srgbClr val="E47200"/>
              </a:solidFill>
            </a:endParaRPr>
          </a:p>
        </p:txBody>
      </p:sp>
      <p:sp>
        <p:nvSpPr>
          <p:cNvPr id="3" name="Content Placeholder 2"/>
          <p:cNvSpPr>
            <a:spLocks noGrp="1"/>
          </p:cNvSpPr>
          <p:nvPr>
            <p:ph idx="1"/>
          </p:nvPr>
        </p:nvSpPr>
        <p:spPr>
          <a:xfrm>
            <a:off x="955721" y="1954033"/>
            <a:ext cx="7068091" cy="4203816"/>
          </a:xfrm>
        </p:spPr>
        <p:txBody>
          <a:bodyPr>
            <a:normAutofit/>
          </a:bodyPr>
          <a:lstStyle/>
          <a:p>
            <a:pPr>
              <a:lnSpc>
                <a:spcPct val="120000"/>
              </a:lnSpc>
              <a:spcAft>
                <a:spcPts val="600"/>
              </a:spcAft>
            </a:pPr>
            <a:r>
              <a:rPr lang="en-US" sz="2400" dirty="0" smtClean="0">
                <a:latin typeface="Adobe Caslon Pro"/>
                <a:cs typeface="Adobe Caslon Pro"/>
              </a:rPr>
              <a:t>Presentations for South Africa </a:t>
            </a:r>
          </a:p>
          <a:p>
            <a:pPr marL="0" indent="0">
              <a:lnSpc>
                <a:spcPct val="120000"/>
              </a:lnSpc>
              <a:spcAft>
                <a:spcPts val="600"/>
              </a:spcAft>
              <a:buNone/>
            </a:pPr>
            <a:r>
              <a:rPr lang="en-US" sz="2400" dirty="0" smtClean="0">
                <a:latin typeface="Adobe Caslon Pro"/>
                <a:cs typeface="Adobe Caslon Pro"/>
              </a:rPr>
              <a:t>		Break</a:t>
            </a:r>
          </a:p>
          <a:p>
            <a:pPr>
              <a:lnSpc>
                <a:spcPct val="120000"/>
              </a:lnSpc>
              <a:spcAft>
                <a:spcPts val="600"/>
              </a:spcAft>
            </a:pPr>
            <a:r>
              <a:rPr lang="en-US" sz="2400" dirty="0" smtClean="0">
                <a:latin typeface="Adobe Caslon Pro"/>
                <a:cs typeface="Adobe Caslon Pro"/>
              </a:rPr>
              <a:t>Discussion of Assignment #1</a:t>
            </a:r>
          </a:p>
          <a:p>
            <a:pPr>
              <a:lnSpc>
                <a:spcPct val="120000"/>
              </a:lnSpc>
              <a:spcAft>
                <a:spcPts val="600"/>
              </a:spcAft>
            </a:pPr>
            <a:r>
              <a:rPr lang="en-US" sz="2400" dirty="0" smtClean="0">
                <a:latin typeface="Adobe Caslon Pro"/>
                <a:cs typeface="Adobe Caslon Pro"/>
              </a:rPr>
              <a:t>Citizen Media</a:t>
            </a:r>
          </a:p>
          <a:p>
            <a:pPr>
              <a:lnSpc>
                <a:spcPct val="120000"/>
              </a:lnSpc>
              <a:spcAft>
                <a:spcPts val="600"/>
              </a:spcAft>
            </a:pPr>
            <a:r>
              <a:rPr lang="en-US" sz="2400" dirty="0" smtClean="0">
                <a:latin typeface="Adobe Caslon Pro"/>
                <a:cs typeface="Adobe Caslon Pro"/>
              </a:rPr>
              <a:t>Activity: Community Radio Show</a:t>
            </a:r>
          </a:p>
        </p:txBody>
      </p:sp>
    </p:spTree>
    <p:extLst>
      <p:ext uri="{BB962C8B-B14F-4D97-AF65-F5344CB8AC3E}">
        <p14:creationId xmlns:p14="http://schemas.microsoft.com/office/powerpoint/2010/main" val="10215147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#1</a:t>
            </a:r>
            <a:endParaRPr lang="en-US" dirty="0">
              <a:solidFill>
                <a:srgbClr val="E47200"/>
              </a:solidFill>
            </a:endParaRPr>
          </a:p>
        </p:txBody>
      </p:sp>
      <p:sp>
        <p:nvSpPr>
          <p:cNvPr id="3" name="Content Placeholder 2"/>
          <p:cNvSpPr>
            <a:spLocks noGrp="1"/>
          </p:cNvSpPr>
          <p:nvPr>
            <p:ph idx="1"/>
          </p:nvPr>
        </p:nvSpPr>
        <p:spPr>
          <a:xfrm>
            <a:off x="955721" y="1954033"/>
            <a:ext cx="7068091" cy="4203816"/>
          </a:xfrm>
        </p:spPr>
        <p:txBody>
          <a:bodyPr>
            <a:normAutofit/>
          </a:bodyPr>
          <a:lstStyle/>
          <a:p>
            <a:pPr>
              <a:lnSpc>
                <a:spcPct val="120000"/>
              </a:lnSpc>
              <a:spcAft>
                <a:spcPts val="600"/>
              </a:spcAft>
            </a:pPr>
            <a:r>
              <a:rPr lang="en-US" sz="2400" dirty="0" smtClean="0">
                <a:latin typeface="Adobe Caslon Pro"/>
                <a:cs typeface="Adobe Caslon Pro"/>
              </a:rPr>
              <a:t>Micro Analysis: 10</a:t>
            </a:r>
          </a:p>
          <a:p>
            <a:pPr>
              <a:lnSpc>
                <a:spcPct val="120000"/>
              </a:lnSpc>
              <a:spcAft>
                <a:spcPts val="600"/>
              </a:spcAft>
            </a:pPr>
            <a:r>
              <a:rPr lang="en-US" sz="2400" dirty="0" smtClean="0">
                <a:latin typeface="Adobe Caslon Pro"/>
                <a:cs typeface="Adobe Caslon Pro"/>
              </a:rPr>
              <a:t>Macro Analysis: 10</a:t>
            </a:r>
          </a:p>
          <a:p>
            <a:pPr>
              <a:lnSpc>
                <a:spcPct val="120000"/>
              </a:lnSpc>
              <a:spcAft>
                <a:spcPts val="600"/>
              </a:spcAft>
            </a:pPr>
            <a:r>
              <a:rPr lang="en-US" sz="2400" dirty="0" smtClean="0">
                <a:latin typeface="Adobe Caslon Pro"/>
                <a:cs typeface="Adobe Caslon Pro"/>
              </a:rPr>
              <a:t>Connections between Micro and Macro: 5</a:t>
            </a:r>
          </a:p>
          <a:p>
            <a:pPr>
              <a:lnSpc>
                <a:spcPct val="120000"/>
              </a:lnSpc>
              <a:spcAft>
                <a:spcPts val="600"/>
              </a:spcAft>
            </a:pPr>
            <a:r>
              <a:rPr lang="en-US" sz="2400" dirty="0">
                <a:latin typeface="Adobe Caslon Pro"/>
                <a:cs typeface="Adobe Caslon Pro"/>
              </a:rPr>
              <a:t>Presentation: </a:t>
            </a:r>
            <a:r>
              <a:rPr lang="en-US" sz="2400" dirty="0" smtClean="0">
                <a:latin typeface="Adobe Caslon Pro"/>
                <a:cs typeface="Adobe Caslon Pro"/>
              </a:rPr>
              <a:t>5</a:t>
            </a:r>
          </a:p>
          <a:p>
            <a:pPr>
              <a:lnSpc>
                <a:spcPct val="120000"/>
              </a:lnSpc>
              <a:spcAft>
                <a:spcPts val="600"/>
              </a:spcAft>
            </a:pPr>
            <a:r>
              <a:rPr lang="en-US" sz="2400" dirty="0" smtClean="0">
                <a:latin typeface="Adobe Caslon Pro"/>
                <a:cs typeface="Adobe Caslon Pro"/>
              </a:rPr>
              <a:t>Grades: </a:t>
            </a:r>
          </a:p>
          <a:p>
            <a:pPr marL="457200" lvl="1" indent="0">
              <a:lnSpc>
                <a:spcPct val="120000"/>
              </a:lnSpc>
              <a:spcAft>
                <a:spcPts val="600"/>
              </a:spcAft>
              <a:buNone/>
            </a:pPr>
            <a:r>
              <a:rPr lang="en-US" sz="2000" dirty="0" smtClean="0">
                <a:latin typeface="Adobe Caslon Pro"/>
                <a:cs typeface="Adobe Caslon Pro"/>
              </a:rPr>
              <a:t>25-30: A+, 19-24: A, 13-18: A-, 7-12: B+, 1-6: B</a:t>
            </a:r>
            <a:endParaRPr lang="en-US" sz="2000" dirty="0">
              <a:latin typeface="Adobe Caslon Pro"/>
              <a:cs typeface="Adobe Caslon Pro"/>
            </a:endParaRPr>
          </a:p>
          <a:p>
            <a:pPr marL="0" indent="0">
              <a:lnSpc>
                <a:spcPct val="120000"/>
              </a:lnSpc>
              <a:spcAft>
                <a:spcPts val="600"/>
              </a:spcAft>
              <a:buNone/>
            </a:pPr>
            <a:endParaRPr lang="en-US" sz="2400" dirty="0" smtClean="0">
              <a:latin typeface="Adobe Caslon Pro"/>
              <a:cs typeface="Adobe Caslon Pro"/>
            </a:endParaRPr>
          </a:p>
          <a:p>
            <a:pPr>
              <a:lnSpc>
                <a:spcPct val="120000"/>
              </a:lnSpc>
              <a:spcAft>
                <a:spcPts val="600"/>
              </a:spcAft>
            </a:pPr>
            <a:endParaRPr lang="en-US" sz="2400" dirty="0" smtClean="0">
              <a:latin typeface="Adobe Caslon Pro"/>
              <a:cs typeface="Adobe Caslon Pro"/>
            </a:endParaRPr>
          </a:p>
        </p:txBody>
      </p:sp>
    </p:spTree>
    <p:extLst>
      <p:ext uri="{BB962C8B-B14F-4D97-AF65-F5344CB8AC3E}">
        <p14:creationId xmlns:p14="http://schemas.microsoft.com/office/powerpoint/2010/main" val="8182960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#1-Feedback</a:t>
            </a:r>
            <a:endParaRPr lang="en-US" dirty="0">
              <a:solidFill>
                <a:srgbClr val="E47200"/>
              </a:solidFill>
            </a:endParaRPr>
          </a:p>
        </p:txBody>
      </p:sp>
      <p:sp>
        <p:nvSpPr>
          <p:cNvPr id="3" name="Content Placeholder 2"/>
          <p:cNvSpPr>
            <a:spLocks noGrp="1"/>
          </p:cNvSpPr>
          <p:nvPr>
            <p:ph idx="1"/>
          </p:nvPr>
        </p:nvSpPr>
        <p:spPr>
          <a:xfrm>
            <a:off x="955721" y="1954033"/>
            <a:ext cx="7068091" cy="4203816"/>
          </a:xfrm>
        </p:spPr>
        <p:txBody>
          <a:bodyPr>
            <a:normAutofit fontScale="77500" lnSpcReduction="20000"/>
          </a:bodyPr>
          <a:lstStyle/>
          <a:p>
            <a:r>
              <a:rPr lang="en-US" dirty="0"/>
              <a:t>Sources and citation practices, especially macro-analysis</a:t>
            </a:r>
          </a:p>
          <a:p>
            <a:pPr lvl="1"/>
            <a:r>
              <a:rPr lang="en-US" sz="3200" dirty="0"/>
              <a:t>Wikipedia</a:t>
            </a:r>
          </a:p>
          <a:p>
            <a:pPr lvl="1"/>
            <a:r>
              <a:rPr lang="en-US" sz="3200" dirty="0"/>
              <a:t>PBS country websites?</a:t>
            </a:r>
          </a:p>
          <a:p>
            <a:r>
              <a:rPr lang="en-US" dirty="0"/>
              <a:t>Staying close to the narrative for micro-analysis</a:t>
            </a:r>
          </a:p>
          <a:p>
            <a:pPr lvl="1"/>
            <a:r>
              <a:rPr lang="en-US" sz="3200" dirty="0"/>
              <a:t>Of incomes, but also of intangibles?</a:t>
            </a:r>
          </a:p>
          <a:p>
            <a:pPr lvl="1"/>
            <a:r>
              <a:rPr lang="en-US" sz="3200" dirty="0"/>
              <a:t>Individual costs and benefits </a:t>
            </a:r>
          </a:p>
          <a:p>
            <a:r>
              <a:rPr lang="en-US" dirty="0"/>
              <a:t>Making connections between macro and micro picture</a:t>
            </a:r>
          </a:p>
          <a:p>
            <a:r>
              <a:rPr lang="en-US" dirty="0"/>
              <a:t>Technology</a:t>
            </a:r>
            <a:r>
              <a:rPr lang="en-US" dirty="0" smtClean="0"/>
              <a:t>?</a:t>
            </a:r>
          </a:p>
          <a:p>
            <a:pPr lvl="1"/>
            <a:r>
              <a:rPr lang="en-US" dirty="0" smtClean="0"/>
              <a:t>Documents </a:t>
            </a:r>
            <a:r>
              <a:rPr lang="en-US" dirty="0"/>
              <a:t>as technology?</a:t>
            </a:r>
          </a:p>
          <a:p>
            <a:pPr marL="0" indent="0">
              <a:lnSpc>
                <a:spcPct val="120000"/>
              </a:lnSpc>
              <a:spcAft>
                <a:spcPts val="600"/>
              </a:spcAft>
              <a:buNone/>
            </a:pPr>
            <a:endParaRPr lang="en-US" sz="2400" dirty="0" smtClean="0">
              <a:latin typeface="Adobe Caslon Pro"/>
              <a:cs typeface="Adobe Caslon Pro"/>
            </a:endParaRPr>
          </a:p>
          <a:p>
            <a:pPr>
              <a:lnSpc>
                <a:spcPct val="120000"/>
              </a:lnSpc>
              <a:spcAft>
                <a:spcPts val="600"/>
              </a:spcAft>
            </a:pPr>
            <a:endParaRPr lang="en-US" sz="2400" dirty="0" smtClean="0">
              <a:latin typeface="Adobe Caslon Pro"/>
              <a:cs typeface="Adobe Caslon Pro"/>
            </a:endParaRPr>
          </a:p>
        </p:txBody>
      </p:sp>
    </p:spTree>
    <p:extLst>
      <p:ext uri="{BB962C8B-B14F-4D97-AF65-F5344CB8AC3E}">
        <p14:creationId xmlns:p14="http://schemas.microsoft.com/office/powerpoint/2010/main" val="42945744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914400" y="1924086"/>
            <a:ext cx="7391400" cy="3242245"/>
          </a:xfrm>
        </p:spPr>
        <p:txBody>
          <a:bodyPr>
            <a:noAutofit/>
          </a:bodyPr>
          <a:lstStyle/>
          <a:p>
            <a:pPr>
              <a:lnSpc>
                <a:spcPct val="130000"/>
              </a:lnSpc>
            </a:pPr>
            <a:r>
              <a:rPr lang="en-US" sz="2800" dirty="0" smtClean="0">
                <a:latin typeface="Adobe Caslon Pro"/>
                <a:cs typeface="Adobe Caslon Pro"/>
              </a:rPr>
              <a:t>Design for Ruggedness</a:t>
            </a:r>
          </a:p>
          <a:p>
            <a:pPr>
              <a:lnSpc>
                <a:spcPct val="130000"/>
              </a:lnSpc>
            </a:pPr>
            <a:r>
              <a:rPr lang="en-US" sz="2800" dirty="0" smtClean="0">
                <a:latin typeface="Adobe Caslon Pro"/>
                <a:cs typeface="Adobe Caslon Pro"/>
              </a:rPr>
              <a:t>Design for Repair and Maintainability</a:t>
            </a:r>
            <a:endParaRPr lang="en-US" sz="2800" dirty="0">
              <a:latin typeface="Adobe Caslon Pro"/>
              <a:cs typeface="Adobe Caslon Pro"/>
            </a:endParaRPr>
          </a:p>
          <a:p>
            <a:pPr>
              <a:lnSpc>
                <a:spcPct val="130000"/>
              </a:lnSpc>
            </a:pPr>
            <a:r>
              <a:rPr lang="en-US" sz="2800" dirty="0" smtClean="0">
                <a:latin typeface="Adobe Caslon Pro"/>
                <a:cs typeface="Adobe Caslon Pro"/>
              </a:rPr>
              <a:t>Design for Scarcity</a:t>
            </a:r>
            <a:endParaRPr lang="en-US" sz="2800" dirty="0">
              <a:latin typeface="Adobe Caslon Pro"/>
              <a:cs typeface="Adobe Caslon Pro"/>
            </a:endParaRPr>
          </a:p>
        </p:txBody>
      </p:sp>
      <p:sp>
        <p:nvSpPr>
          <p:cNvPr id="2" name="Title 1"/>
          <p:cNvSpPr>
            <a:spLocks noGrp="1"/>
          </p:cNvSpPr>
          <p:nvPr>
            <p:ph type="title"/>
          </p:nvPr>
        </p:nvSpPr>
        <p:spPr/>
        <p:txBody>
          <a:bodyPr/>
          <a:lstStyle/>
          <a:p>
            <a:r>
              <a:rPr lang="en-US" dirty="0" smtClean="0"/>
              <a:t>Design Goals</a:t>
            </a:r>
            <a:endParaRPr lang="en-US" dirty="0"/>
          </a:p>
        </p:txBody>
      </p:sp>
    </p:spTree>
    <p:extLst>
      <p:ext uri="{BB962C8B-B14F-4D97-AF65-F5344CB8AC3E}">
        <p14:creationId xmlns:p14="http://schemas.microsoft.com/office/powerpoint/2010/main" val="30295510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914400" y="1924086"/>
            <a:ext cx="7391400" cy="3242245"/>
          </a:xfrm>
        </p:spPr>
        <p:txBody>
          <a:bodyPr>
            <a:noAutofit/>
          </a:bodyPr>
          <a:lstStyle/>
          <a:p>
            <a:pPr marL="514350" indent="-514350">
              <a:lnSpc>
                <a:spcPct val="130000"/>
              </a:lnSpc>
              <a:buFont typeface="+mj-lt"/>
              <a:buAutoNum type="arabicPeriod"/>
            </a:pPr>
            <a:r>
              <a:rPr lang="en-US" sz="2800" dirty="0" smtClean="0">
                <a:latin typeface="Adobe Caslon Pro"/>
                <a:cs typeface="Adobe Caslon Pro"/>
              </a:rPr>
              <a:t>Targets the individual child</a:t>
            </a:r>
            <a:endParaRPr lang="en-US" sz="2800" dirty="0">
              <a:latin typeface="Adobe Caslon Pro"/>
              <a:cs typeface="Adobe Caslon Pro"/>
            </a:endParaRPr>
          </a:p>
          <a:p>
            <a:pPr marL="514350" indent="-514350">
              <a:lnSpc>
                <a:spcPct val="130000"/>
              </a:lnSpc>
              <a:buFont typeface="+mj-lt"/>
              <a:buAutoNum type="arabicPeriod"/>
            </a:pPr>
            <a:r>
              <a:rPr lang="en-US" sz="2800" dirty="0" smtClean="0">
                <a:latin typeface="Adobe Caslon Pro"/>
                <a:cs typeface="Adobe Caslon Pro"/>
              </a:rPr>
              <a:t>Embodies the constructionist theory of learning [</a:t>
            </a:r>
            <a:r>
              <a:rPr lang="en-US" sz="2800" dirty="0" err="1" smtClean="0">
                <a:latin typeface="Adobe Caslon Pro"/>
                <a:cs typeface="Adobe Caslon Pro"/>
              </a:rPr>
              <a:t>Papert</a:t>
            </a:r>
            <a:r>
              <a:rPr lang="en-US" sz="2800" dirty="0" smtClean="0">
                <a:latin typeface="Adobe Caslon Pro"/>
                <a:cs typeface="Adobe Caslon Pro"/>
              </a:rPr>
              <a:t>, Kay]</a:t>
            </a:r>
            <a:endParaRPr lang="en-US" sz="2800" dirty="0">
              <a:latin typeface="Adobe Caslon Pro"/>
              <a:cs typeface="Adobe Caslon Pro"/>
            </a:endParaRPr>
          </a:p>
        </p:txBody>
      </p:sp>
      <p:sp>
        <p:nvSpPr>
          <p:cNvPr id="2" name="Title 1"/>
          <p:cNvSpPr>
            <a:spLocks noGrp="1"/>
          </p:cNvSpPr>
          <p:nvPr>
            <p:ph type="title"/>
          </p:nvPr>
        </p:nvSpPr>
        <p:spPr/>
        <p:txBody>
          <a:bodyPr/>
          <a:lstStyle/>
          <a:p>
            <a:r>
              <a:rPr lang="en-US" dirty="0" smtClean="0"/>
              <a:t>About the OLPC</a:t>
            </a:r>
            <a:endParaRPr lang="en-US" dirty="0"/>
          </a:p>
        </p:txBody>
      </p:sp>
    </p:spTree>
    <p:extLst>
      <p:ext uri="{BB962C8B-B14F-4D97-AF65-F5344CB8AC3E}">
        <p14:creationId xmlns:p14="http://schemas.microsoft.com/office/powerpoint/2010/main" val="217891199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914400" y="1924086"/>
            <a:ext cx="7391400" cy="3242245"/>
          </a:xfrm>
        </p:spPr>
        <p:txBody>
          <a:bodyPr>
            <a:noAutofit/>
          </a:bodyPr>
          <a:lstStyle/>
          <a:p>
            <a:pPr marL="514350" indent="-514350">
              <a:lnSpc>
                <a:spcPct val="130000"/>
              </a:lnSpc>
              <a:buFont typeface="+mj-lt"/>
              <a:buAutoNum type="arabicPeriod"/>
            </a:pPr>
            <a:r>
              <a:rPr lang="en-US" sz="2800" dirty="0" smtClean="0">
                <a:latin typeface="Adobe Caslon Pro"/>
                <a:cs typeface="Adobe Caslon Pro"/>
              </a:rPr>
              <a:t>“Traditional </a:t>
            </a:r>
            <a:r>
              <a:rPr lang="en-US" sz="2800" dirty="0">
                <a:latin typeface="Adobe Caslon Pro"/>
                <a:cs typeface="Adobe Caslon Pro"/>
              </a:rPr>
              <a:t>education has failed in these </a:t>
            </a:r>
            <a:r>
              <a:rPr lang="en-US" sz="2800" dirty="0" smtClean="0">
                <a:latin typeface="Adobe Caslon Pro"/>
                <a:cs typeface="Adobe Caslon Pro"/>
              </a:rPr>
              <a:t>locations. Incremental </a:t>
            </a:r>
            <a:r>
              <a:rPr lang="en-US" sz="2800" dirty="0">
                <a:latin typeface="Adobe Caslon Pro"/>
                <a:cs typeface="Adobe Caslon Pro"/>
              </a:rPr>
              <a:t>increases </a:t>
            </a:r>
            <a:r>
              <a:rPr lang="en-US" sz="2800" dirty="0" smtClean="0">
                <a:latin typeface="Adobe Caslon Pro"/>
                <a:cs typeface="Adobe Caslon Pro"/>
              </a:rPr>
              <a:t>will </a:t>
            </a:r>
            <a:r>
              <a:rPr lang="en-US" sz="2800" dirty="0">
                <a:latin typeface="Adobe Caslon Pro"/>
                <a:cs typeface="Adobe Caslon Pro"/>
              </a:rPr>
              <a:t>not solve the problem</a:t>
            </a:r>
            <a:r>
              <a:rPr lang="en-US" sz="2800" dirty="0" smtClean="0">
                <a:latin typeface="Adobe Caslon Pro"/>
                <a:cs typeface="Adobe Caslon Pro"/>
              </a:rPr>
              <a:t>.” </a:t>
            </a:r>
            <a:endParaRPr lang="en-US" sz="2800" dirty="0">
              <a:latin typeface="Adobe Caslon Pro"/>
              <a:cs typeface="Adobe Caslon Pro"/>
            </a:endParaRPr>
          </a:p>
          <a:p>
            <a:pPr marL="514350" indent="-514350">
              <a:lnSpc>
                <a:spcPct val="130000"/>
              </a:lnSpc>
              <a:buFont typeface="+mj-lt"/>
              <a:buAutoNum type="arabicPeriod"/>
            </a:pPr>
            <a:r>
              <a:rPr lang="en-US" sz="2800" dirty="0" smtClean="0">
                <a:latin typeface="Adobe Caslon Pro"/>
                <a:cs typeface="Adobe Caslon Pro"/>
              </a:rPr>
              <a:t>“Laptops </a:t>
            </a:r>
            <a:r>
              <a:rPr lang="en-US" sz="2800" dirty="0">
                <a:latin typeface="Adobe Caslon Pro"/>
                <a:cs typeface="Adobe Caslon Pro"/>
              </a:rPr>
              <a:t>increase interest in traditional </a:t>
            </a:r>
            <a:r>
              <a:rPr lang="en-US" sz="2800" dirty="0" smtClean="0">
                <a:latin typeface="Adobe Caslon Pro"/>
                <a:cs typeface="Adobe Caslon Pro"/>
              </a:rPr>
              <a:t>schooling.” </a:t>
            </a:r>
            <a:endParaRPr lang="en-US" sz="2800" dirty="0">
              <a:latin typeface="Adobe Caslon Pro"/>
              <a:cs typeface="Adobe Caslon Pro"/>
            </a:endParaRPr>
          </a:p>
        </p:txBody>
      </p:sp>
      <p:sp>
        <p:nvSpPr>
          <p:cNvPr id="2" name="Title 1"/>
          <p:cNvSpPr>
            <a:spLocks noGrp="1"/>
          </p:cNvSpPr>
          <p:nvPr>
            <p:ph type="title"/>
          </p:nvPr>
        </p:nvSpPr>
        <p:spPr/>
        <p:txBody>
          <a:bodyPr/>
          <a:lstStyle/>
          <a:p>
            <a:r>
              <a:rPr lang="en-US" dirty="0" smtClean="0"/>
              <a:t>Arguments FOR</a:t>
            </a:r>
            <a:endParaRPr lang="en-US" dirty="0"/>
          </a:p>
        </p:txBody>
      </p:sp>
    </p:spTree>
    <p:extLst>
      <p:ext uri="{BB962C8B-B14F-4D97-AF65-F5344CB8AC3E}">
        <p14:creationId xmlns:p14="http://schemas.microsoft.com/office/powerpoint/2010/main" val="165913902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16216</TotalTime>
  <Words>2481</Words>
  <Application>Microsoft Macintosh PowerPoint</Application>
  <PresentationFormat>On-screen Show (4:3)</PresentationFormat>
  <Paragraphs>253</Paragraphs>
  <Slides>31</Slides>
  <Notes>29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Citizen Media</vt:lpstr>
      <vt:lpstr>On Thursday (6/14)</vt:lpstr>
      <vt:lpstr>Administrivia</vt:lpstr>
      <vt:lpstr>Outline for Today</vt:lpstr>
      <vt:lpstr>Assignment #1</vt:lpstr>
      <vt:lpstr>Assignment #1-Feedback</vt:lpstr>
      <vt:lpstr>Design Goals</vt:lpstr>
      <vt:lpstr>About the OLPC</vt:lpstr>
      <vt:lpstr>Arguments FOR</vt:lpstr>
      <vt:lpstr>Design Issues</vt:lpstr>
      <vt:lpstr>PowerPoint Presentation</vt:lpstr>
      <vt:lpstr>PowerPoint Presentation</vt:lpstr>
      <vt:lpstr>Dual-Mode Display</vt:lpstr>
      <vt:lpstr>Dust, Dirt, Heat, Children</vt:lpstr>
      <vt:lpstr>Power Issues </vt:lpstr>
      <vt:lpstr>Maintenance</vt:lpstr>
      <vt:lpstr>Mesh Networking</vt:lpstr>
      <vt:lpstr>Deployment</vt:lpstr>
      <vt:lpstr>Distribution</vt:lpstr>
      <vt:lpstr>Appropriate Technology</vt:lpstr>
      <vt:lpstr>Distribution Woes</vt:lpstr>
      <vt:lpstr>Distribution: New Tactics</vt:lpstr>
      <vt:lpstr>analysis</vt:lpstr>
      <vt:lpstr>Lessons from SCOT</vt:lpstr>
      <vt:lpstr>Remember these?</vt:lpstr>
      <vt:lpstr>PowerPoint Presentation</vt:lpstr>
      <vt:lpstr>PowerPoint Presentation</vt:lpstr>
      <vt:lpstr>Models of Development</vt:lpstr>
      <vt:lpstr>Further Reading</vt:lpstr>
      <vt:lpstr>Take a break!</vt:lpstr>
      <vt:lpstr>Assignment 2 - Outline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 181 Technology and Poverty Summer 2012 </dc:title>
  <dc:creator>Janaki Srinivasan</dc:creator>
  <cp:lastModifiedBy>Neha Kumar</cp:lastModifiedBy>
  <cp:revision>250</cp:revision>
  <dcterms:created xsi:type="dcterms:W3CDTF">2012-05-20T06:39:09Z</dcterms:created>
  <dcterms:modified xsi:type="dcterms:W3CDTF">2012-06-27T06:21:06Z</dcterms:modified>
</cp:coreProperties>
</file>