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22" r:id="rId3"/>
    <p:sldId id="357" r:id="rId4"/>
    <p:sldId id="494" r:id="rId5"/>
    <p:sldId id="478" r:id="rId6"/>
    <p:sldId id="510" r:id="rId7"/>
    <p:sldId id="511" r:id="rId8"/>
    <p:sldId id="495" r:id="rId9"/>
    <p:sldId id="497" r:id="rId10"/>
    <p:sldId id="508" r:id="rId11"/>
    <p:sldId id="506" r:id="rId12"/>
    <p:sldId id="498" r:id="rId13"/>
    <p:sldId id="499" r:id="rId14"/>
    <p:sldId id="500" r:id="rId15"/>
    <p:sldId id="515" r:id="rId16"/>
    <p:sldId id="516" r:id="rId17"/>
    <p:sldId id="517" r:id="rId18"/>
    <p:sldId id="514" r:id="rId19"/>
    <p:sldId id="512" r:id="rId20"/>
    <p:sldId id="513" r:id="rId21"/>
    <p:sldId id="518" r:id="rId22"/>
    <p:sldId id="5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65" autoAdjust="0"/>
  </p:normalViewPr>
  <p:slideViewPr>
    <p:cSldViewPr snapToGrid="0" snapToObjects="1">
      <p:cViewPr varScale="1">
        <p:scale>
          <a:sx n="12" d="100"/>
          <a:sy n="12" d="100"/>
        </p:scale>
        <p:origin x="-2264" y="-120"/>
      </p:cViewPr>
      <p:guideLst>
        <p:guide orient="horz" pos="142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287C-96FC-434A-A1F9-D4B7BE1ADD14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C5C-1D40-0A42-9DBB-145D9A5F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1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181DB1-2F82-124C-825E-B34285A71292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Perpetua" charset="0"/>
              </a:rPr>
              <a:t>from </a:t>
            </a:r>
            <a:r>
              <a:rPr lang="ja-JP" altLang="en-US" dirty="0">
                <a:latin typeface="Perpetua" charset="0"/>
              </a:rPr>
              <a:t>“</a:t>
            </a:r>
            <a:r>
              <a:rPr lang="en-US" dirty="0">
                <a:latin typeface="Perpetua" charset="0"/>
              </a:rPr>
              <a:t>Multiple Mice for Computers in Education in Developing Countries,</a:t>
            </a:r>
            <a:r>
              <a:rPr lang="ja-JP" altLang="en-US" dirty="0">
                <a:latin typeface="Perpetua" charset="0"/>
              </a:rPr>
              <a:t>“</a:t>
            </a:r>
            <a:r>
              <a:rPr lang="en-US" dirty="0">
                <a:latin typeface="Perpetua" charset="0"/>
              </a:rPr>
              <a:t> by </a:t>
            </a:r>
            <a:r>
              <a:rPr lang="en-US" dirty="0" err="1">
                <a:latin typeface="Perpetua" charset="0"/>
              </a:rPr>
              <a:t>Pawar</a:t>
            </a:r>
            <a:r>
              <a:rPr lang="en-US" dirty="0">
                <a:latin typeface="Perpetua" charset="0"/>
              </a:rPr>
              <a:t>, Pal, and Toyama</a:t>
            </a:r>
            <a:endParaRPr lang="en-US" i="1" dirty="0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32B7DE-7705-AE43-B18D-F30F95A8CBA1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043BEF-9F8D-F845-B382-7EBF6FB4584E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(what about when uses are oriented towards </a:t>
            </a:r>
            <a:r>
              <a:rPr lang="ja-JP" altLang="en-US" sz="1200" dirty="0" smtClean="0"/>
              <a:t>‘</a:t>
            </a:r>
            <a:r>
              <a:rPr lang="en-US" sz="1200" dirty="0" smtClean="0"/>
              <a:t>development</a:t>
            </a:r>
            <a:r>
              <a:rPr lang="ja-JP" altLang="en-US" sz="1200" dirty="0" smtClean="0"/>
              <a:t>’</a:t>
            </a:r>
            <a:r>
              <a:rPr lang="en-US" sz="1200" dirty="0" smtClean="0"/>
              <a:t> or where there is misuse/abuse?)</a:t>
            </a: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BE48E3-C9C6-B645-B085-EE7776035FCF}" type="slidenum">
              <a:rPr lang="en-US">
                <a:latin typeface="Calibri" charset="0"/>
              </a:rPr>
              <a:pPr eaLnBrk="1" hangingPunct="1"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FEE8E0-3D0B-2245-B1A3-C0034AB5575B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Quote from where?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46ADA3-5BC9-D245-8FF6-02B36B5980D0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http://</a:t>
            </a:r>
            <a:r>
              <a:rPr lang="en-US" dirty="0" err="1" smtClean="0">
                <a:solidFill>
                  <a:srgbClr val="FF0000"/>
                </a:solidFill>
                <a:ea typeface="+mn-ea"/>
              </a:rPr>
              <a:t>www.bhoomi.kar.nic.in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ea typeface="+mn-ea"/>
              </a:rPr>
              <a:t>Bhoomi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ea typeface="+mn-ea"/>
              </a:rPr>
              <a:t>Walk_through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/Images/</a:t>
            </a:r>
            <a:r>
              <a:rPr lang="en-US" dirty="0" err="1" smtClean="0">
                <a:solidFill>
                  <a:srgbClr val="FF0000"/>
                </a:solidFill>
                <a:ea typeface="+mn-ea"/>
              </a:rPr>
              <a:t>details.jpg</a:t>
            </a: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F97481-AD30-184B-8349-2F5B477EA6FB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51E92-D90A-C64E-BC99-393E46081E99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 caste and the MultiMouse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05E269-5DAD-374B-8A33-2D72CDE05E47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Recall from our lecture early in the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E51596-013B-8746-B6F8-5B87101E1F5B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033F5F-E649-2743-A4BE-F152E8BE27F3}" type="slidenum">
              <a:rPr lang="en-US">
                <a:latin typeface="Calibri" charset="0"/>
              </a:rPr>
              <a:pPr eaLnBrk="1" hangingPunct="1"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diversity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learning by doing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coping, dealing, negotiating</a:t>
            </a:r>
          </a:p>
          <a:p>
            <a:pPr lvl="2">
              <a:buSzPct val="45000"/>
              <a:buFont typeface="Wingdings" charset="0"/>
              <a:buChar char=""/>
            </a:pPr>
            <a:endParaRPr lang="en-US" sz="2400" dirty="0" smtClean="0">
              <a:latin typeface="Adobe Garamond Pro"/>
              <a:cs typeface="Adobe Garamond Pro"/>
            </a:endParaRP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“girl with the computer”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“girl for certificates”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KO as an aspiration</a:t>
            </a:r>
          </a:p>
          <a:p>
            <a:pPr lvl="2">
              <a:buSzPct val="45000"/>
              <a:buFont typeface="Wingdings" charset="0"/>
              <a:buChar char=""/>
            </a:pPr>
            <a:endParaRPr lang="en-US" sz="2400" dirty="0" smtClean="0">
              <a:latin typeface="Adobe Garamond Pro"/>
              <a:cs typeface="Adobe Garamond Pro"/>
            </a:endParaRP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finances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housework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involvement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resources to draw on</a:t>
            </a:r>
          </a:p>
          <a:p>
            <a:pPr lvl="2">
              <a:buSzPct val="45000"/>
              <a:buFont typeface="Wingdings" charset="0"/>
              <a:buChar char=""/>
            </a:pPr>
            <a:r>
              <a:rPr lang="en-US" sz="2400" dirty="0" smtClean="0">
                <a:latin typeface="Adobe Garamond Pro"/>
                <a:cs typeface="Adobe Garamond Pro"/>
              </a:rPr>
              <a:t>Dilemmas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033F5F-E649-2743-A4BE-F152E8BE27F3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C5C-1D40-0A42-9DBB-145D9A5F9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dirty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looks through rather than at the object at hand</a:t>
            </a:r>
            <a:r>
              <a:rPr lang="ja-JP" altLang="en-US" dirty="0">
                <a:solidFill>
                  <a:srgbClr val="FF0000"/>
                </a:solidFill>
                <a:latin typeface="Calibri" charset="0"/>
              </a:rPr>
              <a:t>”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- Larkin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BDF76C-A5B4-D741-BFA4-D15124E24AE5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 caste and the MultiMouse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05E269-5DAD-374B-8A33-2D72CDE05E47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 recall in the beginning of the semester I highlighted this as a particular challenge (quality of use vs. actual benefits)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82AA27-DCBE-EA42-953C-F05AF92338DB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Photo source: NY times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7A71B-1574-C947-AAD8-F124D3BDEACA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71949F-4773-7447-8BDE-D76CF01C64A7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95F6-1DCB-464F-8785-29B07AB6DC18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0E6-A383-D642-8C47-5E0FDBA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fld id="{993795F6-1DCB-464F-8785-29B07AB6DC18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smtClean="0"/>
              <a:t>Info 181, Technology and Poverty,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fld id="{7222D0E6-A383-D642-8C47-5E0FDBAA5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E47200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Garamond Pro"/>
          <a:ea typeface="+mn-ea"/>
          <a:cs typeface="Adobe Garamon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480" y="1338331"/>
            <a:ext cx="4524519" cy="354918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latin typeface="Adobe Caslon Pro"/>
                <a:ea typeface="+mn-ea"/>
                <a:cs typeface="Adobe Caslon Pro"/>
              </a:rPr>
              <a:t>Bridging the ‘Digital Divide’: Public Access Models</a:t>
            </a:r>
            <a:endParaRPr lang="en-US" dirty="0">
              <a:latin typeface="Adobe Caslon Pro"/>
              <a:ea typeface="+mn-ea"/>
              <a:cs typeface="Adobe Casl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554" y="5577408"/>
            <a:ext cx="6400800" cy="144843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Adobe Caslon Pro"/>
                <a:cs typeface="Adobe Caslon Pro"/>
              </a:rPr>
              <a:t>Janaki Srinivasan</a:t>
            </a:r>
          </a:p>
          <a:p>
            <a:pPr algn="r"/>
            <a:r>
              <a:rPr lang="en-US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Neha</a:t>
            </a:r>
            <a:r>
              <a:rPr lang="en-US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Kumar</a:t>
            </a:r>
            <a:endParaRPr lang="en-US" dirty="0">
              <a:solidFill>
                <a:schemeClr val="tx1"/>
              </a:solidFill>
              <a:latin typeface="Adobe Caslon Pro"/>
              <a:cs typeface="Adobe Caslo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6961" y="498548"/>
            <a:ext cx="162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dobe Caslon Pro"/>
                <a:cs typeface="Adobe Caslon Pro"/>
              </a:rPr>
              <a:t>06.07.12</a:t>
            </a:r>
            <a:endParaRPr lang="en-US" sz="3200" dirty="0">
              <a:latin typeface="Adobe Caslon Pro"/>
              <a:cs typeface="Adobe Caslon Pro"/>
            </a:endParaRPr>
          </a:p>
        </p:txBody>
      </p:sp>
      <p:pic>
        <p:nvPicPr>
          <p:cNvPr id="6" name="Picture 5" descr="kareku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9913" cy="68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Low </a:t>
            </a:r>
            <a:r>
              <a:rPr lang="en-US" sz="4000" dirty="0"/>
              <a:t>Cost </a:t>
            </a:r>
            <a:r>
              <a:rPr lang="en-US" sz="4000" dirty="0" smtClean="0"/>
              <a:t>Connecting Devices</a:t>
            </a:r>
            <a:endParaRPr lang="en-US" sz="4000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85799" y="1524000"/>
            <a:ext cx="4325543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OLPC </a:t>
            </a:r>
          </a:p>
          <a:p>
            <a:pPr eaLnBrk="1" hangingPunct="1"/>
            <a:r>
              <a:rPr lang="en-US" sz="2800" dirty="0" err="1" smtClean="0"/>
              <a:t>Simputer</a:t>
            </a:r>
            <a:endParaRPr lang="en-US" sz="2800" dirty="0"/>
          </a:p>
          <a:p>
            <a:pPr eaLnBrk="1" hangingPunct="1"/>
            <a:r>
              <a:rPr lang="en-US" sz="2800" dirty="0"/>
              <a:t>Recent interest in Internet via Mobile Phones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4038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095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92" y="4016739"/>
            <a:ext cx="20383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8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MultiPoint</a:t>
            </a:r>
            <a:r>
              <a:rPr lang="en-US" sz="4000" dirty="0" smtClean="0"/>
              <a:t> Project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648200" y="1524000"/>
            <a:ext cx="41148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082" y="5419215"/>
            <a:ext cx="87301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dobe Garamond Pro"/>
                <a:cs typeface="Adobe Garamond Pro"/>
              </a:rPr>
              <a:t>“Multiple </a:t>
            </a:r>
            <a:r>
              <a:rPr lang="en-US" sz="1600" dirty="0">
                <a:latin typeface="Adobe Garamond Pro"/>
                <a:cs typeface="Adobe Garamond Pro"/>
              </a:rPr>
              <a:t>Mice for Computers in Education in Developing Countries,</a:t>
            </a:r>
            <a:r>
              <a:rPr lang="ja-JP" altLang="en-US" sz="1600" dirty="0">
                <a:latin typeface="Adobe Garamond Pro"/>
                <a:cs typeface="Adobe Garamond Pro"/>
              </a:rPr>
              <a:t>“</a:t>
            </a:r>
            <a:r>
              <a:rPr lang="en-US" sz="1600" dirty="0">
                <a:latin typeface="Adobe Garamond Pro"/>
                <a:cs typeface="Adobe Garamond Pro"/>
              </a:rPr>
              <a:t> by </a:t>
            </a:r>
            <a:r>
              <a:rPr lang="en-US" sz="1600" dirty="0" err="1">
                <a:latin typeface="Adobe Garamond Pro"/>
                <a:cs typeface="Adobe Garamond Pro"/>
              </a:rPr>
              <a:t>Pawar</a:t>
            </a:r>
            <a:r>
              <a:rPr lang="en-US" sz="1600" dirty="0">
                <a:latin typeface="Adobe Garamond Pro"/>
                <a:cs typeface="Adobe Garamond Pro"/>
              </a:rPr>
              <a:t>, Pal, and Toyama</a:t>
            </a:r>
            <a:endParaRPr lang="en-US" sz="1600" i="1" dirty="0">
              <a:latin typeface="Adobe Garamond Pro"/>
              <a:cs typeface="Adobe Garamond Pro"/>
            </a:endParaRPr>
          </a:p>
          <a:p>
            <a:r>
              <a:rPr lang="en-US" sz="1600" dirty="0" smtClean="0">
                <a:latin typeface="Adobe Garamond Pro"/>
                <a:cs typeface="Adobe Garamond Pro"/>
              </a:rPr>
              <a:t>Also see http</a:t>
            </a:r>
            <a:r>
              <a:rPr lang="en-US" sz="1600" dirty="0">
                <a:latin typeface="Adobe Garamond Pro"/>
                <a:cs typeface="Adobe Garamond Pro"/>
              </a:rPr>
              <a:t>://</a:t>
            </a:r>
            <a:r>
              <a:rPr lang="en-US" sz="1600" dirty="0" err="1">
                <a:latin typeface="Adobe Garamond Pro"/>
                <a:cs typeface="Adobe Garamond Pro"/>
              </a:rPr>
              <a:t>research.microsoft.com</a:t>
            </a:r>
            <a:r>
              <a:rPr lang="en-US" sz="1600" dirty="0">
                <a:latin typeface="Adobe Garamond Pro"/>
                <a:cs typeface="Adobe Garamond Pro"/>
              </a:rPr>
              <a:t>/en-us/um/</a:t>
            </a:r>
            <a:r>
              <a:rPr lang="en-US" sz="1600" dirty="0" err="1">
                <a:latin typeface="Adobe Garamond Pro"/>
                <a:cs typeface="Adobe Garamond Pro"/>
              </a:rPr>
              <a:t>india</a:t>
            </a:r>
            <a:r>
              <a:rPr lang="en-US" sz="1600" dirty="0">
                <a:latin typeface="Adobe Garamond Pro"/>
                <a:cs typeface="Adobe Garamond Pro"/>
              </a:rPr>
              <a:t>/projects/multipoint/</a:t>
            </a:r>
            <a:r>
              <a:rPr lang="en-US" sz="1600" dirty="0" err="1">
                <a:latin typeface="Adobe Garamond Pro"/>
                <a:cs typeface="Adobe Garamond Pro"/>
              </a:rPr>
              <a:t>multipoint.htm</a:t>
            </a:r>
            <a:endParaRPr lang="en-US" sz="1600" dirty="0">
              <a:latin typeface="Adobe Garamond Pro"/>
              <a:cs typeface="Adobe Garamond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9888"/>
            <a:ext cx="800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3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72400" cy="715962"/>
          </a:xfrm>
        </p:spPr>
        <p:txBody>
          <a:bodyPr/>
          <a:lstStyle/>
          <a:p>
            <a:r>
              <a:rPr lang="en-US" sz="3600" dirty="0" smtClean="0"/>
              <a:t>Public </a:t>
            </a:r>
            <a:r>
              <a:rPr lang="en-US" sz="3600" dirty="0"/>
              <a:t>Access Facilities: Terms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16063"/>
            <a:ext cx="51816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Kiosks – a single computer set up with access to the Internet and other services.</a:t>
            </a:r>
          </a:p>
          <a:p>
            <a:pPr eaLnBrk="1" hangingPunct="1"/>
            <a:r>
              <a:rPr lang="en-US" sz="2800" dirty="0" err="1"/>
              <a:t>Telecenters</a:t>
            </a:r>
            <a:r>
              <a:rPr lang="en-US" sz="2800" dirty="0"/>
              <a:t> – multiple computers w/ Internet access.  Often donor or </a:t>
            </a:r>
            <a:r>
              <a:rPr lang="en-US" sz="2800" dirty="0" smtClean="0"/>
              <a:t>govt. </a:t>
            </a:r>
            <a:r>
              <a:rPr lang="en-US" sz="2800" dirty="0"/>
              <a:t>funded and bundled with other services/resources.</a:t>
            </a:r>
          </a:p>
          <a:p>
            <a:pPr eaLnBrk="1" hangingPunct="1"/>
            <a:r>
              <a:rPr lang="en-US" sz="2800" dirty="0"/>
              <a:t>Internet cafes – multiple computers w/ Internet access.  A private, entrepreneurial venture.</a:t>
            </a:r>
          </a:p>
        </p:txBody>
      </p:sp>
      <p:pic>
        <p:nvPicPr>
          <p:cNvPr id="11268" name="Picture 3" descr="IMG_17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92263"/>
            <a:ext cx="2768600" cy="2076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/>
          <a:stretch>
            <a:fillRect/>
          </a:stretch>
        </p:blipFill>
        <p:spPr bwMode="auto">
          <a:xfrm>
            <a:off x="5791200" y="3878263"/>
            <a:ext cx="2819400" cy="2370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724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</a:t>
            </a:r>
            <a:r>
              <a:rPr lang="en-US" sz="4000" dirty="0"/>
              <a:t>Access Facilities: </a:t>
            </a:r>
            <a:r>
              <a:rPr lang="en-US" sz="4000" dirty="0" smtClean="0"/>
              <a:t>A Range</a:t>
            </a:r>
            <a:endParaRPr 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6200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Funding Model and </a:t>
            </a:r>
            <a:r>
              <a:rPr lang="ja-JP" altLang="en-US" sz="2800" dirty="0"/>
              <a:t>‘</a:t>
            </a:r>
            <a:r>
              <a:rPr lang="en-US" sz="2800" dirty="0"/>
              <a:t>financial sustainability</a:t>
            </a:r>
            <a:r>
              <a:rPr lang="ja-JP" altLang="en-US" sz="2800" dirty="0"/>
              <a:t>’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government or donor programs vs. for-profit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Content and services on offer</a:t>
            </a:r>
          </a:p>
          <a:p>
            <a:pPr lvl="1"/>
            <a:r>
              <a:rPr lang="en-US" sz="2400" dirty="0" smtClean="0"/>
              <a:t>special purpose vs. open-ended access</a:t>
            </a:r>
          </a:p>
          <a:p>
            <a:r>
              <a:rPr lang="en-US" sz="2800" dirty="0"/>
              <a:t>Sharing Model </a:t>
            </a:r>
          </a:p>
          <a:p>
            <a:pPr lvl="1"/>
            <a:r>
              <a:rPr lang="ja-JP" altLang="en-US" sz="2400" dirty="0"/>
              <a:t>‘</a:t>
            </a:r>
            <a:r>
              <a:rPr lang="en-US" sz="2400" dirty="0"/>
              <a:t>timesharing</a:t>
            </a:r>
            <a:r>
              <a:rPr lang="ja-JP" altLang="en-US" sz="2400" dirty="0"/>
              <a:t>’</a:t>
            </a:r>
            <a:r>
              <a:rPr lang="en-US" sz="2400" dirty="0"/>
              <a:t> (pay per use) vs. using simultaneously (as in a computer classroom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800" dirty="0" smtClean="0"/>
              <a:t>Day-to-day operation and intermediaries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ntrepreneurs or salaried operators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egree of involvement in users’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28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rot="16200000" flipV="1">
            <a:off x="342901" y="3495675"/>
            <a:ext cx="403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62200" y="5516563"/>
            <a:ext cx="50292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762000" y="4602163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>
                <a:latin typeface="Adobe Garamond Pro"/>
                <a:cs typeface="Adobe Garamond Pro"/>
              </a:rPr>
              <a:t>Narrow  content &amp; services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514600" y="44196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Bhoomi </a:t>
            </a:r>
            <a:br>
              <a:rPr lang="en-US">
                <a:latin typeface="Adobe Garamond Pro"/>
                <a:cs typeface="Adobe Garamond Pro"/>
              </a:rPr>
            </a:br>
            <a:r>
              <a:rPr lang="en-US">
                <a:latin typeface="Adobe Garamond Pro"/>
                <a:cs typeface="Adobe Garamond Pro"/>
              </a:rPr>
              <a:t>(India -</a:t>
            </a:r>
            <a:br>
              <a:rPr lang="en-US">
                <a:latin typeface="Adobe Garamond Pro"/>
                <a:cs typeface="Adobe Garamond Pro"/>
              </a:rPr>
            </a:br>
            <a:r>
              <a:rPr lang="en-US">
                <a:latin typeface="Adobe Garamond Pro"/>
                <a:cs typeface="Adobe Garamond Pro"/>
              </a:rPr>
              <a:t>land records)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172200" y="14478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Internet cafes (worldwide)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2362200" y="566102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dobe Garamond Pro"/>
                <a:cs typeface="Adobe Garamond Pro"/>
              </a:rPr>
              <a:t>Government funded</a:t>
            </a: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6248400" y="566102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dobe Garamond Pro"/>
                <a:cs typeface="Adobe Garamond Pro"/>
              </a:rPr>
              <a:t>Privately </a:t>
            </a:r>
            <a:br>
              <a:rPr lang="en-US" b="1">
                <a:latin typeface="Adobe Garamond Pro"/>
                <a:cs typeface="Adobe Garamond Pro"/>
              </a:rPr>
            </a:br>
            <a:r>
              <a:rPr lang="en-US" b="1">
                <a:latin typeface="Adobe Garamond Pro"/>
                <a:cs typeface="Adobe Garamond Pro"/>
              </a:rPr>
              <a:t>funded</a:t>
            </a:r>
          </a:p>
        </p:txBody>
      </p: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4267200" y="5661025"/>
            <a:ext cx="1676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dobe Garamond Pro"/>
                <a:cs typeface="Adobe Garamond Pro"/>
              </a:rPr>
              <a:t>Private-public</a:t>
            </a:r>
            <a:br>
              <a:rPr lang="en-US" b="1">
                <a:latin typeface="Adobe Garamond Pro"/>
                <a:cs typeface="Adobe Garamond Pro"/>
              </a:rPr>
            </a:br>
            <a:r>
              <a:rPr lang="en-US" b="1">
                <a:latin typeface="Adobe Garamond Pro"/>
                <a:cs typeface="Adobe Garamond Pro"/>
              </a:rPr>
              <a:t>partnership (franchise)</a:t>
            </a: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5715000" y="20208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n-Logue (India)</a:t>
            </a: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6096000" y="41148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e-Choupals (India -</a:t>
            </a:r>
            <a:br>
              <a:rPr lang="en-US">
                <a:latin typeface="Adobe Garamond Pro"/>
                <a:cs typeface="Adobe Garamond Pro"/>
              </a:rPr>
            </a:br>
            <a:r>
              <a:rPr lang="en-US">
                <a:latin typeface="Adobe Garamond Pro"/>
                <a:cs typeface="Adobe Garamond Pro"/>
              </a:rPr>
              <a:t>grain/ soybean marketing)</a:t>
            </a:r>
          </a:p>
        </p:txBody>
      </p:sp>
      <p:sp>
        <p:nvSpPr>
          <p:cNvPr id="13324" name="TextBox 7"/>
          <p:cNvSpPr txBox="1">
            <a:spLocks noChangeArrowheads="1"/>
          </p:cNvSpPr>
          <p:nvPr/>
        </p:nvSpPr>
        <p:spPr bwMode="auto">
          <a:xfrm>
            <a:off x="762000" y="1630363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>
                <a:latin typeface="Adobe Garamond Pro"/>
                <a:cs typeface="Adobe Garamond Pro"/>
              </a:rPr>
              <a:t>Broad, open-ended</a:t>
            </a:r>
            <a:br>
              <a:rPr lang="en-US" b="1" dirty="0">
                <a:latin typeface="Adobe Garamond Pro"/>
                <a:cs typeface="Adobe Garamond Pro"/>
              </a:rPr>
            </a:br>
            <a:r>
              <a:rPr lang="en-US" b="1" dirty="0">
                <a:latin typeface="Adobe Garamond Pro"/>
                <a:cs typeface="Adobe Garamond Pro"/>
              </a:rPr>
              <a:t>content &amp; services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38200" y="655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>
              <a:defRPr/>
            </a:pPr>
            <a:r>
              <a:rPr lang="en-US" sz="4000" dirty="0" smtClean="0">
                <a:solidFill>
                  <a:srgbClr val="E47200"/>
                </a:solidFill>
                <a:latin typeface="Helvetica Neue Bold Condensed"/>
                <a:ea typeface="+mj-ea"/>
                <a:cs typeface="Helvetica Neue Bold Condensed"/>
              </a:rPr>
              <a:t>Mapping the Range</a:t>
            </a:r>
            <a:endParaRPr lang="en-US" sz="4000" dirty="0">
              <a:solidFill>
                <a:srgbClr val="E47200"/>
              </a:solidFill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13326" name="TextBox 14"/>
          <p:cNvSpPr txBox="1">
            <a:spLocks noChangeArrowheads="1"/>
          </p:cNvSpPr>
          <p:nvPr/>
        </p:nvSpPr>
        <p:spPr bwMode="auto">
          <a:xfrm>
            <a:off x="4419600" y="1600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Akshaya (India)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3276600" y="20574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ITCP</a:t>
            </a:r>
            <a:br>
              <a:rPr lang="en-US">
                <a:latin typeface="Adobe Garamond Pro"/>
                <a:cs typeface="Adobe Garamond Pro"/>
              </a:rPr>
            </a:br>
            <a:r>
              <a:rPr lang="en-US">
                <a:latin typeface="Adobe Garamond Pro"/>
                <a:cs typeface="Adobe Garamond Pro"/>
              </a:rPr>
              <a:t>(Egypt)</a:t>
            </a: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5791200" y="3352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dobe Garamond Pro"/>
                <a:cs typeface="Adobe Garamond Pro"/>
              </a:rPr>
              <a:t>PC-Baangs</a:t>
            </a:r>
          </a:p>
          <a:p>
            <a:pPr eaLnBrk="1" hangingPunct="1"/>
            <a:r>
              <a:rPr lang="en-US">
                <a:latin typeface="Adobe Garamond Pro"/>
                <a:cs typeface="Adobe Garamond Pro"/>
              </a:rPr>
              <a:t>(South Korea)</a:t>
            </a:r>
          </a:p>
        </p:txBody>
      </p:sp>
    </p:spTree>
    <p:extLst>
      <p:ext uri="{BB962C8B-B14F-4D97-AF65-F5344CB8AC3E}">
        <p14:creationId xmlns:p14="http://schemas.microsoft.com/office/powerpoint/2010/main" val="15765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724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Example of </a:t>
            </a:r>
            <a:r>
              <a:rPr lang="en-US" dirty="0" smtClean="0">
                <a:ea typeface="+mj-ea"/>
              </a:rPr>
              <a:t>E-governance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543800" cy="4419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ja-JP" altLang="en-US" sz="2800" dirty="0" smtClean="0"/>
              <a:t>“</a:t>
            </a:r>
            <a:r>
              <a:rPr lang="en-US" sz="2800" dirty="0"/>
              <a:t>…the process of enabling transactions between concerned groups and the government…using ICTs, to improve the efficiency, transparency, accountability and effectiveness of a government.</a:t>
            </a:r>
            <a:r>
              <a:rPr lang="ja-JP" altLang="en-US" sz="2800" dirty="0"/>
              <a:t>”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Transparency and Accountability – eliminating ambiguity, more oversight by citizens through national 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Efficiency – </a:t>
            </a:r>
            <a:r>
              <a:rPr lang="en-US" sz="2800" dirty="0" smtClean="0"/>
              <a:t>government </a:t>
            </a:r>
            <a:r>
              <a:rPr lang="en-US" sz="2800" dirty="0"/>
              <a:t>processes carried out without time and expense of travel, centralization to reduce duplicated efforts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Empowerment – remote citizens can have their voices heard by central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9002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72400" cy="715962"/>
          </a:xfrm>
        </p:spPr>
        <p:txBody>
          <a:bodyPr>
            <a:noAutofit/>
          </a:bodyPr>
          <a:lstStyle/>
          <a:p>
            <a:r>
              <a:rPr lang="en-US" sz="4000" dirty="0"/>
              <a:t>Handling Land Records with </a:t>
            </a:r>
            <a:r>
              <a:rPr lang="en-US" sz="4000" dirty="0" err="1" smtClean="0"/>
              <a:t>Bhoomi</a:t>
            </a:r>
            <a:endParaRPr lang="en-US" sz="4000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4343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goal was transparency, improved efficiency, accountability in government processes.</a:t>
            </a:r>
          </a:p>
          <a:p>
            <a:pPr eaLnBrk="1" hangingPunct="1"/>
            <a:r>
              <a:rPr lang="en-US" sz="2800" dirty="0"/>
              <a:t>The result was an increase in bribes and delay in amount of time it takes to access or alter land records. </a:t>
            </a:r>
          </a:p>
        </p:txBody>
      </p:sp>
      <p:pic>
        <p:nvPicPr>
          <p:cNvPr id="15364" name="Picture 2" descr="http://www.bhoomi.kar.nic.in/Bhoomi/Walk_through/Images/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6" y="1789800"/>
            <a:ext cx="3048000" cy="2789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80825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dobe Garamond Pro"/>
                <a:cs typeface="Adobe Garamond Pro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Adobe Garamond Pro"/>
                <a:cs typeface="Adobe Garamond Pro"/>
              </a:rPr>
              <a:t>www.bhoomi.kar.nic.in</a:t>
            </a:r>
            <a:r>
              <a:rPr lang="en-US" sz="1400" dirty="0">
                <a:solidFill>
                  <a:srgbClr val="000000"/>
                </a:solidFill>
                <a:latin typeface="Adobe Garamond Pro"/>
                <a:cs typeface="Adobe Garamond Pro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dobe Garamond Pro"/>
                <a:cs typeface="Adobe Garamond Pro"/>
              </a:rPr>
              <a:t>Bhoomi</a:t>
            </a:r>
            <a:r>
              <a:rPr lang="en-US" sz="1400" dirty="0">
                <a:solidFill>
                  <a:srgbClr val="000000"/>
                </a:solidFill>
                <a:latin typeface="Adobe Garamond Pro"/>
                <a:cs typeface="Adobe Garamond Pro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dobe Garamond Pro"/>
                <a:cs typeface="Adobe Garamond Pro"/>
              </a:rPr>
              <a:t>Walk_through</a:t>
            </a:r>
            <a:r>
              <a:rPr lang="en-US" sz="1400" dirty="0">
                <a:solidFill>
                  <a:srgbClr val="000000"/>
                </a:solidFill>
                <a:latin typeface="Adobe Garamond Pro"/>
                <a:cs typeface="Adobe Garamond Pro"/>
              </a:rPr>
              <a:t>/Images/</a:t>
            </a:r>
            <a:r>
              <a:rPr lang="en-US" sz="1400" dirty="0" err="1">
                <a:solidFill>
                  <a:srgbClr val="000000"/>
                </a:solidFill>
                <a:latin typeface="Adobe Garamond Pro"/>
                <a:cs typeface="Adobe Garamond Pro"/>
              </a:rPr>
              <a:t>details.jpg</a:t>
            </a:r>
            <a:endParaRPr lang="en-US" sz="14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2034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519557"/>
            <a:ext cx="7772400" cy="852041"/>
          </a:xfrm>
        </p:spPr>
        <p:txBody>
          <a:bodyPr>
            <a:no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Bhoomi</a:t>
            </a:r>
            <a:r>
              <a:rPr lang="en-US" sz="4000" dirty="0"/>
              <a:t> Land Records Project: </a:t>
            </a:r>
            <a:br>
              <a:rPr lang="en-US" sz="4000" dirty="0"/>
            </a:br>
            <a:r>
              <a:rPr lang="en-US" sz="4000" dirty="0"/>
              <a:t>Success or Failure?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566087" y="1598399"/>
            <a:ext cx="8141401" cy="51830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dirty="0" smtClean="0"/>
              <a:t>Shift </a:t>
            </a:r>
            <a:r>
              <a:rPr lang="en-US" sz="3000" dirty="0"/>
              <a:t>from dealing with land records at village level to higher </a:t>
            </a:r>
            <a:r>
              <a:rPr lang="en-US" sz="3000" i="1" dirty="0" err="1"/>
              <a:t>taluk</a:t>
            </a:r>
            <a:r>
              <a:rPr lang="en-US" sz="3000" dirty="0"/>
              <a:t> level.  </a:t>
            </a:r>
            <a:endParaRPr lang="en-US" sz="3000" dirty="0" smtClean="0"/>
          </a:p>
          <a:p>
            <a:pPr lvl="1"/>
            <a:r>
              <a:rPr lang="en-US" sz="2600" dirty="0" smtClean="0"/>
              <a:t>Old </a:t>
            </a:r>
            <a:r>
              <a:rPr lang="en-US" sz="2600" dirty="0"/>
              <a:t>process eliminated </a:t>
            </a:r>
            <a:r>
              <a:rPr lang="en-US" sz="2600" dirty="0" smtClean="0"/>
              <a:t>entirely.</a:t>
            </a:r>
          </a:p>
          <a:p>
            <a:r>
              <a:rPr lang="en-US" sz="3000" dirty="0" smtClean="0"/>
              <a:t>Shift away from </a:t>
            </a:r>
            <a:r>
              <a:rPr lang="en-US" sz="3000" dirty="0"/>
              <a:t>nearby access to land records, ability to negotiate with village officials</a:t>
            </a:r>
            <a:endParaRPr lang="en-US" sz="3000" dirty="0" smtClean="0"/>
          </a:p>
          <a:p>
            <a:pPr lvl="1"/>
            <a:r>
              <a:rPr lang="en-US" sz="2600" dirty="0" smtClean="0"/>
              <a:t>Which had worked well for small-scale, rural landowners </a:t>
            </a:r>
          </a:p>
          <a:p>
            <a:r>
              <a:rPr lang="en-US" sz="3000" dirty="0" smtClean="0"/>
              <a:t>Shift to centralized record-keeping, formal documentation to aid in informed decision-making. </a:t>
            </a:r>
          </a:p>
          <a:p>
            <a:pPr lvl="1"/>
            <a:r>
              <a:rPr lang="en-US" sz="2600" dirty="0" smtClean="0"/>
              <a:t>Worked for large</a:t>
            </a:r>
            <a:r>
              <a:rPr lang="en-US" sz="2600" dirty="0"/>
              <a:t>-scale landowners and agro-business </a:t>
            </a:r>
            <a:endParaRPr lang="en-US" sz="2600" dirty="0" smtClean="0"/>
          </a:p>
          <a:p>
            <a:pPr marL="0" lvl="1" indent="0" algn="ctr">
              <a:spcBef>
                <a:spcPts val="575"/>
              </a:spcBef>
              <a:buNone/>
            </a:pPr>
            <a:endParaRPr lang="en-US" sz="3200" b="1" dirty="0" smtClean="0"/>
          </a:p>
          <a:p>
            <a:pPr marL="0" lvl="1" indent="0" algn="ctr">
              <a:spcBef>
                <a:spcPts val="575"/>
              </a:spcBef>
              <a:buNone/>
            </a:pPr>
            <a:r>
              <a:rPr lang="en-US" sz="3200" b="1" dirty="0" smtClean="0"/>
              <a:t>Why did </a:t>
            </a:r>
            <a:r>
              <a:rPr lang="en-US" sz="3200" b="1" dirty="0"/>
              <a:t>the project fail</a:t>
            </a:r>
            <a:r>
              <a:rPr lang="en-US" sz="3200" b="1" dirty="0" smtClean="0"/>
              <a:t>?</a:t>
            </a:r>
          </a:p>
          <a:p>
            <a:pPr marL="0" lvl="1" indent="0" algn="ctr">
              <a:spcBef>
                <a:spcPts val="575"/>
              </a:spcBef>
              <a:buNone/>
            </a:pPr>
            <a:r>
              <a:rPr lang="en-US" sz="3200" b="1" dirty="0" smtClean="0"/>
              <a:t>Who did it fail for?</a:t>
            </a:r>
            <a:endParaRPr lang="en-US" sz="3200" b="1" dirty="0"/>
          </a:p>
          <a:p>
            <a:pPr marL="457200" lvl="1" indent="-457200" eaLnBrk="1" hangingPunct="1">
              <a:spcBef>
                <a:spcPts val="575"/>
              </a:spcBef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42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think about ‘Access to ICTs’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467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Hard infrastructure (fiber optic, copper, wireless, </a:t>
            </a:r>
            <a:r>
              <a:rPr lang="en-US" sz="2800" dirty="0" err="1">
                <a:solidFill>
                  <a:srgbClr val="A6A6A6"/>
                </a:solidFill>
                <a:latin typeface="Adobe Garamond Pro"/>
                <a:cs typeface="Adobe Garamond Pro"/>
              </a:rPr>
              <a:t>etc</a:t>
            </a: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)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‘Soft</a:t>
            </a:r>
            <a:r>
              <a:rPr lang="ja-JP" alt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’</a:t>
            </a: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 </a:t>
            </a: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infrastructure (government policy</a:t>
            </a: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)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Business models (to lower cost, ensure ongoing feasibility</a:t>
            </a: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)</a:t>
            </a:r>
            <a:endParaRPr lang="en-US" sz="2800" dirty="0">
              <a:solidFill>
                <a:srgbClr val="A6A6A6"/>
              </a:solidFill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Connecting </a:t>
            </a: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Devices </a:t>
            </a: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(</a:t>
            </a:r>
            <a:r>
              <a:rPr lang="en-US" sz="2800" dirty="0" err="1">
                <a:solidFill>
                  <a:srgbClr val="A6A6A6"/>
                </a:solidFill>
                <a:latin typeface="Adobe Garamond Pro"/>
                <a:cs typeface="Adobe Garamond Pro"/>
              </a:rPr>
              <a:t>MultiMouse</a:t>
            </a:r>
            <a:r>
              <a:rPr lang="en-US" sz="2800" dirty="0">
                <a:solidFill>
                  <a:srgbClr val="A6A6A6"/>
                </a:solidFill>
                <a:latin typeface="Adobe Garamond Pro"/>
                <a:cs typeface="Adobe Garamond Pro"/>
              </a:rPr>
              <a:t>, OLPC, </a:t>
            </a:r>
            <a:r>
              <a:rPr lang="en-US" sz="2800" dirty="0" smtClean="0">
                <a:solidFill>
                  <a:srgbClr val="A6A6A6"/>
                </a:solidFill>
                <a:latin typeface="Adobe Garamond Pro"/>
                <a:cs typeface="Adobe Garamond Pro"/>
              </a:rPr>
              <a:t>desktop PC, shared access computing)</a:t>
            </a:r>
            <a:endParaRPr lang="en-US" sz="2800" dirty="0">
              <a:solidFill>
                <a:srgbClr val="A6A6A6"/>
              </a:solidFill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 smtClean="0">
                <a:latin typeface="Adobe Garamond Pro"/>
                <a:cs typeface="Adobe Garamond Pro"/>
              </a:rPr>
              <a:t>Socio</a:t>
            </a:r>
            <a:r>
              <a:rPr lang="en-US" sz="2800" dirty="0">
                <a:latin typeface="Adobe Garamond Pro"/>
                <a:cs typeface="Adobe Garamond Pro"/>
              </a:rPr>
              <a:t>-cultural dimensions </a:t>
            </a:r>
            <a:r>
              <a:rPr lang="en-US" sz="2800" dirty="0" smtClean="0">
                <a:latin typeface="Adobe Garamond Pro"/>
                <a:cs typeface="Adobe Garamond Pro"/>
              </a:rPr>
              <a:t>(specifically gender and class)</a:t>
            </a:r>
            <a:endParaRPr lang="en-US" sz="2800" dirty="0"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2800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5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the </a:t>
            </a:r>
            <a:r>
              <a:rPr lang="en-US" dirty="0"/>
              <a:t>Bicycle Case </a:t>
            </a:r>
            <a:r>
              <a:rPr lang="en-US" dirty="0" smtClean="0"/>
              <a:t>Study</a:t>
            </a:r>
            <a:endParaRPr lang="en-US" dirty="0"/>
          </a:p>
        </p:txBody>
      </p:sp>
      <p:pic>
        <p:nvPicPr>
          <p:cNvPr id="10243" name="Picture 2" descr="http://tecnologiaysociedad.uniandes.edu.co/html/memoria/2002/material/lectura1_archivo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3528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6" t="4762" r="21429" b="45238"/>
          <a:stretch>
            <a:fillRect/>
          </a:stretch>
        </p:blipFill>
        <p:spPr>
          <a:xfrm>
            <a:off x="4953000" y="1295400"/>
            <a:ext cx="3429000" cy="4700588"/>
          </a:xfrm>
          <a:noFill/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830224" y="6096000"/>
            <a:ext cx="381377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dobe Garamond Pro"/>
                <a:cs typeface="Adobe Garamond Pro"/>
              </a:rPr>
              <a:t>W</a:t>
            </a:r>
            <a:r>
              <a:rPr lang="en-US" dirty="0" smtClean="0">
                <a:latin typeface="Adobe Garamond Pro"/>
                <a:cs typeface="Adobe Garamond Pro"/>
              </a:rPr>
              <a:t>omen </a:t>
            </a:r>
            <a:r>
              <a:rPr lang="en-US" dirty="0">
                <a:latin typeface="Adobe Garamond Pro"/>
                <a:cs typeface="Adobe Garamond Pro"/>
              </a:rPr>
              <a:t>and bicycles in the 19</a:t>
            </a:r>
            <a:r>
              <a:rPr lang="en-US" baseline="30000" dirty="0">
                <a:latin typeface="Adobe Garamond Pro"/>
                <a:cs typeface="Adobe Garamond Pro"/>
              </a:rPr>
              <a:t>th</a:t>
            </a:r>
            <a:r>
              <a:rPr lang="en-US" dirty="0">
                <a:latin typeface="Adobe Garamond Pro"/>
                <a:cs typeface="Adobe Garamond Pro"/>
              </a:rPr>
              <a:t> </a:t>
            </a:r>
            <a:r>
              <a:rPr lang="en-US" dirty="0" smtClean="0">
                <a:latin typeface="Adobe Garamond Pro"/>
                <a:cs typeface="Adobe Garamond Pro"/>
              </a:rPr>
              <a:t>Century</a:t>
            </a:r>
            <a:endParaRPr lang="en-US" dirty="0">
              <a:latin typeface="Adobe Garamond Pro"/>
              <a:cs typeface="Adobe Garamon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1517" y="3061851"/>
            <a:ext cx="517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Accommodating social </a:t>
            </a:r>
            <a:r>
              <a:rPr lang="en-US" sz="2800" b="1" dirty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n</a:t>
            </a:r>
            <a:r>
              <a:rPr lang="en-US" sz="2800" b="1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orms?</a:t>
            </a:r>
          </a:p>
          <a:p>
            <a:pPr algn="ctr"/>
            <a:r>
              <a:rPr lang="en-US" sz="2800" b="1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Or </a:t>
            </a:r>
            <a:r>
              <a:rPr lang="en-US" sz="2800" b="1" dirty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c</a:t>
            </a:r>
            <a:r>
              <a:rPr lang="en-US" sz="2800" b="1" dirty="0" smtClean="0">
                <a:solidFill>
                  <a:srgbClr val="E47200"/>
                </a:solidFill>
                <a:latin typeface="Helvetica Neue Bold Condensed"/>
                <a:cs typeface="Helvetica Neue Bold Condensed"/>
              </a:rPr>
              <a:t>hallenging them?</a:t>
            </a:r>
            <a:endParaRPr lang="en-US" sz="2800" b="1" dirty="0">
              <a:solidFill>
                <a:srgbClr val="E47200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386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7200"/>
                </a:solidFill>
              </a:rPr>
              <a:t>On Tuesday (6/5)</a:t>
            </a:r>
            <a:endParaRPr lang="en-US" dirty="0">
              <a:solidFill>
                <a:srgbClr val="E47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21" y="1443833"/>
            <a:ext cx="7068091" cy="4203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Social Entrepreneurship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Information Society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		Break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Digital Divide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Case Study: One Laptop Per Child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Activity: </a:t>
            </a:r>
            <a:r>
              <a:rPr lang="en-US" sz="2400" dirty="0" smtClean="0">
                <a:latin typeface="Adobe Caslon Pro"/>
                <a:cs typeface="Adobe Caslon Pro"/>
              </a:rPr>
              <a:t>Observation and Interview exercise at </a:t>
            </a:r>
            <a:r>
              <a:rPr lang="en-US" sz="2400" dirty="0" err="1" smtClean="0">
                <a:latin typeface="Adobe Caslon Pro"/>
                <a:cs typeface="Adobe Caslon Pro"/>
              </a:rPr>
              <a:t>Sproul</a:t>
            </a:r>
            <a:r>
              <a:rPr lang="en-US" sz="2400" dirty="0" smtClean="0">
                <a:latin typeface="Adobe Caslon Pro"/>
                <a:cs typeface="Adobe Caslon Pro"/>
              </a:rPr>
              <a:t> Plaza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02151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Gender in Public Access Kiosks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467600" cy="51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575"/>
              </a:spcBef>
              <a:buSzPct val="85000"/>
            </a:pPr>
            <a:r>
              <a:rPr lang="en-US" sz="3200" dirty="0" smtClean="0">
                <a:latin typeface="Perpetua" charset="0"/>
              </a:rPr>
              <a:t>Women kiosk users in </a:t>
            </a:r>
            <a:r>
              <a:rPr lang="en-US" sz="3200" dirty="0" err="1" smtClean="0">
                <a:latin typeface="Perpetua" charset="0"/>
              </a:rPr>
              <a:t>Kuriyan</a:t>
            </a:r>
            <a:r>
              <a:rPr lang="en-US" sz="3200" dirty="0" smtClean="0">
                <a:latin typeface="Perpetua" charset="0"/>
              </a:rPr>
              <a:t> and </a:t>
            </a:r>
            <a:r>
              <a:rPr lang="en-US" sz="3200" dirty="0" err="1" smtClean="0">
                <a:latin typeface="Perpetua" charset="0"/>
              </a:rPr>
              <a:t>Kitner</a:t>
            </a:r>
            <a:r>
              <a:rPr lang="en-US" sz="3200" dirty="0" smtClean="0">
                <a:latin typeface="Perpetua" charset="0"/>
              </a:rPr>
              <a:t> (2009)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3200" dirty="0" smtClean="0">
                <a:latin typeface="Perpetua" charset="0"/>
              </a:rPr>
              <a:t>Heterogeneous </a:t>
            </a:r>
          </a:p>
          <a:p>
            <a:pPr marL="914400" lvl="1" indent="-457200" eaLnBrk="1" hangingPunct="1">
              <a:spcBef>
                <a:spcPts val="575"/>
              </a:spcBef>
              <a:buSzPct val="85000"/>
              <a:buFont typeface="Wingdings 2" charset="2"/>
              <a:buChar char="−"/>
            </a:pPr>
            <a:r>
              <a:rPr lang="en-US" sz="3200" dirty="0" smtClean="0">
                <a:latin typeface="Perpetua" charset="0"/>
              </a:rPr>
              <a:t>by </a:t>
            </a:r>
            <a:r>
              <a:rPr lang="en-US" sz="3200" dirty="0">
                <a:latin typeface="Perpetua" charset="0"/>
              </a:rPr>
              <a:t>income </a:t>
            </a:r>
            <a:r>
              <a:rPr lang="en-US" sz="3200" dirty="0" smtClean="0">
                <a:latin typeface="Perpetua" charset="0"/>
              </a:rPr>
              <a:t>group  </a:t>
            </a:r>
          </a:p>
          <a:p>
            <a:pPr marL="914400" lvl="1" indent="-457200" eaLnBrk="1" hangingPunct="1">
              <a:spcBef>
                <a:spcPts val="575"/>
              </a:spcBef>
              <a:buSzPct val="85000"/>
              <a:buFont typeface="Wingdings 2" charset="2"/>
              <a:buChar char="−"/>
            </a:pPr>
            <a:r>
              <a:rPr lang="en-US" sz="3200" dirty="0">
                <a:latin typeface="Perpetua" charset="0"/>
              </a:rPr>
              <a:t>u</a:t>
            </a:r>
            <a:r>
              <a:rPr lang="en-US" sz="3200" dirty="0" smtClean="0">
                <a:latin typeface="Perpetua" charset="0"/>
              </a:rPr>
              <a:t>rban </a:t>
            </a:r>
            <a:r>
              <a:rPr lang="en-US" sz="3200" dirty="0">
                <a:latin typeface="Perpetua" charset="0"/>
              </a:rPr>
              <a:t>vs. </a:t>
            </a:r>
            <a:r>
              <a:rPr lang="en-US" sz="3200" dirty="0" smtClean="0">
                <a:latin typeface="Perpetua" charset="0"/>
              </a:rPr>
              <a:t>rural</a:t>
            </a:r>
            <a:endParaRPr lang="en-US" sz="3200" dirty="0">
              <a:latin typeface="Perpetua" charset="0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3200" dirty="0">
                <a:latin typeface="Perpetua" charset="0"/>
              </a:rPr>
              <a:t>Expectations of women, permitted behavior, duties at home.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3200" dirty="0">
                <a:latin typeface="Perpetua" charset="0"/>
              </a:rPr>
              <a:t>Matters of motivation, aspiration, and </a:t>
            </a:r>
            <a:r>
              <a:rPr lang="en-US" sz="3200" dirty="0" smtClean="0">
                <a:latin typeface="Perpetua" charset="0"/>
              </a:rPr>
              <a:t>relevance</a:t>
            </a:r>
            <a:endParaRPr lang="en-US" sz="3200" b="1" dirty="0" smtClean="0">
              <a:latin typeface="Perpetua" charset="0"/>
            </a:endParaRPr>
          </a:p>
          <a:p>
            <a:pPr marL="0" indent="0" algn="ctr" eaLnBrk="1" hangingPunct="1">
              <a:spcBef>
                <a:spcPts val="575"/>
              </a:spcBef>
              <a:buSzPct val="85000"/>
            </a:pPr>
            <a:r>
              <a:rPr lang="en-US" sz="3200" b="1" dirty="0" smtClean="0">
                <a:latin typeface="Perpetua" charset="0"/>
              </a:rPr>
              <a:t>Access and use of technology shaped by gender!</a:t>
            </a:r>
            <a:endParaRPr lang="en-US" sz="3200" b="1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Gender in Public Access Kiosks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0273" y="1470437"/>
            <a:ext cx="800652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575"/>
              </a:spcBef>
              <a:buSzPct val="85000"/>
            </a:pPr>
            <a:r>
              <a:rPr lang="en-US" sz="3200" b="1" dirty="0" smtClean="0">
                <a:latin typeface="Perpetua" charset="0"/>
              </a:rPr>
              <a:t>But does accessing and using this technology also shape perceptions of gender?</a:t>
            </a:r>
            <a:endParaRPr lang="en-US" sz="3200" dirty="0" smtClean="0">
              <a:latin typeface="Perpetua" charset="0"/>
            </a:endParaRPr>
          </a:p>
          <a:p>
            <a:pPr marL="0" indent="0" eaLnBrk="1" hangingPunct="1">
              <a:spcBef>
                <a:spcPts val="575"/>
              </a:spcBef>
              <a:buSzPct val="85000"/>
            </a:pPr>
            <a:r>
              <a:rPr lang="en-US" sz="3200" dirty="0" smtClean="0">
                <a:latin typeface="Perpetua" charset="0"/>
              </a:rPr>
              <a:t>The case of women kiosk operators (KOs)</a:t>
            </a:r>
          </a:p>
          <a:p>
            <a:pPr marL="457200" indent="-457200" eaLnBrk="1" hangingPunct="1">
              <a:spcBef>
                <a:spcPts val="575"/>
              </a:spcBef>
              <a:buSzPct val="85000"/>
              <a:buFont typeface="Arial"/>
              <a:buChar char="•"/>
            </a:pPr>
            <a:r>
              <a:rPr lang="en-US" sz="3200" dirty="0" smtClean="0">
                <a:latin typeface="Perpetua" charset="0"/>
              </a:rPr>
              <a:t>Changes how they ‘see’ bureaucrats, experts etc.</a:t>
            </a:r>
          </a:p>
          <a:p>
            <a:pPr marL="927100" lvl="1" indent="-457200" eaLnBrk="1" hangingPunct="1">
              <a:spcBef>
                <a:spcPts val="575"/>
              </a:spcBef>
              <a:buSzPct val="85000"/>
              <a:buFont typeface="Lucida Grande"/>
              <a:buChar char="−"/>
            </a:pPr>
            <a:r>
              <a:rPr lang="en-US" sz="2400" dirty="0" smtClean="0">
                <a:latin typeface="Adobe Garamond Pro"/>
                <a:cs typeface="Adobe Garamond Pro"/>
              </a:rPr>
              <a:t>Awareness of schemes, techniques, who’s who</a:t>
            </a:r>
          </a:p>
          <a:p>
            <a:pPr marL="927100" lvl="1" indent="-457200" eaLnBrk="1" hangingPunct="1">
              <a:spcBef>
                <a:spcPts val="575"/>
              </a:spcBef>
              <a:buSzPct val="85000"/>
              <a:buFont typeface="Lucida Grande"/>
              <a:buChar char="−"/>
            </a:pPr>
            <a:r>
              <a:rPr lang="en-US" sz="2400" dirty="0" smtClean="0">
                <a:latin typeface="Adobe Garamond Pro"/>
                <a:cs typeface="Adobe Garamond Pro"/>
              </a:rPr>
              <a:t>Increased frequency of interaction </a:t>
            </a:r>
          </a:p>
          <a:p>
            <a:pPr marL="457200" indent="-457200" eaLnBrk="1" hangingPunct="1">
              <a:spcBef>
                <a:spcPts val="575"/>
              </a:spcBef>
              <a:buSzPct val="85000"/>
              <a:buFont typeface="Arial"/>
              <a:buChar char="•"/>
            </a:pPr>
            <a:r>
              <a:rPr lang="en-US" sz="3200" dirty="0" smtClean="0">
                <a:latin typeface="Perpetua" charset="0"/>
              </a:rPr>
              <a:t>But also how the village community ‘sees’ them</a:t>
            </a:r>
          </a:p>
          <a:p>
            <a:pPr marL="977900" lvl="3" indent="-342900">
              <a:buFont typeface="Lucida Grande"/>
              <a:buChar char="−"/>
            </a:pPr>
            <a:r>
              <a:rPr lang="en-US" sz="2400" dirty="0">
                <a:latin typeface="Adobe Garamond Pro"/>
                <a:cs typeface="Adobe Garamond Pro"/>
              </a:rPr>
              <a:t>status in </a:t>
            </a:r>
            <a:r>
              <a:rPr lang="en-US" sz="2400" dirty="0" smtClean="0">
                <a:latin typeface="Adobe Garamond Pro"/>
                <a:cs typeface="Adobe Garamond Pro"/>
              </a:rPr>
              <a:t>community: “girl with the computer,” role model</a:t>
            </a:r>
            <a:endParaRPr lang="en-US" sz="2400" dirty="0">
              <a:latin typeface="Adobe Garamond Pro"/>
              <a:cs typeface="Adobe Garamond Pro"/>
            </a:endParaRPr>
          </a:p>
          <a:p>
            <a:pPr marL="977900" lvl="3" indent="-342900">
              <a:buFont typeface="Lucida Grande"/>
              <a:buChar char="−"/>
            </a:pPr>
            <a:r>
              <a:rPr lang="en-US" sz="2400" dirty="0">
                <a:latin typeface="Adobe Garamond Pro"/>
                <a:cs typeface="Adobe Garamond Pro"/>
              </a:rPr>
              <a:t>status in </a:t>
            </a:r>
            <a:r>
              <a:rPr lang="en-US" sz="2400" dirty="0" smtClean="0">
                <a:latin typeface="Adobe Garamond Pro"/>
                <a:cs typeface="Adobe Garamond Pro"/>
              </a:rPr>
              <a:t>family: income, negotiating housework times</a:t>
            </a:r>
            <a:endParaRPr lang="en-US" sz="2400" dirty="0">
              <a:latin typeface="Adobe Garamond Pro"/>
              <a:cs typeface="Adobe Garamond Pro"/>
            </a:endParaRPr>
          </a:p>
          <a:p>
            <a:pPr marL="927100" lvl="1" indent="-457200" eaLnBrk="1" hangingPunct="1">
              <a:spcBef>
                <a:spcPts val="575"/>
              </a:spcBef>
              <a:buSzPct val="85000"/>
              <a:buFont typeface="Arial"/>
              <a:buChar char="•"/>
            </a:pPr>
            <a:endParaRPr lang="en-US" sz="3200" dirty="0" smtClean="0">
              <a:latin typeface="Perpetua" charset="0"/>
            </a:endParaRPr>
          </a:p>
          <a:p>
            <a:pPr marL="0" indent="0" eaLnBrk="1" hangingPunct="1">
              <a:spcBef>
                <a:spcPts val="575"/>
              </a:spcBef>
              <a:buSzPct val="85000"/>
            </a:pPr>
            <a:endParaRPr lang="en-US" sz="3200" dirty="0" smtClean="0">
              <a:latin typeface="Perpetua" charset="0"/>
            </a:endParaRPr>
          </a:p>
          <a:p>
            <a:pPr marL="0" indent="0" eaLnBrk="1" hangingPunct="1">
              <a:spcBef>
                <a:spcPts val="575"/>
              </a:spcBef>
              <a:buSzPct val="85000"/>
            </a:pPr>
            <a:endParaRPr lang="en-US" sz="3200" dirty="0" smtClean="0">
              <a:latin typeface="Perpetua" charset="0"/>
            </a:endParaRPr>
          </a:p>
          <a:p>
            <a:pPr marL="0" indent="0" eaLnBrk="1" hangingPunct="1">
              <a:spcBef>
                <a:spcPts val="575"/>
              </a:spcBef>
              <a:buSzPct val="85000"/>
            </a:pPr>
            <a:endParaRPr lang="en-US" sz="3200" dirty="0" smtClean="0">
              <a:latin typeface="Perpetua" charset="0"/>
            </a:endParaRPr>
          </a:p>
          <a:p>
            <a:pPr marL="457200" indent="-457200" eaLnBrk="1" hangingPunct="1">
              <a:spcBef>
                <a:spcPts val="575"/>
              </a:spcBef>
              <a:buSzPct val="85000"/>
              <a:buFont typeface="Arial"/>
              <a:buChar char="•"/>
            </a:pPr>
            <a:endParaRPr lang="en-US" sz="3200" dirty="0" smtClean="0">
              <a:latin typeface="Perpetua" charset="0"/>
            </a:endParaRPr>
          </a:p>
          <a:p>
            <a:pPr marL="457200" indent="-457200" eaLnBrk="1" hangingPunct="1">
              <a:spcBef>
                <a:spcPts val="575"/>
              </a:spcBef>
              <a:buSzPct val="85000"/>
              <a:buFont typeface="Arial"/>
              <a:buChar char="•"/>
            </a:pPr>
            <a:endParaRPr lang="en-US" sz="3200" dirty="0" smtClean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(6/12)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Guest Lecture by Elisa </a:t>
            </a:r>
            <a:r>
              <a:rPr lang="en-US" dirty="0" err="1" smtClean="0"/>
              <a:t>Oreglia</a:t>
            </a:r>
            <a:r>
              <a:rPr lang="en-US" dirty="0" smtClean="0"/>
              <a:t> on User Appropriation</a:t>
            </a:r>
          </a:p>
          <a:p>
            <a:r>
              <a:rPr lang="en-US" dirty="0" smtClean="0"/>
              <a:t>Due: Readings (</a:t>
            </a:r>
            <a:r>
              <a:rPr lang="en-US" i="1" dirty="0" smtClean="0"/>
              <a:t>Burrell</a:t>
            </a:r>
            <a:r>
              <a:rPr lang="en-US" dirty="0" smtClean="0"/>
              <a:t>, possibly some more?)</a:t>
            </a:r>
          </a:p>
          <a:p>
            <a:r>
              <a:rPr lang="en-US" dirty="0" smtClean="0"/>
              <a:t>Time to discuss Assignment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0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47200"/>
                </a:solidFill>
              </a:rPr>
              <a:t>Administrivia</a:t>
            </a:r>
            <a:endParaRPr lang="en-US" dirty="0">
              <a:solidFill>
                <a:srgbClr val="E47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21" y="1417638"/>
            <a:ext cx="7068091" cy="365829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In Progress: Assignment #1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Graded: Reading Response #</a:t>
            </a:r>
            <a:r>
              <a:rPr lang="en-US" sz="2400" dirty="0" smtClean="0">
                <a:latin typeface="Adobe Caslon Pro"/>
                <a:cs typeface="Adobe Caslon Pro"/>
              </a:rPr>
              <a:t>2, Green Revolution debate</a:t>
            </a:r>
            <a:endParaRPr lang="en-US" sz="2400" dirty="0" smtClean="0">
              <a:latin typeface="Adobe Caslon Pro"/>
              <a:cs typeface="Adobe Caslon Pr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Due today: Reading Response #3</a:t>
            </a:r>
          </a:p>
        </p:txBody>
      </p:sp>
    </p:spTree>
    <p:extLst>
      <p:ext uri="{BB962C8B-B14F-4D97-AF65-F5344CB8AC3E}">
        <p14:creationId xmlns:p14="http://schemas.microsoft.com/office/powerpoint/2010/main" val="32299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7200"/>
                </a:solidFill>
              </a:rPr>
              <a:t>Outline for Today</a:t>
            </a:r>
            <a:endParaRPr lang="en-US" dirty="0">
              <a:solidFill>
                <a:srgbClr val="E47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21" y="1466513"/>
            <a:ext cx="7068091" cy="4203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Adobe Caslon Pro"/>
                <a:cs typeface="Adobe Caslon Pro"/>
              </a:rPr>
              <a:t>Guest Lecture by Christo </a:t>
            </a:r>
            <a:r>
              <a:rPr lang="en-US" sz="2400" dirty="0" smtClean="0">
                <a:latin typeface="Adobe Caslon Pro"/>
                <a:cs typeface="Adobe Caslon Pro"/>
              </a:rPr>
              <a:t>Sims on the use of digital technologies in a school in NYC</a:t>
            </a:r>
            <a:endParaRPr lang="en-US" sz="2400" dirty="0">
              <a:latin typeface="Adobe Caslon Pro"/>
              <a:cs typeface="Adobe Caslon Pro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Break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Gender and class in accessing </a:t>
            </a:r>
            <a:r>
              <a:rPr lang="en-US" sz="2400" dirty="0">
                <a:latin typeface="Adobe Caslon Pro"/>
                <a:cs typeface="Adobe Caslon Pro"/>
              </a:rPr>
              <a:t>d</a:t>
            </a:r>
            <a:r>
              <a:rPr lang="en-US" sz="2400" dirty="0" smtClean="0">
                <a:latin typeface="Adobe Caslon Pro"/>
                <a:cs typeface="Adobe Caslon Pro"/>
              </a:rPr>
              <a:t>igital technologies in public </a:t>
            </a:r>
            <a:r>
              <a:rPr lang="en-US" sz="2400" smtClean="0">
                <a:latin typeface="Adobe Caslon Pro"/>
                <a:cs typeface="Adobe Caslon Pro"/>
              </a:rPr>
              <a:t>access projects</a:t>
            </a:r>
            <a:endParaRPr lang="en-US" sz="2400" dirty="0" smtClean="0">
              <a:latin typeface="Adobe Caslon Pro"/>
              <a:cs typeface="Adobe Caslon Pro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Discussion of </a:t>
            </a:r>
            <a:r>
              <a:rPr lang="en-US" sz="2400" dirty="0" err="1" smtClean="0">
                <a:latin typeface="Adobe Caslon Pro"/>
                <a:cs typeface="Adobe Caslon Pro"/>
              </a:rPr>
              <a:t>Sproul</a:t>
            </a:r>
            <a:r>
              <a:rPr lang="en-US" sz="2400" dirty="0" smtClean="0">
                <a:latin typeface="Adobe Caslon Pro"/>
                <a:cs typeface="Adobe Caslon Pro"/>
              </a:rPr>
              <a:t> Plaza activity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Adobe Caslon Pro"/>
                <a:cs typeface="Adobe Caslon Pro"/>
              </a:rPr>
              <a:t>Time to work on Assignment 1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87270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153400" cy="48573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dobe Caslon Pro"/>
                <a:cs typeface="Adobe Caslon Pro"/>
              </a:rPr>
              <a:t>What is the </a:t>
            </a:r>
            <a:r>
              <a:rPr lang="en-US" sz="2800" dirty="0" smtClean="0">
                <a:latin typeface="Adobe Caslon Pro"/>
                <a:cs typeface="Adobe Caslon Pro"/>
              </a:rPr>
              <a:t>end-goal</a:t>
            </a:r>
            <a:r>
              <a:rPr lang="en-US" sz="2800" dirty="0">
                <a:latin typeface="Adobe Caslon Pro"/>
                <a:cs typeface="Adobe Caslon Pro"/>
              </a:rPr>
              <a:t>?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dobe Caslon Pro"/>
                <a:cs typeface="Adobe Caslon Pro"/>
              </a:rPr>
              <a:t>Improvements in socio-economic conditions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dobe Caslon Pro"/>
                <a:cs typeface="Adobe Caslon Pro"/>
              </a:rPr>
              <a:t>Improvements in the realms of governance, education, health</a:t>
            </a:r>
            <a:r>
              <a:rPr lang="en-US" sz="2400" dirty="0" smtClean="0">
                <a:latin typeface="Adobe Caslon Pro"/>
                <a:cs typeface="Adobe Caslon Pro"/>
              </a:rPr>
              <a:t>…</a:t>
            </a:r>
            <a:endParaRPr lang="en-US" sz="2800" dirty="0" smtClean="0">
              <a:latin typeface="Adobe Caslon Pro"/>
              <a:cs typeface="Adobe Caslon Pro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Adobe Caslon Pro"/>
                <a:cs typeface="Adobe Caslon Pro"/>
              </a:rPr>
              <a:t>What are the means?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dobe Caslon Pro"/>
                <a:cs typeface="Adobe Caslon Pro"/>
              </a:rPr>
              <a:t>Providing access to ICTs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latin typeface="Adobe Caslon Pro"/>
                <a:cs typeface="Adobe Caslon Pro"/>
              </a:rPr>
              <a:t>What </a:t>
            </a:r>
            <a:r>
              <a:rPr lang="en-US" sz="2000" dirty="0" smtClean="0">
                <a:latin typeface="Adobe Caslon Pro"/>
                <a:cs typeface="Adobe Caslon Pro"/>
              </a:rPr>
              <a:t>is meant by ‘access’?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>
                <a:latin typeface="Adobe Caslon Pro"/>
                <a:cs typeface="Adobe Caslon Pro"/>
              </a:rPr>
              <a:t>What is included in ‘ICTs’?</a:t>
            </a:r>
            <a:endParaRPr lang="en-US" sz="2800" dirty="0" smtClean="0">
              <a:latin typeface="Adobe Caslon Pro"/>
              <a:cs typeface="Adobe Caslon Pro"/>
            </a:endParaRPr>
          </a:p>
          <a:p>
            <a:pPr lvl="1">
              <a:lnSpc>
                <a:spcPct val="120000"/>
              </a:lnSpc>
            </a:pPr>
            <a:endParaRPr lang="en-US" sz="2400" dirty="0" smtClean="0">
              <a:latin typeface="Adobe Caslon Pro"/>
              <a:cs typeface="Adobe Caslon Pro"/>
            </a:endParaRPr>
          </a:p>
          <a:p>
            <a:pPr lvl="1">
              <a:lnSpc>
                <a:spcPct val="120000"/>
              </a:lnSpc>
            </a:pPr>
            <a:endParaRPr lang="en-US" sz="2400" dirty="0" smtClean="0">
              <a:latin typeface="Adobe Caslon Pro"/>
              <a:cs typeface="Adobe Caslon Pro"/>
            </a:endParaRPr>
          </a:p>
          <a:p>
            <a:pPr lvl="1">
              <a:lnSpc>
                <a:spcPct val="120000"/>
              </a:lnSpc>
            </a:pPr>
            <a:endParaRPr lang="en-US" sz="2400" dirty="0" smtClean="0">
              <a:latin typeface="Adobe Caslon Pro"/>
              <a:cs typeface="Adobe Caslon Pro"/>
            </a:endParaRPr>
          </a:p>
          <a:p>
            <a:pPr lvl="2">
              <a:lnSpc>
                <a:spcPct val="120000"/>
              </a:lnSpc>
            </a:pPr>
            <a:endParaRPr lang="en-US" sz="2000" dirty="0">
              <a:latin typeface="Adobe Caslon Pro"/>
              <a:cs typeface="Adobe Caslon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E47200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 smtClean="0"/>
              <a:t>Bridging the Digital 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think about ‘Access to ICTs’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467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Hard infrastructure (fiber optic, copper, wireless, </a:t>
            </a:r>
            <a:r>
              <a:rPr lang="en-US" sz="2800" dirty="0" err="1">
                <a:latin typeface="Adobe Garamond Pro"/>
                <a:cs typeface="Adobe Garamond Pro"/>
              </a:rPr>
              <a:t>etc</a:t>
            </a:r>
            <a:r>
              <a:rPr lang="en-US" sz="2800" dirty="0">
                <a:latin typeface="Adobe Garamond Pro"/>
                <a:cs typeface="Adobe Garamond Pro"/>
              </a:rPr>
              <a:t>)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 smtClean="0">
                <a:latin typeface="Adobe Garamond Pro"/>
                <a:cs typeface="Adobe Garamond Pro"/>
              </a:rPr>
              <a:t>‘Soft</a:t>
            </a:r>
            <a:r>
              <a:rPr lang="ja-JP" altLang="en-US" sz="2800" dirty="0">
                <a:latin typeface="Adobe Garamond Pro"/>
                <a:cs typeface="Adobe Garamond Pro"/>
              </a:rPr>
              <a:t>’</a:t>
            </a:r>
            <a:r>
              <a:rPr lang="en-US" sz="2800" dirty="0">
                <a:latin typeface="Adobe Garamond Pro"/>
                <a:cs typeface="Adobe Garamond Pro"/>
              </a:rPr>
              <a:t> </a:t>
            </a:r>
            <a:r>
              <a:rPr lang="en-US" sz="2800" dirty="0" smtClean="0">
                <a:latin typeface="Adobe Garamond Pro"/>
                <a:cs typeface="Adobe Garamond Pro"/>
              </a:rPr>
              <a:t>infrastructure (government policy</a:t>
            </a:r>
            <a:r>
              <a:rPr lang="en-US" sz="2800" dirty="0" smtClean="0">
                <a:latin typeface="Adobe Garamond Pro"/>
                <a:cs typeface="Adobe Garamond Pro"/>
              </a:rPr>
              <a:t>)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Business models (to lower cost, ensure ongoing feasibility</a:t>
            </a:r>
            <a:r>
              <a:rPr lang="en-US" sz="2800" dirty="0" smtClean="0">
                <a:latin typeface="Adobe Garamond Pro"/>
                <a:cs typeface="Adobe Garamond Pro"/>
              </a:rPr>
              <a:t>)</a:t>
            </a:r>
            <a:endParaRPr lang="en-US" sz="2800" dirty="0"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Connecting </a:t>
            </a:r>
            <a:r>
              <a:rPr lang="en-US" sz="2800" dirty="0" smtClean="0">
                <a:latin typeface="Adobe Garamond Pro"/>
                <a:cs typeface="Adobe Garamond Pro"/>
              </a:rPr>
              <a:t>Devices </a:t>
            </a:r>
            <a:r>
              <a:rPr lang="en-US" sz="2800" dirty="0">
                <a:latin typeface="Adobe Garamond Pro"/>
                <a:cs typeface="Adobe Garamond Pro"/>
              </a:rPr>
              <a:t>(</a:t>
            </a:r>
            <a:r>
              <a:rPr lang="en-US" sz="2800" dirty="0" err="1">
                <a:latin typeface="Adobe Garamond Pro"/>
                <a:cs typeface="Adobe Garamond Pro"/>
              </a:rPr>
              <a:t>MultiMouse</a:t>
            </a:r>
            <a:r>
              <a:rPr lang="en-US" sz="2800" dirty="0">
                <a:latin typeface="Adobe Garamond Pro"/>
                <a:cs typeface="Adobe Garamond Pro"/>
              </a:rPr>
              <a:t>, OLPC, </a:t>
            </a:r>
            <a:r>
              <a:rPr lang="en-US" sz="2800" dirty="0" smtClean="0">
                <a:latin typeface="Adobe Garamond Pro"/>
                <a:cs typeface="Adobe Garamond Pro"/>
              </a:rPr>
              <a:t>desktop PC, shared access computing)</a:t>
            </a:r>
            <a:endParaRPr lang="en-US" sz="2800" dirty="0"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 smtClean="0">
                <a:latin typeface="Adobe Garamond Pro"/>
                <a:cs typeface="Adobe Garamond Pro"/>
              </a:rPr>
              <a:t>Socio</a:t>
            </a:r>
            <a:r>
              <a:rPr lang="en-US" sz="2800" dirty="0">
                <a:latin typeface="Adobe Garamond Pro"/>
                <a:cs typeface="Adobe Garamond Pro"/>
              </a:rPr>
              <a:t>-cultural dimensions (specifically as they relate to </a:t>
            </a:r>
            <a:r>
              <a:rPr lang="en-US" sz="2800" dirty="0" smtClean="0">
                <a:latin typeface="Adobe Garamond Pro"/>
                <a:cs typeface="Adobe Garamond Pro"/>
              </a:rPr>
              <a:t>gender and class)</a:t>
            </a:r>
            <a:endParaRPr lang="en-US" sz="2800" dirty="0"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2800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Access and Use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467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 smtClean="0">
                <a:latin typeface="Adobe Garamond Pro"/>
                <a:cs typeface="Adobe Garamond Pro"/>
              </a:rPr>
              <a:t>Those </a:t>
            </a:r>
            <a:r>
              <a:rPr lang="en-US" sz="2800" dirty="0">
                <a:latin typeface="Adobe Garamond Pro"/>
                <a:cs typeface="Adobe Garamond Pro"/>
              </a:rPr>
              <a:t>who have used a technology (at least once) vs. those who never have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Those for </a:t>
            </a:r>
            <a:r>
              <a:rPr lang="en-US" sz="2800" dirty="0" smtClean="0">
                <a:latin typeface="Adobe Garamond Pro"/>
                <a:cs typeface="Adobe Garamond Pro"/>
              </a:rPr>
              <a:t>who can </a:t>
            </a:r>
            <a:r>
              <a:rPr lang="en-US" sz="2800" dirty="0">
                <a:latin typeface="Adobe Garamond Pro"/>
                <a:cs typeface="Adobe Garamond Pro"/>
              </a:rPr>
              <a:t>get to and pay for </a:t>
            </a:r>
            <a:r>
              <a:rPr lang="en-US" sz="2800" dirty="0" smtClean="0">
                <a:latin typeface="Adobe Garamond Pro"/>
                <a:cs typeface="Adobe Garamond Pro"/>
              </a:rPr>
              <a:t>technology (though </a:t>
            </a:r>
            <a:r>
              <a:rPr lang="en-US" sz="2800" dirty="0">
                <a:latin typeface="Adobe Garamond Pro"/>
                <a:cs typeface="Adobe Garamond Pro"/>
              </a:rPr>
              <a:t>some may choose not to use </a:t>
            </a:r>
            <a:r>
              <a:rPr lang="en-US" sz="2800" dirty="0" smtClean="0">
                <a:latin typeface="Adobe Garamond Pro"/>
                <a:cs typeface="Adobe Garamond Pro"/>
              </a:rPr>
              <a:t>it)</a:t>
            </a:r>
            <a:endParaRPr lang="en-US" sz="2800" i="1" dirty="0">
              <a:latin typeface="Adobe Garamond Pro"/>
              <a:cs typeface="Adobe Garamond Pro"/>
            </a:endParaRP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Frequency of use and whether this is equitable between groups</a:t>
            </a:r>
          </a:p>
          <a:p>
            <a:pPr eaLnBrk="1" hangingPunct="1">
              <a:spcBef>
                <a:spcPts val="575"/>
              </a:spcBef>
              <a:buSzPct val="85000"/>
              <a:buFont typeface="Wingdings 2" charset="0"/>
              <a:buChar char=""/>
            </a:pPr>
            <a:r>
              <a:rPr lang="en-US" sz="2800" dirty="0">
                <a:latin typeface="Adobe Garamond Pro"/>
                <a:cs typeface="Adobe Garamond Pro"/>
              </a:rPr>
              <a:t>Quality of use and actual benefits (perhaps frequency </a:t>
            </a:r>
            <a:r>
              <a:rPr lang="en-US" sz="2800" dirty="0" smtClean="0">
                <a:latin typeface="Adobe Garamond Pro"/>
                <a:cs typeface="Adobe Garamond Pro"/>
              </a:rPr>
              <a:t>doesn’t </a:t>
            </a:r>
            <a:r>
              <a:rPr lang="en-US" sz="2800" dirty="0">
                <a:latin typeface="Adobe Garamond Pro"/>
                <a:cs typeface="Adobe Garamond Pro"/>
              </a:rPr>
              <a:t>reflect this?)</a:t>
            </a:r>
          </a:p>
        </p:txBody>
      </p:sp>
    </p:spTree>
    <p:extLst>
      <p:ext uri="{BB962C8B-B14F-4D97-AF65-F5344CB8AC3E}">
        <p14:creationId xmlns:p14="http://schemas.microsoft.com/office/powerpoint/2010/main" val="37851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438"/>
            <a:ext cx="7848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Thinking about ICTs </a:t>
            </a:r>
            <a:br>
              <a:rPr lang="en-US" dirty="0" smtClean="0"/>
            </a:br>
            <a:r>
              <a:rPr lang="en-US" dirty="0" smtClean="0"/>
              <a:t>(Connecting Devices)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30360"/>
            <a:ext cx="80010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Form factor (</a:t>
            </a:r>
            <a:r>
              <a:rPr lang="en-US" sz="2800" dirty="0" smtClean="0"/>
              <a:t>physical </a:t>
            </a:r>
            <a:r>
              <a:rPr lang="en-US" sz="2800" dirty="0"/>
              <a:t>dimensions (size) and hardware </a:t>
            </a:r>
            <a:r>
              <a:rPr lang="en-US" sz="2800" dirty="0" smtClean="0"/>
              <a:t>configuration)</a:t>
            </a:r>
            <a:endParaRPr lang="en-US" sz="2800" dirty="0"/>
          </a:p>
          <a:p>
            <a:pPr eaLnBrk="1" hangingPunct="1"/>
            <a:r>
              <a:rPr lang="en-US" sz="2800" dirty="0"/>
              <a:t>Input/output mechanisms (i.e. voice vs. text, keyboard vs. keypad vs. touchscreen)</a:t>
            </a:r>
          </a:p>
          <a:p>
            <a:pPr eaLnBrk="1" hangingPunct="1"/>
            <a:r>
              <a:rPr lang="en-US" sz="2800" dirty="0"/>
              <a:t>Repurposed vs. Custom device (desktop computer vs. One Laptop Per Child device)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308133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davetreston.files.wordpress.com/2008/03/ra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459075"/>
            <a:ext cx="23304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7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38" y="655638"/>
            <a:ext cx="8318462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Connecting Devices in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Resource-</a:t>
            </a:r>
            <a:r>
              <a:rPr lang="en-US" dirty="0" smtClean="0"/>
              <a:t>C</a:t>
            </a:r>
            <a:r>
              <a:rPr lang="en-US" dirty="0" smtClean="0">
                <a:ea typeface="+mj-ea"/>
              </a:rPr>
              <a:t>onstrained </a:t>
            </a:r>
            <a:r>
              <a:rPr lang="en-US" dirty="0" smtClean="0"/>
              <a:t>Circumstances</a:t>
            </a:r>
            <a:endParaRPr lang="en-US" dirty="0">
              <a:ea typeface="+mj-ea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92138" y="1697603"/>
            <a:ext cx="5264942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dirty="0">
                <a:latin typeface="Adobe Garamond Pro"/>
                <a:cs typeface="Adobe Garamond Pro"/>
              </a:rPr>
              <a:t>Low-cost </a:t>
            </a:r>
            <a:r>
              <a:rPr lang="en-US" sz="2800" dirty="0" smtClean="0">
                <a:latin typeface="Adobe Garamond Pro"/>
                <a:cs typeface="Adobe Garamond Pro"/>
              </a:rPr>
              <a:t>devices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Build cheaper devices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Maintain single-user model</a:t>
            </a:r>
            <a:endParaRPr lang="en-US" sz="2800" dirty="0">
              <a:latin typeface="Adobe Garamond Pro"/>
              <a:cs typeface="Adobe Garamond Pro"/>
            </a:endParaRPr>
          </a:p>
          <a:p>
            <a:pPr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Shared Access devices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Build/ adapt </a:t>
            </a:r>
            <a:r>
              <a:rPr lang="en-US" sz="2800" dirty="0" smtClean="0">
                <a:latin typeface="Adobe Garamond Pro"/>
                <a:cs typeface="Adobe Garamond Pro"/>
              </a:rPr>
              <a:t>devices </a:t>
            </a:r>
            <a:r>
              <a:rPr lang="en-US" sz="2800" dirty="0" smtClean="0">
                <a:latin typeface="Adobe Garamond Pro"/>
                <a:cs typeface="Adobe Garamond Pro"/>
              </a:rPr>
              <a:t>to</a:t>
            </a:r>
            <a:endParaRPr lang="en-US" sz="2800" dirty="0">
              <a:latin typeface="Adobe Garamond Pro"/>
              <a:cs typeface="Adobe Garamond Pro"/>
            </a:endParaRPr>
          </a:p>
          <a:p>
            <a:pPr lvl="1" eaLnBrk="1" hangingPunct="1">
              <a:buFont typeface="Arial"/>
              <a:buChar char="•"/>
            </a:pPr>
            <a:r>
              <a:rPr lang="en-US" sz="2800" dirty="0">
                <a:latin typeface="Adobe Garamond Pro"/>
                <a:cs typeface="Adobe Garamond Pro"/>
              </a:rPr>
              <a:t>S</a:t>
            </a:r>
            <a:r>
              <a:rPr lang="en-US" sz="2800" dirty="0" smtClean="0">
                <a:latin typeface="Adobe Garamond Pro"/>
                <a:cs typeface="Adobe Garamond Pro"/>
              </a:rPr>
              <a:t>upport </a:t>
            </a:r>
            <a:r>
              <a:rPr lang="en-US" sz="2800" dirty="0" smtClean="0">
                <a:latin typeface="Adobe Garamond Pro"/>
                <a:cs typeface="Adobe Garamond Pro"/>
              </a:rPr>
              <a:t>multiple users simultaneously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Public Access or </a:t>
            </a:r>
            <a:r>
              <a:rPr lang="en-US" sz="2800" dirty="0">
                <a:latin typeface="Adobe Garamond Pro"/>
                <a:cs typeface="Adobe Garamond Pro"/>
              </a:rPr>
              <a:t>Pay Per </a:t>
            </a:r>
            <a:r>
              <a:rPr lang="en-US" sz="2800" dirty="0" smtClean="0">
                <a:latin typeface="Adobe Garamond Pro"/>
                <a:cs typeface="Adobe Garamond Pro"/>
              </a:rPr>
              <a:t>Use</a:t>
            </a:r>
          </a:p>
          <a:p>
            <a:pPr lvl="1" eaLnBrk="1" hangingPunct="1">
              <a:buFont typeface="Arial"/>
              <a:buChar char="•"/>
            </a:pPr>
            <a:r>
              <a:rPr lang="en-US" sz="2800" dirty="0" smtClean="0">
                <a:latin typeface="Adobe Garamond Pro"/>
                <a:cs typeface="Adobe Garamond Pro"/>
              </a:rPr>
              <a:t>Use existing devices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dirty="0">
                <a:latin typeface="Adobe Garamond Pro"/>
                <a:cs typeface="Adobe Garamond Pro"/>
              </a:rPr>
              <a:t>Single user at a time, but </a:t>
            </a:r>
            <a:r>
              <a:rPr lang="en-US" sz="2800" dirty="0" smtClean="0">
                <a:latin typeface="Adobe Garamond Pro"/>
                <a:cs typeface="Adobe Garamond Pro"/>
              </a:rPr>
              <a:t>used by many users over time</a:t>
            </a:r>
            <a:endParaRPr lang="en-US" sz="2800" dirty="0">
              <a:latin typeface="Adobe Garamond Pro"/>
              <a:cs typeface="Adobe Garamond Pro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r="8295" b="11150"/>
          <a:stretch>
            <a:fillRect/>
          </a:stretch>
        </p:blipFill>
        <p:spPr bwMode="auto">
          <a:xfrm>
            <a:off x="5557080" y="1714500"/>
            <a:ext cx="3200400" cy="4000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6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16196</TotalTime>
  <Words>1262</Words>
  <Application>Microsoft Macintosh PowerPoint</Application>
  <PresentationFormat>On-screen Show (4:3)</PresentationFormat>
  <Paragraphs>190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Bridging the ‘Digital Divide’: Public Access Models</vt:lpstr>
      <vt:lpstr>On Tuesday (6/5)</vt:lpstr>
      <vt:lpstr>Administrivia</vt:lpstr>
      <vt:lpstr>Outline for Today</vt:lpstr>
      <vt:lpstr>PowerPoint Presentation</vt:lpstr>
      <vt:lpstr>Ways to think about ‘Access to ICTs’</vt:lpstr>
      <vt:lpstr>Thinking about Access and Use</vt:lpstr>
      <vt:lpstr>Thinking about ICTs  (Connecting Devices)</vt:lpstr>
      <vt:lpstr>Connecting Devices in  Resource-Constrained Circumstances</vt:lpstr>
      <vt:lpstr>Low Cost Connecting Devices</vt:lpstr>
      <vt:lpstr>MultiPoint Project</vt:lpstr>
      <vt:lpstr>Public Access Facilities: Terms</vt:lpstr>
      <vt:lpstr>Public Access Facilities: A Range</vt:lpstr>
      <vt:lpstr>PowerPoint Presentation</vt:lpstr>
      <vt:lpstr>The Example of E-governance</vt:lpstr>
      <vt:lpstr>Handling Land Records with Bhoomi</vt:lpstr>
      <vt:lpstr>The Bhoomi Land Records Project:  Success or Failure?</vt:lpstr>
      <vt:lpstr>Ways to think about ‘Access to ICTs’</vt:lpstr>
      <vt:lpstr>Remember the Bicycle Case Study</vt:lpstr>
      <vt:lpstr>Gender in Public Access Kiosks</vt:lpstr>
      <vt:lpstr>Gender in Public Access Kiosks</vt:lpstr>
      <vt:lpstr>Next class (6/12)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181 Technology and Poverty Summer 2012 </dc:title>
  <dc:creator>Janaki Srinivasan</dc:creator>
  <cp:lastModifiedBy>Janaki Srinivasan</cp:lastModifiedBy>
  <cp:revision>280</cp:revision>
  <dcterms:created xsi:type="dcterms:W3CDTF">2012-05-20T06:39:09Z</dcterms:created>
  <dcterms:modified xsi:type="dcterms:W3CDTF">2012-06-07T19:57:18Z</dcterms:modified>
</cp:coreProperties>
</file>