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53" r:id="rId3"/>
    <p:sldId id="357" r:id="rId4"/>
    <p:sldId id="358" r:id="rId5"/>
    <p:sldId id="299" r:id="rId6"/>
    <p:sldId id="270" r:id="rId7"/>
    <p:sldId id="359" r:id="rId8"/>
    <p:sldId id="360" r:id="rId9"/>
    <p:sldId id="361" r:id="rId10"/>
    <p:sldId id="362" r:id="rId11"/>
    <p:sldId id="363" r:id="rId12"/>
    <p:sldId id="364" r:id="rId13"/>
    <p:sldId id="365" r:id="rId14"/>
    <p:sldId id="366" r:id="rId15"/>
    <p:sldId id="367" r:id="rId16"/>
    <p:sldId id="369" r:id="rId17"/>
    <p:sldId id="372" r:id="rId18"/>
    <p:sldId id="373" r:id="rId19"/>
    <p:sldId id="371" r:id="rId20"/>
    <p:sldId id="374" r:id="rId21"/>
    <p:sldId id="375" r:id="rId22"/>
    <p:sldId id="376" r:id="rId23"/>
    <p:sldId id="378" r:id="rId24"/>
    <p:sldId id="379" r:id="rId25"/>
    <p:sldId id="380" r:id="rId26"/>
    <p:sldId id="383" r:id="rId27"/>
    <p:sldId id="384" r:id="rId28"/>
    <p:sldId id="387" r:id="rId29"/>
    <p:sldId id="386" r:id="rId30"/>
    <p:sldId id="390" r:id="rId31"/>
    <p:sldId id="272"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20" r:id="rId51"/>
    <p:sldId id="42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65" autoAdjust="0"/>
  </p:normalViewPr>
  <p:slideViewPr>
    <p:cSldViewPr snapToGrid="0" snapToObjects="1">
      <p:cViewPr varScale="1">
        <p:scale>
          <a:sx n="75" d="100"/>
          <a:sy n="75" d="100"/>
        </p:scale>
        <p:origin x="-1488" y="-120"/>
      </p:cViewPr>
      <p:guideLst>
        <p:guide orient="horz" pos="2160"/>
        <p:guide pos="295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3D66D-D5A3-46DB-B487-B679EB1DA3B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FCD67E8-DF06-40F6-BB03-C4197563062A}">
      <dgm:prSet phldrT="[Text]"/>
      <dgm:spPr/>
      <dgm:t>
        <a:bodyPr/>
        <a:lstStyle/>
        <a:p>
          <a:r>
            <a:rPr lang="en-US" dirty="0" smtClean="0"/>
            <a:t>Action</a:t>
          </a:r>
          <a:endParaRPr lang="en-US" dirty="0"/>
        </a:p>
      </dgm:t>
    </dgm:pt>
    <dgm:pt modelId="{819CADAC-1F6B-4E02-AE09-8B482B8D74D2}" type="parTrans" cxnId="{F8B1EBA1-7CB1-4855-8FB3-FAF6884F2D78}">
      <dgm:prSet/>
      <dgm:spPr/>
      <dgm:t>
        <a:bodyPr/>
        <a:lstStyle/>
        <a:p>
          <a:endParaRPr lang="en-US"/>
        </a:p>
      </dgm:t>
    </dgm:pt>
    <dgm:pt modelId="{50F34EF3-CC6A-4671-8067-339B6241AE00}" type="sibTrans" cxnId="{F8B1EBA1-7CB1-4855-8FB3-FAF6884F2D78}">
      <dgm:prSet/>
      <dgm:spPr/>
      <dgm:t>
        <a:bodyPr/>
        <a:lstStyle/>
        <a:p>
          <a:endParaRPr lang="en-US"/>
        </a:p>
      </dgm:t>
    </dgm:pt>
    <dgm:pt modelId="{70400D24-B750-4912-B246-E4FF3C90B84B}">
      <dgm:prSet phldrT="[Text]"/>
      <dgm:spPr/>
      <dgm:t>
        <a:bodyPr/>
        <a:lstStyle/>
        <a:p>
          <a:r>
            <a:rPr lang="en-US" dirty="0" smtClean="0"/>
            <a:t>Research</a:t>
          </a:r>
          <a:endParaRPr lang="en-US" dirty="0"/>
        </a:p>
      </dgm:t>
    </dgm:pt>
    <dgm:pt modelId="{EC71A23A-271C-4A40-A361-06D6AE2A79C3}" type="parTrans" cxnId="{88A2BA3B-9FFB-4FC9-AE4F-9638D637A4BC}">
      <dgm:prSet/>
      <dgm:spPr/>
      <dgm:t>
        <a:bodyPr/>
        <a:lstStyle/>
        <a:p>
          <a:endParaRPr lang="en-US"/>
        </a:p>
      </dgm:t>
    </dgm:pt>
    <dgm:pt modelId="{BD114747-2A7B-45FA-8047-E9A72A9F356C}" type="sibTrans" cxnId="{88A2BA3B-9FFB-4FC9-AE4F-9638D637A4BC}">
      <dgm:prSet/>
      <dgm:spPr/>
      <dgm:t>
        <a:bodyPr/>
        <a:lstStyle/>
        <a:p>
          <a:endParaRPr lang="en-US"/>
        </a:p>
      </dgm:t>
    </dgm:pt>
    <dgm:pt modelId="{3369A5A9-4484-490F-98C5-519A46EE55BA}" type="pres">
      <dgm:prSet presAssocID="{81A3D66D-D5A3-46DB-B487-B679EB1DA3B5}" presName="cycle" presStyleCnt="0">
        <dgm:presLayoutVars>
          <dgm:dir/>
          <dgm:resizeHandles val="exact"/>
        </dgm:presLayoutVars>
      </dgm:prSet>
      <dgm:spPr/>
      <dgm:t>
        <a:bodyPr/>
        <a:lstStyle/>
        <a:p>
          <a:endParaRPr lang="en-US"/>
        </a:p>
      </dgm:t>
    </dgm:pt>
    <dgm:pt modelId="{86D3C581-53B4-47DB-B5A5-81AF33A945F8}" type="pres">
      <dgm:prSet presAssocID="{1FCD67E8-DF06-40F6-BB03-C4197563062A}" presName="node" presStyleLbl="node1" presStyleIdx="0" presStyleCnt="2">
        <dgm:presLayoutVars>
          <dgm:bulletEnabled val="1"/>
        </dgm:presLayoutVars>
      </dgm:prSet>
      <dgm:spPr/>
      <dgm:t>
        <a:bodyPr/>
        <a:lstStyle/>
        <a:p>
          <a:endParaRPr lang="en-US"/>
        </a:p>
      </dgm:t>
    </dgm:pt>
    <dgm:pt modelId="{725F21E0-B66A-4960-8D4D-455C0F0C7D78}" type="pres">
      <dgm:prSet presAssocID="{1FCD67E8-DF06-40F6-BB03-C4197563062A}" presName="spNode" presStyleCnt="0"/>
      <dgm:spPr/>
    </dgm:pt>
    <dgm:pt modelId="{142C76F7-28EC-45C7-A6F6-FF65E12BE7BE}" type="pres">
      <dgm:prSet presAssocID="{50F34EF3-CC6A-4671-8067-339B6241AE00}" presName="sibTrans" presStyleLbl="sibTrans1D1" presStyleIdx="0" presStyleCnt="2"/>
      <dgm:spPr/>
      <dgm:t>
        <a:bodyPr/>
        <a:lstStyle/>
        <a:p>
          <a:endParaRPr lang="en-US"/>
        </a:p>
      </dgm:t>
    </dgm:pt>
    <dgm:pt modelId="{1157D160-0683-4D1C-A2B6-736145C1CE96}" type="pres">
      <dgm:prSet presAssocID="{70400D24-B750-4912-B246-E4FF3C90B84B}" presName="node" presStyleLbl="node1" presStyleIdx="1" presStyleCnt="2">
        <dgm:presLayoutVars>
          <dgm:bulletEnabled val="1"/>
        </dgm:presLayoutVars>
      </dgm:prSet>
      <dgm:spPr/>
      <dgm:t>
        <a:bodyPr/>
        <a:lstStyle/>
        <a:p>
          <a:endParaRPr lang="en-US"/>
        </a:p>
      </dgm:t>
    </dgm:pt>
    <dgm:pt modelId="{00B45B98-0EAF-43D7-97E3-9BDBFA6080B6}" type="pres">
      <dgm:prSet presAssocID="{70400D24-B750-4912-B246-E4FF3C90B84B}" presName="spNode" presStyleCnt="0"/>
      <dgm:spPr/>
    </dgm:pt>
    <dgm:pt modelId="{1AD5C931-1599-4E73-BCD5-55202B315075}" type="pres">
      <dgm:prSet presAssocID="{BD114747-2A7B-45FA-8047-E9A72A9F356C}" presName="sibTrans" presStyleLbl="sibTrans1D1" presStyleIdx="1" presStyleCnt="2"/>
      <dgm:spPr/>
      <dgm:t>
        <a:bodyPr/>
        <a:lstStyle/>
        <a:p>
          <a:endParaRPr lang="en-US"/>
        </a:p>
      </dgm:t>
    </dgm:pt>
  </dgm:ptLst>
  <dgm:cxnLst>
    <dgm:cxn modelId="{48E85267-3771-0F4B-BD02-C17886A6B315}" type="presOf" srcId="{1FCD67E8-DF06-40F6-BB03-C4197563062A}" destId="{86D3C581-53B4-47DB-B5A5-81AF33A945F8}" srcOrd="0" destOrd="0" presId="urn:microsoft.com/office/officeart/2005/8/layout/cycle5"/>
    <dgm:cxn modelId="{35621309-45F8-7244-BB1A-8143D38E9190}" type="presOf" srcId="{BD114747-2A7B-45FA-8047-E9A72A9F356C}" destId="{1AD5C931-1599-4E73-BCD5-55202B315075}" srcOrd="0" destOrd="0" presId="urn:microsoft.com/office/officeart/2005/8/layout/cycle5"/>
    <dgm:cxn modelId="{72861EB5-9A4C-2E45-8FF2-30B0D3275682}" type="presOf" srcId="{81A3D66D-D5A3-46DB-B487-B679EB1DA3B5}" destId="{3369A5A9-4484-490F-98C5-519A46EE55BA}" srcOrd="0" destOrd="0" presId="urn:microsoft.com/office/officeart/2005/8/layout/cycle5"/>
    <dgm:cxn modelId="{AE26FE28-DE4A-BB4D-AC94-A5914DC981B3}" type="presOf" srcId="{50F34EF3-CC6A-4671-8067-339B6241AE00}" destId="{142C76F7-28EC-45C7-A6F6-FF65E12BE7BE}" srcOrd="0" destOrd="0" presId="urn:microsoft.com/office/officeart/2005/8/layout/cycle5"/>
    <dgm:cxn modelId="{88A2BA3B-9FFB-4FC9-AE4F-9638D637A4BC}" srcId="{81A3D66D-D5A3-46DB-B487-B679EB1DA3B5}" destId="{70400D24-B750-4912-B246-E4FF3C90B84B}" srcOrd="1" destOrd="0" parTransId="{EC71A23A-271C-4A40-A361-06D6AE2A79C3}" sibTransId="{BD114747-2A7B-45FA-8047-E9A72A9F356C}"/>
    <dgm:cxn modelId="{24E0EF71-E271-E34F-BFE0-E3B1EDF590B6}" type="presOf" srcId="{70400D24-B750-4912-B246-E4FF3C90B84B}" destId="{1157D160-0683-4D1C-A2B6-736145C1CE96}" srcOrd="0" destOrd="0" presId="urn:microsoft.com/office/officeart/2005/8/layout/cycle5"/>
    <dgm:cxn modelId="{F8B1EBA1-7CB1-4855-8FB3-FAF6884F2D78}" srcId="{81A3D66D-D5A3-46DB-B487-B679EB1DA3B5}" destId="{1FCD67E8-DF06-40F6-BB03-C4197563062A}" srcOrd="0" destOrd="0" parTransId="{819CADAC-1F6B-4E02-AE09-8B482B8D74D2}" sibTransId="{50F34EF3-CC6A-4671-8067-339B6241AE00}"/>
    <dgm:cxn modelId="{CC8B2103-4570-504C-B62B-191ABC6EC204}" type="presParOf" srcId="{3369A5A9-4484-490F-98C5-519A46EE55BA}" destId="{86D3C581-53B4-47DB-B5A5-81AF33A945F8}" srcOrd="0" destOrd="0" presId="urn:microsoft.com/office/officeart/2005/8/layout/cycle5"/>
    <dgm:cxn modelId="{4B731B5F-8385-FC46-9C3F-5C4EC532ECFB}" type="presParOf" srcId="{3369A5A9-4484-490F-98C5-519A46EE55BA}" destId="{725F21E0-B66A-4960-8D4D-455C0F0C7D78}" srcOrd="1" destOrd="0" presId="urn:microsoft.com/office/officeart/2005/8/layout/cycle5"/>
    <dgm:cxn modelId="{8EB6C1CE-C0D0-7249-8F3E-498834B995A2}" type="presParOf" srcId="{3369A5A9-4484-490F-98C5-519A46EE55BA}" destId="{142C76F7-28EC-45C7-A6F6-FF65E12BE7BE}" srcOrd="2" destOrd="0" presId="urn:microsoft.com/office/officeart/2005/8/layout/cycle5"/>
    <dgm:cxn modelId="{AADE1BC6-78DA-874B-BFA5-5B6E6D6EFB9A}" type="presParOf" srcId="{3369A5A9-4484-490F-98C5-519A46EE55BA}" destId="{1157D160-0683-4D1C-A2B6-736145C1CE96}" srcOrd="3" destOrd="0" presId="urn:microsoft.com/office/officeart/2005/8/layout/cycle5"/>
    <dgm:cxn modelId="{37E7CB4B-05BB-ED46-8213-3C2147768525}" type="presParOf" srcId="{3369A5A9-4484-490F-98C5-519A46EE55BA}" destId="{00B45B98-0EAF-43D7-97E3-9BDBFA6080B6}" srcOrd="4" destOrd="0" presId="urn:microsoft.com/office/officeart/2005/8/layout/cycle5"/>
    <dgm:cxn modelId="{382CB3DC-5A84-9143-B71F-CCF4EF24DD61}" type="presParOf" srcId="{3369A5A9-4484-490F-98C5-519A46EE55BA}" destId="{1AD5C931-1599-4E73-BCD5-55202B315075}"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3C581-53B4-47DB-B5A5-81AF33A945F8}">
      <dsp:nvSpPr>
        <dsp:cNvPr id="0" name=""/>
        <dsp:cNvSpPr/>
      </dsp:nvSpPr>
      <dsp:spPr>
        <a:xfrm>
          <a:off x="617605" y="550943"/>
          <a:ext cx="1587251" cy="1031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667969" y="601307"/>
        <a:ext cx="1486523" cy="930985"/>
      </dsp:txXfrm>
    </dsp:sp>
    <dsp:sp modelId="{142C76F7-28EC-45C7-A6F6-FF65E12BE7BE}">
      <dsp:nvSpPr>
        <dsp:cNvPr id="0" name=""/>
        <dsp:cNvSpPr/>
      </dsp:nvSpPr>
      <dsp:spPr>
        <a:xfrm>
          <a:off x="1411231" y="192031"/>
          <a:ext cx="1749537" cy="1749537"/>
        </a:xfrm>
        <a:custGeom>
          <a:avLst/>
          <a:gdLst/>
          <a:ahLst/>
          <a:cxnLst/>
          <a:rect l="0" t="0" r="0" b="0"/>
          <a:pathLst>
            <a:path>
              <a:moveTo>
                <a:pt x="368597" y="161318"/>
              </a:moveTo>
              <a:arcTo wR="874768" hR="874768" stAng="14078725" swAng="42425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57D160-0683-4D1C-A2B6-736145C1CE96}">
      <dsp:nvSpPr>
        <dsp:cNvPr id="0" name=""/>
        <dsp:cNvSpPr/>
      </dsp:nvSpPr>
      <dsp:spPr>
        <a:xfrm>
          <a:off x="2367142" y="550943"/>
          <a:ext cx="1587251" cy="1031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Research</a:t>
          </a:r>
          <a:endParaRPr lang="en-US" sz="2700" kern="1200" dirty="0"/>
        </a:p>
      </dsp:txBody>
      <dsp:txXfrm>
        <a:off x="2417506" y="601307"/>
        <a:ext cx="1486523" cy="930985"/>
      </dsp:txXfrm>
    </dsp:sp>
    <dsp:sp modelId="{1AD5C931-1599-4E73-BCD5-55202B315075}">
      <dsp:nvSpPr>
        <dsp:cNvPr id="0" name=""/>
        <dsp:cNvSpPr/>
      </dsp:nvSpPr>
      <dsp:spPr>
        <a:xfrm>
          <a:off x="1411231" y="192031"/>
          <a:ext cx="1749537" cy="1749537"/>
        </a:xfrm>
        <a:custGeom>
          <a:avLst/>
          <a:gdLst/>
          <a:ahLst/>
          <a:cxnLst/>
          <a:rect l="0" t="0" r="0" b="0"/>
          <a:pathLst>
            <a:path>
              <a:moveTo>
                <a:pt x="1380940" y="1588218"/>
              </a:moveTo>
              <a:arcTo wR="874768" hR="874768" stAng="3278725" swAng="42425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5/31/12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a:t>
            </a:fld>
            <a:endParaRPr lang="en-US"/>
          </a:p>
        </p:txBody>
      </p:sp>
    </p:spTree>
    <p:extLst>
      <p:ext uri="{BB962C8B-B14F-4D97-AF65-F5344CB8AC3E}">
        <p14:creationId xmlns:p14="http://schemas.microsoft.com/office/powerpoint/2010/main" val="234472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FAA312-AFB1-964B-BF1B-5FC246953510}"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A7C7F8-81D0-2343-9FFB-33CD7C76C989}"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endParaRPr lang="en-US" sz="1200" b="1"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56547C-65BD-A042-B719-34FD3447F357}"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2BC802-5045-5449-B2EE-271169A4F325}"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15</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Thoughts? 5-min exercise.</a:t>
            </a:r>
            <a:r>
              <a:rPr lang="en-US" baseline="0" dirty="0" smtClean="0">
                <a:solidFill>
                  <a:srgbClr val="FF0000"/>
                </a:solidFill>
                <a:ea typeface="+mn-ea"/>
              </a:rPr>
              <a:t> </a:t>
            </a:r>
            <a:endParaRPr lang="en-US" dirty="0" smtClean="0">
              <a:solidFill>
                <a:srgbClr val="FF0000"/>
              </a:solidFill>
              <a:ea typeface="+mn-ea"/>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89C6EF-C092-5F4D-9121-81BAE8B8ED17}"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6CBBCA-622F-3248-8DEC-5E7989401424}"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http://en.wikipedia.org/wiki/Image:S.Roerich_%22Shri_Jawaharlal_Nehru%22_1943.jpg</a:t>
            </a:r>
          </a:p>
          <a:p>
            <a:pPr eaLnBrk="1" fontAlgn="auto" hangingPunct="1">
              <a:spcBef>
                <a:spcPts val="0"/>
              </a:spcBef>
              <a:spcAft>
                <a:spcPts val="0"/>
              </a:spcAft>
              <a:defRPr/>
            </a:pPr>
            <a:r>
              <a:rPr lang="en-US" dirty="0" smtClean="0">
                <a:ea typeface="+mn-ea"/>
              </a:rPr>
              <a:t>1954: Upon visiting the </a:t>
            </a:r>
            <a:r>
              <a:rPr lang="en-US" dirty="0" err="1" smtClean="0">
                <a:ea typeface="+mn-ea"/>
              </a:rPr>
              <a:t>Nangal</a:t>
            </a:r>
            <a:r>
              <a:rPr lang="en-US" dirty="0" smtClean="0">
                <a:ea typeface="+mn-ea"/>
              </a:rPr>
              <a:t> Canal in Punjab and construction site of the </a:t>
            </a:r>
            <a:r>
              <a:rPr lang="en-US" dirty="0" err="1" smtClean="0">
                <a:ea typeface="+mn-ea"/>
              </a:rPr>
              <a:t>Bhakra</a:t>
            </a:r>
            <a:r>
              <a:rPr lang="en-US" dirty="0" smtClean="0">
                <a:ea typeface="+mn-ea"/>
              </a:rPr>
              <a:t> dam</a:t>
            </a:r>
          </a:p>
          <a:p>
            <a:pPr eaLnBrk="1" fontAlgn="auto" hangingPunct="1">
              <a:spcBef>
                <a:spcPts val="0"/>
              </a:spcBef>
              <a:spcAft>
                <a:spcPts val="0"/>
              </a:spcAft>
              <a:defRPr/>
            </a:pPr>
            <a:r>
              <a:rPr lang="en-US" dirty="0" smtClean="0">
                <a:ea typeface="+mn-ea"/>
              </a:rPr>
              <a:t>1958: At the annual meeting of the Central Board of Irrigation and Power.</a:t>
            </a:r>
            <a:endParaRPr lang="en-US" dirty="0" smtClean="0">
              <a:solidFill>
                <a:srgbClr val="FF0000"/>
              </a:solidFill>
              <a:ea typeface="+mn-ea"/>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B5638B-F8C3-704E-A504-80FBED3FCE24}"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89C6EF-C092-5F4D-9121-81BAE8B8ED17}"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lvl="0"/>
            <a:endParaRPr lang="en-US" sz="1200" kern="1200" dirty="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30D80C-8E8A-8F40-96AE-4F022717F07F}"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35D892E-2759-3642-A4BE-C840134C4D2C}"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endParaRPr lang="en-US"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C21640-5BA3-0940-BD2E-6D3BBD257C77}"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552AA8-0A17-CD4E-BE43-FBBAA597217C}"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Tx/>
              <a:buChar char="-"/>
              <a:defRPr/>
            </a:pP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8FE7E0-3A06-C849-ABED-AB7F5FC3BE6D}"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Tx/>
              <a:buChar char="-"/>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9B54C3-F399-BE4D-9CE6-7D5BB2B78813}"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http://</a:t>
            </a:r>
            <a:r>
              <a:rPr lang="en-US" dirty="0" err="1">
                <a:latin typeface="Calibri" charset="0"/>
              </a:rPr>
              <a:t>www.kickstart.org</a:t>
            </a:r>
            <a:r>
              <a:rPr lang="en-US" dirty="0">
                <a:latin typeface="Calibri" charset="0"/>
              </a:rPr>
              <a:t>/tech/technologies/micro-</a:t>
            </a:r>
            <a:r>
              <a:rPr lang="en-US" dirty="0" err="1">
                <a:latin typeface="Calibri" charset="0"/>
              </a:rPr>
              <a:t>irrigation.html</a:t>
            </a:r>
            <a:endParaRPr lang="en-US" dirty="0">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7B1034-7733-4048-86E2-4F01CDE18D00}"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Applications where AT are being useful</a:t>
            </a:r>
            <a:endParaRPr lang="en-US" dirty="0">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FEC9DF-9C0E-784F-AD81-9F5CE8984B72}"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2B5BF4-CB40-8345-9551-DA1BF868C138}"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2037D1-110F-C341-82AC-337A143BB238}"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65C735-5811-FF4A-BA36-10D6225DB495}"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C723F1-CCC5-6E4E-B361-AAB0AE44D4AD}"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i="1" dirty="0" smtClean="0">
              <a:solidFill>
                <a:srgbClr val="FF0000"/>
              </a:solidFill>
              <a:ea typeface="+mn-ea"/>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934484-01D2-7741-8D8A-E66618AEFFEE}"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spcBef>
                <a:spcPct val="0"/>
              </a:spcBef>
            </a:pPr>
            <a:endParaRPr lang="en-US">
              <a:latin typeface="Calibri" charset="0"/>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CAA78-6106-B44E-857B-45807F67B19F}"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009CDD-5A68-EE40-B5C3-263B900C79AF}"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34D93AF-1DD3-F847-A354-93D0222C14D1}"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40</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spcBef>
                <a:spcPct val="0"/>
              </a:spcBef>
            </a:pPr>
            <a:endParaRPr lang="en-US">
              <a:latin typeface="Calibri"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60B010-C925-1C43-ACF6-6461661660EF}" type="slidenum">
              <a:rPr lang="en-US">
                <a:latin typeface="Calibri" charset="0"/>
              </a:rPr>
              <a:pPr eaLnBrk="1" hangingPunct="1"/>
              <a:t>41</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42</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43</a:t>
            </a:fld>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3F7BBD-7A92-0B42-AEA0-01D2E3D89823}"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Alternative approach yields alternative solutions</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7682E6-DC83-9449-ABDB-999DF56A1E37}" type="slidenum">
              <a:rPr lang="en-US">
                <a:latin typeface="Calibri" charset="0"/>
              </a:rPr>
              <a:pPr eaLnBrk="1" hangingPunct="1"/>
              <a:t>45</a:t>
            </a:fld>
            <a:endParaRPr lang="en-US">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46</a:t>
            </a:fld>
            <a:endParaRPr lang="en-US">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514350" indent="-514350" eaLnBrk="1" hangingPunct="1">
              <a:spcBef>
                <a:spcPct val="0"/>
              </a:spcBef>
            </a:pPr>
            <a:endParaRPr lang="en-US" b="1">
              <a:latin typeface="Calibri"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3EA540-D444-9242-A4DE-483AC21D0AFC}" type="slidenum">
              <a:rPr lang="en-US">
                <a:latin typeface="Calibri" charset="0"/>
              </a:rPr>
              <a:pPr eaLnBrk="1" hangingPunct="1"/>
              <a:t>47</a:t>
            </a:fld>
            <a:endParaRPr lang="en-US">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1F8338-7BE7-AB4D-AC85-4570A77853F1}" type="slidenum">
              <a:rPr lang="en-US">
                <a:latin typeface="Calibri" charset="0"/>
              </a:rPr>
              <a:pPr eaLnBrk="1" hangingPunct="1"/>
              <a:t>48</a:t>
            </a:fld>
            <a:endParaRPr lang="en-US">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3143B3-CB73-BD42-872C-10A9D89E0037}" type="slidenum">
              <a:rPr lang="en-US">
                <a:latin typeface="Calibri" charset="0"/>
              </a:rPr>
              <a:pPr eaLnBrk="1" hangingPunct="1"/>
              <a:t>50</a:t>
            </a:fld>
            <a:endParaRPr lang="en-US">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3143B3-CB73-BD42-872C-10A9D89E0037}" type="slidenum">
              <a:rPr lang="en-US">
                <a:latin typeface="Calibri" charset="0"/>
              </a:rPr>
              <a:pPr eaLnBrk="1" hangingPunct="1"/>
              <a:t>51</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few points that I made then that I’d like to repeat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define your stance! Don’t use the term “development” loosely, define it. When you use the words T, P, D, understand what they mean!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Credit your sources, and this serves two objectives – 1. it makes your claims more credible, 2. it also transfers the blame to someone else </a:t>
            </a:r>
            <a:r>
              <a:rPr lang="en-US" baseline="0" dirty="0" smtClean="0">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3. Know the difference between causation and correlation.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4. But if there is one lesson we would definitely want you to take away from this course, especially, is to be able to see both sides. To understand that different views of development have different pros and cons, and that a technology can be seen as both positive and negative, e.g. with </a:t>
            </a:r>
            <a:r>
              <a:rPr lang="en-US" baseline="0" dirty="0" err="1" smtClean="0">
                <a:sym typeface="Wingdings"/>
              </a:rPr>
              <a:t>Bijker’s</a:t>
            </a:r>
            <a:r>
              <a:rPr lang="en-US" baseline="0" dirty="0" smtClean="0">
                <a:sym typeface="Wingdings"/>
              </a:rPr>
              <a:t> bicycle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6</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Tx/>
              <a:buChar char="-"/>
              <a:defRPr/>
            </a:pPr>
            <a:r>
              <a:rPr lang="en-US" dirty="0" smtClean="0">
                <a:solidFill>
                  <a:srgbClr val="FF0000"/>
                </a:solidFill>
                <a:ea typeface="+mn-ea"/>
              </a:rPr>
              <a:t> Source for graph: Vital Signs, World Watch Institute</a:t>
            </a: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FE97E68-A3AC-9A40-AC1E-52F4ACA6B735}"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b="1" dirty="0" smtClean="0">
              <a:solidFill>
                <a:srgbClr val="FF0000"/>
              </a:solidFill>
              <a:ea typeface="+mn-ea"/>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6A2C75-B93A-B74D-872A-19E10C50FDB4}"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buFontTx/>
              <a:buChar char="-"/>
            </a:pPr>
            <a:endParaRPr lang="en-US" dirty="0">
              <a:solidFill>
                <a:srgbClr val="FF0000"/>
              </a:solidFill>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F1A92D-FAB2-CB44-AF39-FB99BB3928B5}"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5/31/12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5/31/12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5/31/12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5/31/12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5/31/12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c/cd/S.Roerich_%22Shri_Jawaharlal_Nehru%22_1943.jp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481" y="1083324"/>
            <a:ext cx="4133234" cy="3549185"/>
          </a:xfrm>
        </p:spPr>
        <p:txBody>
          <a:bodyPr>
            <a:noAutofit/>
          </a:bodyPr>
          <a:lstStyle/>
          <a:p>
            <a:pPr algn="l"/>
            <a:r>
              <a:rPr lang="en-US" sz="5000" dirty="0" smtClean="0">
                <a:latin typeface="Adobe Caslon Pro"/>
                <a:ea typeface="+mn-ea"/>
                <a:cs typeface="Adobe Caslon Pro"/>
              </a:rPr>
              <a:t>Thinking </a:t>
            </a:r>
            <a:r>
              <a:rPr lang="en-US" sz="2000" dirty="0" smtClean="0">
                <a:latin typeface="Adobe Caslon Pro"/>
                <a:ea typeface="+mn-ea"/>
                <a:cs typeface="Adobe Caslon Pro"/>
              </a:rPr>
              <a:t>Small</a:t>
            </a:r>
            <a:endParaRPr lang="en-US" sz="5000"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1624239" cy="584776"/>
          </a:xfrm>
          <a:prstGeom prst="rect">
            <a:avLst/>
          </a:prstGeom>
          <a:noFill/>
        </p:spPr>
        <p:txBody>
          <a:bodyPr wrap="none" rtlCol="0">
            <a:spAutoFit/>
          </a:bodyPr>
          <a:lstStyle/>
          <a:p>
            <a:r>
              <a:rPr lang="en-US" sz="3200" dirty="0" smtClean="0">
                <a:latin typeface="Adobe Caslon Pro"/>
                <a:cs typeface="Adobe Caslon Pro"/>
              </a:rPr>
              <a:t>05.31.12</a:t>
            </a:r>
            <a:endParaRPr lang="en-US" sz="3200" dirty="0">
              <a:latin typeface="Adobe Caslon Pro"/>
              <a:cs typeface="Adobe Caslon Pro"/>
            </a:endParaRPr>
          </a:p>
        </p:txBody>
      </p:sp>
      <p:pic>
        <p:nvPicPr>
          <p:cNvPr id="6" name="Picture 5" descr="kareku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655638"/>
            <a:ext cx="7772400" cy="715962"/>
          </a:xfrm>
        </p:spPr>
        <p:txBody>
          <a:bodyPr>
            <a:normAutofit/>
          </a:bodyPr>
          <a:lstStyle/>
          <a:p>
            <a:r>
              <a:rPr lang="en-US" sz="3600" dirty="0"/>
              <a:t>Inputs: </a:t>
            </a:r>
            <a:r>
              <a:rPr lang="en-US" sz="3600" dirty="0" smtClean="0"/>
              <a:t>Irrigation and Water Supply</a:t>
            </a:r>
            <a:endParaRPr lang="en-US" sz="3600" dirty="0">
              <a:latin typeface="Franklin Gothic Book" charset="0"/>
            </a:endParaRPr>
          </a:p>
        </p:txBody>
      </p:sp>
      <p:sp>
        <p:nvSpPr>
          <p:cNvPr id="15363" name="Content Placeholder 2"/>
          <p:cNvSpPr>
            <a:spLocks noGrp="1"/>
          </p:cNvSpPr>
          <p:nvPr>
            <p:ph sz="quarter" idx="1"/>
          </p:nvPr>
        </p:nvSpPr>
        <p:spPr>
          <a:xfrm>
            <a:off x="609600" y="1600200"/>
            <a:ext cx="4191000" cy="4419600"/>
          </a:xfrm>
        </p:spPr>
        <p:txBody>
          <a:bodyPr>
            <a:normAutofit fontScale="85000" lnSpcReduction="10000"/>
          </a:bodyPr>
          <a:lstStyle/>
          <a:p>
            <a:pPr eaLnBrk="1" hangingPunct="1">
              <a:lnSpc>
                <a:spcPct val="130000"/>
              </a:lnSpc>
            </a:pPr>
            <a:r>
              <a:rPr lang="en-US" dirty="0">
                <a:latin typeface="Perpetua" charset="0"/>
              </a:rPr>
              <a:t>Water tables dropping 1 meter per year in Punjab</a:t>
            </a:r>
          </a:p>
          <a:p>
            <a:pPr eaLnBrk="1" hangingPunct="1">
              <a:lnSpc>
                <a:spcPct val="130000"/>
              </a:lnSpc>
            </a:pPr>
            <a:r>
              <a:rPr lang="en-US" dirty="0">
                <a:latin typeface="Perpetua" charset="0"/>
              </a:rPr>
              <a:t>Boreholes, </a:t>
            </a:r>
            <a:r>
              <a:rPr lang="en-US" dirty="0" smtClean="0">
                <a:latin typeface="Perpetua" charset="0"/>
              </a:rPr>
              <a:t>debt, </a:t>
            </a:r>
            <a:r>
              <a:rPr lang="en-US" dirty="0">
                <a:latin typeface="Perpetua" charset="0"/>
              </a:rPr>
              <a:t>and suicide</a:t>
            </a:r>
          </a:p>
          <a:p>
            <a:pPr eaLnBrk="1" hangingPunct="1">
              <a:lnSpc>
                <a:spcPct val="130000"/>
              </a:lnSpc>
            </a:pPr>
            <a:r>
              <a:rPr lang="en-US" dirty="0">
                <a:latin typeface="Perpetua" charset="0"/>
              </a:rPr>
              <a:t>Irrigation also has an impact on soil quality – in some regions leads to salinization or water-logging</a:t>
            </a:r>
          </a:p>
        </p:txBody>
      </p:sp>
      <p:pic>
        <p:nvPicPr>
          <p:cNvPr id="15364" name="Picture 4" descr="http://www.spraguephoto.com/stock/images/9000_9499/9127%20Farming%20India%2070-year-old%20Tangaya%20digging%20irrigation%20ditches%20on%20his%20land%20near%20Nagercoil%20Tamil%20Nad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1600200"/>
            <a:ext cx="2908300" cy="4495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925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609600"/>
            <a:ext cx="7772400" cy="762000"/>
          </a:xfrm>
        </p:spPr>
        <p:txBody>
          <a:bodyPr/>
          <a:lstStyle/>
          <a:p>
            <a:r>
              <a:rPr lang="en-US" sz="3600" dirty="0" smtClean="0"/>
              <a:t>Farmers Enmeshed in Global Markets</a:t>
            </a:r>
            <a:endParaRPr lang="en-US" sz="3600" dirty="0">
              <a:solidFill>
                <a:srgbClr val="FF0000"/>
              </a:solidFill>
              <a:latin typeface="Franklin Gothic Book" charset="0"/>
            </a:endParaRPr>
          </a:p>
        </p:txBody>
      </p:sp>
      <p:sp>
        <p:nvSpPr>
          <p:cNvPr id="18435" name="Content Placeholder 2"/>
          <p:cNvSpPr>
            <a:spLocks noGrp="1"/>
          </p:cNvSpPr>
          <p:nvPr>
            <p:ph sz="quarter" idx="1"/>
          </p:nvPr>
        </p:nvSpPr>
        <p:spPr>
          <a:xfrm>
            <a:off x="838200" y="1713210"/>
            <a:ext cx="7543800" cy="3733800"/>
          </a:xfrm>
        </p:spPr>
        <p:txBody>
          <a:bodyPr>
            <a:normAutofit fontScale="77500" lnSpcReduction="20000"/>
          </a:bodyPr>
          <a:lstStyle/>
          <a:p>
            <a:pPr eaLnBrk="1" hangingPunct="1">
              <a:lnSpc>
                <a:spcPct val="130000"/>
              </a:lnSpc>
            </a:pPr>
            <a:r>
              <a:rPr lang="en-US" dirty="0"/>
              <a:t>…over which they have little control</a:t>
            </a:r>
          </a:p>
          <a:p>
            <a:pPr eaLnBrk="1" hangingPunct="1">
              <a:lnSpc>
                <a:spcPct val="130000"/>
              </a:lnSpc>
            </a:pPr>
            <a:r>
              <a:rPr lang="en-US" dirty="0"/>
              <a:t>Seed and input suppliers - rising cost of oil (recently in 2007) means rising cost of </a:t>
            </a:r>
            <a:r>
              <a:rPr lang="en-US" dirty="0" smtClean="0"/>
              <a:t>fertilizers</a:t>
            </a:r>
            <a:endParaRPr lang="en-US" dirty="0"/>
          </a:p>
          <a:p>
            <a:pPr eaLnBrk="1" hangingPunct="1">
              <a:lnSpc>
                <a:spcPct val="130000"/>
              </a:lnSpc>
            </a:pPr>
            <a:r>
              <a:rPr lang="en-US" dirty="0"/>
              <a:t>Taking out loans to pay for seeds and inputs (sometimes at very high interest rates) leading to debt</a:t>
            </a:r>
          </a:p>
          <a:p>
            <a:pPr eaLnBrk="1" hangingPunct="1">
              <a:lnSpc>
                <a:spcPct val="130000"/>
              </a:lnSpc>
            </a:pPr>
            <a:r>
              <a:rPr lang="en-US" i="1" dirty="0"/>
              <a:t>National policies change in India</a:t>
            </a:r>
            <a:r>
              <a:rPr lang="en-US" dirty="0"/>
              <a:t> - decreasing support for agriculture, decline of institutional loans, subsidies for fertilizers (except urea) are eliminated in 1992</a:t>
            </a:r>
          </a:p>
        </p:txBody>
      </p:sp>
    </p:spTree>
    <p:extLst>
      <p:ext uri="{BB962C8B-B14F-4D97-AF65-F5344CB8AC3E}">
        <p14:creationId xmlns:p14="http://schemas.microsoft.com/office/powerpoint/2010/main" val="106273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Other Consequences</a:t>
            </a:r>
            <a:endParaRPr lang="en-US" dirty="0">
              <a:solidFill>
                <a:schemeClr val="tx1">
                  <a:lumMod val="50000"/>
                  <a:lumOff val="50000"/>
                </a:schemeClr>
              </a:solidFill>
              <a:ea typeface="+mj-ea"/>
            </a:endParaRPr>
          </a:p>
        </p:txBody>
      </p:sp>
      <p:sp>
        <p:nvSpPr>
          <p:cNvPr id="7" name="Content Placeholder 2"/>
          <p:cNvSpPr txBox="1">
            <a:spLocks/>
          </p:cNvSpPr>
          <p:nvPr/>
        </p:nvSpPr>
        <p:spPr>
          <a:xfrm>
            <a:off x="663548" y="1859549"/>
            <a:ext cx="7543800" cy="30849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Adobe Caslon Pro"/>
                <a:ea typeface="+mn-ea"/>
                <a:cs typeface="Adobe Caslon Pro"/>
              </a:defRPr>
            </a:lvl1pPr>
            <a:lvl2pPr marL="742950" indent="-285750" algn="l" defTabSz="457200" rtl="0" eaLnBrk="1" latinLnBrk="0" hangingPunct="1">
              <a:spcBef>
                <a:spcPct val="20000"/>
              </a:spcBef>
              <a:buFont typeface="Arial"/>
              <a:buChar char="–"/>
              <a:defRPr sz="2600" b="0" i="0" kern="1200">
                <a:solidFill>
                  <a:schemeClr val="tx1"/>
                </a:solidFill>
                <a:latin typeface="Adobe Caslon Pro"/>
                <a:ea typeface="+mn-ea"/>
                <a:cs typeface="Adobe Caslon Pro"/>
              </a:defRPr>
            </a:lvl2pPr>
            <a:lvl3pPr marL="1143000" indent="-228600" algn="l" defTabSz="457200" rtl="0" eaLnBrk="1" latinLnBrk="0" hangingPunct="1">
              <a:spcBef>
                <a:spcPct val="20000"/>
              </a:spcBef>
              <a:buFont typeface="Arial"/>
              <a:buChar char="•"/>
              <a:defRPr sz="2400" b="0" i="0" kern="1200">
                <a:solidFill>
                  <a:schemeClr val="tx1"/>
                </a:solidFill>
                <a:latin typeface="Adobe Caslon Pro"/>
                <a:ea typeface="+mn-ea"/>
                <a:cs typeface="Adobe Caslon Pro"/>
              </a:defRPr>
            </a:lvl3pPr>
            <a:lvl4pPr marL="16002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4pPr>
            <a:lvl5pPr marL="20574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b="1" dirty="0"/>
          </a:p>
        </p:txBody>
      </p:sp>
      <p:sp>
        <p:nvSpPr>
          <p:cNvPr id="4" name="Content Placeholder 2"/>
          <p:cNvSpPr>
            <a:spLocks noGrp="1"/>
          </p:cNvSpPr>
          <p:nvPr>
            <p:ph sz="quarter" idx="1"/>
          </p:nvPr>
        </p:nvSpPr>
        <p:spPr>
          <a:xfrm>
            <a:off x="692416" y="2481501"/>
            <a:ext cx="7848600" cy="3328447"/>
          </a:xfrm>
        </p:spPr>
        <p:txBody>
          <a:bodyPr>
            <a:normAutofit/>
          </a:bodyPr>
          <a:lstStyle/>
          <a:p>
            <a:pPr eaLnBrk="1" hangingPunct="1">
              <a:lnSpc>
                <a:spcPct val="130000"/>
              </a:lnSpc>
            </a:pPr>
            <a:r>
              <a:rPr lang="en-US" sz="2400" dirty="0" smtClean="0">
                <a:latin typeface="Adobe Caslon Pro"/>
                <a:cs typeface="Adobe Caslon Pro"/>
              </a:rPr>
              <a:t>Pollution from pesticides and fertilizers</a:t>
            </a:r>
            <a:endParaRPr lang="en-US" sz="2400" dirty="0">
              <a:latin typeface="Adobe Caslon Pro"/>
              <a:cs typeface="Adobe Caslon Pro"/>
            </a:endParaRPr>
          </a:p>
          <a:p>
            <a:pPr eaLnBrk="1" hangingPunct="1">
              <a:lnSpc>
                <a:spcPct val="130000"/>
              </a:lnSpc>
            </a:pPr>
            <a:r>
              <a:rPr lang="en-US" sz="2400" dirty="0" smtClean="0">
                <a:latin typeface="Adobe Caslon Pro"/>
                <a:cs typeface="Adobe Caslon Pro"/>
              </a:rPr>
              <a:t>Departure of the self-sufficient farm</a:t>
            </a:r>
          </a:p>
        </p:txBody>
      </p:sp>
    </p:spTree>
    <p:extLst>
      <p:ext uri="{BB962C8B-B14F-4D97-AF65-F5344CB8AC3E}">
        <p14:creationId xmlns:p14="http://schemas.microsoft.com/office/powerpoint/2010/main" val="3174742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200"/>
            <a:ext cx="7772400" cy="715962"/>
          </a:xfrm>
        </p:spPr>
        <p:txBody>
          <a:bodyPr>
            <a:noAutofit/>
          </a:bodyPr>
          <a:lstStyle/>
          <a:p>
            <a:pPr eaLnBrk="1" fontAlgn="auto" hangingPunct="1">
              <a:spcAft>
                <a:spcPts val="0"/>
              </a:spcAft>
              <a:defRPr/>
            </a:pPr>
            <a:r>
              <a:rPr lang="en-US" sz="3600" dirty="0" smtClean="0">
                <a:ea typeface="+mj-ea"/>
              </a:rPr>
              <a:t>Modernization Paradigm/ </a:t>
            </a:r>
            <a:br>
              <a:rPr lang="en-US" sz="3600" dirty="0" smtClean="0">
                <a:ea typeface="+mj-ea"/>
              </a:rPr>
            </a:br>
            <a:r>
              <a:rPr lang="en-US" sz="3600" dirty="0" smtClean="0">
                <a:ea typeface="+mj-ea"/>
              </a:rPr>
              <a:t>Neoclassical Economic Growth Model</a:t>
            </a:r>
            <a:endParaRPr lang="en-US" sz="36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3446386566"/>
              </p:ext>
            </p:extLst>
          </p:nvPr>
        </p:nvGraphicFramePr>
        <p:xfrm>
          <a:off x="533400" y="1266687"/>
          <a:ext cx="8305800" cy="5256631"/>
        </p:xfrm>
        <a:graphic>
          <a:graphicData uri="http://schemas.openxmlformats.org/drawingml/2006/table">
            <a:tbl>
              <a:tblPr firstRow="1" bandRow="1">
                <a:tableStyleId>{5C22544A-7EE6-4342-B048-85BDC9FD1C3A}</a:tableStyleId>
              </a:tblPr>
              <a:tblGrid>
                <a:gridCol w="2260600"/>
                <a:gridCol w="6045200"/>
              </a:tblGrid>
              <a:tr h="532191">
                <a:tc>
                  <a:txBody>
                    <a:bodyPr/>
                    <a:lstStyle/>
                    <a:p>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Green Revolution</a:t>
                      </a:r>
                      <a:endParaRPr lang="en-US" sz="2000" dirty="0">
                        <a:latin typeface="Adobe Caslon Pro"/>
                        <a:cs typeface="Adobe Caslon Pro"/>
                      </a:endParaRPr>
                    </a:p>
                  </a:txBody>
                  <a:tcPr marT="45713" marB="45713"/>
                </a:tc>
              </a:tr>
              <a:tr h="319968">
                <a:tc>
                  <a:txBody>
                    <a:bodyPr/>
                    <a:lstStyle/>
                    <a:p>
                      <a:r>
                        <a:rPr lang="en-US" sz="2000" b="0" i="0" dirty="0" smtClean="0">
                          <a:latin typeface="Helvetica Neue Bold Condensed"/>
                          <a:cs typeface="Helvetica Neue Bold Condensed"/>
                        </a:rPr>
                        <a:t>Who is doing the development</a:t>
                      </a:r>
                    </a:p>
                  </a:txBody>
                  <a:tcPr marT="45724" marB="45724"/>
                </a:tc>
                <a:tc>
                  <a:txBody>
                    <a:bodyPr/>
                    <a:lstStyle/>
                    <a:p>
                      <a:endParaRPr lang="en-US" sz="2000" dirty="0">
                        <a:latin typeface="Adobe Caslon Pro"/>
                        <a:cs typeface="Adobe Caslon Pro"/>
                      </a:endParaRPr>
                    </a:p>
                  </a:txBody>
                  <a:tcPr marT="45713" marB="45713"/>
                </a:tc>
              </a:tr>
              <a:tr h="5317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latin typeface="Helvetica Neue Bold Condensed"/>
                          <a:cs typeface="Helvetica Neue Bold Condensed"/>
                        </a:rPr>
                        <a:t>What/Who is being developed</a:t>
                      </a: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Proximate change</a:t>
                      </a:r>
                      <a:r>
                        <a:rPr lang="en-US" sz="2000" b="0" i="0" baseline="0" dirty="0" smtClean="0">
                          <a:latin typeface="Helvetica Neue Bold Condensed"/>
                          <a:cs typeface="Helvetica Neue Bold Condensed"/>
                        </a:rPr>
                        <a:t> (short-term) to be brought about</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The eventual outcome</a:t>
                      </a:r>
                      <a:r>
                        <a:rPr lang="en-US" sz="2000" b="0" i="0" baseline="0" dirty="0" smtClean="0">
                          <a:latin typeface="Helvetica Neue Bold Condensed"/>
                          <a:cs typeface="Helvetica Neue Bold Condensed"/>
                        </a:rPr>
                        <a:t> or </a:t>
                      </a:r>
                      <a:r>
                        <a:rPr lang="en-US" sz="2000" b="0" i="0" dirty="0" smtClean="0">
                          <a:latin typeface="Helvetica Neue Bold Condensed"/>
                          <a:cs typeface="Helvetica Neue Bold Condensed"/>
                        </a:rPr>
                        <a:t>development</a:t>
                      </a:r>
                      <a:r>
                        <a:rPr lang="en-US" sz="2000" b="0" i="0" baseline="0" dirty="0" smtClean="0">
                          <a:latin typeface="Helvetica Neue Bold Condensed"/>
                          <a:cs typeface="Helvetica Neue Bold Condensed"/>
                        </a:rPr>
                        <a:t> to accomplish</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Mechanism for bringing about this</a:t>
                      </a:r>
                      <a:r>
                        <a:rPr lang="en-US" sz="2000" b="0" i="0" baseline="0" dirty="0" smtClean="0">
                          <a:latin typeface="Helvetica Neue Bold Condensed"/>
                          <a:cs typeface="Helvetica Neue Bold Condensed"/>
                        </a:rPr>
                        <a:t> change</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bl>
          </a:graphicData>
        </a:graphic>
      </p:graphicFrame>
    </p:spTree>
    <p:extLst>
      <p:ext uri="{BB962C8B-B14F-4D97-AF65-F5344CB8AC3E}">
        <p14:creationId xmlns:p14="http://schemas.microsoft.com/office/powerpoint/2010/main" val="30995637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normAutofit/>
          </a:bodyPr>
          <a:lstStyle/>
          <a:p>
            <a:pPr eaLnBrk="1" fontAlgn="auto" hangingPunct="1">
              <a:spcAft>
                <a:spcPts val="0"/>
              </a:spcAft>
              <a:defRPr/>
            </a:pPr>
            <a:r>
              <a:rPr lang="en-US" dirty="0" smtClean="0">
                <a:ea typeface="+mj-ea"/>
              </a:rPr>
              <a:t>Remember these?</a:t>
            </a:r>
            <a:endParaRPr lang="en-US" dirty="0">
              <a:ea typeface="+mj-ea"/>
            </a:endParaRPr>
          </a:p>
        </p:txBody>
      </p:sp>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000" b="1" dirty="0">
                <a:latin typeface="Adobe Caslon Pro"/>
                <a:cs typeface="Adobe Caslon Pro"/>
              </a:rPr>
              <a:t>Technological Determinism –</a:t>
            </a:r>
            <a:r>
              <a:rPr lang="en-US" sz="2000" dirty="0">
                <a:latin typeface="Adobe Caslon Pro"/>
                <a:cs typeface="Adobe Caslon Pro"/>
              </a:rPr>
              <a:t> what is the story that is told about the origins of this artifact/system/process?</a:t>
            </a:r>
          </a:p>
          <a:p>
            <a:pPr eaLnBrk="1" hangingPunct="1">
              <a:lnSpc>
                <a:spcPct val="120000"/>
              </a:lnSpc>
            </a:pPr>
            <a:r>
              <a:rPr lang="en-US" sz="2000" b="1" dirty="0">
                <a:latin typeface="Adobe Caslon Pro"/>
                <a:cs typeface="Adobe Caslon Pro"/>
              </a:rPr>
              <a:t>Relevant </a:t>
            </a:r>
            <a:r>
              <a:rPr lang="en-US" sz="2000" b="1" dirty="0" smtClean="0">
                <a:latin typeface="Adobe Caslon Pro"/>
                <a:cs typeface="Adobe Caslon Pro"/>
              </a:rPr>
              <a:t>Social Groups</a:t>
            </a:r>
            <a:r>
              <a:rPr lang="en-US" sz="2000" dirty="0" smtClean="0">
                <a:latin typeface="Adobe Caslon Pro"/>
                <a:cs typeface="Adobe Caslon Pro"/>
              </a:rPr>
              <a:t> </a:t>
            </a:r>
            <a:r>
              <a:rPr lang="en-US" sz="2000" dirty="0">
                <a:latin typeface="Adobe Caslon Pro"/>
                <a:cs typeface="Adobe Caslon Pro"/>
              </a:rPr>
              <a:t>– </a:t>
            </a:r>
            <a:r>
              <a:rPr lang="en-US" sz="2000" dirty="0" smtClean="0">
                <a:latin typeface="Adobe Caslon Pro"/>
                <a:cs typeface="Adobe Caslon Pro"/>
              </a:rPr>
              <a:t>What </a:t>
            </a:r>
            <a:r>
              <a:rPr lang="en-US" sz="2000" dirty="0">
                <a:latin typeface="Adobe Caslon Pro"/>
                <a:cs typeface="Adobe Caslon Pro"/>
              </a:rPr>
              <a:t>groups have a stake in the development, diffusion, and use of the technology in question?</a:t>
            </a:r>
          </a:p>
          <a:p>
            <a:pPr eaLnBrk="1" hangingPunct="1">
              <a:lnSpc>
                <a:spcPct val="120000"/>
              </a:lnSpc>
            </a:pPr>
            <a:r>
              <a:rPr lang="en-US" sz="2000" b="1" dirty="0">
                <a:latin typeface="Adobe Caslon Pro"/>
                <a:cs typeface="Adobe Caslon Pro"/>
              </a:rPr>
              <a:t>Interpretive Flexibility – </a:t>
            </a:r>
            <a:r>
              <a:rPr lang="en-US" sz="2000" dirty="0" smtClean="0">
                <a:latin typeface="Adobe Caslon Pro"/>
                <a:cs typeface="Adobe Caslon Pro"/>
              </a:rPr>
              <a:t>Are </a:t>
            </a:r>
            <a:r>
              <a:rPr lang="en-US" sz="2000" dirty="0">
                <a:latin typeface="Adobe Caslon Pro"/>
                <a:cs typeface="Adobe Caslon Pro"/>
              </a:rPr>
              <a:t>there differences of opinion about whether the technology is </a:t>
            </a:r>
            <a:r>
              <a:rPr lang="ja-JP" altLang="en-US" sz="2000" dirty="0">
                <a:latin typeface="Adobe Caslon Pro"/>
                <a:cs typeface="Adobe Caslon Pro"/>
              </a:rPr>
              <a:t>‘</a:t>
            </a:r>
            <a:r>
              <a:rPr lang="en-US" sz="2000" dirty="0">
                <a:latin typeface="Adobe Caslon Pro"/>
                <a:cs typeface="Adobe Caslon Pro"/>
              </a:rPr>
              <a:t>working</a:t>
            </a:r>
            <a:r>
              <a:rPr lang="ja-JP" altLang="en-US" sz="2000" dirty="0" smtClean="0">
                <a:latin typeface="Adobe Caslon Pro"/>
                <a:cs typeface="Adobe Caslon Pro"/>
              </a:rPr>
              <a:t>’</a:t>
            </a:r>
            <a:r>
              <a:rPr lang="en-US" sz="2000" dirty="0" smtClean="0">
                <a:latin typeface="Adobe Caslon Pro"/>
                <a:cs typeface="Adobe Caslon Pro"/>
              </a:rPr>
              <a:t>or </a:t>
            </a:r>
            <a:r>
              <a:rPr lang="en-US" sz="2000" dirty="0">
                <a:latin typeface="Adobe Caslon Pro"/>
                <a:cs typeface="Adobe Caslon Pro"/>
              </a:rPr>
              <a:t>not?  What priorities, concerns, interests are revealed by these different interpretations?</a:t>
            </a:r>
            <a:endParaRPr lang="en-US" sz="2000" b="1" dirty="0">
              <a:latin typeface="Adobe Caslon Pro"/>
              <a:cs typeface="Adobe Caslon Pro"/>
            </a:endParaRPr>
          </a:p>
          <a:p>
            <a:pPr eaLnBrk="1" hangingPunct="1">
              <a:lnSpc>
                <a:spcPct val="120000"/>
              </a:lnSpc>
            </a:pPr>
            <a:r>
              <a:rPr lang="en-US" sz="2000" b="1" dirty="0">
                <a:latin typeface="Adobe Caslon Pro"/>
                <a:cs typeface="Adobe Caslon Pro"/>
              </a:rPr>
              <a:t>Closure</a:t>
            </a:r>
            <a:r>
              <a:rPr lang="en-US" sz="2000" dirty="0">
                <a:latin typeface="Adobe Caslon Pro"/>
                <a:cs typeface="Adobe Caslon Pro"/>
              </a:rPr>
              <a:t> – </a:t>
            </a:r>
            <a:r>
              <a:rPr lang="en-US" sz="2000" dirty="0" smtClean="0">
                <a:latin typeface="Adobe Caslon Pro"/>
                <a:cs typeface="Adobe Caslon Pro"/>
              </a:rPr>
              <a:t>Was </a:t>
            </a:r>
            <a:r>
              <a:rPr lang="en-US" sz="2000" dirty="0">
                <a:latin typeface="Adobe Caslon Pro"/>
                <a:cs typeface="Adobe Caslon Pro"/>
              </a:rPr>
              <a:t>there a debate about the technology that was resolved?  How was it resolved?</a:t>
            </a:r>
          </a:p>
          <a:p>
            <a:pPr eaLnBrk="1" hangingPunct="1">
              <a:lnSpc>
                <a:spcPct val="120000"/>
              </a:lnSpc>
            </a:pPr>
            <a:r>
              <a:rPr lang="en-US" sz="2000" b="1" dirty="0">
                <a:latin typeface="Adobe Caslon Pro"/>
                <a:cs typeface="Adobe Caslon Pro"/>
              </a:rPr>
              <a:t>Black-boxing – </a:t>
            </a:r>
            <a:r>
              <a:rPr lang="en-US" sz="2000" dirty="0" smtClean="0">
                <a:latin typeface="Adobe Caslon Pro"/>
                <a:cs typeface="Adobe Caslon Pro"/>
              </a:rPr>
              <a:t>What </a:t>
            </a:r>
            <a:r>
              <a:rPr lang="en-US" sz="2000" dirty="0">
                <a:latin typeface="Adobe Caslon Pro"/>
                <a:cs typeface="Adobe Caslon Pro"/>
              </a:rPr>
              <a:t>elements of infrastructure are being overlooked?  What are the necessary components to keep this system functional?</a:t>
            </a:r>
            <a:endParaRPr lang="en-US" sz="2000" b="1" dirty="0">
              <a:latin typeface="Adobe Caslon Pro"/>
              <a:cs typeface="Adobe Caslon Pro"/>
            </a:endParaRPr>
          </a:p>
        </p:txBody>
      </p:sp>
    </p:spTree>
    <p:extLst>
      <p:ext uri="{BB962C8B-B14F-4D97-AF65-F5344CB8AC3E}">
        <p14:creationId xmlns:p14="http://schemas.microsoft.com/office/powerpoint/2010/main" val="2699757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Why the Green Revolution?</a:t>
            </a:r>
            <a:endParaRPr lang="en-US" dirty="0">
              <a:solidFill>
                <a:srgbClr val="E47200"/>
              </a:solidFill>
            </a:endParaRPr>
          </a:p>
        </p:txBody>
      </p:sp>
      <p:sp>
        <p:nvSpPr>
          <p:cNvPr id="4" name="Content Placeholder 4"/>
          <p:cNvSpPr txBox="1">
            <a:spLocks/>
          </p:cNvSpPr>
          <p:nvPr/>
        </p:nvSpPr>
        <p:spPr>
          <a:xfrm>
            <a:off x="1085850" y="2520950"/>
            <a:ext cx="7305675" cy="2066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50000"/>
              </a:lnSpc>
              <a:buFont typeface="+mj-lt"/>
              <a:buAutoNum type="arabicPeriod"/>
            </a:pPr>
            <a:r>
              <a:rPr lang="en-US" sz="2800" dirty="0" smtClean="0">
                <a:latin typeface="Adobe Caslon Pro"/>
                <a:cs typeface="Adobe Caslon Pro"/>
              </a:rPr>
              <a:t>The chance to think about equity</a:t>
            </a:r>
          </a:p>
          <a:p>
            <a:pPr marL="514350" indent="-514350">
              <a:lnSpc>
                <a:spcPct val="150000"/>
              </a:lnSpc>
              <a:buFont typeface="+mj-lt"/>
              <a:buAutoNum type="arabicPeriod"/>
            </a:pPr>
            <a:r>
              <a:rPr lang="en-US" sz="2800" dirty="0" smtClean="0">
                <a:latin typeface="Adobe Caslon Pro"/>
                <a:cs typeface="Adobe Caslon Pro"/>
              </a:rPr>
              <a:t>Tremendous global impact</a:t>
            </a:r>
          </a:p>
          <a:p>
            <a:pPr marL="514350" indent="-514350">
              <a:lnSpc>
                <a:spcPct val="150000"/>
              </a:lnSpc>
              <a:buFont typeface="+mj-lt"/>
              <a:buAutoNum type="arabicPeriod"/>
            </a:pPr>
            <a:r>
              <a:rPr lang="en-US" sz="2800" dirty="0" smtClean="0">
                <a:latin typeface="Adobe Caslon Pro"/>
                <a:cs typeface="Adobe Caslon Pro"/>
              </a:rPr>
              <a:t>Enough time has passed</a:t>
            </a:r>
            <a:endParaRPr lang="en-US" sz="2400" dirty="0">
              <a:latin typeface="Adobe Caslon Pro"/>
              <a:cs typeface="Adobe Caslon Pro"/>
            </a:endParaRPr>
          </a:p>
        </p:txBody>
      </p:sp>
    </p:spTree>
    <p:extLst>
      <p:ext uri="{BB962C8B-B14F-4D97-AF65-F5344CB8AC3E}">
        <p14:creationId xmlns:p14="http://schemas.microsoft.com/office/powerpoint/2010/main" val="1430216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1676400" y="2897146"/>
            <a:ext cx="7467600" cy="1063708"/>
          </a:xfrm>
        </p:spPr>
        <p:txBody>
          <a:bodyPr>
            <a:noAutofit/>
          </a:bodyPr>
          <a:lstStyle/>
          <a:p>
            <a:pPr marL="0" indent="0" eaLnBrk="1" hangingPunct="1">
              <a:lnSpc>
                <a:spcPct val="120000"/>
              </a:lnSpc>
              <a:buNone/>
            </a:pPr>
            <a:r>
              <a:rPr lang="en-US" sz="2800" dirty="0">
                <a:latin typeface="Adobe Caslon Pro"/>
                <a:cs typeface="Adobe Caslon Pro"/>
              </a:rPr>
              <a:t>H</a:t>
            </a:r>
            <a:r>
              <a:rPr lang="en-US" sz="2800" dirty="0" smtClean="0">
                <a:latin typeface="Adobe Caslon Pro"/>
                <a:cs typeface="Adobe Caslon Pro"/>
              </a:rPr>
              <a:t>ow </a:t>
            </a:r>
            <a:r>
              <a:rPr lang="en-US" sz="2800" dirty="0">
                <a:latin typeface="Adobe Caslon Pro"/>
                <a:cs typeface="Adobe Caslon Pro"/>
              </a:rPr>
              <a:t>would you advise </a:t>
            </a:r>
            <a:r>
              <a:rPr lang="en-US" sz="2800" dirty="0" smtClean="0">
                <a:latin typeface="Adobe Caslon Pro"/>
                <a:cs typeface="Adobe Caslon Pro"/>
              </a:rPr>
              <a:t>today’s </a:t>
            </a:r>
            <a:r>
              <a:rPr lang="en-US" sz="2800" dirty="0">
                <a:latin typeface="Adobe Caslon Pro"/>
                <a:cs typeface="Adobe Caslon Pro"/>
              </a:rPr>
              <a:t>efforts to accomplish a new Green </a:t>
            </a:r>
            <a:r>
              <a:rPr lang="en-US" sz="2800" dirty="0" smtClean="0">
                <a:latin typeface="Adobe Caslon Pro"/>
                <a:cs typeface="Adobe Caslon Pro"/>
              </a:rPr>
              <a:t>Revolution?</a:t>
            </a:r>
            <a:endParaRPr lang="en-US" sz="2800" dirty="0">
              <a:latin typeface="Adobe Caslon Pro"/>
              <a:cs typeface="Adobe Caslon Pro"/>
            </a:endParaRPr>
          </a:p>
        </p:txBody>
      </p:sp>
      <p:sp>
        <p:nvSpPr>
          <p:cNvPr id="3" name="Title 2"/>
          <p:cNvSpPr>
            <a:spLocks noGrp="1"/>
          </p:cNvSpPr>
          <p:nvPr>
            <p:ph type="title"/>
          </p:nvPr>
        </p:nvSpPr>
        <p:spPr/>
        <p:txBody>
          <a:bodyPr/>
          <a:lstStyle/>
          <a:p>
            <a:r>
              <a:rPr lang="en-US" dirty="0" smtClean="0"/>
              <a:t>Green Revolution 2.0</a:t>
            </a:r>
            <a:endParaRPr lang="en-US" dirty="0"/>
          </a:p>
        </p:txBody>
      </p:sp>
    </p:spTree>
    <p:extLst>
      <p:ext uri="{BB962C8B-B14F-4D97-AF65-F5344CB8AC3E}">
        <p14:creationId xmlns:p14="http://schemas.microsoft.com/office/powerpoint/2010/main" val="2203482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sz="quarter" idx="1"/>
          </p:nvPr>
        </p:nvSpPr>
        <p:spPr>
          <a:xfrm>
            <a:off x="914400" y="1806477"/>
            <a:ext cx="7315200" cy="2785818"/>
          </a:xfrm>
        </p:spPr>
        <p:txBody>
          <a:bodyPr>
            <a:noAutofit/>
          </a:bodyPr>
          <a:lstStyle/>
          <a:p>
            <a:pPr eaLnBrk="1" hangingPunct="1">
              <a:lnSpc>
                <a:spcPct val="130000"/>
              </a:lnSpc>
            </a:pPr>
            <a:r>
              <a:rPr lang="en-US" sz="2400" dirty="0" smtClean="0">
                <a:latin typeface="Adobe Caslon Pro"/>
                <a:cs typeface="Adobe Caslon Pro"/>
              </a:rPr>
              <a:t>Large projects have large-scale impact…</a:t>
            </a:r>
            <a:endParaRPr lang="en-US" sz="2400" dirty="0">
              <a:latin typeface="Adobe Caslon Pro"/>
              <a:cs typeface="Adobe Caslon Pro"/>
            </a:endParaRPr>
          </a:p>
          <a:p>
            <a:pPr eaLnBrk="1" hangingPunct="1">
              <a:lnSpc>
                <a:spcPct val="130000"/>
              </a:lnSpc>
            </a:pPr>
            <a:r>
              <a:rPr lang="en-US" sz="2400" dirty="0" smtClean="0">
                <a:latin typeface="Adobe Caslon Pro"/>
                <a:cs typeface="Adobe Caslon Pro"/>
              </a:rPr>
              <a:t>but the unanticipated consequences are also large-scale.</a:t>
            </a:r>
            <a:endParaRPr lang="en-US" sz="2400" dirty="0">
              <a:latin typeface="Adobe Caslon Pro"/>
              <a:cs typeface="Adobe Caslon Pro"/>
            </a:endParaRPr>
          </a:p>
          <a:p>
            <a:pPr eaLnBrk="1" hangingPunct="1">
              <a:lnSpc>
                <a:spcPct val="130000"/>
              </a:lnSpc>
            </a:pPr>
            <a:r>
              <a:rPr lang="en-US" sz="2400" dirty="0" smtClean="0">
                <a:latin typeface="Adobe Caslon Pro"/>
                <a:cs typeface="Adobe Caslon Pro"/>
              </a:rPr>
              <a:t>Poor countries depend on foreign partners for necessary resources. </a:t>
            </a:r>
            <a:endParaRPr lang="en-US" sz="2400" dirty="0">
              <a:latin typeface="Adobe Caslon Pro"/>
              <a:cs typeface="Adobe Caslon Pro"/>
            </a:endParaRPr>
          </a:p>
          <a:p>
            <a:pPr eaLnBrk="1" hangingPunct="1">
              <a:lnSpc>
                <a:spcPct val="130000"/>
              </a:lnSpc>
            </a:pPr>
            <a:r>
              <a:rPr lang="en-US" sz="2400" dirty="0">
                <a:latin typeface="Adobe Caslon Pro"/>
                <a:cs typeface="Adobe Caslon Pro"/>
              </a:rPr>
              <a:t>Centralized projects compel mass </a:t>
            </a:r>
            <a:r>
              <a:rPr lang="en-US" sz="2400" dirty="0" smtClean="0">
                <a:latin typeface="Adobe Caslon Pro"/>
                <a:cs typeface="Adobe Caslon Pro"/>
              </a:rPr>
              <a:t>movement. </a:t>
            </a:r>
            <a:endParaRPr lang="en-US" sz="2400" dirty="0">
              <a:latin typeface="Adobe Caslon Pro"/>
              <a:cs typeface="Adobe Caslon Pro"/>
            </a:endParaRPr>
          </a:p>
        </p:txBody>
      </p:sp>
      <p:sp>
        <p:nvSpPr>
          <p:cNvPr id="3" name="Title 2"/>
          <p:cNvSpPr>
            <a:spLocks noGrp="1"/>
          </p:cNvSpPr>
          <p:nvPr>
            <p:ph type="title"/>
          </p:nvPr>
        </p:nvSpPr>
        <p:spPr/>
        <p:txBody>
          <a:bodyPr/>
          <a:lstStyle/>
          <a:p>
            <a:r>
              <a:rPr lang="en-US" dirty="0" smtClean="0"/>
              <a:t>The Problem of Scale</a:t>
            </a:r>
            <a:endParaRPr lang="en-US" dirty="0"/>
          </a:p>
        </p:txBody>
      </p:sp>
    </p:spTree>
    <p:extLst>
      <p:ext uri="{BB962C8B-B14F-4D97-AF65-F5344CB8AC3E}">
        <p14:creationId xmlns:p14="http://schemas.microsoft.com/office/powerpoint/2010/main" val="1782626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Image:S.Roerich &quot;Shri Jawaharlal Nehru&quot; 19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176875"/>
            <a:ext cx="2733675" cy="457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Box 4"/>
          <p:cNvSpPr txBox="1">
            <a:spLocks noChangeArrowheads="1"/>
          </p:cNvSpPr>
          <p:nvPr/>
        </p:nvSpPr>
        <p:spPr bwMode="auto">
          <a:xfrm>
            <a:off x="6248400" y="2083338"/>
            <a:ext cx="24384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lvl="1" eaLnBrk="1" hangingPunct="1"/>
            <a:r>
              <a:rPr lang="en-US" b="1" dirty="0">
                <a:latin typeface="Adobe Caslon Pro"/>
                <a:cs typeface="Adobe Caslon Pro"/>
              </a:rPr>
              <a:t>1958: </a:t>
            </a:r>
            <a:r>
              <a:rPr lang="ja-JP" altLang="en-US" dirty="0">
                <a:latin typeface="Adobe Caslon Pro"/>
                <a:cs typeface="Adobe Caslon Pro"/>
              </a:rPr>
              <a:t>“</a:t>
            </a:r>
            <a:r>
              <a:rPr lang="en-US" dirty="0">
                <a:latin typeface="Adobe Caslon Pro"/>
                <a:cs typeface="Adobe Caslon Pro"/>
              </a:rPr>
              <a:t>I have been beginning to think that we are suffering from what we may call </a:t>
            </a:r>
            <a:r>
              <a:rPr lang="en-US" altLang="ja-JP" b="1" dirty="0" smtClean="0">
                <a:latin typeface="Adobe Caslon Pro"/>
                <a:cs typeface="Adobe Caslon Pro"/>
              </a:rPr>
              <a:t>‘</a:t>
            </a:r>
            <a:r>
              <a:rPr lang="en-US" b="1" dirty="0" smtClean="0">
                <a:latin typeface="Adobe Caslon Pro"/>
                <a:cs typeface="Adobe Caslon Pro"/>
              </a:rPr>
              <a:t>disease </a:t>
            </a:r>
            <a:r>
              <a:rPr lang="en-US" b="1" dirty="0">
                <a:latin typeface="Adobe Caslon Pro"/>
                <a:cs typeface="Adobe Caslon Pro"/>
              </a:rPr>
              <a:t>of </a:t>
            </a:r>
            <a:r>
              <a:rPr lang="en-US" b="1" dirty="0" err="1" smtClean="0">
                <a:latin typeface="Adobe Caslon Pro"/>
                <a:cs typeface="Adobe Caslon Pro"/>
              </a:rPr>
              <a:t>giganticism</a:t>
            </a:r>
            <a:r>
              <a:rPr lang="en-US" altLang="ja-JP" b="1" dirty="0" smtClean="0">
                <a:latin typeface="Adobe Caslon Pro"/>
                <a:cs typeface="Adobe Caslon Pro"/>
              </a:rPr>
              <a:t>’</a:t>
            </a:r>
            <a:r>
              <a:rPr lang="en-US" dirty="0" smtClean="0">
                <a:latin typeface="Adobe Caslon Pro"/>
                <a:cs typeface="Adobe Caslon Pro"/>
              </a:rPr>
              <a:t>…</a:t>
            </a:r>
            <a:r>
              <a:rPr lang="en-US" dirty="0">
                <a:latin typeface="Adobe Caslon Pro"/>
                <a:cs typeface="Adobe Caslon Pro"/>
              </a:rPr>
              <a:t>We want to show that we can build big dams and do big things…but the idea of having big undertakings and doing big tasks for the sake of showing that we can do big things is not a good outlook at all.</a:t>
            </a:r>
            <a:r>
              <a:rPr lang="ja-JP" altLang="en-US" dirty="0">
                <a:latin typeface="Adobe Caslon Pro"/>
                <a:cs typeface="Adobe Caslon Pro"/>
              </a:rPr>
              <a:t>”</a:t>
            </a:r>
            <a:endParaRPr lang="en-US" i="1" dirty="0">
              <a:latin typeface="Adobe Caslon Pro"/>
              <a:cs typeface="Adobe Caslon Pro"/>
            </a:endParaRPr>
          </a:p>
          <a:p>
            <a:pPr eaLnBrk="1" hangingPunct="1"/>
            <a:endParaRPr lang="en-US" dirty="0">
              <a:latin typeface="Perpetua" charset="0"/>
            </a:endParaRPr>
          </a:p>
        </p:txBody>
      </p:sp>
      <p:sp>
        <p:nvSpPr>
          <p:cNvPr id="8197" name="Rectangle 6"/>
          <p:cNvSpPr>
            <a:spLocks noChangeArrowheads="1"/>
          </p:cNvSpPr>
          <p:nvPr/>
        </p:nvSpPr>
        <p:spPr bwMode="auto">
          <a:xfrm>
            <a:off x="406401" y="685800"/>
            <a:ext cx="2819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b="1" dirty="0">
                <a:latin typeface="Adobe Caslon Pro"/>
                <a:cs typeface="Adobe Caslon Pro"/>
              </a:rPr>
              <a:t>1954: </a:t>
            </a:r>
            <a:r>
              <a:rPr lang="ja-JP" altLang="en-US" dirty="0">
                <a:latin typeface="Adobe Caslon Pro"/>
                <a:cs typeface="Adobe Caslon Pro"/>
              </a:rPr>
              <a:t>“</a:t>
            </a:r>
            <a:r>
              <a:rPr lang="en-US" dirty="0">
                <a:latin typeface="Adobe Caslon Pro"/>
                <a:cs typeface="Adobe Caslon Pro"/>
              </a:rPr>
              <a:t>What a stupendous magnificent work – a work which only that nation can take up which has faith and boldness!...it has become </a:t>
            </a:r>
            <a:r>
              <a:rPr lang="en-US" b="1" dirty="0">
                <a:latin typeface="Adobe Caslon Pro"/>
                <a:cs typeface="Adobe Caslon Pro"/>
              </a:rPr>
              <a:t>the symbol of a </a:t>
            </a:r>
            <a:r>
              <a:rPr lang="en-US" b="1" dirty="0" smtClean="0">
                <a:latin typeface="Adobe Caslon Pro"/>
                <a:cs typeface="Adobe Caslon Pro"/>
              </a:rPr>
              <a:t>nation’s </a:t>
            </a:r>
            <a:r>
              <a:rPr lang="en-US" b="1" dirty="0">
                <a:latin typeface="Adobe Caslon Pro"/>
                <a:cs typeface="Adobe Caslon Pro"/>
              </a:rPr>
              <a:t>will to march forward with strength, </a:t>
            </a:r>
            <a:r>
              <a:rPr lang="en-US" dirty="0">
                <a:latin typeface="Adobe Caslon Pro"/>
                <a:cs typeface="Adobe Caslon Pro"/>
              </a:rPr>
              <a:t>determination and courage…As I walked around the [dam] site I thought that these days the biggest temple and mosque and </a:t>
            </a:r>
            <a:r>
              <a:rPr lang="en-US" dirty="0" err="1">
                <a:latin typeface="Adobe Caslon Pro"/>
                <a:cs typeface="Adobe Caslon Pro"/>
              </a:rPr>
              <a:t>gurdwara</a:t>
            </a:r>
            <a:r>
              <a:rPr lang="en-US" dirty="0">
                <a:latin typeface="Adobe Caslon Pro"/>
                <a:cs typeface="Adobe Caslon Pro"/>
              </a:rPr>
              <a:t> is the place where man works for the good of mankind…</a:t>
            </a:r>
            <a:r>
              <a:rPr lang="ja-JP" altLang="en-US" dirty="0">
                <a:latin typeface="Adobe Caslon Pro"/>
                <a:cs typeface="Adobe Caslon Pro"/>
              </a:rPr>
              <a:t>”</a:t>
            </a:r>
            <a:endParaRPr lang="en-US" dirty="0">
              <a:latin typeface="Adobe Caslon Pro"/>
              <a:cs typeface="Adobe Caslon Pro"/>
            </a:endParaRPr>
          </a:p>
        </p:txBody>
      </p:sp>
    </p:spTree>
    <p:extLst>
      <p:ext uri="{BB962C8B-B14F-4D97-AF65-F5344CB8AC3E}">
        <p14:creationId xmlns:p14="http://schemas.microsoft.com/office/powerpoint/2010/main" val="22987264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Appropriate Technology</a:t>
            </a:r>
            <a:endParaRPr lang="en-US" dirty="0"/>
          </a:p>
        </p:txBody>
      </p:sp>
      <p:sp>
        <p:nvSpPr>
          <p:cNvPr id="2" name="Content Placeholder 1"/>
          <p:cNvSpPr>
            <a:spLocks noGrp="1"/>
          </p:cNvSpPr>
          <p:nvPr>
            <p:ph idx="1"/>
          </p:nvPr>
        </p:nvSpPr>
        <p:spPr>
          <a:xfrm>
            <a:off x="457200" y="2704858"/>
            <a:ext cx="8229600" cy="2209317"/>
          </a:xfrm>
        </p:spPr>
        <p:txBody>
          <a:bodyPr/>
          <a:lstStyle/>
          <a:p>
            <a:pPr marL="0" indent="0">
              <a:buNone/>
            </a:pPr>
            <a:r>
              <a:rPr lang="en-US" dirty="0" smtClean="0">
                <a:latin typeface="Adobe Caslon Pro"/>
                <a:cs typeface="Adobe Caslon Pro"/>
              </a:rPr>
              <a:t>“</a:t>
            </a:r>
            <a:r>
              <a:rPr lang="en-US" sz="2800" dirty="0">
                <a:latin typeface="Adobe Caslon Pro"/>
                <a:cs typeface="Adobe Caslon Pro"/>
              </a:rPr>
              <a:t>What can be done to bring health to economic life outside the big cities, in the small towns and villages which still contain – in most cases – 80 to 90 per cent of the total population?”</a:t>
            </a:r>
          </a:p>
        </p:txBody>
      </p:sp>
    </p:spTree>
    <p:extLst>
      <p:ext uri="{BB962C8B-B14F-4D97-AF65-F5344CB8AC3E}">
        <p14:creationId xmlns:p14="http://schemas.microsoft.com/office/powerpoint/2010/main" val="2295049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Tuesday (5/29)</a:t>
            </a:r>
            <a:endParaRPr lang="en-US" dirty="0">
              <a:solidFill>
                <a:srgbClr val="E47200"/>
              </a:solidFill>
            </a:endParaRPr>
          </a:p>
        </p:txBody>
      </p:sp>
      <p:sp>
        <p:nvSpPr>
          <p:cNvPr id="3" name="Content Placeholder 2"/>
          <p:cNvSpPr>
            <a:spLocks noGrp="1"/>
          </p:cNvSpPr>
          <p:nvPr>
            <p:ph idx="1"/>
          </p:nvPr>
        </p:nvSpPr>
        <p:spPr>
          <a:xfrm>
            <a:off x="955721" y="1954033"/>
            <a:ext cx="7426279" cy="3658292"/>
          </a:xfrm>
        </p:spPr>
        <p:txBody>
          <a:bodyPr>
            <a:normAutofit/>
          </a:bodyPr>
          <a:lstStyle/>
          <a:p>
            <a:pPr>
              <a:spcAft>
                <a:spcPts val="600"/>
              </a:spcAft>
            </a:pPr>
            <a:r>
              <a:rPr lang="en-US" sz="2400" dirty="0" smtClean="0">
                <a:latin typeface="Adobe Caslon Pro"/>
                <a:cs typeface="Adobe Caslon Pro"/>
              </a:rPr>
              <a:t>Thinking Big</a:t>
            </a:r>
          </a:p>
          <a:p>
            <a:pPr lvl="1">
              <a:spcAft>
                <a:spcPts val="600"/>
              </a:spcAft>
            </a:pPr>
            <a:r>
              <a:rPr lang="en-US" sz="2000" dirty="0" smtClean="0">
                <a:latin typeface="Adobe Caslon Pro"/>
                <a:cs typeface="Adobe Caslon Pro"/>
              </a:rPr>
              <a:t>Model</a:t>
            </a:r>
          </a:p>
          <a:p>
            <a:pPr lvl="1">
              <a:spcAft>
                <a:spcPts val="600"/>
              </a:spcAft>
            </a:pPr>
            <a:r>
              <a:rPr lang="en-US" sz="2000" dirty="0" smtClean="0">
                <a:latin typeface="Adobe Caslon Pro"/>
                <a:cs typeface="Adobe Caslon Pro"/>
              </a:rPr>
              <a:t>Case of </a:t>
            </a:r>
            <a:r>
              <a:rPr lang="en-US" sz="2000" dirty="0" err="1" smtClean="0">
                <a:latin typeface="Adobe Caslon Pro"/>
                <a:cs typeface="Adobe Caslon Pro"/>
              </a:rPr>
              <a:t>Akosombo</a:t>
            </a:r>
            <a:r>
              <a:rPr lang="en-US" sz="2000" dirty="0" smtClean="0">
                <a:latin typeface="Adobe Caslon Pro"/>
                <a:cs typeface="Adobe Caslon Pro"/>
              </a:rPr>
              <a:t> Dam</a:t>
            </a:r>
          </a:p>
          <a:p>
            <a:pPr lvl="1">
              <a:spcAft>
                <a:spcPts val="600"/>
              </a:spcAft>
            </a:pPr>
            <a:r>
              <a:rPr lang="en-US" sz="2000" dirty="0" smtClean="0">
                <a:latin typeface="Adobe Caslon Pro"/>
                <a:cs typeface="Adobe Caslon Pro"/>
              </a:rPr>
              <a:t>Critiques</a:t>
            </a:r>
            <a:endParaRPr lang="en-US" sz="2000" dirty="0">
              <a:latin typeface="Adobe Caslon Pro"/>
              <a:cs typeface="Adobe Caslon Pro"/>
            </a:endParaRPr>
          </a:p>
          <a:p>
            <a:pPr>
              <a:spcAft>
                <a:spcPts val="600"/>
              </a:spcAft>
            </a:pPr>
            <a:r>
              <a:rPr lang="en-US" sz="2400" dirty="0" smtClean="0">
                <a:latin typeface="Adobe Caslon Pro"/>
                <a:cs typeface="Adobe Caslon Pro"/>
              </a:rPr>
              <a:t>Activity: Green Revolution Debate</a:t>
            </a:r>
            <a:endParaRPr lang="en-US" sz="2400" dirty="0">
              <a:latin typeface="Adobe Caslon Pro"/>
              <a:cs typeface="Adobe Caslon Pro"/>
            </a:endParaRPr>
          </a:p>
        </p:txBody>
      </p:sp>
    </p:spTree>
    <p:extLst>
      <p:ext uri="{BB962C8B-B14F-4D97-AF65-F5344CB8AC3E}">
        <p14:creationId xmlns:p14="http://schemas.microsoft.com/office/powerpoint/2010/main" val="2335947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0" y="1637772"/>
            <a:ext cx="5334000" cy="4800600"/>
          </a:xfrm>
        </p:spPr>
        <p:txBody>
          <a:bodyPr>
            <a:normAutofit/>
          </a:bodyPr>
          <a:lstStyle/>
          <a:p>
            <a:pPr eaLnBrk="1" fontAlgn="auto" hangingPunct="1">
              <a:lnSpc>
                <a:spcPct val="130000"/>
              </a:lnSpc>
              <a:spcBef>
                <a:spcPts val="580"/>
              </a:spcBef>
              <a:spcAft>
                <a:spcPts val="0"/>
              </a:spcAft>
              <a:defRPr/>
            </a:pPr>
            <a:r>
              <a:rPr lang="en-US" sz="2000" dirty="0" smtClean="0">
                <a:latin typeface="Adobe Caslon Pro"/>
                <a:cs typeface="Adobe Caslon Pro"/>
              </a:rPr>
              <a:t>Forms of work and the effect they have on workers (as facilitated by mechanization)</a:t>
            </a:r>
          </a:p>
          <a:p>
            <a:pPr eaLnBrk="1" fontAlgn="auto" hangingPunct="1">
              <a:lnSpc>
                <a:spcPct val="130000"/>
              </a:lnSpc>
              <a:spcBef>
                <a:spcPts val="580"/>
              </a:spcBef>
              <a:spcAft>
                <a:spcPts val="0"/>
              </a:spcAft>
              <a:defRPr/>
            </a:pPr>
            <a:r>
              <a:rPr lang="en-US" sz="2000" dirty="0" smtClean="0">
                <a:latin typeface="Adobe Caslon Pro"/>
                <a:cs typeface="Adobe Caslon Pro"/>
              </a:rPr>
              <a:t>Emphasis by economists on increased consumption as indication of improved well-being</a:t>
            </a:r>
          </a:p>
          <a:p>
            <a:pPr eaLnBrk="1" fontAlgn="auto" hangingPunct="1">
              <a:lnSpc>
                <a:spcPct val="130000"/>
              </a:lnSpc>
              <a:spcBef>
                <a:spcPts val="580"/>
              </a:spcBef>
              <a:spcAft>
                <a:spcPts val="0"/>
              </a:spcAft>
              <a:defRPr/>
            </a:pPr>
            <a:r>
              <a:rPr lang="en-US" sz="2000" dirty="0" smtClean="0">
                <a:latin typeface="Adobe Caslon Pro"/>
                <a:cs typeface="Adobe Caslon Pro"/>
              </a:rPr>
              <a:t>This leads to competition and overconsumption of natural resources generating small-scale local conflict.</a:t>
            </a:r>
          </a:p>
          <a:p>
            <a:pPr eaLnBrk="1" fontAlgn="auto" hangingPunct="1">
              <a:lnSpc>
                <a:spcPct val="130000"/>
              </a:lnSpc>
              <a:spcBef>
                <a:spcPts val="580"/>
              </a:spcBef>
              <a:spcAft>
                <a:spcPts val="0"/>
              </a:spcAft>
              <a:defRPr/>
            </a:pPr>
            <a:r>
              <a:rPr lang="en-US" sz="2000" dirty="0" smtClean="0">
                <a:latin typeface="Adobe Caslon Pro"/>
                <a:cs typeface="Adobe Caslon Pro"/>
              </a:rPr>
              <a:t>Societies become enmeshed in global markets and large-scale conflict</a:t>
            </a:r>
            <a:r>
              <a:rPr lang="en-US" sz="2000" dirty="0">
                <a:latin typeface="Adobe Caslon Pro"/>
                <a:cs typeface="Adobe Caslon Pro"/>
              </a:rPr>
              <a:t>.</a:t>
            </a:r>
            <a:endParaRPr lang="en-US" sz="2000" dirty="0" smtClean="0">
              <a:latin typeface="Adobe Caslon Pro"/>
              <a:cs typeface="Adobe Caslon Pro"/>
            </a:endParaRPr>
          </a:p>
        </p:txBody>
      </p:sp>
      <p:sp>
        <p:nvSpPr>
          <p:cNvPr id="4" name="Title 3"/>
          <p:cNvSpPr>
            <a:spLocks noGrp="1"/>
          </p:cNvSpPr>
          <p:nvPr>
            <p:ph type="title"/>
          </p:nvPr>
        </p:nvSpPr>
        <p:spPr/>
        <p:txBody>
          <a:bodyPr/>
          <a:lstStyle/>
          <a:p>
            <a:r>
              <a:rPr lang="en-US" dirty="0" smtClean="0"/>
              <a:t>Schumacher critiques…</a:t>
            </a:r>
            <a:endParaRPr lang="en-US" dirty="0"/>
          </a:p>
        </p:txBody>
      </p:sp>
      <p:pic>
        <p:nvPicPr>
          <p:cNvPr id="5" name="Picture 4" descr="smallbeautifu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0" y="1316040"/>
            <a:ext cx="3530310" cy="5410200"/>
          </a:xfrm>
          <a:prstGeom prst="rect">
            <a:avLst/>
          </a:prstGeom>
        </p:spPr>
      </p:pic>
    </p:spTree>
    <p:extLst>
      <p:ext uri="{BB962C8B-B14F-4D97-AF65-F5344CB8AC3E}">
        <p14:creationId xmlns:p14="http://schemas.microsoft.com/office/powerpoint/2010/main" val="3729868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914400" y="1744132"/>
            <a:ext cx="7315200" cy="4402666"/>
          </a:xfrm>
        </p:spPr>
        <p:txBody>
          <a:bodyPr>
            <a:normAutofit/>
          </a:bodyPr>
          <a:lstStyle/>
          <a:p>
            <a:pPr eaLnBrk="1" hangingPunct="1">
              <a:lnSpc>
                <a:spcPct val="130000"/>
              </a:lnSpc>
            </a:pPr>
            <a:r>
              <a:rPr lang="en-US" sz="2000" dirty="0" smtClean="0">
                <a:latin typeface="Adobe Caslon Pro"/>
                <a:cs typeface="Adobe Caslon Pro"/>
              </a:rPr>
              <a:t>Technological </a:t>
            </a:r>
            <a:r>
              <a:rPr lang="en-US" sz="2000" i="1" dirty="0" smtClean="0">
                <a:latin typeface="Adobe Caslon Pro"/>
                <a:cs typeface="Adobe Caslon Pro"/>
              </a:rPr>
              <a:t>non</a:t>
            </a:r>
            <a:r>
              <a:rPr lang="en-US" sz="2000" dirty="0" smtClean="0">
                <a:latin typeface="Adobe Caslon Pro"/>
                <a:cs typeface="Adobe Caslon Pro"/>
              </a:rPr>
              <a:t>-determinism</a:t>
            </a:r>
            <a:endParaRPr lang="en-US" sz="2000" dirty="0">
              <a:latin typeface="Adobe Caslon Pro"/>
              <a:cs typeface="Adobe Caslon Pro"/>
            </a:endParaRPr>
          </a:p>
          <a:p>
            <a:pPr lvl="1" eaLnBrk="1" hangingPunct="1">
              <a:lnSpc>
                <a:spcPct val="130000"/>
              </a:lnSpc>
            </a:pPr>
            <a:r>
              <a:rPr lang="en-US" sz="2000" dirty="0" smtClean="0">
                <a:latin typeface="Adobe Caslon Pro"/>
                <a:cs typeface="Adobe Caslon Pro"/>
              </a:rPr>
              <a:t>Can </a:t>
            </a:r>
            <a:r>
              <a:rPr lang="en-US" sz="2000" dirty="0">
                <a:latin typeface="Adobe Caslon Pro"/>
                <a:cs typeface="Adobe Caslon Pro"/>
              </a:rPr>
              <a:t>be employed </a:t>
            </a:r>
            <a:r>
              <a:rPr lang="en-US" sz="2000" dirty="0" smtClean="0">
                <a:latin typeface="Adobe Caslon Pro"/>
                <a:cs typeface="Adobe Caslon Pro"/>
              </a:rPr>
              <a:t>to </a:t>
            </a:r>
            <a:r>
              <a:rPr lang="en-US" sz="2000" dirty="0">
                <a:latin typeface="Adobe Caslon Pro"/>
                <a:cs typeface="Adobe Caslon Pro"/>
              </a:rPr>
              <a:t>a multitude of ends (not just boosting productivity)</a:t>
            </a:r>
          </a:p>
          <a:p>
            <a:pPr lvl="1" eaLnBrk="1" hangingPunct="1">
              <a:lnSpc>
                <a:spcPct val="130000"/>
              </a:lnSpc>
            </a:pPr>
            <a:r>
              <a:rPr lang="en-US" sz="2000" dirty="0" smtClean="0">
                <a:latin typeface="Adobe Caslon Pro"/>
                <a:cs typeface="Adobe Caslon Pro"/>
              </a:rPr>
              <a:t>Can </a:t>
            </a:r>
            <a:r>
              <a:rPr lang="en-US" sz="2000" dirty="0">
                <a:latin typeface="Adobe Caslon Pro"/>
                <a:cs typeface="Adobe Caslon Pro"/>
              </a:rPr>
              <a:t>be directed by human interests</a:t>
            </a:r>
          </a:p>
          <a:p>
            <a:pPr eaLnBrk="1" hangingPunct="1">
              <a:lnSpc>
                <a:spcPct val="130000"/>
              </a:lnSpc>
            </a:pPr>
            <a:r>
              <a:rPr lang="en-US" sz="2000" dirty="0" smtClean="0">
                <a:latin typeface="Adobe Caslon Pro"/>
                <a:cs typeface="Adobe Caslon Pro"/>
              </a:rPr>
              <a:t>Small is Beautiful</a:t>
            </a:r>
          </a:p>
          <a:p>
            <a:pPr lvl="1">
              <a:lnSpc>
                <a:spcPct val="130000"/>
              </a:lnSpc>
            </a:pPr>
            <a:r>
              <a:rPr lang="ja-JP" altLang="en-US" sz="2000" dirty="0">
                <a:latin typeface="Adobe Caslon Pro"/>
                <a:cs typeface="Adobe Caslon Pro"/>
              </a:rPr>
              <a:t>“</a:t>
            </a:r>
            <a:r>
              <a:rPr lang="en-US" sz="2000" dirty="0">
                <a:latin typeface="Adobe Caslon Pro"/>
                <a:cs typeface="Adobe Caslon Pro"/>
              </a:rPr>
              <a:t>small-scale operations, no matter how numerous, are always less likely to be harmful to the natural environment than large-scale ones…the greatest danger invariably arises from the ruthless application, on a vast scale, of partial knowledge.</a:t>
            </a:r>
            <a:r>
              <a:rPr lang="ja-JP" altLang="en-US" sz="2000" dirty="0">
                <a:latin typeface="Adobe Caslon Pro"/>
                <a:cs typeface="Adobe Caslon Pro"/>
              </a:rPr>
              <a:t>”</a:t>
            </a:r>
            <a:endParaRPr lang="en-US" sz="2000" dirty="0">
              <a:latin typeface="Adobe Caslon Pro"/>
              <a:cs typeface="Adobe Caslon Pro"/>
            </a:endParaRPr>
          </a:p>
        </p:txBody>
      </p:sp>
      <p:sp>
        <p:nvSpPr>
          <p:cNvPr id="3" name="Title 2"/>
          <p:cNvSpPr>
            <a:spLocks noGrp="1"/>
          </p:cNvSpPr>
          <p:nvPr>
            <p:ph type="title"/>
          </p:nvPr>
        </p:nvSpPr>
        <p:spPr/>
        <p:txBody>
          <a:bodyPr/>
          <a:lstStyle/>
          <a:p>
            <a:r>
              <a:rPr lang="en-US" dirty="0" smtClean="0"/>
              <a:t>A Philosophy of T &amp; D</a:t>
            </a:r>
            <a:endParaRPr lang="en-US" dirty="0"/>
          </a:p>
        </p:txBody>
      </p:sp>
    </p:spTree>
    <p:extLst>
      <p:ext uri="{BB962C8B-B14F-4D97-AF65-F5344CB8AC3E}">
        <p14:creationId xmlns:p14="http://schemas.microsoft.com/office/powerpoint/2010/main" val="21184275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http://newsimg.bbc.co.uk/media/images/41318000/jpg/_41318252_pipes_ap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54317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p:cNvSpPr>
            <a:spLocks noChangeArrowheads="1"/>
          </p:cNvSpPr>
          <p:nvPr/>
        </p:nvSpPr>
        <p:spPr bwMode="auto">
          <a:xfrm>
            <a:off x="1301750" y="5191125"/>
            <a:ext cx="3390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smtClean="0">
                <a:latin typeface="Adobe Caslon Pro"/>
                <a:cs typeface="Adobe Caslon Pro"/>
              </a:rPr>
              <a:t>Direct vs. Indirect Benefit</a:t>
            </a:r>
            <a:endParaRPr lang="en-US" sz="2400" dirty="0">
              <a:latin typeface="Adobe Caslon Pro"/>
              <a:cs typeface="Adobe Caslon Pro"/>
            </a:endParaRPr>
          </a:p>
        </p:txBody>
      </p:sp>
      <p:pic>
        <p:nvPicPr>
          <p:cNvPr id="11269" name="Picture 2" descr="http://www.usbr.gov/lc/hooverdam/images/C45-20485-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38325"/>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a:xfrm>
            <a:off x="457200" y="274638"/>
            <a:ext cx="8229600" cy="1143000"/>
          </a:xfrm>
        </p:spPr>
        <p:txBody>
          <a:bodyPr/>
          <a:lstStyle/>
          <a:p>
            <a:r>
              <a:rPr lang="en-US" dirty="0" smtClean="0"/>
              <a:t>A Philosophy of T &amp; D</a:t>
            </a:r>
            <a:endParaRPr lang="en-US" dirty="0"/>
          </a:p>
        </p:txBody>
      </p:sp>
    </p:spTree>
    <p:extLst>
      <p:ext uri="{BB962C8B-B14F-4D97-AF65-F5344CB8AC3E}">
        <p14:creationId xmlns:p14="http://schemas.microsoft.com/office/powerpoint/2010/main" val="10835936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914400" y="1778000"/>
            <a:ext cx="7543800" cy="4419600"/>
          </a:xfrm>
        </p:spPr>
        <p:txBody>
          <a:bodyPr>
            <a:normAutofit/>
          </a:bodyPr>
          <a:lstStyle/>
          <a:p>
            <a:pPr eaLnBrk="1" hangingPunct="1">
              <a:lnSpc>
                <a:spcPct val="130000"/>
              </a:lnSpc>
            </a:pPr>
            <a:r>
              <a:rPr lang="en-US" sz="2400" dirty="0">
                <a:latin typeface="Adobe Caslon Pro"/>
                <a:cs typeface="Adobe Caslon Pro"/>
              </a:rPr>
              <a:t>The term </a:t>
            </a:r>
            <a:r>
              <a:rPr lang="en-US" sz="2400" i="1" dirty="0">
                <a:latin typeface="Adobe Caslon Pro"/>
                <a:cs typeface="Adobe Caslon Pro"/>
              </a:rPr>
              <a:t>technology</a:t>
            </a:r>
            <a:r>
              <a:rPr lang="en-US" sz="2400" dirty="0">
                <a:latin typeface="Adobe Caslon Pro"/>
                <a:cs typeface="Adobe Caslon Pro"/>
              </a:rPr>
              <a:t> has </a:t>
            </a:r>
            <a:r>
              <a:rPr lang="en-US" sz="2400" dirty="0" smtClean="0">
                <a:latin typeface="Adobe Caslon Pro"/>
                <a:cs typeface="Adobe Caslon Pro"/>
              </a:rPr>
              <a:t>cachet.</a:t>
            </a:r>
            <a:endParaRPr lang="en-US" sz="2400" dirty="0">
              <a:latin typeface="Adobe Caslon Pro"/>
              <a:cs typeface="Adobe Caslon Pro"/>
            </a:endParaRPr>
          </a:p>
          <a:p>
            <a:pPr eaLnBrk="1" hangingPunct="1">
              <a:lnSpc>
                <a:spcPct val="130000"/>
              </a:lnSpc>
            </a:pPr>
            <a:r>
              <a:rPr lang="en-US" sz="2400" i="1" dirty="0" smtClean="0">
                <a:latin typeface="Adobe Caslon Pro"/>
                <a:cs typeface="Adobe Caslon Pro"/>
              </a:rPr>
              <a:t>Intermediate</a:t>
            </a:r>
            <a:endParaRPr lang="en-US" sz="2400" i="1" dirty="0">
              <a:latin typeface="Adobe Caslon Pro"/>
              <a:cs typeface="Adobe Caslon Pro"/>
            </a:endParaRPr>
          </a:p>
          <a:p>
            <a:pPr lvl="1" eaLnBrk="1" hangingPunct="1">
              <a:lnSpc>
                <a:spcPct val="130000"/>
              </a:lnSpc>
            </a:pPr>
            <a:r>
              <a:rPr lang="en-US" sz="2400" dirty="0">
                <a:latin typeface="Adobe Caslon Pro"/>
                <a:cs typeface="Adobe Caslon Pro"/>
              </a:rPr>
              <a:t>Between what and </a:t>
            </a:r>
            <a:r>
              <a:rPr lang="en-US" sz="2400" dirty="0" smtClean="0">
                <a:latin typeface="Adobe Caslon Pro"/>
                <a:cs typeface="Adobe Caslon Pro"/>
              </a:rPr>
              <a:t>what?</a:t>
            </a:r>
            <a:endParaRPr lang="en-US" sz="2400" dirty="0">
              <a:latin typeface="Adobe Caslon Pro"/>
              <a:cs typeface="Adobe Caslon Pro"/>
            </a:endParaRPr>
          </a:p>
          <a:p>
            <a:pPr eaLnBrk="1" hangingPunct="1">
              <a:lnSpc>
                <a:spcPct val="130000"/>
              </a:lnSpc>
            </a:pPr>
            <a:r>
              <a:rPr lang="en-US" sz="2400" i="1" dirty="0">
                <a:latin typeface="Adobe Caslon Pro"/>
                <a:cs typeface="Adobe Caslon Pro"/>
              </a:rPr>
              <a:t>Appropriate</a:t>
            </a:r>
            <a:r>
              <a:rPr lang="en-US" sz="2400" dirty="0">
                <a:latin typeface="Adobe Caslon Pro"/>
                <a:cs typeface="Adobe Caslon Pro"/>
              </a:rPr>
              <a:t> supplants </a:t>
            </a:r>
            <a:r>
              <a:rPr lang="en-US" sz="2400" dirty="0" smtClean="0">
                <a:latin typeface="Adobe Caslon Pro"/>
                <a:cs typeface="Adobe Caslon Pro"/>
              </a:rPr>
              <a:t>“Intermediate</a:t>
            </a:r>
            <a:r>
              <a:rPr lang="en-US" altLang="ja-JP" sz="2400" dirty="0" smtClean="0">
                <a:latin typeface="Adobe Caslon Pro"/>
                <a:cs typeface="Adobe Caslon Pro"/>
              </a:rPr>
              <a:t>”</a:t>
            </a:r>
            <a:endParaRPr lang="en-US" sz="2400" dirty="0">
              <a:latin typeface="Adobe Caslon Pro"/>
              <a:cs typeface="Adobe Caslon Pro"/>
            </a:endParaRPr>
          </a:p>
          <a:p>
            <a:pPr lvl="1" eaLnBrk="1" hangingPunct="1">
              <a:lnSpc>
                <a:spcPct val="130000"/>
              </a:lnSpc>
            </a:pPr>
            <a:r>
              <a:rPr lang="en-US" sz="2400" dirty="0">
                <a:latin typeface="Adobe Caslon Pro"/>
                <a:cs typeface="Adobe Caslon Pro"/>
              </a:rPr>
              <a:t>But what is inappropriate?</a:t>
            </a:r>
          </a:p>
        </p:txBody>
      </p:sp>
      <p:sp>
        <p:nvSpPr>
          <p:cNvPr id="2" name="Title 1"/>
          <p:cNvSpPr>
            <a:spLocks noGrp="1"/>
          </p:cNvSpPr>
          <p:nvPr>
            <p:ph type="title"/>
          </p:nvPr>
        </p:nvSpPr>
        <p:spPr/>
        <p:txBody>
          <a:bodyPr/>
          <a:lstStyle/>
          <a:p>
            <a:r>
              <a:rPr lang="en-US" dirty="0" smtClean="0"/>
              <a:t>Intermediate vs. Appropriate</a:t>
            </a:r>
            <a:endParaRPr lang="en-US" dirty="0"/>
          </a:p>
        </p:txBody>
      </p:sp>
    </p:spTree>
    <p:extLst>
      <p:ext uri="{BB962C8B-B14F-4D97-AF65-F5344CB8AC3E}">
        <p14:creationId xmlns:p14="http://schemas.microsoft.com/office/powerpoint/2010/main" val="2266397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663343616"/>
              </p:ext>
            </p:extLst>
          </p:nvPr>
        </p:nvGraphicFramePr>
        <p:xfrm>
          <a:off x="808038" y="1718733"/>
          <a:ext cx="7772400" cy="4480560"/>
        </p:xfrm>
        <a:graphic>
          <a:graphicData uri="http://schemas.openxmlformats.org/drawingml/2006/table">
            <a:tbl>
              <a:tblPr/>
              <a:tblGrid>
                <a:gridCol w="3886200"/>
                <a:gridCol w="3886200"/>
              </a:tblGrid>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Philosophy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dobe Caslon Pro"/>
                          <a:ea typeface="ＭＳ Ｐゴシック" charset="0"/>
                          <a:cs typeface="Adobe Caslon Pro"/>
                        </a:rPr>
                        <a:t>Rule</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Self-sufficiency - no dependence on imports or production of exports (to avoid large-scale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Artifacts built and maintained using local materials and skills.  Capital investment is minimal.</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61912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Restrained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consumption - no tax on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natural resources (to avoid small-scale conflict)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Energy efficient, conservation-oriented</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Development in place -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bring </a:t>
                      </a: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workplaces to where people are living (rather than moving them)</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Decentralized, a multitude of small versions rather than one BIG thing</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3">
                        <a:lumMod val="60000"/>
                        <a:lumOff val="40000"/>
                      </a:schemeClr>
                    </a:solidFill>
                  </a:tcPr>
                </a:tc>
              </a:tr>
              <a:tr h="3714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People need creative and meaningful </a:t>
                      </a:r>
                      <a:r>
                        <a:rPr kumimoji="0" lang="en-US" sz="2000" b="0" i="0" u="none" strike="noStrike" cap="none" normalizeH="0" baseline="0" dirty="0" smtClean="0">
                          <a:ln>
                            <a:noFill/>
                          </a:ln>
                          <a:solidFill>
                            <a:srgbClr val="000000"/>
                          </a:solidFill>
                          <a:effectLst/>
                          <a:latin typeface="Adobe Caslon Pro"/>
                          <a:ea typeface="ＭＳ Ｐゴシック" charset="0"/>
                          <a:cs typeface="Adobe Caslon Pro"/>
                        </a:rPr>
                        <a:t>work.</a:t>
                      </a: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dobe Caslon Pro"/>
                          <a:ea typeface="ＭＳ Ｐゴシック" charset="0"/>
                          <a:cs typeface="Adobe Caslon Pro"/>
                        </a:rPr>
                        <a:t>???</a:t>
                      </a: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
        <p:nvSpPr>
          <p:cNvPr id="3" name="Title 2"/>
          <p:cNvSpPr>
            <a:spLocks noGrp="1"/>
          </p:cNvSpPr>
          <p:nvPr>
            <p:ph type="title"/>
          </p:nvPr>
        </p:nvSpPr>
        <p:spPr/>
        <p:txBody>
          <a:bodyPr/>
          <a:lstStyle/>
          <a:p>
            <a:r>
              <a:rPr lang="en-US" dirty="0" smtClean="0"/>
              <a:t>How to build an AT</a:t>
            </a:r>
            <a:endParaRPr lang="en-US" dirty="0"/>
          </a:p>
        </p:txBody>
      </p:sp>
    </p:spTree>
    <p:extLst>
      <p:ext uri="{BB962C8B-B14F-4D97-AF65-F5344CB8AC3E}">
        <p14:creationId xmlns:p14="http://schemas.microsoft.com/office/powerpoint/2010/main" val="9034016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Philosophy to Artifacts</a:t>
            </a:r>
            <a:endParaRPr lang="en-US" dirty="0">
              <a:ea typeface="+mj-ea"/>
            </a:endParaRPr>
          </a:p>
        </p:txBody>
      </p:sp>
      <p:sp>
        <p:nvSpPr>
          <p:cNvPr id="15363" name="Content Placeholder 2"/>
          <p:cNvSpPr>
            <a:spLocks noGrp="1"/>
          </p:cNvSpPr>
          <p:nvPr>
            <p:ph sz="quarter" idx="1"/>
          </p:nvPr>
        </p:nvSpPr>
        <p:spPr>
          <a:xfrm>
            <a:off x="914400" y="1524000"/>
            <a:ext cx="7543800" cy="4419600"/>
          </a:xfrm>
        </p:spPr>
        <p:txBody>
          <a:bodyPr/>
          <a:lstStyle/>
          <a:p>
            <a:pPr eaLnBrk="1" hangingPunct="1"/>
            <a:r>
              <a:rPr lang="en-US" sz="2800" dirty="0">
                <a:latin typeface="Perpetua" charset="0"/>
              </a:rPr>
              <a:t>micro-hydro power</a:t>
            </a:r>
          </a:p>
        </p:txBody>
      </p:sp>
      <p:pic>
        <p:nvPicPr>
          <p:cNvPr id="15364" name="Picture 2" descr="http://www.green-trust.org/Dessin_Sentiers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71775"/>
            <a:ext cx="4800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http://images.encarta.msn.com/xrefmedia/sharemed/targets/images/pho/t038/T03817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28775"/>
            <a:ext cx="3697288" cy="2514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Box 5"/>
          <p:cNvSpPr txBox="1">
            <a:spLocks noChangeArrowheads="1"/>
          </p:cNvSpPr>
          <p:nvPr/>
        </p:nvSpPr>
        <p:spPr bwMode="auto">
          <a:xfrm>
            <a:off x="609600" y="43434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latin typeface="Adobe Caslon Pro"/>
                <a:cs typeface="Adobe Caslon Pro"/>
              </a:rPr>
              <a:t>[</a:t>
            </a:r>
            <a:r>
              <a:rPr lang="en-US" sz="2000" dirty="0" err="1">
                <a:latin typeface="Adobe Caslon Pro"/>
                <a:cs typeface="Adobe Caslon Pro"/>
              </a:rPr>
              <a:t>Akosombo</a:t>
            </a:r>
            <a:r>
              <a:rPr lang="en-US" sz="2000" dirty="0">
                <a:latin typeface="Adobe Caslon Pro"/>
                <a:cs typeface="Adobe Caslon Pro"/>
              </a:rPr>
              <a:t>  </a:t>
            </a:r>
            <a:r>
              <a:rPr lang="en-US" sz="2000" dirty="0" smtClean="0">
                <a:latin typeface="Adobe Caslon Pro"/>
                <a:cs typeface="Adobe Caslon Pro"/>
              </a:rPr>
              <a:t>Dam</a:t>
            </a:r>
            <a:r>
              <a:rPr lang="en-US" sz="2000" dirty="0">
                <a:latin typeface="Adobe Caslon Pro"/>
                <a:cs typeface="Adobe Caslon Pro"/>
              </a:rPr>
              <a:t/>
            </a:r>
            <a:br>
              <a:rPr lang="en-US" sz="2000" dirty="0">
                <a:latin typeface="Adobe Caslon Pro"/>
                <a:cs typeface="Adobe Caslon Pro"/>
              </a:rPr>
            </a:br>
            <a:r>
              <a:rPr lang="en-US" sz="2000" dirty="0">
                <a:latin typeface="Adobe Caslon Pro"/>
                <a:cs typeface="Adobe Caslon Pro"/>
              </a:rPr>
              <a:t> </a:t>
            </a:r>
            <a:r>
              <a:rPr lang="en-US" sz="2000" dirty="0" smtClean="0">
                <a:latin typeface="Adobe Caslon Pro"/>
                <a:cs typeface="Adobe Caslon Pro"/>
              </a:rPr>
              <a:t>Capacity</a:t>
            </a:r>
            <a:r>
              <a:rPr lang="en-US" sz="2000" dirty="0">
                <a:latin typeface="Adobe Caslon Pro"/>
                <a:cs typeface="Adobe Caslon Pro"/>
              </a:rPr>
              <a:t>: 900 MW]</a:t>
            </a:r>
          </a:p>
        </p:txBody>
      </p:sp>
      <p:sp>
        <p:nvSpPr>
          <p:cNvPr id="15367" name="TextBox 6"/>
          <p:cNvSpPr txBox="1">
            <a:spLocks noChangeArrowheads="1"/>
          </p:cNvSpPr>
          <p:nvPr/>
        </p:nvSpPr>
        <p:spPr bwMode="auto">
          <a:xfrm>
            <a:off x="6934200" y="5461000"/>
            <a:ext cx="3124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smtClean="0">
                <a:latin typeface="Adobe Caslon Pro"/>
                <a:cs typeface="Adobe Caslon Pro"/>
              </a:rPr>
              <a:t>[Micro-Hydro</a:t>
            </a:r>
            <a:endParaRPr lang="en-US" sz="2000" dirty="0">
              <a:latin typeface="Adobe Caslon Pro"/>
              <a:cs typeface="Adobe Caslon Pro"/>
            </a:endParaRPr>
          </a:p>
          <a:p>
            <a:pPr eaLnBrk="1" hangingPunct="1"/>
            <a:r>
              <a:rPr lang="en-US" sz="2000" dirty="0">
                <a:latin typeface="Adobe Caslon Pro"/>
                <a:cs typeface="Adobe Caslon Pro"/>
              </a:rPr>
              <a:t>  </a:t>
            </a:r>
            <a:r>
              <a:rPr lang="en-US" sz="2000" dirty="0" smtClean="0">
                <a:latin typeface="Adobe Caslon Pro"/>
                <a:cs typeface="Adobe Caslon Pro"/>
              </a:rPr>
              <a:t>Capacity</a:t>
            </a:r>
            <a:r>
              <a:rPr lang="en-US" sz="2000" dirty="0">
                <a:latin typeface="Adobe Caslon Pro"/>
                <a:cs typeface="Adobe Caslon Pro"/>
              </a:rPr>
              <a:t>:  </a:t>
            </a:r>
            <a:br>
              <a:rPr lang="en-US" sz="2000" dirty="0">
                <a:latin typeface="Adobe Caslon Pro"/>
                <a:cs typeface="Adobe Caslon Pro"/>
              </a:rPr>
            </a:br>
            <a:r>
              <a:rPr lang="en-US" sz="2000" dirty="0">
                <a:latin typeface="Adobe Caslon Pro"/>
                <a:cs typeface="Adobe Caslon Pro"/>
              </a:rPr>
              <a:t>  </a:t>
            </a:r>
            <a:r>
              <a:rPr lang="en-US" sz="2000" dirty="0" smtClean="0">
                <a:latin typeface="Adobe Caslon Pro"/>
                <a:cs typeface="Adobe Caslon Pro"/>
              </a:rPr>
              <a:t>~100 KW</a:t>
            </a:r>
            <a:r>
              <a:rPr lang="en-US" sz="2000" dirty="0">
                <a:latin typeface="Adobe Caslon Pro"/>
                <a:cs typeface="Adobe Caslon Pro"/>
              </a:rPr>
              <a:t>]</a:t>
            </a:r>
          </a:p>
        </p:txBody>
      </p:sp>
    </p:spTree>
    <p:extLst>
      <p:ext uri="{BB962C8B-B14F-4D97-AF65-F5344CB8AC3E}">
        <p14:creationId xmlns:p14="http://schemas.microsoft.com/office/powerpoint/2010/main" val="26518419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Philosophy to Artifacts</a:t>
            </a:r>
            <a:endParaRPr lang="en-US" dirty="0">
              <a:ea typeface="+mj-ea"/>
            </a:endParaRPr>
          </a:p>
        </p:txBody>
      </p:sp>
      <p:sp>
        <p:nvSpPr>
          <p:cNvPr id="18435" name="Content Placeholder 3"/>
          <p:cNvSpPr>
            <a:spLocks noGrp="1"/>
          </p:cNvSpPr>
          <p:nvPr>
            <p:ph sz="quarter" idx="1"/>
          </p:nvPr>
        </p:nvSpPr>
        <p:spPr>
          <a:xfrm>
            <a:off x="914400" y="1524000"/>
            <a:ext cx="3657600" cy="4572000"/>
          </a:xfrm>
        </p:spPr>
        <p:txBody>
          <a:bodyPr>
            <a:normAutofit/>
          </a:bodyPr>
          <a:lstStyle/>
          <a:p>
            <a:pPr eaLnBrk="1" hangingPunct="1">
              <a:lnSpc>
                <a:spcPct val="130000"/>
              </a:lnSpc>
            </a:pPr>
            <a:r>
              <a:rPr lang="en-US" sz="2400" b="1" dirty="0" err="1">
                <a:latin typeface="Adobe Caslon Pro"/>
                <a:cs typeface="Adobe Caslon Pro"/>
              </a:rPr>
              <a:t>KickStart</a:t>
            </a:r>
            <a:r>
              <a:rPr lang="en-US" sz="2400" b="1" dirty="0">
                <a:latin typeface="Adobe Caslon Pro"/>
                <a:cs typeface="Adobe Caslon Pro"/>
              </a:rPr>
              <a:t> NGO</a:t>
            </a:r>
          </a:p>
          <a:p>
            <a:pPr eaLnBrk="1" hangingPunct="1">
              <a:lnSpc>
                <a:spcPct val="130000"/>
              </a:lnSpc>
            </a:pPr>
            <a:r>
              <a:rPr lang="en-US" sz="2400" dirty="0">
                <a:latin typeface="Adobe Caslon Pro"/>
                <a:cs typeface="Adobe Caslon Pro"/>
              </a:rPr>
              <a:t>Treadle operated pump pulls water from a well and sprays it out of a hose - for irrigating small </a:t>
            </a:r>
            <a:r>
              <a:rPr lang="en-US" sz="2400" dirty="0" smtClean="0">
                <a:latin typeface="Adobe Caslon Pro"/>
                <a:cs typeface="Adobe Caslon Pro"/>
              </a:rPr>
              <a:t>farms</a:t>
            </a:r>
            <a:endParaRPr lang="en-US" sz="2400" dirty="0">
              <a:latin typeface="Adobe Caslon Pro"/>
              <a:cs typeface="Adobe Caslon Pro"/>
            </a:endParaRPr>
          </a:p>
          <a:p>
            <a:pPr eaLnBrk="1" hangingPunct="1">
              <a:lnSpc>
                <a:spcPct val="130000"/>
              </a:lnSpc>
            </a:pPr>
            <a:r>
              <a:rPr lang="en-US" sz="2400" dirty="0">
                <a:latin typeface="Adobe Caslon Pro"/>
                <a:cs typeface="Adobe Caslon Pro"/>
              </a:rPr>
              <a:t>59,000 pumps in use in Kenya, Tanzania and Mali by </a:t>
            </a:r>
            <a:r>
              <a:rPr lang="en-US" sz="2400" dirty="0" smtClean="0">
                <a:latin typeface="Adobe Caslon Pro"/>
                <a:cs typeface="Adobe Caslon Pro"/>
              </a:rPr>
              <a:t>2006</a:t>
            </a:r>
            <a:endParaRPr lang="en-US" sz="2400" dirty="0">
              <a:latin typeface="Adobe Caslon Pro"/>
              <a:cs typeface="Adobe Caslon Pro"/>
            </a:endParaRPr>
          </a:p>
        </p:txBody>
      </p:sp>
      <p:pic>
        <p:nvPicPr>
          <p:cNvPr id="18436" name="Picture 2" descr="http://www.kickstart.org/images/pump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2819400" cy="40687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30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p:txBody>
          <a:bodyPr/>
          <a:lstStyle/>
          <a:p>
            <a:pPr eaLnBrk="1" hangingPunct="1"/>
            <a:r>
              <a:rPr lang="en-US">
                <a:latin typeface="Perpetua" charset="0"/>
              </a:rPr>
              <a:t>Agriculture and aquaculture: fertilizers, irrigation, crop drying, preservation, storage</a:t>
            </a:r>
          </a:p>
          <a:p>
            <a:pPr eaLnBrk="1" hangingPunct="1"/>
            <a:r>
              <a:rPr lang="en-US">
                <a:latin typeface="Perpetua" charset="0"/>
              </a:rPr>
              <a:t>Water supply and sanitation: water pumps, water tanks, water filtration and treatment, water reuse, latrines</a:t>
            </a:r>
          </a:p>
          <a:p>
            <a:pPr eaLnBrk="1" hangingPunct="1"/>
            <a:r>
              <a:rPr lang="en-US">
                <a:latin typeface="Perpetua" charset="0"/>
              </a:rPr>
              <a:t>Energy: improved cookstoves, wind energy, solar energy, biogas</a:t>
            </a:r>
          </a:p>
          <a:p>
            <a:pPr eaLnBrk="1" hangingPunct="1"/>
            <a:r>
              <a:rPr lang="en-US">
                <a:latin typeface="Perpetua" charset="0"/>
              </a:rPr>
              <a:t>Housing: alternative construction materials</a:t>
            </a:r>
          </a:p>
          <a:p>
            <a:pPr eaLnBrk="1" hangingPunct="1"/>
            <a:endParaRPr lang="en-US">
              <a:latin typeface="Perpetua" charset="0"/>
            </a:endParaRPr>
          </a:p>
        </p:txBody>
      </p:sp>
      <p:sp>
        <p:nvSpPr>
          <p:cNvPr id="6"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Philosophy to Artifacts</a:t>
            </a:r>
            <a:endParaRPr lang="en-US" dirty="0">
              <a:ea typeface="+mj-ea"/>
            </a:endParaRPr>
          </a:p>
        </p:txBody>
      </p:sp>
    </p:spTree>
    <p:extLst>
      <p:ext uri="{BB962C8B-B14F-4D97-AF65-F5344CB8AC3E}">
        <p14:creationId xmlns:p14="http://schemas.microsoft.com/office/powerpoint/2010/main" val="7939350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914400" y="1524000"/>
            <a:ext cx="7543800" cy="4419600"/>
          </a:xfrm>
        </p:spPr>
        <p:txBody>
          <a:bodyPr>
            <a:noAutofit/>
          </a:bodyPr>
          <a:lstStyle/>
          <a:p>
            <a:pPr eaLnBrk="1" hangingPunct="1">
              <a:lnSpc>
                <a:spcPct val="130000"/>
              </a:lnSpc>
            </a:pPr>
            <a:r>
              <a:rPr lang="en-US" sz="2000" b="1" dirty="0">
                <a:latin typeface="Adobe Caslon Pro"/>
                <a:cs typeface="Adobe Caslon Pro"/>
              </a:rPr>
              <a:t>Is rural life being romanticized</a:t>
            </a:r>
            <a:r>
              <a:rPr lang="en-US" sz="2000" dirty="0">
                <a:latin typeface="Adobe Caslon Pro"/>
                <a:cs typeface="Adobe Caslon Pro"/>
              </a:rPr>
              <a:t>?  Is AT motivated by </a:t>
            </a:r>
            <a:r>
              <a:rPr lang="en-US" sz="2000" dirty="0" smtClean="0">
                <a:latin typeface="Adobe Caslon Pro"/>
                <a:cs typeface="Adobe Caslon Pro"/>
              </a:rPr>
              <a:t>Westerners’ </a:t>
            </a:r>
            <a:r>
              <a:rPr lang="en-US" sz="2000" dirty="0">
                <a:latin typeface="Adobe Caslon Pro"/>
                <a:cs typeface="Adobe Caslon Pro"/>
              </a:rPr>
              <a:t>disillusionment with their own modern, urban lives?</a:t>
            </a:r>
          </a:p>
          <a:p>
            <a:pPr eaLnBrk="1" hangingPunct="1">
              <a:lnSpc>
                <a:spcPct val="130000"/>
              </a:lnSpc>
            </a:pPr>
            <a:r>
              <a:rPr lang="en-US" sz="2000" dirty="0">
                <a:latin typeface="Adobe Caslon Pro"/>
                <a:cs typeface="Adobe Caslon Pro"/>
              </a:rPr>
              <a:t>Produced </a:t>
            </a:r>
            <a:r>
              <a:rPr lang="en-US" sz="2000" u="sng" dirty="0">
                <a:latin typeface="Adobe Caslon Pro"/>
                <a:cs typeface="Adobe Caslon Pro"/>
              </a:rPr>
              <a:t>for</a:t>
            </a:r>
            <a:r>
              <a:rPr lang="en-US" sz="2000" dirty="0">
                <a:latin typeface="Adobe Caslon Pro"/>
                <a:cs typeface="Adobe Caslon Pro"/>
              </a:rPr>
              <a:t> the poor, but </a:t>
            </a:r>
            <a:r>
              <a:rPr lang="en-US" sz="2000" b="1" dirty="0">
                <a:latin typeface="Adobe Caslon Pro"/>
                <a:cs typeface="Adobe Caslon Pro"/>
              </a:rPr>
              <a:t>not </a:t>
            </a:r>
            <a:r>
              <a:rPr lang="en-US" sz="2000" b="1" u="sng" dirty="0">
                <a:latin typeface="Adobe Caslon Pro"/>
                <a:cs typeface="Adobe Caslon Pro"/>
              </a:rPr>
              <a:t>with</a:t>
            </a:r>
            <a:r>
              <a:rPr lang="en-US" sz="2000" b="1" dirty="0">
                <a:latin typeface="Adobe Caslon Pro"/>
                <a:cs typeface="Adobe Caslon Pro"/>
              </a:rPr>
              <a:t> the poor</a:t>
            </a:r>
            <a:r>
              <a:rPr lang="en-US" sz="2000" dirty="0">
                <a:latin typeface="Adobe Caslon Pro"/>
                <a:cs typeface="Adobe Caslon Pro"/>
              </a:rPr>
              <a:t> (participatory approaches emerge separately</a:t>
            </a:r>
            <a:r>
              <a:rPr lang="en-US" sz="2000" dirty="0" smtClean="0">
                <a:latin typeface="Adobe Caslon Pro"/>
                <a:cs typeface="Adobe Caslon Pro"/>
              </a:rPr>
              <a:t>).</a:t>
            </a:r>
            <a:endParaRPr lang="en-US" sz="2000" dirty="0">
              <a:latin typeface="Adobe Caslon Pro"/>
              <a:cs typeface="Adobe Caslon Pro"/>
            </a:endParaRPr>
          </a:p>
          <a:p>
            <a:pPr eaLnBrk="1" hangingPunct="1">
              <a:lnSpc>
                <a:spcPct val="130000"/>
              </a:lnSpc>
            </a:pPr>
            <a:r>
              <a:rPr lang="en-US" sz="2000" b="1" dirty="0" err="1">
                <a:latin typeface="Adobe Caslon Pro"/>
                <a:cs typeface="Adobe Caslon Pro"/>
              </a:rPr>
              <a:t>Band-aids</a:t>
            </a:r>
            <a:r>
              <a:rPr lang="en-US" sz="2000" dirty="0">
                <a:latin typeface="Adobe Caslon Pro"/>
                <a:cs typeface="Adobe Caslon Pro"/>
              </a:rPr>
              <a:t> for much larger social, </a:t>
            </a:r>
            <a:br>
              <a:rPr lang="en-US" sz="2000" dirty="0">
                <a:latin typeface="Adobe Caslon Pro"/>
                <a:cs typeface="Adobe Caslon Pro"/>
              </a:rPr>
            </a:br>
            <a:r>
              <a:rPr lang="en-US" sz="2000" dirty="0">
                <a:latin typeface="Adobe Caslon Pro"/>
                <a:cs typeface="Adobe Caslon Pro"/>
              </a:rPr>
              <a:t>structural problems</a:t>
            </a:r>
          </a:p>
          <a:p>
            <a:pPr eaLnBrk="1" hangingPunct="1">
              <a:lnSpc>
                <a:spcPct val="130000"/>
              </a:lnSpc>
            </a:pPr>
            <a:r>
              <a:rPr lang="en-US" sz="2000" b="1" dirty="0">
                <a:latin typeface="Adobe Caslon Pro"/>
                <a:cs typeface="Adobe Caslon Pro"/>
              </a:rPr>
              <a:t>The challenge of distributing</a:t>
            </a:r>
            <a:r>
              <a:rPr lang="en-US" sz="2000" dirty="0">
                <a:latin typeface="Adobe Caslon Pro"/>
                <a:cs typeface="Adobe Caslon Pro"/>
              </a:rPr>
              <a:t> </a:t>
            </a:r>
            <a:br>
              <a:rPr lang="en-US" sz="2000" dirty="0">
                <a:latin typeface="Adobe Caslon Pro"/>
                <a:cs typeface="Adobe Caslon Pro"/>
              </a:rPr>
            </a:br>
            <a:r>
              <a:rPr lang="en-US" sz="2000" dirty="0">
                <a:latin typeface="Adobe Caslon Pro"/>
                <a:cs typeface="Adobe Caslon Pro"/>
              </a:rPr>
              <a:t>technology was (and is) </a:t>
            </a:r>
            <a:br>
              <a:rPr lang="en-US" sz="2000" dirty="0">
                <a:latin typeface="Adobe Caslon Pro"/>
                <a:cs typeface="Adobe Caslon Pro"/>
              </a:rPr>
            </a:br>
            <a:r>
              <a:rPr lang="en-US" sz="2000" dirty="0" smtClean="0">
                <a:latin typeface="Adobe Caslon Pro"/>
                <a:cs typeface="Adobe Caslon Pro"/>
              </a:rPr>
              <a:t>underestimated.</a:t>
            </a:r>
            <a:endParaRPr lang="en-US" sz="2000" dirty="0">
              <a:latin typeface="Adobe Caslon Pro"/>
              <a:cs typeface="Adobe Caslon Pro"/>
            </a:endParaRPr>
          </a:p>
          <a:p>
            <a:pPr eaLnBrk="1" hangingPunct="1">
              <a:lnSpc>
                <a:spcPct val="130000"/>
              </a:lnSpc>
            </a:pPr>
            <a:r>
              <a:rPr lang="en-US" sz="2000" dirty="0">
                <a:latin typeface="Adobe Caslon Pro"/>
                <a:cs typeface="Adobe Caslon Pro"/>
              </a:rPr>
              <a:t>Does appropriate </a:t>
            </a:r>
            <a:r>
              <a:rPr lang="en-US" sz="2000" b="1" dirty="0">
                <a:latin typeface="Adobe Caslon Pro"/>
                <a:cs typeface="Adobe Caslon Pro"/>
              </a:rPr>
              <a:t>have to mean </a:t>
            </a:r>
            <a:r>
              <a:rPr lang="en-US" altLang="ja-JP" sz="2000" b="1" dirty="0" smtClean="0">
                <a:latin typeface="Adobe Caslon Pro"/>
                <a:cs typeface="Adobe Caslon Pro"/>
              </a:rPr>
              <a:t>“</a:t>
            </a:r>
            <a:r>
              <a:rPr lang="en-US" sz="2000" b="1" dirty="0" smtClean="0">
                <a:latin typeface="Adobe Caslon Pro"/>
                <a:cs typeface="Adobe Caslon Pro"/>
              </a:rPr>
              <a:t>simple?</a:t>
            </a:r>
            <a:r>
              <a:rPr lang="en-US" altLang="ja-JP" sz="2000" b="1" dirty="0" smtClean="0">
                <a:latin typeface="Adobe Caslon Pro"/>
                <a:cs typeface="Adobe Caslon Pro"/>
              </a:rPr>
              <a:t>”</a:t>
            </a:r>
            <a:endParaRPr lang="en-US" sz="2000" dirty="0">
              <a:latin typeface="Adobe Caslon Pro"/>
              <a:cs typeface="Adobe Caslon Pro"/>
            </a:endParaRPr>
          </a:p>
        </p:txBody>
      </p:sp>
      <p:pic>
        <p:nvPicPr>
          <p:cNvPr id="22532" name="Picture 2" descr="http://www.rsspieces.com/m/blogs/lbreh/banda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466" y="3429000"/>
            <a:ext cx="28321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Criticism</a:t>
            </a:r>
            <a:endParaRPr lang="en-US" dirty="0"/>
          </a:p>
        </p:txBody>
      </p:sp>
    </p:spTree>
    <p:extLst>
      <p:ext uri="{BB962C8B-B14F-4D97-AF65-F5344CB8AC3E}">
        <p14:creationId xmlns:p14="http://schemas.microsoft.com/office/powerpoint/2010/main" val="30260757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914400" y="1524000"/>
            <a:ext cx="7315200" cy="3810000"/>
          </a:xfrm>
        </p:spPr>
        <p:txBody>
          <a:bodyPr>
            <a:noAutofit/>
          </a:bodyPr>
          <a:lstStyle/>
          <a:p>
            <a:pPr eaLnBrk="1" hangingPunct="1">
              <a:lnSpc>
                <a:spcPct val="130000"/>
              </a:lnSpc>
            </a:pPr>
            <a:r>
              <a:rPr lang="en-US" sz="2400" dirty="0">
                <a:latin typeface="Adobe Caslon Pro"/>
                <a:cs typeface="Adobe Caslon Pro"/>
              </a:rPr>
              <a:t>See Fisher paper on </a:t>
            </a:r>
            <a:r>
              <a:rPr lang="en-US" sz="2400" dirty="0" smtClean="0">
                <a:latin typeface="Adobe Caslon Pro"/>
                <a:cs typeface="Adobe Caslon Pro"/>
              </a:rPr>
              <a:t>“Income </a:t>
            </a:r>
            <a:r>
              <a:rPr lang="en-US" sz="2400" dirty="0">
                <a:latin typeface="Adobe Caslon Pro"/>
                <a:cs typeface="Adobe Caslon Pro"/>
              </a:rPr>
              <a:t>is </a:t>
            </a:r>
            <a:r>
              <a:rPr lang="en-US" sz="2400" dirty="0" smtClean="0">
                <a:latin typeface="Adobe Caslon Pro"/>
                <a:cs typeface="Adobe Caslon Pro"/>
              </a:rPr>
              <a:t>Development”</a:t>
            </a:r>
            <a:r>
              <a:rPr lang="en-US" altLang="ja-JP" sz="2400" dirty="0" smtClean="0">
                <a:latin typeface="Adobe Caslon Pro"/>
                <a:cs typeface="Adobe Caslon Pro"/>
              </a:rPr>
              <a:t>.</a:t>
            </a:r>
            <a:endParaRPr lang="en-US" sz="2400" dirty="0">
              <a:latin typeface="Adobe Caslon Pro"/>
              <a:cs typeface="Adobe Caslon Pro"/>
            </a:endParaRPr>
          </a:p>
          <a:p>
            <a:pPr eaLnBrk="1" hangingPunct="1">
              <a:lnSpc>
                <a:spcPct val="130000"/>
              </a:lnSpc>
            </a:pPr>
            <a:r>
              <a:rPr lang="en-US" sz="2400" dirty="0">
                <a:latin typeface="Adobe Caslon Pro"/>
                <a:cs typeface="Adobe Caslon Pro"/>
              </a:rPr>
              <a:t>Business models, fiscal pragmatism, leveraging supply chains</a:t>
            </a:r>
          </a:p>
          <a:p>
            <a:pPr eaLnBrk="1" hangingPunct="1">
              <a:lnSpc>
                <a:spcPct val="130000"/>
              </a:lnSpc>
            </a:pPr>
            <a:r>
              <a:rPr lang="en-US" sz="2400" dirty="0">
                <a:latin typeface="Adobe Caslon Pro"/>
                <a:cs typeface="Adobe Caslon Pro"/>
              </a:rPr>
              <a:t>Evaluation and quantification of impact</a:t>
            </a:r>
          </a:p>
          <a:p>
            <a:pPr eaLnBrk="1" hangingPunct="1">
              <a:lnSpc>
                <a:spcPct val="130000"/>
              </a:lnSpc>
            </a:pPr>
            <a:r>
              <a:rPr lang="en-US" sz="2400" dirty="0">
                <a:latin typeface="Adobe Caslon Pro"/>
                <a:cs typeface="Adobe Caslon Pro"/>
              </a:rPr>
              <a:t>Not necessarily strict reliance on local materials (self-sufficiency)</a:t>
            </a:r>
          </a:p>
          <a:p>
            <a:pPr eaLnBrk="1" hangingPunct="1">
              <a:lnSpc>
                <a:spcPct val="130000"/>
              </a:lnSpc>
            </a:pPr>
            <a:r>
              <a:rPr lang="en-US" sz="2400" dirty="0">
                <a:latin typeface="Adobe Caslon Pro"/>
                <a:cs typeface="Adobe Caslon Pro"/>
              </a:rPr>
              <a:t>Specialized and skilled manufacturing of AT technologies (often in factories)</a:t>
            </a:r>
          </a:p>
        </p:txBody>
      </p:sp>
      <p:sp>
        <p:nvSpPr>
          <p:cNvPr id="2" name="Title 1"/>
          <p:cNvSpPr>
            <a:spLocks noGrp="1"/>
          </p:cNvSpPr>
          <p:nvPr>
            <p:ph type="title"/>
          </p:nvPr>
        </p:nvSpPr>
        <p:spPr/>
        <p:txBody>
          <a:bodyPr/>
          <a:lstStyle/>
          <a:p>
            <a:r>
              <a:rPr lang="en-US" dirty="0" smtClean="0"/>
              <a:t> AT Today</a:t>
            </a:r>
            <a:endParaRPr lang="en-US" dirty="0"/>
          </a:p>
        </p:txBody>
      </p:sp>
    </p:spTree>
    <p:extLst>
      <p:ext uri="{BB962C8B-B14F-4D97-AF65-F5344CB8AC3E}">
        <p14:creationId xmlns:p14="http://schemas.microsoft.com/office/powerpoint/2010/main" val="3375940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E47200"/>
                </a:solidFill>
              </a:rPr>
              <a:t>Administrivia</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lnSpc>
                <a:spcPct val="130000"/>
              </a:lnSpc>
              <a:spcAft>
                <a:spcPts val="600"/>
              </a:spcAft>
            </a:pPr>
            <a:r>
              <a:rPr lang="en-US" sz="2400" dirty="0" smtClean="0">
                <a:latin typeface="Adobe Caslon Pro"/>
                <a:cs typeface="Adobe Caslon Pro"/>
              </a:rPr>
              <a:t>Due: Reading Response #2</a:t>
            </a:r>
          </a:p>
          <a:p>
            <a:pPr>
              <a:lnSpc>
                <a:spcPct val="130000"/>
              </a:lnSpc>
              <a:spcAft>
                <a:spcPts val="600"/>
              </a:spcAft>
            </a:pPr>
            <a:r>
              <a:rPr lang="en-US" sz="2400" dirty="0" smtClean="0">
                <a:latin typeface="Adobe Caslon Pro"/>
                <a:cs typeface="Adobe Caslon Pro"/>
              </a:rPr>
              <a:t>Back: Reading Response #1</a:t>
            </a:r>
          </a:p>
          <a:p>
            <a:pPr>
              <a:lnSpc>
                <a:spcPct val="130000"/>
              </a:lnSpc>
              <a:spcAft>
                <a:spcPts val="600"/>
              </a:spcAft>
            </a:pPr>
            <a:r>
              <a:rPr lang="en-US" sz="2400" dirty="0" smtClean="0">
                <a:latin typeface="Adobe Caslon Pro"/>
                <a:cs typeface="Adobe Caslon Pro"/>
              </a:rPr>
              <a:t>Join Facebook Group</a:t>
            </a:r>
          </a:p>
        </p:txBody>
      </p:sp>
    </p:spTree>
    <p:extLst>
      <p:ext uri="{BB962C8B-B14F-4D97-AF65-F5344CB8AC3E}">
        <p14:creationId xmlns:p14="http://schemas.microsoft.com/office/powerpoint/2010/main" val="32299368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692416" y="2133600"/>
            <a:ext cx="7848600" cy="3328447"/>
          </a:xfrm>
        </p:spPr>
        <p:txBody>
          <a:bodyPr>
            <a:normAutofit/>
          </a:bodyPr>
          <a:lstStyle/>
          <a:p>
            <a:pPr eaLnBrk="1" hangingPunct="1">
              <a:lnSpc>
                <a:spcPct val="130000"/>
              </a:lnSpc>
            </a:pPr>
            <a:r>
              <a:rPr lang="en-US" sz="2400" dirty="0">
                <a:latin typeface="Adobe Caslon Pro"/>
                <a:cs typeface="Adobe Caslon Pro"/>
              </a:rPr>
              <a:t>Short-term productivity gains come with rapid depletion of resources that puts future production in </a:t>
            </a:r>
            <a:r>
              <a:rPr lang="en-US" sz="2400" dirty="0" smtClean="0">
                <a:latin typeface="Adobe Caslon Pro"/>
                <a:cs typeface="Adobe Caslon Pro"/>
              </a:rPr>
              <a:t>jeopardy.</a:t>
            </a:r>
            <a:endParaRPr lang="en-US" sz="2400" dirty="0">
              <a:latin typeface="Adobe Caslon Pro"/>
              <a:cs typeface="Adobe Caslon Pro"/>
            </a:endParaRPr>
          </a:p>
          <a:p>
            <a:pPr eaLnBrk="1" hangingPunct="1">
              <a:lnSpc>
                <a:spcPct val="130000"/>
              </a:lnSpc>
            </a:pPr>
            <a:r>
              <a:rPr lang="en-US" sz="2400" dirty="0" smtClean="0">
                <a:latin typeface="Adobe Caslon Pro"/>
                <a:cs typeface="Adobe Caslon Pro"/>
              </a:rPr>
              <a:t>Boosting </a:t>
            </a:r>
            <a:r>
              <a:rPr lang="en-US" sz="2400" dirty="0">
                <a:latin typeface="Adobe Caslon Pro"/>
                <a:cs typeface="Adobe Caslon Pro"/>
              </a:rPr>
              <a:t>yields </a:t>
            </a:r>
            <a:r>
              <a:rPr lang="en-US" sz="2400" dirty="0" smtClean="0">
                <a:latin typeface="Adobe Caslon Pro"/>
                <a:cs typeface="Adobe Caslon Pro"/>
              </a:rPr>
              <a:t>isn’t enough. We must </a:t>
            </a:r>
            <a:r>
              <a:rPr lang="en-US" sz="2400" dirty="0">
                <a:latin typeface="Adobe Caslon Pro"/>
                <a:cs typeface="Adobe Caslon Pro"/>
              </a:rPr>
              <a:t>also consider how to manage natural </a:t>
            </a:r>
            <a:r>
              <a:rPr lang="en-US" sz="2400" dirty="0" smtClean="0">
                <a:latin typeface="Adobe Caslon Pro"/>
                <a:cs typeface="Adobe Caslon Pro"/>
              </a:rPr>
              <a:t>resources </a:t>
            </a:r>
            <a:r>
              <a:rPr lang="en-US" sz="2400" dirty="0">
                <a:latin typeface="Adobe Caslon Pro"/>
                <a:cs typeface="Adobe Caslon Pro"/>
              </a:rPr>
              <a:t>to ensure </a:t>
            </a:r>
            <a:r>
              <a:rPr lang="en-US" sz="2400" dirty="0" smtClean="0">
                <a:latin typeface="Adobe Caslon Pro"/>
                <a:cs typeface="Adobe Caslon Pro"/>
              </a:rPr>
              <a:t>future productivity.</a:t>
            </a:r>
          </a:p>
          <a:p>
            <a:pPr eaLnBrk="1" hangingPunct="1">
              <a:lnSpc>
                <a:spcPct val="130000"/>
              </a:lnSpc>
            </a:pPr>
            <a:r>
              <a:rPr lang="en-US" sz="2400" dirty="0" err="1" smtClean="0">
                <a:latin typeface="Adobe Caslon Pro"/>
                <a:cs typeface="Adobe Caslon Pro"/>
              </a:rPr>
              <a:t>Brundtland</a:t>
            </a:r>
            <a:r>
              <a:rPr lang="en-US" sz="2400" dirty="0" smtClean="0">
                <a:latin typeface="Adobe Caslon Pro"/>
                <a:cs typeface="Adobe Caslon Pro"/>
              </a:rPr>
              <a:t> Report (1987) stresses the need for sustainable development.</a:t>
            </a:r>
            <a:endParaRPr lang="en-US" sz="2400" i="1" dirty="0">
              <a:latin typeface="Adobe Caslon Pro"/>
              <a:cs typeface="Adobe Caslon Pro"/>
            </a:endParaRPr>
          </a:p>
        </p:txBody>
      </p:sp>
      <p:sp>
        <p:nvSpPr>
          <p:cNvPr id="4" name="Title 3"/>
          <p:cNvSpPr>
            <a:spLocks noGrp="1"/>
          </p:cNvSpPr>
          <p:nvPr>
            <p:ph type="title"/>
          </p:nvPr>
        </p:nvSpPr>
        <p:spPr/>
        <p:txBody>
          <a:bodyPr/>
          <a:lstStyle/>
          <a:p>
            <a:r>
              <a:rPr lang="en-US" dirty="0" smtClean="0"/>
              <a:t>Sustainable Development</a:t>
            </a:r>
            <a:endParaRPr lang="en-US" dirty="0"/>
          </a:p>
        </p:txBody>
      </p:sp>
    </p:spTree>
    <p:extLst>
      <p:ext uri="{BB962C8B-B14F-4D97-AF65-F5344CB8AC3E}">
        <p14:creationId xmlns:p14="http://schemas.microsoft.com/office/powerpoint/2010/main" val="27289432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988"/>
            <a:ext cx="8229600" cy="1143000"/>
          </a:xfrm>
        </p:spPr>
        <p:txBody>
          <a:bodyPr/>
          <a:lstStyle/>
          <a:p>
            <a:r>
              <a:rPr lang="en-US" dirty="0" smtClean="0"/>
              <a:t>Take a break!</a:t>
            </a:r>
            <a:endParaRPr lang="en-US" dirty="0"/>
          </a:p>
        </p:txBody>
      </p:sp>
    </p:spTree>
    <p:extLst>
      <p:ext uri="{BB962C8B-B14F-4D97-AF65-F5344CB8AC3E}">
        <p14:creationId xmlns:p14="http://schemas.microsoft.com/office/powerpoint/2010/main" val="40314609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98"/>
            <a:ext cx="8229600" cy="1143000"/>
          </a:xfrm>
        </p:spPr>
        <p:txBody>
          <a:bodyPr>
            <a:normAutofit/>
          </a:bodyPr>
          <a:lstStyle/>
          <a:p>
            <a:r>
              <a:rPr lang="en-US" dirty="0" smtClean="0"/>
              <a:t>Mainstream Development Models</a:t>
            </a: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
        <p:nvSpPr>
          <p:cNvPr id="3" name="TextBox 2"/>
          <p:cNvSpPr txBox="1"/>
          <p:nvPr/>
        </p:nvSpPr>
        <p:spPr>
          <a:xfrm>
            <a:off x="714452" y="4943846"/>
            <a:ext cx="6003403" cy="830997"/>
          </a:xfrm>
          <a:prstGeom prst="rect">
            <a:avLst/>
          </a:prstGeom>
          <a:noFill/>
        </p:spPr>
        <p:txBody>
          <a:bodyPr wrap="square" rtlCol="0">
            <a:spAutoFit/>
          </a:bodyPr>
          <a:lstStyle/>
          <a:p>
            <a:pPr marL="342900" indent="-342900">
              <a:buFont typeface="Arial"/>
              <a:buChar char="•"/>
            </a:pPr>
            <a:r>
              <a:rPr lang="en-US" sz="2400" dirty="0" err="1" smtClean="0">
                <a:latin typeface="Adobe Caslon Pro"/>
                <a:cs typeface="Adobe Caslon Pro"/>
              </a:rPr>
              <a:t>Akosombo</a:t>
            </a:r>
            <a:r>
              <a:rPr lang="en-US" sz="2400" dirty="0" smtClean="0">
                <a:latin typeface="Adobe Caslon Pro"/>
                <a:cs typeface="Adobe Caslon Pro"/>
              </a:rPr>
              <a:t> Dam (industrial productivity)</a:t>
            </a:r>
          </a:p>
          <a:p>
            <a:pPr marL="342900" indent="-342900">
              <a:buFont typeface="Arial"/>
              <a:buChar char="•"/>
            </a:pPr>
            <a:r>
              <a:rPr lang="en-US" sz="2400" dirty="0" smtClean="0">
                <a:latin typeface="Adobe Caslon Pro"/>
                <a:cs typeface="Adobe Caslon Pro"/>
              </a:rPr>
              <a:t>Green Revolution (agricultural productivity)</a:t>
            </a:r>
            <a:endParaRPr lang="en-US" sz="2400" dirty="0">
              <a:latin typeface="Adobe Caslon Pro"/>
              <a:cs typeface="Adobe Caslon Pro"/>
            </a:endParaRPr>
          </a:p>
        </p:txBody>
      </p:sp>
      <p:sp>
        <p:nvSpPr>
          <p:cNvPr id="17" name="Right Arrow 16"/>
          <p:cNvSpPr/>
          <p:nvPr/>
        </p:nvSpPr>
        <p:spPr>
          <a:xfrm rot="5400000">
            <a:off x="1365326" y="4212326"/>
            <a:ext cx="978408" cy="4846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044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Rethinking the Mainstream Models of ‘Doing Development’</a:t>
            </a:r>
            <a:endParaRPr lang="en-US" dirty="0">
              <a:solidFill>
                <a:schemeClr val="tx1"/>
              </a:solidFill>
              <a:ea typeface="+mj-ea"/>
            </a:endParaRPr>
          </a:p>
        </p:txBody>
      </p:sp>
      <p:sp>
        <p:nvSpPr>
          <p:cNvPr id="3" name="Content Placeholder 2"/>
          <p:cNvSpPr>
            <a:spLocks noGrp="1"/>
          </p:cNvSpPr>
          <p:nvPr>
            <p:ph sz="quarter" idx="1"/>
          </p:nvPr>
        </p:nvSpPr>
        <p:spPr>
          <a:xfrm>
            <a:off x="838200" y="1621960"/>
            <a:ext cx="8026400" cy="4495800"/>
          </a:xfrm>
        </p:spPr>
        <p:txBody>
          <a:bodyPr>
            <a:normAutofit lnSpcReduction="10000"/>
          </a:bodyPr>
          <a:lstStyle/>
          <a:p>
            <a:pPr>
              <a:lnSpc>
                <a:spcPct val="90000"/>
              </a:lnSpc>
            </a:pPr>
            <a:r>
              <a:rPr lang="en-US" dirty="0" smtClean="0"/>
              <a:t>Critiques of the neoclassical growth model/ modernization paradigm</a:t>
            </a:r>
          </a:p>
          <a:p>
            <a:pPr lvl="1">
              <a:lnSpc>
                <a:spcPct val="90000"/>
              </a:lnSpc>
            </a:pPr>
            <a:r>
              <a:rPr lang="en-US" dirty="0" smtClean="0"/>
              <a:t>Scale </a:t>
            </a:r>
          </a:p>
          <a:p>
            <a:pPr lvl="1">
              <a:lnSpc>
                <a:spcPct val="90000"/>
              </a:lnSpc>
            </a:pPr>
            <a:r>
              <a:rPr lang="en-US" dirty="0" smtClean="0"/>
              <a:t>Environmental degradation</a:t>
            </a:r>
          </a:p>
          <a:p>
            <a:pPr lvl="1">
              <a:lnSpc>
                <a:spcPct val="90000"/>
              </a:lnSpc>
            </a:pPr>
            <a:r>
              <a:rPr lang="en-US" dirty="0" smtClean="0"/>
              <a:t>Who defines the problem and the solution?</a:t>
            </a:r>
          </a:p>
          <a:p>
            <a:pPr>
              <a:lnSpc>
                <a:spcPct val="90000"/>
              </a:lnSpc>
            </a:pPr>
            <a:r>
              <a:rPr lang="en-US" dirty="0" smtClean="0"/>
              <a:t>Alternative frameworks</a:t>
            </a:r>
          </a:p>
          <a:p>
            <a:pPr lvl="1">
              <a:lnSpc>
                <a:spcPct val="90000"/>
              </a:lnSpc>
            </a:pPr>
            <a:r>
              <a:rPr lang="en-US" dirty="0" smtClean="0">
                <a:solidFill>
                  <a:srgbClr val="7F7F7F"/>
                </a:solidFill>
              </a:rPr>
              <a:t>Appropriate technologies </a:t>
            </a:r>
          </a:p>
          <a:p>
            <a:pPr lvl="1">
              <a:lnSpc>
                <a:spcPct val="90000"/>
              </a:lnSpc>
            </a:pPr>
            <a:r>
              <a:rPr lang="en-US" dirty="0">
                <a:solidFill>
                  <a:srgbClr val="7F7F7F"/>
                </a:solidFill>
              </a:rPr>
              <a:t>Sustainable </a:t>
            </a:r>
            <a:r>
              <a:rPr lang="en-US" dirty="0" smtClean="0">
                <a:solidFill>
                  <a:srgbClr val="7F7F7F"/>
                </a:solidFill>
              </a:rPr>
              <a:t>development</a:t>
            </a:r>
          </a:p>
          <a:p>
            <a:pPr lvl="1">
              <a:lnSpc>
                <a:spcPct val="90000"/>
              </a:lnSpc>
            </a:pPr>
            <a:r>
              <a:rPr lang="en-US" dirty="0" smtClean="0"/>
              <a:t>People-centered development</a:t>
            </a:r>
          </a:p>
          <a:p>
            <a:pPr lvl="2">
              <a:lnSpc>
                <a:spcPct val="90000"/>
              </a:lnSpc>
            </a:pPr>
            <a:r>
              <a:rPr lang="en-US" dirty="0" smtClean="0"/>
              <a:t>Social entrepreneurship?</a:t>
            </a:r>
          </a:p>
          <a:p>
            <a:pPr lvl="1">
              <a:lnSpc>
                <a:spcPct val="90000"/>
              </a:lnSpc>
            </a:pPr>
            <a:endParaRPr lang="en-US" dirty="0" smtClean="0"/>
          </a:p>
          <a:p>
            <a:pPr>
              <a:lnSpc>
                <a:spcPct val="90000"/>
              </a:lnSpc>
            </a:pPr>
            <a:endParaRPr lang="en-US" dirty="0" smtClean="0"/>
          </a:p>
          <a:p>
            <a:pPr marL="457200" lvl="1" indent="0">
              <a:lnSpc>
                <a:spcPct val="90000"/>
              </a:lnSpc>
              <a:buNone/>
            </a:pPr>
            <a:endParaRPr lang="en-US" sz="2800" dirty="0"/>
          </a:p>
          <a:p>
            <a:pPr marL="457200" lvl="1" indent="0">
              <a:lnSpc>
                <a:spcPct val="90000"/>
              </a:lnSpc>
              <a:buNone/>
            </a:pPr>
            <a:endParaRPr lang="en-US" dirty="0" smtClean="0"/>
          </a:p>
          <a:p>
            <a:pPr lvl="1">
              <a:lnSpc>
                <a:spcPct val="90000"/>
              </a:lnSpc>
            </a:pPr>
            <a:endParaRPr lang="en-US" dirty="0" smtClean="0"/>
          </a:p>
        </p:txBody>
      </p:sp>
    </p:spTree>
    <p:extLst>
      <p:ext uri="{BB962C8B-B14F-4D97-AF65-F5344CB8AC3E}">
        <p14:creationId xmlns:p14="http://schemas.microsoft.com/office/powerpoint/2010/main" val="1531903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Rethinking the Mainstream Models of ‘Doing Development’</a:t>
            </a:r>
            <a:endParaRPr lang="en-US" dirty="0">
              <a:solidFill>
                <a:schemeClr val="tx1"/>
              </a:solidFill>
              <a:ea typeface="+mj-ea"/>
            </a:endParaRPr>
          </a:p>
        </p:txBody>
      </p:sp>
      <p:sp>
        <p:nvSpPr>
          <p:cNvPr id="3" name="Content Placeholder 2"/>
          <p:cNvSpPr>
            <a:spLocks noGrp="1"/>
          </p:cNvSpPr>
          <p:nvPr>
            <p:ph sz="quarter" idx="1"/>
          </p:nvPr>
        </p:nvSpPr>
        <p:spPr>
          <a:xfrm>
            <a:off x="838200" y="1621960"/>
            <a:ext cx="8026400" cy="4495800"/>
          </a:xfrm>
        </p:spPr>
        <p:txBody>
          <a:bodyPr>
            <a:normAutofit lnSpcReduction="10000"/>
          </a:bodyPr>
          <a:lstStyle/>
          <a:p>
            <a:pPr>
              <a:lnSpc>
                <a:spcPct val="90000"/>
              </a:lnSpc>
            </a:pPr>
            <a:r>
              <a:rPr lang="en-US" dirty="0" smtClean="0"/>
              <a:t>Critiques of the neoclassical growth model/ modernization paradigm</a:t>
            </a:r>
          </a:p>
          <a:p>
            <a:pPr lvl="1">
              <a:lnSpc>
                <a:spcPct val="90000"/>
              </a:lnSpc>
            </a:pPr>
            <a:r>
              <a:rPr lang="en-US" dirty="0" smtClean="0"/>
              <a:t>Scale </a:t>
            </a:r>
          </a:p>
          <a:p>
            <a:pPr lvl="1">
              <a:lnSpc>
                <a:spcPct val="90000"/>
              </a:lnSpc>
            </a:pPr>
            <a:r>
              <a:rPr lang="en-US" dirty="0" smtClean="0"/>
              <a:t>Environmental degradation</a:t>
            </a:r>
          </a:p>
          <a:p>
            <a:pPr lvl="1">
              <a:lnSpc>
                <a:spcPct val="90000"/>
              </a:lnSpc>
            </a:pPr>
            <a:r>
              <a:rPr lang="en-US" dirty="0" smtClean="0"/>
              <a:t>Who defines the problem and the solution?</a:t>
            </a:r>
          </a:p>
          <a:p>
            <a:pPr>
              <a:lnSpc>
                <a:spcPct val="90000"/>
              </a:lnSpc>
            </a:pPr>
            <a:r>
              <a:rPr lang="en-US" dirty="0" smtClean="0"/>
              <a:t>Alternative frameworks</a:t>
            </a:r>
          </a:p>
          <a:p>
            <a:pPr lvl="1">
              <a:lnSpc>
                <a:spcPct val="90000"/>
              </a:lnSpc>
            </a:pPr>
            <a:r>
              <a:rPr lang="en-US" dirty="0" smtClean="0">
                <a:solidFill>
                  <a:srgbClr val="7F7F7F"/>
                </a:solidFill>
              </a:rPr>
              <a:t>Appropriate technologies </a:t>
            </a:r>
          </a:p>
          <a:p>
            <a:pPr lvl="1">
              <a:lnSpc>
                <a:spcPct val="90000"/>
              </a:lnSpc>
            </a:pPr>
            <a:r>
              <a:rPr lang="en-US" dirty="0">
                <a:solidFill>
                  <a:srgbClr val="7F7F7F"/>
                </a:solidFill>
              </a:rPr>
              <a:t>Sustainable </a:t>
            </a:r>
            <a:r>
              <a:rPr lang="en-US" dirty="0" smtClean="0">
                <a:solidFill>
                  <a:srgbClr val="7F7F7F"/>
                </a:solidFill>
              </a:rPr>
              <a:t>development</a:t>
            </a:r>
          </a:p>
          <a:p>
            <a:pPr lvl="1">
              <a:lnSpc>
                <a:spcPct val="90000"/>
              </a:lnSpc>
            </a:pPr>
            <a:r>
              <a:rPr lang="en-US" dirty="0" smtClean="0"/>
              <a:t>People-centered development</a:t>
            </a:r>
          </a:p>
          <a:p>
            <a:pPr lvl="2">
              <a:lnSpc>
                <a:spcPct val="90000"/>
              </a:lnSpc>
            </a:pPr>
            <a:r>
              <a:rPr lang="en-US" dirty="0" smtClean="0"/>
              <a:t>Social entrepreneurship?</a:t>
            </a:r>
          </a:p>
          <a:p>
            <a:pPr lvl="1">
              <a:lnSpc>
                <a:spcPct val="90000"/>
              </a:lnSpc>
            </a:pPr>
            <a:endParaRPr lang="en-US" dirty="0" smtClean="0"/>
          </a:p>
          <a:p>
            <a:pPr>
              <a:lnSpc>
                <a:spcPct val="90000"/>
              </a:lnSpc>
            </a:pPr>
            <a:endParaRPr lang="en-US" dirty="0" smtClean="0"/>
          </a:p>
          <a:p>
            <a:pPr marL="457200" lvl="1" indent="0">
              <a:lnSpc>
                <a:spcPct val="90000"/>
              </a:lnSpc>
              <a:buNone/>
            </a:pPr>
            <a:endParaRPr lang="en-US" sz="2800" dirty="0"/>
          </a:p>
          <a:p>
            <a:pPr marL="457200" lvl="1" indent="0">
              <a:lnSpc>
                <a:spcPct val="90000"/>
              </a:lnSpc>
              <a:buNone/>
            </a:pPr>
            <a:endParaRPr lang="en-US" dirty="0" smtClean="0"/>
          </a:p>
          <a:p>
            <a:pPr lvl="1">
              <a:lnSpc>
                <a:spcPct val="90000"/>
              </a:lnSpc>
            </a:pPr>
            <a:endParaRPr lang="en-US" dirty="0" smtClean="0"/>
          </a:p>
        </p:txBody>
      </p:sp>
    </p:spTree>
    <p:extLst>
      <p:ext uri="{BB962C8B-B14F-4D97-AF65-F5344CB8AC3E}">
        <p14:creationId xmlns:p14="http://schemas.microsoft.com/office/powerpoint/2010/main" val="3313781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362816" y="1212840"/>
            <a:ext cx="8322000" cy="5387170"/>
          </a:xfrm>
        </p:spPr>
        <p:txBody>
          <a:bodyPr>
            <a:normAutofit fontScale="92500" lnSpcReduction="20000"/>
          </a:bodyPr>
          <a:lstStyle/>
          <a:p>
            <a:pPr eaLnBrk="1" hangingPunct="1">
              <a:buFont typeface="Wingdings 2" charset="0"/>
              <a:buNone/>
            </a:pPr>
            <a:r>
              <a:rPr lang="en-US" sz="3300" dirty="0"/>
              <a:t>O</a:t>
            </a:r>
            <a:r>
              <a:rPr lang="en-US" sz="3300" dirty="0" smtClean="0"/>
              <a:t>ther </a:t>
            </a:r>
            <a:r>
              <a:rPr lang="en-US" sz="3300" dirty="0"/>
              <a:t>ways of </a:t>
            </a:r>
            <a:r>
              <a:rPr lang="en-US" sz="3300" b="1" i="1" dirty="0"/>
              <a:t>characterizing</a:t>
            </a:r>
            <a:r>
              <a:rPr lang="en-US" sz="3300" dirty="0"/>
              <a:t> a model </a:t>
            </a:r>
            <a:r>
              <a:rPr lang="en-US" sz="3300" dirty="0" smtClean="0"/>
              <a:t>of development</a:t>
            </a:r>
            <a:r>
              <a:rPr lang="en-US" sz="3300" dirty="0"/>
              <a:t>:</a:t>
            </a:r>
          </a:p>
          <a:p>
            <a:r>
              <a:rPr lang="en-US" b="1" dirty="0">
                <a:solidFill>
                  <a:schemeClr val="bg1">
                    <a:lumMod val="50000"/>
                  </a:schemeClr>
                </a:solidFill>
              </a:rPr>
              <a:t>single vs. multi-dimensional </a:t>
            </a:r>
            <a:r>
              <a:rPr lang="en-US" dirty="0">
                <a:solidFill>
                  <a:schemeClr val="bg1">
                    <a:lumMod val="50000"/>
                  </a:schemeClr>
                </a:solidFill>
              </a:rPr>
              <a:t>(GDP vs. Millennium Development Goals) </a:t>
            </a:r>
          </a:p>
          <a:p>
            <a:pPr eaLnBrk="1" hangingPunct="1"/>
            <a:r>
              <a:rPr lang="en-US" b="1" dirty="0" smtClean="0">
                <a:solidFill>
                  <a:srgbClr val="7F7F7F"/>
                </a:solidFill>
              </a:rPr>
              <a:t>technologically </a:t>
            </a:r>
            <a:r>
              <a:rPr lang="en-US" b="1" dirty="0">
                <a:solidFill>
                  <a:srgbClr val="7F7F7F"/>
                </a:solidFill>
              </a:rPr>
              <a:t>deterministic</a:t>
            </a:r>
            <a:r>
              <a:rPr lang="en-US" dirty="0">
                <a:solidFill>
                  <a:srgbClr val="7F7F7F"/>
                </a:solidFill>
              </a:rPr>
              <a:t> = technology with direct causality generates economic growth or </a:t>
            </a:r>
            <a:r>
              <a:rPr lang="en-US" dirty="0" smtClean="0">
                <a:solidFill>
                  <a:srgbClr val="7F7F7F"/>
                </a:solidFill>
              </a:rPr>
              <a:t>development</a:t>
            </a:r>
          </a:p>
          <a:p>
            <a:r>
              <a:rPr lang="en-US" b="1" dirty="0">
                <a:solidFill>
                  <a:srgbClr val="7F7F7F"/>
                </a:solidFill>
              </a:rPr>
              <a:t>centralized </a:t>
            </a:r>
            <a:r>
              <a:rPr lang="en-US" b="1" dirty="0" smtClean="0">
                <a:solidFill>
                  <a:srgbClr val="7F7F7F"/>
                </a:solidFill>
              </a:rPr>
              <a:t>vs. de</a:t>
            </a:r>
            <a:r>
              <a:rPr lang="en-US" b="1" dirty="0">
                <a:solidFill>
                  <a:srgbClr val="7F7F7F"/>
                </a:solidFill>
              </a:rPr>
              <a:t>-</a:t>
            </a:r>
            <a:r>
              <a:rPr lang="en-US" b="1" dirty="0" smtClean="0">
                <a:solidFill>
                  <a:srgbClr val="7F7F7F"/>
                </a:solidFill>
              </a:rPr>
              <a:t>centralized</a:t>
            </a:r>
            <a:endParaRPr lang="en-US" dirty="0">
              <a:solidFill>
                <a:srgbClr val="7F7F7F"/>
              </a:solidFill>
            </a:endParaRPr>
          </a:p>
          <a:p>
            <a:pPr eaLnBrk="1" hangingPunct="1"/>
            <a:r>
              <a:rPr lang="en-US" b="1" dirty="0"/>
              <a:t>p</a:t>
            </a:r>
            <a:r>
              <a:rPr lang="en-US" b="1" dirty="0" smtClean="0"/>
              <a:t>articipatory/people</a:t>
            </a:r>
            <a:r>
              <a:rPr lang="en-US" b="1" dirty="0"/>
              <a:t>-centered = </a:t>
            </a:r>
            <a:r>
              <a:rPr lang="en-US" dirty="0"/>
              <a:t>bottom-up, </a:t>
            </a:r>
            <a:r>
              <a:rPr lang="en-US" dirty="0" smtClean="0"/>
              <a:t>consultative</a:t>
            </a:r>
            <a:endParaRPr lang="en-US" dirty="0"/>
          </a:p>
          <a:p>
            <a:pPr eaLnBrk="1" hangingPunct="1"/>
            <a:r>
              <a:rPr lang="en-US" b="1" dirty="0">
                <a:solidFill>
                  <a:srgbClr val="7F7F7F"/>
                </a:solidFill>
              </a:rPr>
              <a:t>market-</a:t>
            </a:r>
            <a:r>
              <a:rPr lang="en-US" b="1" dirty="0" smtClean="0">
                <a:solidFill>
                  <a:srgbClr val="7F7F7F"/>
                </a:solidFill>
              </a:rPr>
              <a:t>based </a:t>
            </a:r>
            <a:r>
              <a:rPr lang="en-US" dirty="0">
                <a:solidFill>
                  <a:srgbClr val="7F7F7F"/>
                </a:solidFill>
              </a:rPr>
              <a:t>= improving efficiency of </a:t>
            </a:r>
            <a:r>
              <a:rPr lang="en-US" dirty="0" smtClean="0">
                <a:solidFill>
                  <a:srgbClr val="7F7F7F"/>
                </a:solidFill>
              </a:rPr>
              <a:t>markets or </a:t>
            </a:r>
            <a:r>
              <a:rPr lang="en-US" b="1" dirty="0" smtClean="0">
                <a:solidFill>
                  <a:srgbClr val="7F7F7F"/>
                </a:solidFill>
              </a:rPr>
              <a:t> </a:t>
            </a:r>
            <a:r>
              <a:rPr lang="en-US" dirty="0" smtClean="0">
                <a:solidFill>
                  <a:srgbClr val="7F7F7F"/>
                </a:solidFill>
              </a:rPr>
              <a:t>against markets</a:t>
            </a:r>
            <a:endParaRPr lang="en-US" dirty="0">
              <a:solidFill>
                <a:srgbClr val="7F7F7F"/>
              </a:solidFill>
            </a:endParaRPr>
          </a:p>
        </p:txBody>
      </p:sp>
      <p:sp>
        <p:nvSpPr>
          <p:cNvPr id="12291" name="Title 1"/>
          <p:cNvSpPr>
            <a:spLocks noGrp="1"/>
          </p:cNvSpPr>
          <p:nvPr>
            <p:ph type="title"/>
          </p:nvPr>
        </p:nvSpPr>
        <p:spPr>
          <a:xfrm>
            <a:off x="304800" y="152400"/>
            <a:ext cx="8610600" cy="1143000"/>
          </a:xfrm>
        </p:spPr>
        <p:txBody>
          <a:bodyPr>
            <a:normAutofit fontScale="90000"/>
          </a:bodyPr>
          <a:lstStyle/>
          <a:p>
            <a:pPr eaLnBrk="1" hangingPunct="1"/>
            <a:r>
              <a:rPr lang="en-US" dirty="0" smtClean="0"/>
              <a:t>Characterizing Models of </a:t>
            </a:r>
            <a:r>
              <a:rPr lang="en-US" dirty="0"/>
              <a:t>Development</a:t>
            </a:r>
          </a:p>
        </p:txBody>
      </p:sp>
    </p:spTree>
    <p:extLst>
      <p:ext uri="{BB962C8B-B14F-4D97-AF65-F5344CB8AC3E}">
        <p14:creationId xmlns:p14="http://schemas.microsoft.com/office/powerpoint/2010/main" val="17042066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274638"/>
            <a:ext cx="7772400" cy="1143000"/>
          </a:xfrm>
        </p:spPr>
        <p:txBody>
          <a:bodyPr/>
          <a:lstStyle/>
          <a:p>
            <a:pPr eaLnBrk="1" hangingPunct="1"/>
            <a:r>
              <a:rPr lang="en-US" dirty="0"/>
              <a:t>The </a:t>
            </a:r>
            <a:r>
              <a:rPr lang="ja-JP" altLang="en-US" dirty="0"/>
              <a:t>‘</a:t>
            </a:r>
            <a:r>
              <a:rPr lang="en-US" dirty="0"/>
              <a:t>object</a:t>
            </a:r>
            <a:r>
              <a:rPr lang="ja-JP" altLang="en-US" dirty="0"/>
              <a:t>’</a:t>
            </a:r>
            <a:r>
              <a:rPr lang="en-US" dirty="0"/>
              <a:t> of development</a:t>
            </a:r>
          </a:p>
        </p:txBody>
      </p:sp>
      <p:sp>
        <p:nvSpPr>
          <p:cNvPr id="10243" name="Content Placeholder 2"/>
          <p:cNvSpPr>
            <a:spLocks noGrp="1"/>
          </p:cNvSpPr>
          <p:nvPr>
            <p:ph sz="quarter" idx="1"/>
          </p:nvPr>
        </p:nvSpPr>
        <p:spPr>
          <a:xfrm>
            <a:off x="444536" y="1447800"/>
            <a:ext cx="8058870" cy="3451176"/>
          </a:xfrm>
        </p:spPr>
        <p:txBody>
          <a:bodyPr/>
          <a:lstStyle/>
          <a:p>
            <a:pPr eaLnBrk="1" hangingPunct="1"/>
            <a:r>
              <a:rPr lang="en-US" sz="2800" dirty="0"/>
              <a:t>National economy (neoclassical economic growth models)</a:t>
            </a:r>
          </a:p>
          <a:p>
            <a:pPr eaLnBrk="1" hangingPunct="1"/>
            <a:r>
              <a:rPr lang="en-US" sz="2800" dirty="0"/>
              <a:t>National government and other institutions (new </a:t>
            </a:r>
            <a:r>
              <a:rPr lang="en-US" sz="2800" dirty="0" err="1"/>
              <a:t>institutionalist</a:t>
            </a:r>
            <a:r>
              <a:rPr lang="en-US" sz="2800" dirty="0"/>
              <a:t> approach)</a:t>
            </a:r>
          </a:p>
          <a:p>
            <a:pPr eaLnBrk="1" hangingPunct="1">
              <a:buFont typeface="Wingdings 2" charset="0"/>
              <a:buNone/>
            </a:pPr>
            <a:r>
              <a:rPr lang="en-US" sz="2800" dirty="0"/>
              <a:t>			……………….…..…</a:t>
            </a:r>
          </a:p>
          <a:p>
            <a:pPr eaLnBrk="1" hangingPunct="1"/>
            <a:r>
              <a:rPr lang="en-US" sz="2800" dirty="0"/>
              <a:t>Families, households, or individuals (people-centered approach)</a:t>
            </a:r>
            <a:r>
              <a:rPr lang="en-US" sz="2800" i="1" dirty="0"/>
              <a:t> </a:t>
            </a:r>
            <a:endParaRPr lang="en-US" sz="2800" dirty="0"/>
          </a:p>
        </p:txBody>
      </p:sp>
    </p:spTree>
    <p:extLst>
      <p:ext uri="{BB962C8B-B14F-4D97-AF65-F5344CB8AC3E}">
        <p14:creationId xmlns:p14="http://schemas.microsoft.com/office/powerpoint/2010/main" val="39963292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655638"/>
            <a:ext cx="7772400" cy="792162"/>
          </a:xfrm>
        </p:spPr>
        <p:txBody>
          <a:bodyPr>
            <a:normAutofit fontScale="90000"/>
          </a:bodyPr>
          <a:lstStyle/>
          <a:p>
            <a:pPr eaLnBrk="1" hangingPunct="1"/>
            <a:r>
              <a:rPr lang="en-US" dirty="0" smtClean="0"/>
              <a:t>Chronology of </a:t>
            </a:r>
            <a:r>
              <a:rPr lang="en-US" dirty="0"/>
              <a:t>Bottom-up </a:t>
            </a:r>
            <a:r>
              <a:rPr lang="en-US" dirty="0" smtClean="0"/>
              <a:t>Approaches</a:t>
            </a:r>
            <a:endParaRPr lang="en-US" dirty="0"/>
          </a:p>
        </p:txBody>
      </p:sp>
      <p:sp>
        <p:nvSpPr>
          <p:cNvPr id="8195" name="Content Placeholder 2"/>
          <p:cNvSpPr>
            <a:spLocks noGrp="1"/>
          </p:cNvSpPr>
          <p:nvPr>
            <p:ph idx="1"/>
          </p:nvPr>
        </p:nvSpPr>
        <p:spPr>
          <a:xfrm>
            <a:off x="685800" y="1524000"/>
            <a:ext cx="7772400" cy="4648200"/>
          </a:xfrm>
        </p:spPr>
        <p:txBody>
          <a:bodyPr>
            <a:normAutofit/>
          </a:bodyPr>
          <a:lstStyle/>
          <a:p>
            <a:pPr marL="514350" indent="-514350" eaLnBrk="1" hangingPunct="1">
              <a:lnSpc>
                <a:spcPct val="90000"/>
              </a:lnSpc>
            </a:pPr>
            <a:r>
              <a:rPr lang="en-US" sz="2800" dirty="0" smtClean="0"/>
              <a:t>From Schumacher </a:t>
            </a:r>
          </a:p>
          <a:p>
            <a:pPr marL="914400" lvl="1" indent="-514350">
              <a:lnSpc>
                <a:spcPct val="90000"/>
              </a:lnSpc>
            </a:pPr>
            <a:r>
              <a:rPr lang="en-US" sz="2600" dirty="0" smtClean="0">
                <a:sym typeface="Wingdings" charset="0"/>
              </a:rPr>
              <a:t>To </a:t>
            </a:r>
            <a:r>
              <a:rPr lang="en-US" sz="2600" dirty="0" smtClean="0"/>
              <a:t> </a:t>
            </a:r>
            <a:r>
              <a:rPr lang="en-US" sz="2600" dirty="0"/>
              <a:t>Chambers </a:t>
            </a:r>
            <a:r>
              <a:rPr lang="ja-JP" altLang="en-US" sz="2600" dirty="0"/>
              <a:t>‘</a:t>
            </a:r>
            <a:r>
              <a:rPr lang="en-US" sz="2600" dirty="0"/>
              <a:t>Participatory Rural Appraisal</a:t>
            </a:r>
            <a:r>
              <a:rPr lang="ja-JP" altLang="en-US" sz="2600" dirty="0"/>
              <a:t>’</a:t>
            </a:r>
            <a:r>
              <a:rPr lang="en-US" sz="2600" dirty="0"/>
              <a:t> </a:t>
            </a:r>
            <a:endParaRPr lang="en-US" sz="2600" dirty="0" smtClean="0"/>
          </a:p>
          <a:p>
            <a:pPr marL="914400" lvl="1" indent="-514350">
              <a:lnSpc>
                <a:spcPct val="90000"/>
              </a:lnSpc>
            </a:pPr>
            <a:r>
              <a:rPr lang="en-US" sz="2600" dirty="0" smtClean="0">
                <a:sym typeface="Wingdings" charset="0"/>
              </a:rPr>
              <a:t>To </a:t>
            </a:r>
            <a:r>
              <a:rPr lang="en-US" sz="2600" dirty="0" smtClean="0"/>
              <a:t>Action </a:t>
            </a:r>
            <a:r>
              <a:rPr lang="en-US" sz="2600" dirty="0"/>
              <a:t>Research </a:t>
            </a:r>
          </a:p>
          <a:p>
            <a:pPr lvl="2" indent="-342900">
              <a:lnSpc>
                <a:spcPct val="90000"/>
              </a:lnSpc>
            </a:pPr>
            <a:r>
              <a:rPr lang="ja-JP" altLang="en-US" sz="2200" dirty="0" smtClean="0"/>
              <a:t>‘</a:t>
            </a:r>
            <a:r>
              <a:rPr lang="en-US" sz="2200" dirty="0"/>
              <a:t>Ethnographic Action Research</a:t>
            </a:r>
            <a:r>
              <a:rPr lang="ja-JP" altLang="en-US" sz="2200" dirty="0"/>
              <a:t>’</a:t>
            </a:r>
            <a:r>
              <a:rPr lang="en-US" sz="2200" dirty="0"/>
              <a:t> on </a:t>
            </a:r>
            <a:r>
              <a:rPr lang="en-US" sz="2200" dirty="0" smtClean="0"/>
              <a:t>ICTs</a:t>
            </a:r>
            <a:endParaRPr lang="en-US" sz="2200" dirty="0"/>
          </a:p>
          <a:p>
            <a:pPr marL="514350" indent="-514350" eaLnBrk="1" hangingPunct="1">
              <a:lnSpc>
                <a:spcPct val="90000"/>
              </a:lnSpc>
            </a:pPr>
            <a:r>
              <a:rPr lang="en-US" sz="2800" dirty="0" smtClean="0"/>
              <a:t>Differences</a:t>
            </a:r>
          </a:p>
          <a:p>
            <a:pPr marL="914400" lvl="1" indent="-514350">
              <a:lnSpc>
                <a:spcPct val="90000"/>
              </a:lnSpc>
            </a:pPr>
            <a:r>
              <a:rPr lang="en-US" sz="2600" dirty="0" smtClean="0"/>
              <a:t>role </a:t>
            </a:r>
            <a:r>
              <a:rPr lang="en-US" sz="2600" dirty="0"/>
              <a:t>of researcher vs. </a:t>
            </a:r>
            <a:r>
              <a:rPr lang="ja-JP" altLang="en-US" sz="2600" dirty="0"/>
              <a:t>‘</a:t>
            </a:r>
            <a:r>
              <a:rPr lang="en-US" sz="2600" dirty="0"/>
              <a:t>subject</a:t>
            </a:r>
            <a:r>
              <a:rPr lang="ja-JP" altLang="en-US" sz="2600" dirty="0"/>
              <a:t>’</a:t>
            </a:r>
            <a:r>
              <a:rPr lang="en-US" sz="2600" dirty="0"/>
              <a:t> </a:t>
            </a:r>
            <a:r>
              <a:rPr lang="en-US" sz="2600" dirty="0" smtClean="0"/>
              <a:t> </a:t>
            </a:r>
          </a:p>
          <a:p>
            <a:pPr marL="914400" lvl="1" indent="-514350">
              <a:lnSpc>
                <a:spcPct val="90000"/>
              </a:lnSpc>
            </a:pPr>
            <a:r>
              <a:rPr lang="en-US" sz="2600" dirty="0" smtClean="0"/>
              <a:t>how </a:t>
            </a:r>
            <a:r>
              <a:rPr lang="en-US" sz="2600" dirty="0"/>
              <a:t>is the perspective of the poor engaged</a:t>
            </a:r>
            <a:r>
              <a:rPr lang="en-US" sz="2600" dirty="0" smtClean="0"/>
              <a:t>?</a:t>
            </a:r>
          </a:p>
          <a:p>
            <a:pPr marL="514350" indent="-514350" eaLnBrk="1" hangingPunct="1">
              <a:lnSpc>
                <a:spcPct val="90000"/>
              </a:lnSpc>
            </a:pPr>
            <a:r>
              <a:rPr lang="en-US" sz="2800" dirty="0" smtClean="0"/>
              <a:t>Commonality</a:t>
            </a:r>
          </a:p>
          <a:p>
            <a:pPr marL="914400" lvl="1" indent="-514350">
              <a:lnSpc>
                <a:spcPct val="90000"/>
              </a:lnSpc>
            </a:pPr>
            <a:r>
              <a:rPr lang="en-US" sz="2600" dirty="0" smtClean="0"/>
              <a:t> use of </a:t>
            </a:r>
            <a:r>
              <a:rPr lang="en-US" sz="2600" i="1" dirty="0" smtClean="0"/>
              <a:t>qualitative</a:t>
            </a:r>
            <a:r>
              <a:rPr lang="en-US" sz="2600" dirty="0" smtClean="0"/>
              <a:t> methods</a:t>
            </a:r>
            <a:endParaRPr lang="en-US" sz="2600" dirty="0"/>
          </a:p>
        </p:txBody>
      </p:sp>
    </p:spTree>
    <p:extLst>
      <p:ext uri="{BB962C8B-B14F-4D97-AF65-F5344CB8AC3E}">
        <p14:creationId xmlns:p14="http://schemas.microsoft.com/office/powerpoint/2010/main" val="39862995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655638"/>
            <a:ext cx="7772400" cy="792162"/>
          </a:xfrm>
        </p:spPr>
        <p:txBody>
          <a:bodyPr/>
          <a:lstStyle/>
          <a:p>
            <a:pPr eaLnBrk="1" hangingPunct="1"/>
            <a:r>
              <a:rPr lang="en-US" dirty="0" smtClean="0"/>
              <a:t>Appropriate Technology (</a:t>
            </a:r>
            <a:r>
              <a:rPr lang="en-US" dirty="0"/>
              <a:t>1970s)</a:t>
            </a:r>
          </a:p>
        </p:txBody>
      </p:sp>
      <p:sp>
        <p:nvSpPr>
          <p:cNvPr id="8195" name="Content Placeholder 2"/>
          <p:cNvSpPr>
            <a:spLocks noGrp="1"/>
          </p:cNvSpPr>
          <p:nvPr>
            <p:ph idx="1"/>
          </p:nvPr>
        </p:nvSpPr>
        <p:spPr>
          <a:xfrm>
            <a:off x="685800" y="1705440"/>
            <a:ext cx="8001000" cy="4648200"/>
          </a:xfrm>
        </p:spPr>
        <p:txBody>
          <a:bodyPr>
            <a:normAutofit/>
          </a:bodyPr>
          <a:lstStyle/>
          <a:p>
            <a:pPr marL="514350" indent="-514350" eaLnBrk="1" hangingPunct="1">
              <a:lnSpc>
                <a:spcPct val="80000"/>
              </a:lnSpc>
            </a:pPr>
            <a:r>
              <a:rPr lang="en-US" i="1" dirty="0" smtClean="0"/>
              <a:t>Small is Beautiful </a:t>
            </a:r>
            <a:r>
              <a:rPr lang="en-US" dirty="0" smtClean="0"/>
              <a:t>as prescription for alternate path of technology development</a:t>
            </a:r>
          </a:p>
          <a:p>
            <a:pPr marL="0" indent="0" eaLnBrk="1" hangingPunct="1">
              <a:lnSpc>
                <a:spcPct val="80000"/>
              </a:lnSpc>
              <a:buNone/>
            </a:pPr>
            <a:endParaRPr lang="en-US" dirty="0" smtClean="0"/>
          </a:p>
          <a:p>
            <a:pPr marL="914400" lvl="1" indent="-514350">
              <a:lnSpc>
                <a:spcPct val="80000"/>
              </a:lnSpc>
            </a:pPr>
            <a:r>
              <a:rPr lang="en-US" dirty="0" smtClean="0"/>
              <a:t>A pro-poor, bottom-up, direct approach</a:t>
            </a:r>
          </a:p>
          <a:p>
            <a:pPr marL="400050" lvl="1" indent="0" algn="ctr">
              <a:lnSpc>
                <a:spcPct val="80000"/>
              </a:lnSpc>
              <a:buNone/>
            </a:pPr>
            <a:r>
              <a:rPr lang="en-US" dirty="0" smtClean="0"/>
              <a:t>But </a:t>
            </a:r>
          </a:p>
          <a:p>
            <a:pPr marL="857250" lvl="1" indent="-457200">
              <a:lnSpc>
                <a:spcPct val="80000"/>
              </a:lnSpc>
            </a:pPr>
            <a:r>
              <a:rPr lang="en-US" dirty="0" smtClean="0"/>
              <a:t>makes assertions about the needs of people in developing regions without consulting them</a:t>
            </a:r>
          </a:p>
          <a:p>
            <a:pPr marL="514350" indent="-514350" eaLnBrk="1" hangingPunct="1">
              <a:lnSpc>
                <a:spcPct val="80000"/>
              </a:lnSpc>
              <a:buFont typeface="Wingdings 2" charset="0"/>
              <a:buNone/>
            </a:pPr>
            <a:endParaRPr lang="en-US" sz="2400" dirty="0"/>
          </a:p>
        </p:txBody>
      </p:sp>
    </p:spTree>
    <p:extLst>
      <p:ext uri="{BB962C8B-B14F-4D97-AF65-F5344CB8AC3E}">
        <p14:creationId xmlns:p14="http://schemas.microsoft.com/office/powerpoint/2010/main" val="2987560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47398"/>
            <a:ext cx="7772400" cy="792162"/>
          </a:xfrm>
        </p:spPr>
        <p:txBody>
          <a:bodyPr>
            <a:normAutofit fontScale="90000"/>
          </a:bodyPr>
          <a:lstStyle/>
          <a:p>
            <a:pPr eaLnBrk="1" hangingPunct="1"/>
            <a:r>
              <a:rPr lang="en-US" dirty="0" smtClean="0"/>
              <a:t>Participatory Development</a:t>
            </a:r>
            <a:r>
              <a:rPr lang="en-US" dirty="0"/>
              <a:t> </a:t>
            </a:r>
            <a:r>
              <a:rPr lang="en-US" dirty="0" smtClean="0"/>
              <a:t>-Chambers (1990s)</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137"/>
          <a:stretch/>
        </p:blipFill>
        <p:spPr bwMode="auto">
          <a:xfrm>
            <a:off x="311132" y="1262531"/>
            <a:ext cx="8534400" cy="54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84" y="5012380"/>
            <a:ext cx="2076185" cy="15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034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954033"/>
            <a:ext cx="7068091" cy="4203816"/>
          </a:xfrm>
        </p:spPr>
        <p:txBody>
          <a:bodyPr>
            <a:normAutofit/>
          </a:bodyPr>
          <a:lstStyle/>
          <a:p>
            <a:pPr>
              <a:spcAft>
                <a:spcPts val="600"/>
              </a:spcAft>
            </a:pPr>
            <a:r>
              <a:rPr lang="en-US" sz="2400" dirty="0" smtClean="0">
                <a:latin typeface="Adobe Caslon Pro"/>
                <a:cs typeface="Adobe Caslon Pro"/>
              </a:rPr>
              <a:t>Green Revolution (Review)</a:t>
            </a:r>
          </a:p>
          <a:p>
            <a:pPr>
              <a:spcAft>
                <a:spcPts val="600"/>
              </a:spcAft>
            </a:pPr>
            <a:r>
              <a:rPr lang="en-US" sz="2400" dirty="0" smtClean="0">
                <a:latin typeface="Adobe Caslon Pro"/>
                <a:cs typeface="Adobe Caslon Pro"/>
              </a:rPr>
              <a:t>Appropriate Technology</a:t>
            </a:r>
          </a:p>
          <a:p>
            <a:pPr marL="0" indent="0">
              <a:spcAft>
                <a:spcPts val="600"/>
              </a:spcAft>
              <a:buNone/>
            </a:pPr>
            <a:r>
              <a:rPr lang="en-US" sz="2400" dirty="0" smtClean="0">
                <a:latin typeface="Adobe Caslon Pro"/>
                <a:cs typeface="Adobe Caslon Pro"/>
              </a:rPr>
              <a:t>		Break</a:t>
            </a:r>
          </a:p>
          <a:p>
            <a:pPr>
              <a:spcAft>
                <a:spcPts val="600"/>
              </a:spcAft>
            </a:pPr>
            <a:r>
              <a:rPr lang="en-US" sz="2400" dirty="0" smtClean="0">
                <a:latin typeface="Adobe Caslon Pro"/>
                <a:cs typeface="Adobe Caslon Pro"/>
              </a:rPr>
              <a:t>Participatory Development</a:t>
            </a:r>
          </a:p>
          <a:p>
            <a:pPr>
              <a:spcAft>
                <a:spcPts val="600"/>
              </a:spcAft>
            </a:pPr>
            <a:r>
              <a:rPr lang="en-US" sz="2400" dirty="0" smtClean="0">
                <a:latin typeface="Adobe Caslon Pro"/>
                <a:cs typeface="Adobe Caslon Pro"/>
              </a:rPr>
              <a:t>Social Entrepreneurship</a:t>
            </a:r>
          </a:p>
          <a:p>
            <a:pPr>
              <a:spcAft>
                <a:spcPts val="600"/>
              </a:spcAft>
            </a:pPr>
            <a:r>
              <a:rPr lang="en-US" sz="2400" dirty="0" smtClean="0">
                <a:latin typeface="Adobe Caslon Pro"/>
                <a:cs typeface="Adobe Caslon Pro"/>
              </a:rPr>
              <a:t>Activity: Discussion of Assignment 1</a:t>
            </a:r>
            <a:endParaRPr lang="en-US" sz="2400" dirty="0">
              <a:latin typeface="Adobe Caslon Pro"/>
              <a:cs typeface="Adobe Caslon Pro"/>
            </a:endParaRPr>
          </a:p>
          <a:p>
            <a:pPr>
              <a:spcAft>
                <a:spcPts val="600"/>
              </a:spcAft>
            </a:pPr>
            <a:r>
              <a:rPr lang="en-US" sz="2400" dirty="0" smtClean="0">
                <a:latin typeface="Adobe Caslon Pro"/>
                <a:cs typeface="Adobe Caslon Pro"/>
              </a:rPr>
              <a:t>Tuesday’s Lecture</a:t>
            </a:r>
          </a:p>
        </p:txBody>
      </p:sp>
    </p:spTree>
    <p:extLst>
      <p:ext uri="{BB962C8B-B14F-4D97-AF65-F5344CB8AC3E}">
        <p14:creationId xmlns:p14="http://schemas.microsoft.com/office/powerpoint/2010/main" val="36474113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433398"/>
            <a:ext cx="7772400" cy="1143000"/>
          </a:xfrm>
        </p:spPr>
        <p:txBody>
          <a:bodyPr>
            <a:noAutofit/>
          </a:bodyPr>
          <a:lstStyle/>
          <a:p>
            <a:r>
              <a:rPr lang="en-US" sz="4000" dirty="0"/>
              <a:t>Participatory Development </a:t>
            </a:r>
            <a:r>
              <a:rPr lang="en-US" sz="4000" dirty="0" smtClean="0"/>
              <a:t>-Chambers </a:t>
            </a:r>
            <a:r>
              <a:rPr lang="en-US" sz="4000" dirty="0"/>
              <a:t>(1990s)</a:t>
            </a:r>
          </a:p>
        </p:txBody>
      </p:sp>
      <p:sp>
        <p:nvSpPr>
          <p:cNvPr id="13315" name="Content Placeholder 2"/>
          <p:cNvSpPr>
            <a:spLocks noGrp="1"/>
          </p:cNvSpPr>
          <p:nvPr>
            <p:ph sz="quarter" idx="1"/>
          </p:nvPr>
        </p:nvSpPr>
        <p:spPr>
          <a:xfrm>
            <a:off x="762000" y="1765319"/>
            <a:ext cx="8058870" cy="4154273"/>
          </a:xfrm>
        </p:spPr>
        <p:txBody>
          <a:bodyPr>
            <a:normAutofit/>
          </a:bodyPr>
          <a:lstStyle/>
          <a:p>
            <a:r>
              <a:rPr lang="en-US" sz="2800" dirty="0"/>
              <a:t>Data </a:t>
            </a:r>
            <a:r>
              <a:rPr lang="en-US" sz="2800" dirty="0" smtClean="0"/>
              <a:t>Collection</a:t>
            </a:r>
          </a:p>
          <a:p>
            <a:pPr lvl="1"/>
            <a:r>
              <a:rPr lang="en-US" sz="2600" dirty="0" smtClean="0"/>
              <a:t>Emphasis on consultation </a:t>
            </a:r>
          </a:p>
          <a:p>
            <a:pPr lvl="2"/>
            <a:r>
              <a:rPr lang="en-US" sz="2600" b="1" dirty="0" smtClean="0"/>
              <a:t> </a:t>
            </a:r>
            <a:r>
              <a:rPr lang="ja-JP" altLang="en-US" sz="2600" dirty="0" smtClean="0"/>
              <a:t>“</a:t>
            </a:r>
            <a:r>
              <a:rPr lang="en-US" sz="2600" i="1" dirty="0" smtClean="0"/>
              <a:t>the basic human right of poor people to conduct their own analysis.</a:t>
            </a:r>
            <a:r>
              <a:rPr lang="ja-JP" altLang="en-US" sz="2600" dirty="0" smtClean="0"/>
              <a:t>”</a:t>
            </a:r>
            <a:endParaRPr lang="en-US" altLang="ja-JP" sz="2600" dirty="0" smtClean="0"/>
          </a:p>
          <a:p>
            <a:pPr lvl="1"/>
            <a:r>
              <a:rPr lang="en-US" sz="2600" dirty="0" smtClean="0"/>
              <a:t>Data should be shared </a:t>
            </a:r>
          </a:p>
          <a:p>
            <a:pPr lvl="2"/>
            <a:r>
              <a:rPr lang="en-US" sz="2600" dirty="0" smtClean="0"/>
              <a:t>rather than extracted</a:t>
            </a:r>
          </a:p>
          <a:p>
            <a:pPr eaLnBrk="1" hangingPunct="1"/>
            <a:endParaRPr lang="en-US" sz="2800" b="1" dirty="0">
              <a:latin typeface="Perpetua" charset="0"/>
            </a:endParaRPr>
          </a:p>
        </p:txBody>
      </p:sp>
    </p:spTree>
    <p:extLst>
      <p:ext uri="{BB962C8B-B14F-4D97-AF65-F5344CB8AC3E}">
        <p14:creationId xmlns:p14="http://schemas.microsoft.com/office/powerpoint/2010/main" val="18193215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4610627"/>
              </p:ext>
            </p:extLst>
          </p:nvPr>
        </p:nvGraphicFramePr>
        <p:xfrm>
          <a:off x="204079" y="1723703"/>
          <a:ext cx="8803864" cy="3857241"/>
        </p:xfrm>
        <a:graphic>
          <a:graphicData uri="http://schemas.openxmlformats.org/drawingml/2006/table">
            <a:tbl>
              <a:tblPr/>
              <a:tblGrid>
                <a:gridCol w="4104314"/>
                <a:gridCol w="4699550"/>
              </a:tblGrid>
              <a:tr h="11324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Adobe Caslon Pro"/>
                          <a:ea typeface="ＭＳ Ｐゴシック" charset="0"/>
                          <a:cs typeface="Adobe Caslon Pro"/>
                        </a:rPr>
                        <a:t>Rapid Rural Appraisal</a:t>
                      </a:r>
                      <a:endParaRPr kumimoji="0" lang="en-US" sz="2800" b="1" i="0" u="none" strike="noStrike" cap="none" normalizeH="0" baseline="0" dirty="0">
                        <a:ln>
                          <a:noFill/>
                        </a:ln>
                        <a:solidFill>
                          <a:srgbClr val="FFFFFF"/>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rgbClr val="FFFFFF"/>
                          </a:solidFill>
                          <a:effectLst/>
                          <a:latin typeface="Adobe Caslon Pro"/>
                          <a:ea typeface="ＭＳ Ｐゴシック" charset="0"/>
                          <a:cs typeface="Adobe Caslon Pro"/>
                        </a:rPr>
                        <a:t>Participatory</a:t>
                      </a:r>
                      <a:r>
                        <a:rPr kumimoji="0" lang="en-US" sz="2800" b="1" i="0" u="none" strike="noStrike" cap="none" normalizeH="0" baseline="0" dirty="0">
                          <a:ln>
                            <a:noFill/>
                          </a:ln>
                          <a:solidFill>
                            <a:srgbClr val="FFFFFF"/>
                          </a:solidFill>
                          <a:effectLst/>
                          <a:latin typeface="Adobe Caslon Pro"/>
                          <a:ea typeface="ＭＳ Ｐゴシック" charset="0"/>
                          <a:cs typeface="Adobe Caslon Pro"/>
                        </a:rPr>
                        <a:t> Rural Appraisal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54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dobe Caslon Pro"/>
                          <a:ea typeface="ＭＳ Ｐゴシック" charset="0"/>
                          <a:cs typeface="Adobe Caslon Pro"/>
                        </a:rPr>
                        <a:t>Data collected by outsiders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dobe Caslon Pro"/>
                          <a:ea typeface="ＭＳ Ｐゴシック" charset="0"/>
                          <a:cs typeface="Adobe Caslon Pro"/>
                        </a:rPr>
                        <a:t>Data collaboratively collected. – </a:t>
                      </a:r>
                      <a:r>
                        <a:rPr kumimoji="0" lang="ja-JP" altLang="en-US" sz="2400" b="0" i="0" u="none" strike="noStrike" cap="none" normalizeH="0" baseline="0" dirty="0">
                          <a:ln>
                            <a:noFill/>
                          </a:ln>
                          <a:solidFill>
                            <a:srgbClr val="000000"/>
                          </a:solidFill>
                          <a:effectLst/>
                          <a:latin typeface="Adobe Caslon Pro"/>
                          <a:ea typeface="ＭＳ Ｐゴシック" charset="0"/>
                          <a:cs typeface="Adobe Caslon Pro"/>
                        </a:rPr>
                        <a:t>‘</a:t>
                      </a:r>
                      <a:r>
                        <a:rPr kumimoji="0" lang="en-US" sz="2400" b="0" i="0" u="none" strike="noStrike" cap="none" normalizeH="0" baseline="0" dirty="0">
                          <a:ln>
                            <a:noFill/>
                          </a:ln>
                          <a:solidFill>
                            <a:srgbClr val="000000"/>
                          </a:solidFill>
                          <a:effectLst/>
                          <a:latin typeface="Adobe Caslon Pro"/>
                          <a:ea typeface="ＭＳ Ｐゴシック" charset="0"/>
                          <a:cs typeface="Adobe Caslon Pro"/>
                        </a:rPr>
                        <a:t>handing over the stick</a:t>
                      </a:r>
                      <a:r>
                        <a:rPr kumimoji="0" lang="ja-JP" altLang="en-US" sz="2400" b="0" i="0" u="none" strike="noStrike" cap="none" normalizeH="0" baseline="0" dirty="0">
                          <a:ln>
                            <a:noFill/>
                          </a:ln>
                          <a:solidFill>
                            <a:srgbClr val="000000"/>
                          </a:solidFill>
                          <a:effectLst/>
                          <a:latin typeface="Adobe Caslon Pro"/>
                          <a:ea typeface="ＭＳ Ｐゴシック" charset="0"/>
                          <a:cs typeface="Adobe Caslon Pro"/>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771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dobe Caslon Pro"/>
                          <a:ea typeface="ＭＳ Ｐゴシック" charset="0"/>
                          <a:cs typeface="Adobe Caslon Pro"/>
                        </a:rPr>
                        <a:t>Data elicited and extracted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dobe Caslon Pro"/>
                          <a:ea typeface="ＭＳ Ｐゴシック" charset="0"/>
                          <a:cs typeface="Adobe Caslon Pro"/>
                        </a:rPr>
                        <a:t>Data owned and shared locally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9994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dobe Caslon Pro"/>
                          <a:ea typeface="ＭＳ Ｐゴシック" charset="0"/>
                          <a:cs typeface="Adobe Caslon Pro"/>
                        </a:rPr>
                        <a:t>Information used for external researchers agenda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dobe Caslon Pro"/>
                          <a:ea typeface="ＭＳ Ｐゴシック" charset="0"/>
                          <a:cs typeface="Adobe Caslon Pro"/>
                        </a:rPr>
                        <a:t>Part of process of </a:t>
                      </a:r>
                      <a:r>
                        <a:rPr kumimoji="0" lang="ja-JP" altLang="en-US" sz="2400" b="0" i="0" u="none" strike="noStrike" cap="none" normalizeH="0" baseline="0" dirty="0">
                          <a:ln>
                            <a:noFill/>
                          </a:ln>
                          <a:solidFill>
                            <a:srgbClr val="000000"/>
                          </a:solidFill>
                          <a:effectLst/>
                          <a:latin typeface="Adobe Caslon Pro"/>
                          <a:ea typeface="ＭＳ Ｐゴシック" charset="0"/>
                          <a:cs typeface="Adobe Caslon Pro"/>
                        </a:rPr>
                        <a:t>‘</a:t>
                      </a:r>
                      <a:r>
                        <a:rPr kumimoji="0" lang="en-US" sz="2400" b="0" i="0" u="none" strike="noStrike" cap="none" normalizeH="0" baseline="0" dirty="0">
                          <a:ln>
                            <a:noFill/>
                          </a:ln>
                          <a:solidFill>
                            <a:srgbClr val="000000"/>
                          </a:solidFill>
                          <a:effectLst/>
                          <a:latin typeface="Adobe Caslon Pro"/>
                          <a:ea typeface="ＭＳ Ｐゴシック" charset="0"/>
                          <a:cs typeface="Adobe Caslon Pro"/>
                        </a:rPr>
                        <a:t>empowerment</a:t>
                      </a:r>
                      <a:r>
                        <a:rPr kumimoji="0" lang="ja-JP" altLang="en-US" sz="2400" b="0" i="0" u="none" strike="noStrike" cap="none" normalizeH="0" baseline="0" dirty="0">
                          <a:ln>
                            <a:noFill/>
                          </a:ln>
                          <a:solidFill>
                            <a:srgbClr val="000000"/>
                          </a:solidFill>
                          <a:effectLst/>
                          <a:latin typeface="Adobe Caslon Pro"/>
                          <a:ea typeface="ＭＳ Ｐゴシック" charset="0"/>
                          <a:cs typeface="Adobe Caslon Pro"/>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bl>
          </a:graphicData>
        </a:graphic>
      </p:graphicFrame>
      <p:sp>
        <p:nvSpPr>
          <p:cNvPr id="5" name="Title 1"/>
          <p:cNvSpPr>
            <a:spLocks noGrp="1"/>
          </p:cNvSpPr>
          <p:nvPr>
            <p:ph type="title"/>
          </p:nvPr>
        </p:nvSpPr>
        <p:spPr>
          <a:xfrm>
            <a:off x="784676" y="388038"/>
            <a:ext cx="7772400" cy="1143000"/>
          </a:xfrm>
        </p:spPr>
        <p:txBody>
          <a:bodyPr>
            <a:noAutofit/>
          </a:bodyPr>
          <a:lstStyle/>
          <a:p>
            <a:r>
              <a:rPr lang="en-US" sz="4000" dirty="0" smtClean="0"/>
              <a:t>Who Collects the Data?</a:t>
            </a:r>
            <a:endParaRPr lang="en-US" sz="4000" dirty="0"/>
          </a:p>
        </p:txBody>
      </p:sp>
    </p:spTree>
    <p:extLst>
      <p:ext uri="{BB962C8B-B14F-4D97-AF65-F5344CB8AC3E}">
        <p14:creationId xmlns:p14="http://schemas.microsoft.com/office/powerpoint/2010/main" val="576227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274638"/>
            <a:ext cx="7772400" cy="1143000"/>
          </a:xfrm>
        </p:spPr>
        <p:txBody>
          <a:bodyPr>
            <a:normAutofit/>
          </a:bodyPr>
          <a:lstStyle/>
          <a:p>
            <a:pPr eaLnBrk="1" hangingPunct="1"/>
            <a:r>
              <a:rPr lang="en-US" altLang="ja-JP" sz="4000" dirty="0"/>
              <a:t>W</a:t>
            </a:r>
            <a:r>
              <a:rPr lang="en-US" altLang="ja-JP" sz="4000" dirty="0" smtClean="0"/>
              <a:t>hat Metrics are Calculated?</a:t>
            </a:r>
            <a:endParaRPr lang="en-US" sz="4000" dirty="0"/>
          </a:p>
        </p:txBody>
      </p:sp>
      <p:sp>
        <p:nvSpPr>
          <p:cNvPr id="13315" name="Content Placeholder 2"/>
          <p:cNvSpPr>
            <a:spLocks noGrp="1"/>
          </p:cNvSpPr>
          <p:nvPr>
            <p:ph sz="quarter" idx="1"/>
          </p:nvPr>
        </p:nvSpPr>
        <p:spPr>
          <a:xfrm>
            <a:off x="762000" y="1243679"/>
            <a:ext cx="8058870" cy="5401691"/>
          </a:xfrm>
        </p:spPr>
        <p:txBody>
          <a:bodyPr>
            <a:normAutofit/>
          </a:bodyPr>
          <a:lstStyle/>
          <a:p>
            <a:r>
              <a:rPr lang="en-US" sz="2800" dirty="0" smtClean="0"/>
              <a:t>In an Institutional perspectives</a:t>
            </a:r>
          </a:p>
          <a:p>
            <a:pPr lvl="1"/>
            <a:r>
              <a:rPr lang="en-US" sz="2600" dirty="0"/>
              <a:t>From single variable definition: </a:t>
            </a:r>
          </a:p>
          <a:p>
            <a:pPr lvl="2"/>
            <a:r>
              <a:rPr lang="en-US" dirty="0"/>
              <a:t>Low per-capita GDP, $1 a day income</a:t>
            </a:r>
          </a:p>
          <a:p>
            <a:pPr lvl="1"/>
            <a:r>
              <a:rPr lang="en-US" sz="2600" dirty="0"/>
              <a:t>To multi-variable definition: </a:t>
            </a:r>
            <a:endParaRPr lang="en-US" sz="2600" dirty="0" smtClean="0"/>
          </a:p>
          <a:p>
            <a:pPr lvl="2"/>
            <a:r>
              <a:rPr lang="en-US" dirty="0"/>
              <a:t>The UN</a:t>
            </a:r>
            <a:r>
              <a:rPr lang="ja-JP" altLang="en-US" dirty="0"/>
              <a:t>’</a:t>
            </a:r>
            <a:r>
              <a:rPr lang="en-US" dirty="0"/>
              <a:t>s Human Development Index (HDI) adds adult literacy and life expectancy to national income statistics in 1990</a:t>
            </a:r>
          </a:p>
          <a:p>
            <a:pPr lvl="2"/>
            <a:r>
              <a:rPr lang="en-US" dirty="0"/>
              <a:t>Female literacy and mortality added to the HDI in 1991</a:t>
            </a:r>
          </a:p>
          <a:p>
            <a:pPr lvl="2"/>
            <a:r>
              <a:rPr lang="en-US" dirty="0"/>
              <a:t>Millennium Development </a:t>
            </a:r>
            <a:r>
              <a:rPr lang="en-US" dirty="0" smtClean="0"/>
              <a:t>Goals</a:t>
            </a:r>
            <a:endParaRPr lang="en-US" sz="2400" dirty="0" smtClean="0"/>
          </a:p>
          <a:p>
            <a:pPr lvl="1"/>
            <a:r>
              <a:rPr lang="en-US" sz="2600" dirty="0"/>
              <a:t>but still the emphasis is on numeric measurement and cross-national </a:t>
            </a:r>
            <a:r>
              <a:rPr lang="en-US" sz="2600" dirty="0" smtClean="0"/>
              <a:t>comparison</a:t>
            </a:r>
            <a:endParaRPr lang="en-US" sz="2600" dirty="0"/>
          </a:p>
          <a:p>
            <a:endParaRPr lang="en-US" sz="2800" dirty="0" smtClean="0"/>
          </a:p>
          <a:p>
            <a:pPr eaLnBrk="1" hangingPunct="1"/>
            <a:endParaRPr lang="en-US" sz="2800" b="1" dirty="0">
              <a:latin typeface="Perpetua" charset="0"/>
            </a:endParaRPr>
          </a:p>
        </p:txBody>
      </p:sp>
    </p:spTree>
    <p:extLst>
      <p:ext uri="{BB962C8B-B14F-4D97-AF65-F5344CB8AC3E}">
        <p14:creationId xmlns:p14="http://schemas.microsoft.com/office/powerpoint/2010/main" val="16856444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274638"/>
            <a:ext cx="7772400" cy="1143000"/>
          </a:xfrm>
        </p:spPr>
        <p:txBody>
          <a:bodyPr>
            <a:normAutofit/>
          </a:bodyPr>
          <a:lstStyle/>
          <a:p>
            <a:pPr eaLnBrk="1" hangingPunct="1"/>
            <a:r>
              <a:rPr lang="ja-JP" altLang="en-US" sz="4000" dirty="0" smtClean="0"/>
              <a:t>“</a:t>
            </a:r>
            <a:r>
              <a:rPr lang="en-US" sz="4000" dirty="0" smtClean="0"/>
              <a:t>Whose </a:t>
            </a:r>
            <a:r>
              <a:rPr lang="en-US" sz="4000" dirty="0"/>
              <a:t>Reality Counts?</a:t>
            </a:r>
            <a:r>
              <a:rPr lang="ja-JP" altLang="en-US" sz="4000" dirty="0"/>
              <a:t>”</a:t>
            </a:r>
            <a:endParaRPr lang="en-US" sz="4000" dirty="0"/>
          </a:p>
        </p:txBody>
      </p:sp>
      <p:sp>
        <p:nvSpPr>
          <p:cNvPr id="13315" name="Content Placeholder 2"/>
          <p:cNvSpPr>
            <a:spLocks noGrp="1"/>
          </p:cNvSpPr>
          <p:nvPr>
            <p:ph sz="quarter" idx="1"/>
          </p:nvPr>
        </p:nvSpPr>
        <p:spPr>
          <a:xfrm>
            <a:off x="762000" y="1243679"/>
            <a:ext cx="8058870" cy="5401691"/>
          </a:xfrm>
        </p:spPr>
        <p:txBody>
          <a:bodyPr>
            <a:normAutofit/>
          </a:bodyPr>
          <a:lstStyle/>
          <a:p>
            <a:pPr eaLnBrk="1" hangingPunct="1"/>
            <a:r>
              <a:rPr lang="en-US" sz="3000" dirty="0" smtClean="0"/>
              <a:t>How are variations accounted for?</a:t>
            </a:r>
            <a:endParaRPr lang="en-US" sz="3000" dirty="0"/>
          </a:p>
          <a:p>
            <a:pPr lvl="1" eaLnBrk="1" hangingPunct="1"/>
            <a:r>
              <a:rPr lang="ja-JP" altLang="en-US" sz="3000" dirty="0"/>
              <a:t>“</a:t>
            </a:r>
            <a:r>
              <a:rPr lang="en-US" sz="3000" i="1" dirty="0"/>
              <a:t>the realities of poor people are local, complex, diverse and </a:t>
            </a:r>
            <a:r>
              <a:rPr lang="en-US" sz="3000" i="1" dirty="0" smtClean="0"/>
              <a:t>dynamic</a:t>
            </a:r>
            <a:r>
              <a:rPr lang="ja-JP" altLang="en-US" sz="3000" dirty="0" smtClean="0"/>
              <a:t>”</a:t>
            </a:r>
            <a:r>
              <a:rPr lang="en-US" sz="3000" dirty="0" smtClean="0"/>
              <a:t> </a:t>
            </a:r>
          </a:p>
          <a:p>
            <a:pPr eaLnBrk="1" hangingPunct="1"/>
            <a:r>
              <a:rPr lang="en-US" sz="3000" dirty="0" smtClean="0"/>
              <a:t>How are priorities set?</a:t>
            </a:r>
          </a:p>
          <a:p>
            <a:pPr lvl="1" eaLnBrk="1" hangingPunct="1"/>
            <a:r>
              <a:rPr lang="ja-JP" altLang="en-US" sz="3000" dirty="0" smtClean="0"/>
              <a:t>“</a:t>
            </a:r>
            <a:r>
              <a:rPr lang="en-US" sz="3000" i="1" dirty="0"/>
              <a:t>one may speculate on what topics the poor and powerless would commission papers if they could convene conferences and summits</a:t>
            </a:r>
            <a:r>
              <a:rPr lang="ja-JP" altLang="en-US" sz="3000" dirty="0"/>
              <a:t>”</a:t>
            </a:r>
            <a:r>
              <a:rPr lang="en-US" sz="3000" dirty="0"/>
              <a:t>  </a:t>
            </a:r>
          </a:p>
          <a:p>
            <a:pPr lvl="1" eaLnBrk="1" hangingPunct="1"/>
            <a:r>
              <a:rPr lang="ja-JP" altLang="en-US" sz="3000" dirty="0"/>
              <a:t>“</a:t>
            </a:r>
            <a:r>
              <a:rPr lang="en-US" sz="3000" i="1" dirty="0"/>
              <a:t>what matters most to [the poor] often differs from what outsiders assume, is not always easy to measure, and may not be measurable at </a:t>
            </a:r>
            <a:r>
              <a:rPr lang="en-US" sz="3000" i="1" dirty="0" smtClean="0"/>
              <a:t>all</a:t>
            </a:r>
            <a:r>
              <a:rPr lang="ja-JP" altLang="en-US" sz="3000" dirty="0" smtClean="0"/>
              <a:t>”</a:t>
            </a:r>
            <a:r>
              <a:rPr lang="en-US" sz="3000" dirty="0" smtClean="0"/>
              <a:t> </a:t>
            </a:r>
            <a:endParaRPr lang="en-US" sz="3000" dirty="0"/>
          </a:p>
          <a:p>
            <a:pPr eaLnBrk="1" hangingPunct="1"/>
            <a:endParaRPr lang="en-US" sz="2800" b="1" dirty="0">
              <a:latin typeface="Perpetua" charset="0"/>
            </a:endParaRPr>
          </a:p>
        </p:txBody>
      </p:sp>
    </p:spTree>
    <p:extLst>
      <p:ext uri="{BB962C8B-B14F-4D97-AF65-F5344CB8AC3E}">
        <p14:creationId xmlns:p14="http://schemas.microsoft.com/office/powerpoint/2010/main" val="36411941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04800"/>
            <a:ext cx="7924800" cy="1143000"/>
          </a:xfrm>
        </p:spPr>
        <p:txBody>
          <a:bodyPr>
            <a:noAutofit/>
          </a:bodyPr>
          <a:lstStyle/>
          <a:p>
            <a:pPr eaLnBrk="1" hangingPunct="1"/>
            <a:r>
              <a:rPr lang="en-US" sz="4000" dirty="0" smtClean="0"/>
              <a:t>Chambers’ </a:t>
            </a:r>
            <a:r>
              <a:rPr lang="en-US" sz="4000" dirty="0"/>
              <a:t>Findings: </a:t>
            </a:r>
            <a:r>
              <a:rPr lang="en-US" sz="4000" dirty="0" smtClean="0"/>
              <a:t/>
            </a:r>
            <a:br>
              <a:rPr lang="en-US" sz="4000" dirty="0" smtClean="0"/>
            </a:br>
            <a:r>
              <a:rPr lang="en-US" sz="4000" dirty="0" smtClean="0"/>
              <a:t>Alternate </a:t>
            </a:r>
            <a:r>
              <a:rPr lang="en-US" sz="4000" dirty="0"/>
              <a:t>Priorities</a:t>
            </a:r>
          </a:p>
        </p:txBody>
      </p:sp>
      <p:sp>
        <p:nvSpPr>
          <p:cNvPr id="14339" name="Content Placeholder 2"/>
          <p:cNvSpPr>
            <a:spLocks noGrp="1"/>
          </p:cNvSpPr>
          <p:nvPr>
            <p:ph sz="quarter" idx="1"/>
          </p:nvPr>
        </p:nvSpPr>
        <p:spPr>
          <a:xfrm>
            <a:off x="762000" y="1554163"/>
            <a:ext cx="7543800" cy="3886200"/>
          </a:xfrm>
        </p:spPr>
        <p:txBody>
          <a:bodyPr/>
          <a:lstStyle/>
          <a:p>
            <a:pPr eaLnBrk="1" hangingPunct="1"/>
            <a:r>
              <a:rPr lang="en-US" sz="2800" dirty="0"/>
              <a:t>Social inferiority</a:t>
            </a:r>
          </a:p>
          <a:p>
            <a:pPr eaLnBrk="1" hangingPunct="1"/>
            <a:r>
              <a:rPr lang="en-US" sz="2800" dirty="0"/>
              <a:t>Isolation</a:t>
            </a:r>
          </a:p>
          <a:p>
            <a:pPr eaLnBrk="1" hangingPunct="1"/>
            <a:r>
              <a:rPr lang="en-US" sz="2800" dirty="0"/>
              <a:t>Physical Weakness</a:t>
            </a:r>
          </a:p>
          <a:p>
            <a:pPr eaLnBrk="1" hangingPunct="1"/>
            <a:r>
              <a:rPr lang="en-US" sz="2800" dirty="0"/>
              <a:t>Vulnerability</a:t>
            </a:r>
          </a:p>
          <a:p>
            <a:pPr eaLnBrk="1" hangingPunct="1"/>
            <a:r>
              <a:rPr lang="en-US" sz="2800" dirty="0"/>
              <a:t>Seasonal Deprivation</a:t>
            </a:r>
          </a:p>
          <a:p>
            <a:pPr eaLnBrk="1" hangingPunct="1"/>
            <a:r>
              <a:rPr lang="en-US" sz="2800" dirty="0"/>
              <a:t>Powerlessness</a:t>
            </a:r>
          </a:p>
          <a:p>
            <a:pPr eaLnBrk="1" hangingPunct="1"/>
            <a:r>
              <a:rPr lang="en-US" sz="2800" dirty="0"/>
              <a:t>Humiliation</a:t>
            </a:r>
            <a:endParaRPr lang="en-US" dirty="0"/>
          </a:p>
        </p:txBody>
      </p:sp>
    </p:spTree>
    <p:extLst>
      <p:ext uri="{BB962C8B-B14F-4D97-AF65-F5344CB8AC3E}">
        <p14:creationId xmlns:p14="http://schemas.microsoft.com/office/powerpoint/2010/main" val="27227572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274638"/>
            <a:ext cx="7772400" cy="1143000"/>
          </a:xfrm>
        </p:spPr>
        <p:txBody>
          <a:bodyPr>
            <a:normAutofit/>
          </a:bodyPr>
          <a:lstStyle/>
          <a:p>
            <a:pPr eaLnBrk="1" hangingPunct="1"/>
            <a:r>
              <a:rPr lang="en-US" sz="4000" dirty="0"/>
              <a:t>Alternate Solutions?</a:t>
            </a:r>
          </a:p>
        </p:txBody>
      </p:sp>
      <p:sp>
        <p:nvSpPr>
          <p:cNvPr id="15363" name="Content Placeholder 2"/>
          <p:cNvSpPr>
            <a:spLocks noGrp="1"/>
          </p:cNvSpPr>
          <p:nvPr>
            <p:ph sz="quarter" idx="1"/>
          </p:nvPr>
        </p:nvSpPr>
        <p:spPr>
          <a:xfrm>
            <a:off x="761999" y="1441440"/>
            <a:ext cx="8013519" cy="4572000"/>
          </a:xfrm>
        </p:spPr>
        <p:txBody>
          <a:bodyPr>
            <a:noAutofit/>
          </a:bodyPr>
          <a:lstStyle/>
          <a:p>
            <a:pPr eaLnBrk="1" hangingPunct="1"/>
            <a:r>
              <a:rPr lang="en-US" sz="2800" dirty="0"/>
              <a:t>Chambers suggests focusing on the priorities set by the poor can yield new and inexpensive ideas for programs/solutions:</a:t>
            </a:r>
          </a:p>
          <a:p>
            <a:pPr lvl="1"/>
            <a:r>
              <a:rPr lang="en-US" dirty="0"/>
              <a:t>Postponing school fee </a:t>
            </a:r>
            <a:r>
              <a:rPr lang="en-US" dirty="0" smtClean="0"/>
              <a:t>payments</a:t>
            </a:r>
          </a:p>
          <a:p>
            <a:pPr marL="457200" lvl="1" indent="0">
              <a:buNone/>
            </a:pPr>
            <a:r>
              <a:rPr lang="en-US" dirty="0"/>
              <a:t> </a:t>
            </a:r>
            <a:r>
              <a:rPr lang="en-US" dirty="0" smtClean="0"/>
              <a:t>  (</a:t>
            </a:r>
            <a:r>
              <a:rPr lang="en-US" dirty="0"/>
              <a:t>seasonal deprivation)</a:t>
            </a:r>
          </a:p>
          <a:p>
            <a:pPr lvl="1"/>
            <a:r>
              <a:rPr lang="en-US" dirty="0"/>
              <a:t>Training health care staff in </a:t>
            </a:r>
            <a:r>
              <a:rPr lang="ja-JP" altLang="en-US" dirty="0"/>
              <a:t>‘</a:t>
            </a:r>
            <a:r>
              <a:rPr lang="en-US" dirty="0"/>
              <a:t>customer service</a:t>
            </a:r>
            <a:r>
              <a:rPr lang="ja-JP" altLang="en-US" dirty="0" smtClean="0"/>
              <a:t>’</a:t>
            </a:r>
            <a:endParaRPr lang="en-US" altLang="ja-JP" dirty="0" smtClean="0"/>
          </a:p>
          <a:p>
            <a:pPr marL="457200" lvl="1" indent="0">
              <a:buNone/>
            </a:pPr>
            <a:r>
              <a:rPr lang="en-US" dirty="0"/>
              <a:t> </a:t>
            </a:r>
            <a:r>
              <a:rPr lang="en-US" dirty="0" smtClean="0"/>
              <a:t>  (</a:t>
            </a:r>
            <a:r>
              <a:rPr lang="en-US" dirty="0"/>
              <a:t>social inferiority)</a:t>
            </a:r>
          </a:p>
          <a:p>
            <a:pPr lvl="1"/>
            <a:r>
              <a:rPr lang="en-US" dirty="0"/>
              <a:t>Providing food-for-work to workers who </a:t>
            </a:r>
            <a:r>
              <a:rPr lang="en-US" dirty="0" smtClean="0"/>
              <a:t>do </a:t>
            </a:r>
            <a:r>
              <a:rPr lang="en-US" dirty="0"/>
              <a:t>road </a:t>
            </a:r>
            <a:r>
              <a:rPr lang="en-US" dirty="0" smtClean="0"/>
              <a:t>repair (</a:t>
            </a:r>
            <a:r>
              <a:rPr lang="en-US" dirty="0"/>
              <a:t>during periods of seasonal deprivation</a:t>
            </a:r>
            <a:r>
              <a:rPr lang="en-US" dirty="0" smtClean="0"/>
              <a:t>)</a:t>
            </a:r>
            <a:endParaRPr lang="en-US" dirty="0"/>
          </a:p>
        </p:txBody>
      </p:sp>
    </p:spTree>
    <p:extLst>
      <p:ext uri="{BB962C8B-B14F-4D97-AF65-F5344CB8AC3E}">
        <p14:creationId xmlns:p14="http://schemas.microsoft.com/office/powerpoint/2010/main" val="7640219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6758" y="660198"/>
            <a:ext cx="9206359" cy="1143000"/>
          </a:xfrm>
        </p:spPr>
        <p:txBody>
          <a:bodyPr>
            <a:noAutofit/>
          </a:bodyPr>
          <a:lstStyle/>
          <a:p>
            <a:r>
              <a:rPr lang="en-US" sz="4000" dirty="0">
                <a:solidFill>
                  <a:schemeClr val="accent6">
                    <a:lumMod val="75000"/>
                  </a:schemeClr>
                </a:solidFill>
              </a:rPr>
              <a:t>Emic Accounts </a:t>
            </a:r>
            <a:r>
              <a:rPr lang="en-US" sz="4000" dirty="0" smtClean="0">
                <a:solidFill>
                  <a:schemeClr val="accent6">
                    <a:lumMod val="75000"/>
                  </a:schemeClr>
                </a:solidFill>
              </a:rPr>
              <a:t>and </a:t>
            </a:r>
            <a:r>
              <a:rPr lang="en-US" sz="4000" dirty="0">
                <a:solidFill>
                  <a:schemeClr val="accent6">
                    <a:lumMod val="75000"/>
                  </a:schemeClr>
                </a:solidFill>
              </a:rPr>
              <a:t>the </a:t>
            </a:r>
            <a:r>
              <a:rPr lang="en-US" sz="4000" dirty="0" smtClean="0">
                <a:solidFill>
                  <a:schemeClr val="accent6">
                    <a:lumMod val="75000"/>
                  </a:schemeClr>
                </a:solidFill>
              </a:rPr>
              <a:t/>
            </a:r>
            <a:br>
              <a:rPr lang="en-US" sz="4000" dirty="0" smtClean="0">
                <a:solidFill>
                  <a:schemeClr val="accent6">
                    <a:lumMod val="75000"/>
                  </a:schemeClr>
                </a:solidFill>
              </a:rPr>
            </a:br>
            <a:r>
              <a:rPr lang="en-US" sz="4000" dirty="0" smtClean="0">
                <a:solidFill>
                  <a:schemeClr val="accent6">
                    <a:lumMod val="75000"/>
                  </a:schemeClr>
                </a:solidFill>
              </a:rPr>
              <a:t>Sociological </a:t>
            </a:r>
            <a:r>
              <a:rPr lang="en-US" sz="4000" dirty="0">
                <a:solidFill>
                  <a:schemeClr val="accent6">
                    <a:lumMod val="75000"/>
                  </a:schemeClr>
                </a:solidFill>
              </a:rPr>
              <a:t>Imagination </a:t>
            </a:r>
            <a:r>
              <a:rPr lang="en-US" sz="4000" dirty="0" smtClean="0">
                <a:solidFill>
                  <a:schemeClr val="accent6">
                    <a:lumMod val="75000"/>
                  </a:schemeClr>
                </a:solidFill>
              </a:rPr>
              <a:t/>
            </a:r>
            <a:br>
              <a:rPr lang="en-US" sz="4000" dirty="0" smtClean="0">
                <a:solidFill>
                  <a:schemeClr val="accent6">
                    <a:lumMod val="75000"/>
                  </a:schemeClr>
                </a:solidFill>
              </a:rPr>
            </a:br>
            <a:r>
              <a:rPr lang="en-US" sz="4000" dirty="0" smtClean="0">
                <a:solidFill>
                  <a:schemeClr val="accent6">
                    <a:lumMod val="75000"/>
                  </a:schemeClr>
                </a:solidFill>
              </a:rPr>
              <a:t>(</a:t>
            </a:r>
            <a:r>
              <a:rPr lang="en-US" sz="4000" dirty="0">
                <a:solidFill>
                  <a:schemeClr val="accent6">
                    <a:lumMod val="75000"/>
                  </a:schemeClr>
                </a:solidFill>
              </a:rPr>
              <a:t>for </a:t>
            </a:r>
            <a:r>
              <a:rPr lang="en-US" sz="4000" dirty="0" smtClean="0">
                <a:solidFill>
                  <a:schemeClr val="accent6">
                    <a:lumMod val="75000"/>
                  </a:schemeClr>
                </a:solidFill>
              </a:rPr>
              <a:t>Assignment 1!)</a:t>
            </a:r>
            <a:endParaRPr lang="en-US" sz="4000" dirty="0">
              <a:solidFill>
                <a:schemeClr val="accent6">
                  <a:lumMod val="75000"/>
                </a:schemeClr>
              </a:solidFill>
            </a:endParaRPr>
          </a:p>
        </p:txBody>
      </p:sp>
      <p:sp>
        <p:nvSpPr>
          <p:cNvPr id="13315" name="Content Placeholder 2"/>
          <p:cNvSpPr>
            <a:spLocks noGrp="1"/>
          </p:cNvSpPr>
          <p:nvPr>
            <p:ph sz="quarter" idx="1"/>
          </p:nvPr>
        </p:nvSpPr>
        <p:spPr>
          <a:xfrm>
            <a:off x="762000" y="2264279"/>
            <a:ext cx="8058870" cy="3723339"/>
          </a:xfrm>
        </p:spPr>
        <p:txBody>
          <a:bodyPr>
            <a:normAutofit/>
          </a:bodyPr>
          <a:lstStyle/>
          <a:p>
            <a:r>
              <a:rPr lang="en-US" sz="2800" dirty="0" smtClean="0"/>
              <a:t>Emic accounts = an account from the actor’s point of view.  How the poor describe poverty and its causes in their own terms.</a:t>
            </a:r>
          </a:p>
          <a:p>
            <a:r>
              <a:rPr lang="en-US" sz="2800" dirty="0" smtClean="0"/>
              <a:t>Sociological imagination - </a:t>
            </a:r>
            <a:r>
              <a:rPr lang="ja-JP" altLang="en-US" sz="2800" dirty="0" smtClean="0"/>
              <a:t>“</a:t>
            </a:r>
            <a:r>
              <a:rPr lang="en-US" sz="2800" dirty="0" smtClean="0"/>
              <a:t>to understand the larger historical scene in terms of its meaning for the inner life and the external career of a variety of individuals.</a:t>
            </a:r>
            <a:r>
              <a:rPr lang="ja-JP" altLang="en-US" sz="2800" dirty="0" smtClean="0"/>
              <a:t>”</a:t>
            </a:r>
            <a:r>
              <a:rPr lang="en-US" sz="2800" dirty="0" smtClean="0"/>
              <a:t> (Sociologist C. Wright Mills).</a:t>
            </a:r>
          </a:p>
          <a:p>
            <a:pPr eaLnBrk="1" hangingPunct="1"/>
            <a:endParaRPr lang="en-US" sz="2800" b="1" dirty="0">
              <a:latin typeface="Perpetua" charset="0"/>
            </a:endParaRPr>
          </a:p>
        </p:txBody>
      </p:sp>
    </p:spTree>
    <p:extLst>
      <p:ext uri="{BB962C8B-B14F-4D97-AF65-F5344CB8AC3E}">
        <p14:creationId xmlns:p14="http://schemas.microsoft.com/office/powerpoint/2010/main" val="28631792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655638"/>
            <a:ext cx="7772400" cy="792162"/>
          </a:xfrm>
        </p:spPr>
        <p:txBody>
          <a:bodyPr>
            <a:normAutofit/>
          </a:bodyPr>
          <a:lstStyle/>
          <a:p>
            <a:pPr eaLnBrk="1" hangingPunct="1"/>
            <a:r>
              <a:rPr lang="en-US" sz="4000" dirty="0"/>
              <a:t>Action Research (1970s and 80s)</a:t>
            </a:r>
          </a:p>
        </p:txBody>
      </p:sp>
      <p:sp>
        <p:nvSpPr>
          <p:cNvPr id="17411" name="Content Placeholder 2"/>
          <p:cNvSpPr>
            <a:spLocks noGrp="1"/>
          </p:cNvSpPr>
          <p:nvPr>
            <p:ph idx="1"/>
          </p:nvPr>
        </p:nvSpPr>
        <p:spPr>
          <a:xfrm>
            <a:off x="685800" y="1524000"/>
            <a:ext cx="8001000" cy="4645081"/>
          </a:xfrm>
        </p:spPr>
        <p:txBody>
          <a:bodyPr>
            <a:normAutofit lnSpcReduction="10000"/>
          </a:bodyPr>
          <a:lstStyle/>
          <a:p>
            <a:pPr marL="514350" indent="-514350" eaLnBrk="1" hangingPunct="1"/>
            <a:r>
              <a:rPr lang="en-US" sz="2800" dirty="0" smtClean="0"/>
              <a:t>Critique of scholarly </a:t>
            </a:r>
            <a:r>
              <a:rPr lang="en-US" sz="2800" dirty="0"/>
              <a:t>research </a:t>
            </a:r>
            <a:endParaRPr lang="en-US" sz="2800" dirty="0" smtClean="0"/>
          </a:p>
          <a:p>
            <a:pPr marL="914400" lvl="1" indent="-514350"/>
            <a:r>
              <a:rPr lang="en-US" sz="2600" dirty="0" smtClean="0"/>
              <a:t>Not engaged </a:t>
            </a:r>
            <a:r>
              <a:rPr lang="en-US" sz="2600" dirty="0"/>
              <a:t>with practice</a:t>
            </a:r>
          </a:p>
          <a:p>
            <a:pPr marL="514350" indent="-514350" eaLnBrk="1" hangingPunct="1"/>
            <a:r>
              <a:rPr lang="en-US" sz="2800" dirty="0"/>
              <a:t>Action Research </a:t>
            </a:r>
            <a:endParaRPr lang="en-US" sz="2800" dirty="0" smtClean="0"/>
          </a:p>
          <a:p>
            <a:pPr marL="914400" lvl="1" indent="-514350"/>
            <a:r>
              <a:rPr lang="en-US" sz="2600" dirty="0"/>
              <a:t>F</a:t>
            </a:r>
            <a:r>
              <a:rPr lang="en-US" sz="2600" dirty="0" smtClean="0"/>
              <a:t>indings fed </a:t>
            </a:r>
            <a:r>
              <a:rPr lang="en-US" sz="2600" dirty="0"/>
              <a:t>immediately into social </a:t>
            </a:r>
            <a:r>
              <a:rPr lang="en-US" sz="2600" dirty="0" smtClean="0"/>
              <a:t>action</a:t>
            </a:r>
            <a:endParaRPr lang="en-US" sz="2600" dirty="0"/>
          </a:p>
          <a:p>
            <a:pPr marL="0" indent="0" eaLnBrk="1" hangingPunct="1">
              <a:buNone/>
            </a:pPr>
            <a:endParaRPr lang="en-US" sz="2800" dirty="0" smtClean="0"/>
          </a:p>
          <a:p>
            <a:pPr marL="0" indent="0" eaLnBrk="1" hangingPunct="1">
              <a:buNone/>
            </a:pPr>
            <a:endParaRPr lang="en-US" sz="2800" dirty="0"/>
          </a:p>
          <a:p>
            <a:pPr marL="0" indent="0" eaLnBrk="1" hangingPunct="1">
              <a:buNone/>
            </a:pPr>
            <a:endParaRPr lang="en-US" sz="2800" dirty="0" smtClean="0"/>
          </a:p>
          <a:p>
            <a:endParaRPr lang="en-US" sz="2800" dirty="0" smtClean="0"/>
          </a:p>
          <a:p>
            <a:r>
              <a:rPr lang="en-US" sz="2800" dirty="0" smtClean="0"/>
              <a:t>Agenda </a:t>
            </a:r>
            <a:r>
              <a:rPr lang="en-US" sz="2800" dirty="0"/>
              <a:t>of </a:t>
            </a:r>
            <a:r>
              <a:rPr lang="en-US" sz="2800" dirty="0" smtClean="0"/>
              <a:t>researcher </a:t>
            </a:r>
            <a:r>
              <a:rPr lang="en-US" sz="2800" dirty="0"/>
              <a:t>and </a:t>
            </a:r>
            <a:r>
              <a:rPr lang="en-US" sz="2800" dirty="0" smtClean="0"/>
              <a:t>group being </a:t>
            </a:r>
            <a:r>
              <a:rPr lang="en-US" sz="2800" dirty="0"/>
              <a:t>studied </a:t>
            </a:r>
            <a:r>
              <a:rPr lang="en-US" sz="2800" dirty="0" smtClean="0"/>
              <a:t>must match!</a:t>
            </a:r>
            <a:endParaRPr lang="en-US" sz="2800" dirty="0"/>
          </a:p>
          <a:p>
            <a:pPr marL="514350" indent="-514350" eaLnBrk="1" hangingPunct="1"/>
            <a:endParaRPr lang="en-US" sz="3200" dirty="0">
              <a:solidFill>
                <a:srgbClr val="FF0000"/>
              </a:solidFill>
              <a:latin typeface="Perpetua" charset="0"/>
            </a:endParaRPr>
          </a:p>
        </p:txBody>
      </p:sp>
      <p:graphicFrame>
        <p:nvGraphicFramePr>
          <p:cNvPr id="4" name="Diagram 3"/>
          <p:cNvGraphicFramePr/>
          <p:nvPr>
            <p:extLst>
              <p:ext uri="{D42A27DB-BD31-4B8C-83A1-F6EECF244321}">
                <p14:modId xmlns:p14="http://schemas.microsoft.com/office/powerpoint/2010/main" val="3286334278"/>
              </p:ext>
            </p:extLst>
          </p:nvPr>
        </p:nvGraphicFramePr>
        <p:xfrm>
          <a:off x="2181008" y="3281992"/>
          <a:ext cx="45720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 y="6282485"/>
            <a:ext cx="9144000" cy="369332"/>
          </a:xfrm>
          <a:prstGeom prst="rect">
            <a:avLst/>
          </a:prstGeom>
          <a:noFill/>
        </p:spPr>
        <p:txBody>
          <a:bodyPr wrap="square" rtlCol="0">
            <a:spAutoFit/>
          </a:bodyPr>
          <a:lstStyle/>
          <a:p>
            <a:r>
              <a:rPr lang="en-US" dirty="0" smtClean="0">
                <a:latin typeface="Adobe Caslon Pro"/>
                <a:cs typeface="Adobe Caslon Pro"/>
              </a:rPr>
              <a:t>See </a:t>
            </a:r>
            <a:r>
              <a:rPr lang="en-US" sz="1600" dirty="0" err="1" smtClean="0">
                <a:latin typeface="Adobe Caslon Pro"/>
                <a:cs typeface="Adobe Caslon Pro"/>
              </a:rPr>
              <a:t>Tacchi</a:t>
            </a:r>
            <a:r>
              <a:rPr lang="en-US" sz="1600" dirty="0">
                <a:latin typeface="Adobe Caslon Pro"/>
                <a:cs typeface="Adobe Caslon Pro"/>
              </a:rPr>
              <a:t>, Slater, and Hearn (2003). Ethnographic Action Research, Chapter 3</a:t>
            </a:r>
            <a:r>
              <a:rPr lang="en-US" sz="1600" i="1" dirty="0">
                <a:latin typeface="Adobe Caslon Pro"/>
                <a:cs typeface="Adobe Caslon Pro"/>
              </a:rPr>
              <a:t>. Action Research and </a:t>
            </a:r>
            <a:r>
              <a:rPr lang="en-US" sz="1600" i="1" dirty="0" smtClean="0">
                <a:latin typeface="Adobe Caslon Pro"/>
                <a:cs typeface="Adobe Caslon Pro"/>
              </a:rPr>
              <a:t>ICTs </a:t>
            </a:r>
            <a:endParaRPr lang="en-US" sz="1600" dirty="0">
              <a:latin typeface="Adobe Caslon Pro"/>
              <a:cs typeface="Adobe Caslon Pro"/>
            </a:endParaRPr>
          </a:p>
        </p:txBody>
      </p:sp>
    </p:spTree>
    <p:extLst>
      <p:ext uri="{BB962C8B-B14F-4D97-AF65-F5344CB8AC3E}">
        <p14:creationId xmlns:p14="http://schemas.microsoft.com/office/powerpoint/2010/main" val="17695236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655638"/>
            <a:ext cx="7772400" cy="792162"/>
          </a:xfrm>
        </p:spPr>
        <p:txBody>
          <a:bodyPr>
            <a:normAutofit fontScale="90000"/>
          </a:bodyPr>
          <a:lstStyle/>
          <a:p>
            <a:pPr eaLnBrk="1" hangingPunct="1"/>
            <a:r>
              <a:rPr lang="en-US" sz="4000" dirty="0" smtClean="0"/>
              <a:t>Summary of Bottom-up Approaches of ‘Doing’ Development</a:t>
            </a:r>
            <a:endParaRPr lang="en-US" sz="40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3435037"/>
              </p:ext>
            </p:extLst>
          </p:nvPr>
        </p:nvGraphicFramePr>
        <p:xfrm>
          <a:off x="204081" y="1676400"/>
          <a:ext cx="8752842" cy="4316729"/>
        </p:xfrm>
        <a:graphic>
          <a:graphicData uri="http://schemas.openxmlformats.org/drawingml/2006/table">
            <a:tbl>
              <a:tblPr/>
              <a:tblGrid>
                <a:gridCol w="2235591"/>
                <a:gridCol w="1264864"/>
                <a:gridCol w="2062098"/>
                <a:gridCol w="1554243"/>
                <a:gridCol w="1636046"/>
              </a:tblGrid>
              <a:tr h="1238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Perpetua"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dobe Caslon Pro"/>
                          <a:ea typeface="ＭＳ Ｐゴシック" charset="0"/>
                          <a:cs typeface="Adobe Caslon Pro"/>
                        </a:rPr>
                        <a:t>Bottom-up, poor-first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dobe Caslon Pro"/>
                          <a:ea typeface="ＭＳ Ｐゴシック" charset="0"/>
                          <a:cs typeface="Adobe Caslon Pro"/>
                        </a:rPr>
                        <a:t>Consultation with the 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dobe Caslon Pro"/>
                          <a:ea typeface="ＭＳ Ｐゴシック" charset="0"/>
                          <a:cs typeface="Adobe Caslon Pro"/>
                        </a:rPr>
                        <a:t>Research by the 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dobe Caslon Pro"/>
                          <a:ea typeface="ＭＳ Ｐゴシック" charset="0"/>
                          <a:cs typeface="Adobe Caslon Pro"/>
                        </a:rPr>
                        <a:t>Actions, solutions by the 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dobe Caslon Pro"/>
                          <a:ea typeface="ＭＳ Ｐゴシック" charset="0"/>
                          <a:cs typeface="Adobe Caslon Pro"/>
                        </a:rPr>
                        <a:t>Schumacher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dobe Caslon Pro"/>
                          <a:ea typeface="ＭＳ Ｐゴシック" charset="0"/>
                          <a:cs typeface="Adobe Caslon Pro"/>
                        </a:rPr>
                        <a:t>Chambers – PRA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40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1238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dobe Caslon Pro"/>
                          <a:ea typeface="ＭＳ Ｐゴシック" charset="0"/>
                          <a:cs typeface="Adobe Caslon Pro"/>
                        </a:rPr>
                        <a:t>Action 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dobe Caslon Pro"/>
                          <a:ea typeface="ＭＳ Ｐゴシック" charset="0"/>
                          <a:cs typeface="Adobe Caslon Pro"/>
                          <a:sym typeface="Wingdings" charset="0"/>
                        </a:rPr>
                        <a:t></a:t>
                      </a:r>
                      <a:endParaRPr kumimoji="0" lang="en-US" sz="2400" b="0" i="0" u="none" strike="noStrike" cap="none" normalizeH="0" baseline="0" dirty="0">
                        <a:ln>
                          <a:noFill/>
                        </a:ln>
                        <a:solidFill>
                          <a:srgbClr val="000000"/>
                        </a:solidFill>
                        <a:effectLst/>
                        <a:latin typeface="Adobe Caslon Pro"/>
                        <a:ea typeface="ＭＳ Ｐゴシック" charset="0"/>
                        <a:cs typeface="Adobe Caslon Pro"/>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bl>
          </a:graphicData>
        </a:graphic>
      </p:graphicFrame>
    </p:spTree>
    <p:extLst>
      <p:ext uri="{BB962C8B-B14F-4D97-AF65-F5344CB8AC3E}">
        <p14:creationId xmlns:p14="http://schemas.microsoft.com/office/powerpoint/2010/main" val="34511953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98"/>
            <a:ext cx="8229600" cy="1143000"/>
          </a:xfrm>
        </p:spPr>
        <p:txBody>
          <a:bodyPr>
            <a:normAutofit/>
          </a:bodyPr>
          <a:lstStyle/>
          <a:p>
            <a:r>
              <a:rPr lang="en-US" dirty="0" smtClean="0"/>
              <a:t>Back to the Timeline</a:t>
            </a: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
        <p:nvSpPr>
          <p:cNvPr id="4" name="TextBox 3"/>
          <p:cNvSpPr txBox="1"/>
          <p:nvPr/>
        </p:nvSpPr>
        <p:spPr>
          <a:xfrm>
            <a:off x="5843395" y="5084452"/>
            <a:ext cx="3243059" cy="830997"/>
          </a:xfrm>
          <a:prstGeom prst="rect">
            <a:avLst/>
          </a:prstGeom>
          <a:noFill/>
        </p:spPr>
        <p:txBody>
          <a:bodyPr wrap="square" rtlCol="0">
            <a:spAutoFit/>
          </a:bodyPr>
          <a:lstStyle/>
          <a:p>
            <a:r>
              <a:rPr lang="en-US" sz="2400" b="1" dirty="0" smtClean="0">
                <a:latin typeface="Adobe Caslon Pro"/>
                <a:cs typeface="Adobe Caslon Pro"/>
              </a:rPr>
              <a:t>Social Entrepreneurship?</a:t>
            </a:r>
            <a:endParaRPr lang="en-US" sz="2400" b="1" dirty="0">
              <a:latin typeface="Adobe Caslon Pro"/>
              <a:cs typeface="Adobe Caslon Pro"/>
            </a:endParaRPr>
          </a:p>
        </p:txBody>
      </p:sp>
      <p:sp>
        <p:nvSpPr>
          <p:cNvPr id="18" name="Right Arrow 17"/>
          <p:cNvSpPr/>
          <p:nvPr/>
        </p:nvSpPr>
        <p:spPr>
          <a:xfrm rot="8249577" flipV="1">
            <a:off x="7210193" y="4541704"/>
            <a:ext cx="1714813" cy="41102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0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jpg"/>
          <p:cNvPicPr>
            <a:picLocks noChangeAspect="1"/>
          </p:cNvPicPr>
          <p:nvPr/>
        </p:nvPicPr>
        <p:blipFill rotWithShape="1">
          <a:blip r:embed="rId3">
            <a:extLst>
              <a:ext uri="{28A0092B-C50C-407E-A947-70E740481C1C}">
                <a14:useLocalDpi xmlns:a14="http://schemas.microsoft.com/office/drawing/2010/main" val="0"/>
              </a:ext>
            </a:extLst>
          </a:blip>
          <a:srcRect t="8046"/>
          <a:stretch/>
        </p:blipFill>
        <p:spPr>
          <a:xfrm>
            <a:off x="0" y="1252443"/>
            <a:ext cx="9178792" cy="5605557"/>
          </a:xfrm>
          <a:prstGeom prst="rect">
            <a:avLst/>
          </a:prstGeom>
        </p:spPr>
      </p:pic>
      <p:sp>
        <p:nvSpPr>
          <p:cNvPr id="8" name="Title 7"/>
          <p:cNvSpPr>
            <a:spLocks noGrp="1"/>
          </p:cNvSpPr>
          <p:nvPr>
            <p:ph type="title"/>
          </p:nvPr>
        </p:nvSpPr>
        <p:spPr/>
        <p:txBody>
          <a:bodyPr/>
          <a:lstStyle/>
          <a:p>
            <a:r>
              <a:rPr lang="en-US" dirty="0" smtClean="0"/>
              <a:t>Green Revolution: For or Against?</a:t>
            </a:r>
            <a:endParaRPr lang="en-US" dirty="0"/>
          </a:p>
        </p:txBody>
      </p:sp>
    </p:spTree>
    <p:extLst>
      <p:ext uri="{BB962C8B-B14F-4D97-AF65-F5344CB8AC3E}">
        <p14:creationId xmlns:p14="http://schemas.microsoft.com/office/powerpoint/2010/main" val="26520097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n-US" sz="4000" dirty="0"/>
              <a:t>Your first assignment</a:t>
            </a:r>
          </a:p>
        </p:txBody>
      </p:sp>
      <p:sp>
        <p:nvSpPr>
          <p:cNvPr id="33795" name="Content Placeholder 2"/>
          <p:cNvSpPr>
            <a:spLocks noGrp="1"/>
          </p:cNvSpPr>
          <p:nvPr>
            <p:ph sz="quarter" idx="1"/>
          </p:nvPr>
        </p:nvSpPr>
        <p:spPr/>
        <p:txBody>
          <a:bodyPr/>
          <a:lstStyle/>
          <a:p>
            <a:pPr eaLnBrk="1" hangingPunct="1">
              <a:buFont typeface="Wingdings 2" charset="0"/>
              <a:buNone/>
            </a:pPr>
            <a:r>
              <a:rPr lang="en-US" sz="2800" dirty="0"/>
              <a:t>Step 1. Form groups of 4 people – pick a book (</a:t>
            </a:r>
            <a:r>
              <a:rPr lang="en-US" sz="2800" dirty="0" smtClean="0"/>
              <a:t>excerpts </a:t>
            </a:r>
            <a:r>
              <a:rPr lang="en-US" sz="2800" dirty="0"/>
              <a:t>on </a:t>
            </a:r>
            <a:r>
              <a:rPr lang="en-US" sz="2800" dirty="0" smtClean="0"/>
              <a:t>email):</a:t>
            </a:r>
            <a:endParaRPr lang="en-US" sz="2800" dirty="0"/>
          </a:p>
          <a:p>
            <a:pPr eaLnBrk="1" hangingPunct="1"/>
            <a:r>
              <a:rPr lang="en-US" sz="2400" i="1" dirty="0"/>
              <a:t>Factory Girls: From Village to City in a Changing China, </a:t>
            </a:r>
            <a:r>
              <a:rPr lang="en-US" sz="2400" dirty="0"/>
              <a:t>Leslie T. Chang</a:t>
            </a:r>
          </a:p>
          <a:p>
            <a:pPr eaLnBrk="1" hangingPunct="1"/>
            <a:r>
              <a:rPr lang="en-US" sz="2400" i="1" dirty="0"/>
              <a:t>Crossing Over: A Mexican Family on the Migrant Trail</a:t>
            </a:r>
            <a:r>
              <a:rPr lang="en-US" sz="2400" dirty="0"/>
              <a:t>, Ruben Martinez</a:t>
            </a:r>
          </a:p>
          <a:p>
            <a:pPr eaLnBrk="1" hangingPunct="1"/>
            <a:r>
              <a:rPr lang="en-US" sz="2400" i="1" dirty="0"/>
              <a:t>Kaffir  Boy: The True Story of a Black Youth</a:t>
            </a:r>
            <a:r>
              <a:rPr lang="ja-JP" altLang="en-US" sz="2400" i="1" dirty="0"/>
              <a:t>’</a:t>
            </a:r>
            <a:r>
              <a:rPr lang="en-US" sz="2400" i="1" dirty="0"/>
              <a:t>s Coming of Age in Apartheid South Africa</a:t>
            </a:r>
            <a:r>
              <a:rPr lang="en-US" sz="2400" dirty="0"/>
              <a:t>, Mark </a:t>
            </a:r>
            <a:r>
              <a:rPr lang="en-US" sz="2400" dirty="0" err="1"/>
              <a:t>Mathabane</a:t>
            </a:r>
            <a:endParaRPr lang="en-US" sz="2400" dirty="0"/>
          </a:p>
          <a:p>
            <a:pPr eaLnBrk="1" hangingPunct="1"/>
            <a:r>
              <a:rPr lang="en-US" sz="2400" i="1" dirty="0"/>
              <a:t>Death Without Weeping: The Violence of Everyday Life in Brazil</a:t>
            </a:r>
            <a:r>
              <a:rPr lang="en-US" sz="2400" dirty="0"/>
              <a:t>, Nancy </a:t>
            </a:r>
            <a:r>
              <a:rPr lang="en-US" sz="2400" dirty="0" err="1"/>
              <a:t>Scheper</a:t>
            </a:r>
            <a:r>
              <a:rPr lang="en-US" sz="2400" dirty="0"/>
              <a:t>-Hughes</a:t>
            </a:r>
          </a:p>
        </p:txBody>
      </p:sp>
    </p:spTree>
    <p:extLst>
      <p:ext uri="{BB962C8B-B14F-4D97-AF65-F5344CB8AC3E}">
        <p14:creationId xmlns:p14="http://schemas.microsoft.com/office/powerpoint/2010/main" val="2339168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n-US" sz="4000" dirty="0" smtClean="0"/>
              <a:t>On Tuesday (6/5)</a:t>
            </a:r>
            <a:endParaRPr lang="en-US" sz="4000" dirty="0"/>
          </a:p>
        </p:txBody>
      </p:sp>
      <p:sp>
        <p:nvSpPr>
          <p:cNvPr id="33795" name="Content Placeholder 2"/>
          <p:cNvSpPr>
            <a:spLocks noGrp="1"/>
          </p:cNvSpPr>
          <p:nvPr>
            <p:ph sz="quarter" idx="1"/>
          </p:nvPr>
        </p:nvSpPr>
        <p:spPr>
          <a:xfrm>
            <a:off x="457200" y="1396080"/>
            <a:ext cx="8229600" cy="4525963"/>
          </a:xfrm>
        </p:spPr>
        <p:txBody>
          <a:bodyPr>
            <a:normAutofit/>
          </a:bodyPr>
          <a:lstStyle/>
          <a:p>
            <a:pPr>
              <a:lnSpc>
                <a:spcPct val="110000"/>
              </a:lnSpc>
            </a:pPr>
            <a:r>
              <a:rPr lang="en-US" sz="2400" dirty="0"/>
              <a:t>Lecture: </a:t>
            </a:r>
            <a:r>
              <a:rPr lang="en-US" sz="2400" dirty="0" smtClean="0"/>
              <a:t>“Digital Divide and Information Society”</a:t>
            </a:r>
            <a:endParaRPr lang="en-US" sz="2400" dirty="0"/>
          </a:p>
          <a:p>
            <a:pPr lvl="1">
              <a:lnSpc>
                <a:spcPct val="110000"/>
              </a:lnSpc>
            </a:pPr>
            <a:r>
              <a:rPr lang="en-US" sz="2400" dirty="0" smtClean="0"/>
              <a:t>Diverse meanings of terms </a:t>
            </a:r>
            <a:endParaRPr lang="en-US" sz="2400" dirty="0"/>
          </a:p>
          <a:p>
            <a:pPr>
              <a:lnSpc>
                <a:spcPct val="110000"/>
              </a:lnSpc>
            </a:pPr>
            <a:r>
              <a:rPr lang="en-US" sz="2400" dirty="0"/>
              <a:t>Due before class</a:t>
            </a:r>
          </a:p>
          <a:p>
            <a:pPr lvl="1">
              <a:lnSpc>
                <a:spcPct val="110000"/>
              </a:lnSpc>
            </a:pPr>
            <a:r>
              <a:rPr lang="en-US" sz="2400" dirty="0"/>
              <a:t>Do the readings: </a:t>
            </a:r>
            <a:r>
              <a:rPr lang="en-US" sz="2400" i="1" dirty="0" smtClean="0"/>
              <a:t>Webster, </a:t>
            </a:r>
            <a:r>
              <a:rPr lang="en-US" sz="2400" i="1" dirty="0" err="1" smtClean="0"/>
              <a:t>Keniston</a:t>
            </a:r>
            <a:endParaRPr lang="en-US" sz="2400" i="1" dirty="0" smtClean="0"/>
          </a:p>
          <a:p>
            <a:pPr lvl="1">
              <a:lnSpc>
                <a:spcPct val="110000"/>
              </a:lnSpc>
            </a:pPr>
            <a:r>
              <a:rPr lang="en-US" sz="2400" dirty="0" smtClean="0"/>
              <a:t>Try to think of ideas about the digital divide in the models of technology and development that we have talked about </a:t>
            </a:r>
            <a:endParaRPr lang="en-US" sz="2400" dirty="0"/>
          </a:p>
          <a:p>
            <a:pPr>
              <a:lnSpc>
                <a:spcPct val="110000"/>
              </a:lnSpc>
            </a:pPr>
            <a:r>
              <a:rPr lang="en-US" sz="2400" dirty="0"/>
              <a:t>	Activity in class</a:t>
            </a:r>
          </a:p>
          <a:p>
            <a:pPr lvl="1">
              <a:lnSpc>
                <a:spcPct val="110000"/>
              </a:lnSpc>
            </a:pPr>
            <a:r>
              <a:rPr lang="en-US" sz="2400" dirty="0" smtClean="0"/>
              <a:t>We will head to </a:t>
            </a:r>
            <a:r>
              <a:rPr lang="en-US" sz="2400" dirty="0" err="1" smtClean="0"/>
              <a:t>Sproul</a:t>
            </a:r>
            <a:r>
              <a:rPr lang="en-US" sz="2400" dirty="0" smtClean="0"/>
              <a:t> Plaza for an observation exercise!</a:t>
            </a:r>
            <a:endParaRPr lang="en-US" sz="2400" dirty="0"/>
          </a:p>
        </p:txBody>
      </p:sp>
    </p:spTree>
    <p:extLst>
      <p:ext uri="{BB962C8B-B14F-4D97-AF65-F5344CB8AC3E}">
        <p14:creationId xmlns:p14="http://schemas.microsoft.com/office/powerpoint/2010/main" val="1732639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Feedback</a:t>
            </a:r>
            <a:endParaRPr lang="en-US" dirty="0">
              <a:solidFill>
                <a:srgbClr val="E47200"/>
              </a:solidFill>
            </a:endParaRPr>
          </a:p>
        </p:txBody>
      </p:sp>
      <p:sp>
        <p:nvSpPr>
          <p:cNvPr id="4" name="Content Placeholder 4"/>
          <p:cNvSpPr txBox="1">
            <a:spLocks/>
          </p:cNvSpPr>
          <p:nvPr/>
        </p:nvSpPr>
        <p:spPr>
          <a:xfrm>
            <a:off x="1085850" y="2178873"/>
            <a:ext cx="7305675" cy="36800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150000"/>
              </a:lnSpc>
              <a:buFont typeface="+mj-lt"/>
              <a:buAutoNum type="arabicPeriod"/>
            </a:pPr>
            <a:r>
              <a:rPr lang="en-US" sz="2400" dirty="0" smtClean="0">
                <a:latin typeface="Adobe Caslon Pro"/>
                <a:cs typeface="Adobe Caslon Pro"/>
              </a:rPr>
              <a:t>Define your stance. </a:t>
            </a:r>
          </a:p>
          <a:p>
            <a:pPr marL="914400" lvl="1" indent="-514350">
              <a:lnSpc>
                <a:spcPct val="150000"/>
              </a:lnSpc>
            </a:pPr>
            <a:r>
              <a:rPr lang="en-US" sz="2400" dirty="0" smtClean="0">
                <a:latin typeface="Adobe Caslon Pro"/>
                <a:cs typeface="Adobe Caslon Pro"/>
              </a:rPr>
              <a:t>Be careful with the T, D, and P words.</a:t>
            </a:r>
          </a:p>
          <a:p>
            <a:pPr marL="514350" indent="-514350">
              <a:lnSpc>
                <a:spcPct val="150000"/>
              </a:lnSpc>
              <a:buFont typeface="+mj-lt"/>
              <a:buAutoNum type="arabicPeriod"/>
            </a:pPr>
            <a:r>
              <a:rPr lang="en-US" sz="2400" dirty="0" smtClean="0">
                <a:latin typeface="Adobe Caslon Pro"/>
                <a:cs typeface="Adobe Caslon Pro"/>
              </a:rPr>
              <a:t>Credit your sources.</a:t>
            </a:r>
          </a:p>
          <a:p>
            <a:pPr marL="514350" indent="-514350">
              <a:lnSpc>
                <a:spcPct val="150000"/>
              </a:lnSpc>
              <a:buFont typeface="+mj-lt"/>
              <a:buAutoNum type="arabicPeriod"/>
            </a:pPr>
            <a:r>
              <a:rPr lang="en-US" sz="2400" dirty="0" smtClean="0">
                <a:latin typeface="Adobe Caslon Pro"/>
                <a:cs typeface="Adobe Caslon Pro"/>
              </a:rPr>
              <a:t>Understand causation vs. correlation.</a:t>
            </a:r>
          </a:p>
          <a:p>
            <a:pPr marL="514350" indent="-514350">
              <a:lnSpc>
                <a:spcPct val="150000"/>
              </a:lnSpc>
              <a:buFont typeface="+mj-lt"/>
              <a:buAutoNum type="arabicPeriod"/>
            </a:pPr>
            <a:r>
              <a:rPr lang="en-US" sz="2400" dirty="0" smtClean="0">
                <a:latin typeface="Adobe Caslon Pro"/>
                <a:cs typeface="Adobe Caslon Pro"/>
              </a:rPr>
              <a:t>See both sides.</a:t>
            </a:r>
            <a:endParaRPr lang="en-US" sz="2400" dirty="0">
              <a:latin typeface="Adobe Caslon Pro"/>
              <a:cs typeface="Adobe Caslon Pro"/>
            </a:endParaRPr>
          </a:p>
        </p:txBody>
      </p:sp>
    </p:spTree>
    <p:extLst>
      <p:ext uri="{BB962C8B-B14F-4D97-AF65-F5344CB8AC3E}">
        <p14:creationId xmlns:p14="http://schemas.microsoft.com/office/powerpoint/2010/main" val="3827702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Productivity Trends</a:t>
            </a:r>
            <a:endParaRPr lang="en-US" dirty="0">
              <a:ea typeface="+mj-ea"/>
            </a:endParaRPr>
          </a:p>
        </p:txBody>
      </p:sp>
      <p:sp>
        <p:nvSpPr>
          <p:cNvPr id="3" name="Content Placeholder 2"/>
          <p:cNvSpPr>
            <a:spLocks noGrp="1"/>
          </p:cNvSpPr>
          <p:nvPr>
            <p:ph sz="quarter" idx="1"/>
          </p:nvPr>
        </p:nvSpPr>
        <p:spPr>
          <a:xfrm>
            <a:off x="609600" y="1524000"/>
            <a:ext cx="2971800" cy="4419600"/>
          </a:xfrm>
        </p:spPr>
        <p:txBody>
          <a:bodyPr>
            <a:normAutofit/>
          </a:bodyPr>
          <a:lstStyle/>
          <a:p>
            <a:pPr eaLnBrk="1" fontAlgn="auto" hangingPunct="1">
              <a:spcBef>
                <a:spcPts val="580"/>
              </a:spcBef>
              <a:spcAft>
                <a:spcPts val="0"/>
              </a:spcAft>
              <a:defRPr/>
            </a:pPr>
            <a:r>
              <a:rPr lang="en-US" sz="2400" dirty="0" smtClean="0">
                <a:ea typeface="+mn-ea"/>
              </a:rPr>
              <a:t>Productivity did increase in India - 10 million tons of wheat (1960) to 73 million tons (2006)</a:t>
            </a:r>
          </a:p>
          <a:p>
            <a:pPr eaLnBrk="1" fontAlgn="auto" hangingPunct="1">
              <a:spcBef>
                <a:spcPts val="580"/>
              </a:spcBef>
              <a:spcAft>
                <a:spcPts val="0"/>
              </a:spcAft>
              <a:defRPr/>
            </a:pPr>
            <a:r>
              <a:rPr lang="en-US" sz="2400" dirty="0" smtClean="0">
                <a:ea typeface="+mn-ea"/>
              </a:rPr>
              <a:t>But today -productivity gains are slowing down (and at times lagging population growth)</a:t>
            </a:r>
          </a:p>
        </p:txBody>
      </p:sp>
      <p:pic>
        <p:nvPicPr>
          <p:cNvPr id="12292" name="Picture 6" descr="http://vitalsigns.worldwatch.org/sites/default/files/Grain-1_FINAL_10455_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48879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9214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a:t>Inputs: Fertilizer and Soil Fertility</a:t>
            </a:r>
            <a:endParaRPr lang="en-US" dirty="0">
              <a:ea typeface="+mj-ea"/>
            </a:endParaRPr>
          </a:p>
        </p:txBody>
      </p:sp>
      <p:sp>
        <p:nvSpPr>
          <p:cNvPr id="13315" name="Content Placeholder 2"/>
          <p:cNvSpPr>
            <a:spLocks noGrp="1"/>
          </p:cNvSpPr>
          <p:nvPr>
            <p:ph sz="quarter" idx="1"/>
          </p:nvPr>
        </p:nvSpPr>
        <p:spPr>
          <a:xfrm>
            <a:off x="609600" y="1524000"/>
            <a:ext cx="3810000" cy="4419600"/>
          </a:xfrm>
        </p:spPr>
        <p:txBody>
          <a:bodyPr>
            <a:normAutofit/>
          </a:bodyPr>
          <a:lstStyle/>
          <a:p>
            <a:pPr eaLnBrk="1" hangingPunct="1">
              <a:lnSpc>
                <a:spcPct val="120000"/>
              </a:lnSpc>
            </a:pPr>
            <a:r>
              <a:rPr lang="en-US" sz="2400" dirty="0">
                <a:latin typeface="Perpetua" charset="0"/>
              </a:rPr>
              <a:t>More fertilizer needed to produce the same yields as before</a:t>
            </a:r>
          </a:p>
          <a:p>
            <a:pPr eaLnBrk="1" hangingPunct="1">
              <a:lnSpc>
                <a:spcPct val="120000"/>
              </a:lnSpc>
            </a:pPr>
            <a:r>
              <a:rPr lang="en-US" sz="2400" dirty="0">
                <a:latin typeface="Perpetua" charset="0"/>
              </a:rPr>
              <a:t>Causes:</a:t>
            </a:r>
            <a:r>
              <a:rPr lang="en-US" sz="2400" b="1" dirty="0">
                <a:latin typeface="Perpetua" charset="0"/>
              </a:rPr>
              <a:t> </a:t>
            </a:r>
            <a:r>
              <a:rPr lang="en-US" sz="2400" dirty="0">
                <a:latin typeface="Perpetua" charset="0"/>
              </a:rPr>
              <a:t>soil erosion and decline in soil fertility</a:t>
            </a:r>
          </a:p>
        </p:txBody>
      </p:sp>
      <p:pic>
        <p:nvPicPr>
          <p:cNvPr id="13316" name="Picture 2" descr="BI3000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2545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4">
            <a:extLst>
              <a:ext uri="{28A0092B-C50C-407E-A947-70E740481C1C}">
                <a14:useLocalDpi xmlns:a14="http://schemas.microsoft.com/office/drawing/2010/main" val="0"/>
              </a:ext>
            </a:extLst>
          </a:blip>
          <a:srcRect t="43750" r="64063" b="20833"/>
          <a:stretch>
            <a:fillRect/>
          </a:stretch>
        </p:blipFill>
        <p:spPr bwMode="auto">
          <a:xfrm>
            <a:off x="990600" y="3904422"/>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17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Inputs: Seeds</a:t>
            </a:r>
            <a:endParaRPr lang="en-US" dirty="0">
              <a:ea typeface="+mj-ea"/>
            </a:endParaRPr>
          </a:p>
        </p:txBody>
      </p:sp>
      <p:sp>
        <p:nvSpPr>
          <p:cNvPr id="14339" name="Content Placeholder 2"/>
          <p:cNvSpPr>
            <a:spLocks noGrp="1"/>
          </p:cNvSpPr>
          <p:nvPr>
            <p:ph sz="quarter" idx="1"/>
          </p:nvPr>
        </p:nvSpPr>
        <p:spPr>
          <a:xfrm>
            <a:off x="609600" y="1524000"/>
            <a:ext cx="4648200" cy="4419600"/>
          </a:xfrm>
        </p:spPr>
        <p:txBody>
          <a:bodyPr/>
          <a:lstStyle/>
          <a:p>
            <a:pPr eaLnBrk="1" hangingPunct="1"/>
            <a:r>
              <a:rPr lang="en-US" sz="2800" dirty="0" err="1" smtClean="0">
                <a:latin typeface="Perpetua" charset="0"/>
              </a:rPr>
              <a:t>Bt</a:t>
            </a:r>
            <a:r>
              <a:rPr lang="en-US" sz="2800" dirty="0" smtClean="0">
                <a:latin typeface="Perpetua" charset="0"/>
              </a:rPr>
              <a:t> </a:t>
            </a:r>
            <a:r>
              <a:rPr lang="en-US" sz="2800" dirty="0">
                <a:latin typeface="Perpetua" charset="0"/>
              </a:rPr>
              <a:t>cotton (2002 – present) a good comparison to earlier 1960s era Green Rev (focused on food supply – rice &amp; wheat)</a:t>
            </a:r>
          </a:p>
          <a:p>
            <a:pPr eaLnBrk="1" hangingPunct="1"/>
            <a:r>
              <a:rPr lang="en-US" sz="2800" dirty="0">
                <a:latin typeface="Perpetua" charset="0"/>
              </a:rPr>
              <a:t>Beyond food self-sufficiency: cash crop not a food crop</a:t>
            </a:r>
          </a:p>
          <a:p>
            <a:pPr eaLnBrk="1" hangingPunct="1"/>
            <a:r>
              <a:rPr lang="en-US" sz="2800" dirty="0">
                <a:latin typeface="Perpetua" charset="0"/>
              </a:rPr>
              <a:t>Introduced without extensive institutional support (</a:t>
            </a:r>
            <a:r>
              <a:rPr lang="en-US" sz="2800" dirty="0" err="1">
                <a:latin typeface="Perpetua" charset="0"/>
              </a:rPr>
              <a:t>ag</a:t>
            </a:r>
            <a:r>
              <a:rPr lang="en-US" sz="2800" dirty="0">
                <a:latin typeface="Perpetua" charset="0"/>
              </a:rPr>
              <a:t>. extension, institutional loans)</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1450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05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9244</TotalTime>
  <Words>2533</Words>
  <Application>Microsoft Macintosh PowerPoint</Application>
  <PresentationFormat>On-screen Show (4:3)</PresentationFormat>
  <Paragraphs>388</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Thinking Small</vt:lpstr>
      <vt:lpstr>On Tuesday (5/29)</vt:lpstr>
      <vt:lpstr>Administrivia</vt:lpstr>
      <vt:lpstr>Outline for Today</vt:lpstr>
      <vt:lpstr>Green Revolution: For or Against?</vt:lpstr>
      <vt:lpstr>Feedback</vt:lpstr>
      <vt:lpstr>Productivity Trends</vt:lpstr>
      <vt:lpstr>Inputs: Fertilizer and Soil Fertility</vt:lpstr>
      <vt:lpstr>Inputs: Seeds</vt:lpstr>
      <vt:lpstr>Inputs: Irrigation and Water Supply</vt:lpstr>
      <vt:lpstr>Farmers Enmeshed in Global Markets</vt:lpstr>
      <vt:lpstr>Other Consequences</vt:lpstr>
      <vt:lpstr>Modernization Paradigm/  Neoclassical Economic Growth Model</vt:lpstr>
      <vt:lpstr>Remember these?</vt:lpstr>
      <vt:lpstr>Why the Green Revolution?</vt:lpstr>
      <vt:lpstr>Green Revolution 2.0</vt:lpstr>
      <vt:lpstr>The Problem of Scale</vt:lpstr>
      <vt:lpstr>PowerPoint Presentation</vt:lpstr>
      <vt:lpstr>Appropriate Technology</vt:lpstr>
      <vt:lpstr>Schumacher critiques…</vt:lpstr>
      <vt:lpstr>A Philosophy of T &amp; D</vt:lpstr>
      <vt:lpstr>A Philosophy of T &amp; D</vt:lpstr>
      <vt:lpstr>Intermediate vs. Appropriate</vt:lpstr>
      <vt:lpstr>How to build an AT</vt:lpstr>
      <vt:lpstr>Philosophy to Artifacts</vt:lpstr>
      <vt:lpstr>Philosophy to Artifacts</vt:lpstr>
      <vt:lpstr>Philosophy to Artifacts</vt:lpstr>
      <vt:lpstr>Criticism</vt:lpstr>
      <vt:lpstr> AT Today</vt:lpstr>
      <vt:lpstr>Sustainable Development</vt:lpstr>
      <vt:lpstr>Take a break!</vt:lpstr>
      <vt:lpstr>Mainstream Development Models</vt:lpstr>
      <vt:lpstr>Rethinking the Mainstream Models of ‘Doing Development’</vt:lpstr>
      <vt:lpstr>Rethinking the Mainstream Models of ‘Doing Development’</vt:lpstr>
      <vt:lpstr>Characterizing Models of Development</vt:lpstr>
      <vt:lpstr>The ‘object’ of development</vt:lpstr>
      <vt:lpstr>Chronology of Bottom-up Approaches</vt:lpstr>
      <vt:lpstr>Appropriate Technology (1970s)</vt:lpstr>
      <vt:lpstr>Participatory Development -Chambers (1990s)</vt:lpstr>
      <vt:lpstr>Participatory Development -Chambers (1990s)</vt:lpstr>
      <vt:lpstr>Who Collects the Data?</vt:lpstr>
      <vt:lpstr>What Metrics are Calculated?</vt:lpstr>
      <vt:lpstr>“Whose Reality Counts?”</vt:lpstr>
      <vt:lpstr>Chambers’ Findings:  Alternate Priorities</vt:lpstr>
      <vt:lpstr>Alternate Solutions?</vt:lpstr>
      <vt:lpstr>Emic Accounts and the  Sociological Imagination  (for Assignment 1!)</vt:lpstr>
      <vt:lpstr>Action Research (1970s and 80s)</vt:lpstr>
      <vt:lpstr>Summary of Bottom-up Approaches of ‘Doing’ Development</vt:lpstr>
      <vt:lpstr>Back to the Timeline</vt:lpstr>
      <vt:lpstr>Your first assignment</vt:lpstr>
      <vt:lpstr>On Tuesday (6/5)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Neha Kumar</cp:lastModifiedBy>
  <cp:revision>200</cp:revision>
  <dcterms:created xsi:type="dcterms:W3CDTF">2012-05-20T06:39:09Z</dcterms:created>
  <dcterms:modified xsi:type="dcterms:W3CDTF">2012-05-31T19:00:23Z</dcterms:modified>
</cp:coreProperties>
</file>