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70" r:id="rId3"/>
    <p:sldId id="323" r:id="rId4"/>
    <p:sldId id="298" r:id="rId5"/>
    <p:sldId id="299" r:id="rId6"/>
    <p:sldId id="301" r:id="rId7"/>
    <p:sldId id="302" r:id="rId8"/>
    <p:sldId id="303" r:id="rId9"/>
    <p:sldId id="304" r:id="rId10"/>
    <p:sldId id="320" r:id="rId11"/>
    <p:sldId id="306" r:id="rId12"/>
    <p:sldId id="319" r:id="rId13"/>
    <p:sldId id="321" r:id="rId14"/>
    <p:sldId id="322" r:id="rId15"/>
    <p:sldId id="324" r:id="rId16"/>
    <p:sldId id="327" r:id="rId17"/>
    <p:sldId id="326" r:id="rId18"/>
    <p:sldId id="325" r:id="rId19"/>
    <p:sldId id="328" r:id="rId20"/>
    <p:sldId id="309" r:id="rId21"/>
    <p:sldId id="311" r:id="rId22"/>
    <p:sldId id="313" r:id="rId23"/>
    <p:sldId id="316" r:id="rId24"/>
    <p:sldId id="317" r:id="rId25"/>
    <p:sldId id="318" r:id="rId26"/>
    <p:sldId id="272"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65" autoAdjust="0"/>
  </p:normalViewPr>
  <p:slideViewPr>
    <p:cSldViewPr snapToGrid="0" snapToObjects="1">
      <p:cViewPr varScale="1">
        <p:scale>
          <a:sx n="56" d="100"/>
          <a:sy n="56" d="100"/>
        </p:scale>
        <p:origin x="-26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9287C-96FC-434A-A1F9-D4B7BE1ADD14}" type="datetimeFigureOut">
              <a:rPr lang="en-US" smtClean="0"/>
              <a:t>5/24/12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77C5C-1D40-0A42-9DBB-145D9A5F9428}" type="slidenum">
              <a:rPr lang="en-US" smtClean="0"/>
              <a:t>‹#›</a:t>
            </a:fld>
            <a:endParaRPr lang="en-US"/>
          </a:p>
        </p:txBody>
      </p:sp>
    </p:spTree>
    <p:extLst>
      <p:ext uri="{BB962C8B-B14F-4D97-AF65-F5344CB8AC3E}">
        <p14:creationId xmlns:p14="http://schemas.microsoft.com/office/powerpoint/2010/main" val="403655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smtClean="0">
              <a:latin typeface="Calibri" charset="0"/>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D1D740-F723-BE44-9705-9B476540B727}"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97D77C5C-1D40-0A42-9DBB-145D9A5F9428}" type="slidenum">
              <a:rPr lang="en-US" smtClean="0"/>
              <a:t>12</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13</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14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15</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2E86FB9-1250-224F-9434-2ADABD653666}"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What</a:t>
            </a:r>
            <a:r>
              <a:rPr lang="en-US" b="0" baseline="0" dirty="0" smtClean="0"/>
              <a:t> we see here is an overpass. There are 200 or so such overpasses in Long Island that were built by Robert Moses in the 20s to 70s, to have a particular social effect. They were built to discourage buses on these parkways, so that only automobile-owners – who were white and richer – would be able to use his parkways. One consequence was to limit access of racial minorities and low-income groups to Jones Beach, Moses’s widely acclaimed public park. Years after Moses is gone, these bridges continue to shape the city. Winner’s argument </a:t>
            </a:r>
            <a:r>
              <a:rPr lang="en-US" b="0" baseline="0" dirty="0" smtClean="0"/>
              <a:t>is that </a:t>
            </a:r>
            <a:r>
              <a:rPr lang="en-US" b="0" baseline="0" dirty="0" smtClean="0"/>
              <a:t>technologies are inherently political, and choosing these technologies is choosing a particular form of political life.</a:t>
            </a:r>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17</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18</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t>
            </a:r>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need to be conscious of is making a claim </a:t>
            </a:r>
            <a:r>
              <a:rPr lang="en-US" sz="1200" kern="1200" dirty="0" smtClean="0">
                <a:solidFill>
                  <a:schemeClr val="tx1"/>
                </a:solidFill>
                <a:effectLst/>
                <a:latin typeface="+mn-lt"/>
                <a:ea typeface="+mn-ea"/>
                <a:cs typeface="+mn-cs"/>
              </a:rPr>
              <a:t>that the technology has causality and can – all by itself – create social change, alleviate poverty, generate economic </a:t>
            </a:r>
            <a:r>
              <a:rPr lang="en-US" sz="1200" kern="1200" dirty="0" smtClean="0">
                <a:solidFill>
                  <a:schemeClr val="tx1"/>
                </a:solidFill>
                <a:effectLst/>
                <a:latin typeface="+mn-lt"/>
                <a:ea typeface="+mn-ea"/>
                <a:cs typeface="+mn-cs"/>
              </a:rPr>
              <a:t>growth.</a:t>
            </a:r>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19</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We now look at </a:t>
            </a:r>
            <a:r>
              <a:rPr lang="en-US" dirty="0" smtClean="0">
                <a:latin typeface="Calibri" charset="0"/>
              </a:rPr>
              <a:t>SCOT </a:t>
            </a:r>
            <a:r>
              <a:rPr lang="en-US" dirty="0" smtClean="0">
                <a:latin typeface="Calibri" charset="0"/>
              </a:rPr>
              <a:t>- a</a:t>
            </a:r>
            <a:r>
              <a:rPr lang="en-US" baseline="0" dirty="0" smtClean="0">
                <a:latin typeface="Calibri" charset="0"/>
              </a:rPr>
              <a:t> different way of looking at technology. Instead of looking at tech as an autonomous, external force, SCOT believes that the society is directly involved in making technology what it is. SCOT has a vocabulary and model for thinking about how technology is embedded in society that I would like to cover here, to help you in the case studies we will look at. </a:t>
            </a:r>
          </a:p>
          <a:p>
            <a:pPr eaLnBrk="1" hangingPunct="1">
              <a:spcBef>
                <a:spcPct val="0"/>
              </a:spcBef>
            </a:pPr>
            <a:r>
              <a:rPr lang="en-US" baseline="0" dirty="0" smtClean="0">
                <a:latin typeface="Calibri" charset="0"/>
              </a:rPr>
              <a:t>RSG: These include all those who are involved in the design and use of a technology – affected in some way by the presence of this new artifact (could include non-users). </a:t>
            </a:r>
          </a:p>
          <a:p>
            <a:pPr eaLnBrk="1" hangingPunct="1">
              <a:spcBef>
                <a:spcPct val="0"/>
              </a:spcBef>
            </a:pPr>
            <a:r>
              <a:rPr lang="en-US" baseline="0" dirty="0" smtClean="0">
                <a:latin typeface="Calibri" charset="0"/>
              </a:rPr>
              <a:t>IF: Individuals or groups may interpret an artifact in different ways. What is a “working” tech for one may be a “non-working” tech for another. Even though the object is the same, the technical properties are the same, the interpretations and uses may be very different.</a:t>
            </a:r>
          </a:p>
          <a:p>
            <a:pPr eaLnBrk="1" hangingPunct="1">
              <a:spcBef>
                <a:spcPct val="0"/>
              </a:spcBef>
            </a:pPr>
            <a:r>
              <a:rPr lang="en-US" baseline="0" dirty="0" smtClean="0">
                <a:latin typeface="Calibri" charset="0"/>
              </a:rPr>
              <a:t>Closure: This refers to the way in which technologies become mundane, taken-for-granted, and invisible. It is where RSGs come to a point of agreement over the evolving configuration of an artifact. The debate dies down. There may be periods of great activity of debate about a particular technology. When it’s being developed, or when it comes into the market. Or when some kind of event, like the Bhopal disaster, takes place. </a:t>
            </a:r>
            <a:endParaRPr lang="en-US" dirty="0">
              <a:latin typeface="Calibri" charset="0"/>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D305CB-E94D-8A45-B83D-C42C0B066281}"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3</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The high-wheeled Ordinary bicycle is patented in 1870.  The front wheel diameter of the bicycle changes over the history of the bicycle. Why such a large front wheel?  No gearing system, pedals attached to the front wheel, desire early on to use the bicycles for racing.  In order to go fast the wheel diameter had to become bigger.  BUT In order to reach the pedals the seat had to be shifted forward so the center of gravity shifted way forward as well.  Also sitting high over the wheel made the ride smoother.  It had many problems, was tiring, difficult to get on and off, hard to keep balanced.  There were </a:t>
            </a:r>
            <a:r>
              <a:rPr lang="en-US" sz="1200" u="sng" kern="1200" dirty="0" smtClean="0">
                <a:solidFill>
                  <a:schemeClr val="tx1"/>
                </a:solidFill>
                <a:effectLst/>
                <a:latin typeface="+mn-lt"/>
                <a:ea typeface="+mn-ea"/>
                <a:cs typeface="+mn-cs"/>
              </a:rPr>
              <a:t>safety</a:t>
            </a:r>
            <a:r>
              <a:rPr lang="en-US" sz="1200" kern="1200" dirty="0" smtClean="0">
                <a:solidFill>
                  <a:schemeClr val="tx1"/>
                </a:solidFill>
                <a:effectLst/>
                <a:latin typeface="+mn-lt"/>
                <a:ea typeface="+mn-ea"/>
                <a:cs typeface="+mn-cs"/>
              </a:rPr>
              <a:t> issues.  Two relevant social groups include </a:t>
            </a:r>
            <a:r>
              <a:rPr lang="en-US" sz="1200" b="1" kern="1200" dirty="0" smtClean="0">
                <a:solidFill>
                  <a:schemeClr val="tx1"/>
                </a:solidFill>
                <a:effectLst/>
                <a:latin typeface="+mn-lt"/>
                <a:ea typeface="+mn-ea"/>
                <a:cs typeface="+mn-cs"/>
              </a:rPr>
              <a:t>athletic young men</a:t>
            </a:r>
            <a:r>
              <a:rPr lang="en-US" sz="1200" kern="1200" dirty="0" smtClean="0">
                <a:solidFill>
                  <a:schemeClr val="tx1"/>
                </a:solidFill>
                <a:effectLst/>
                <a:latin typeface="+mn-lt"/>
                <a:ea typeface="+mn-ea"/>
                <a:cs typeface="+mn-cs"/>
              </a:rPr>
              <a:t> who rode the bikes and enjoyed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risk</a:t>
            </a:r>
            <a:r>
              <a:rPr lang="en-US" sz="1200" kern="1200" baseline="0" dirty="0" smtClean="0">
                <a:solidFill>
                  <a:schemeClr val="tx1"/>
                </a:solidFill>
                <a:effectLst/>
                <a:latin typeface="+mn-lt"/>
                <a:ea typeface="+mn-ea"/>
                <a:cs typeface="+mn-cs"/>
              </a:rPr>
              <a:t> factor</a:t>
            </a:r>
            <a:r>
              <a:rPr lang="en-US" sz="1200" kern="1200" dirty="0" smtClean="0">
                <a:solidFill>
                  <a:schemeClr val="tx1"/>
                </a:solidFill>
                <a:effectLst/>
                <a:latin typeface="+mn-lt"/>
                <a:ea typeface="+mn-ea"/>
                <a:cs typeface="+mn-cs"/>
              </a:rPr>
              <a:t>.  For them it was a </a:t>
            </a:r>
            <a:r>
              <a:rPr lang="en-US" sz="1200" i="1" kern="1200" dirty="0" smtClean="0">
                <a:solidFill>
                  <a:schemeClr val="tx1"/>
                </a:solidFill>
                <a:effectLst/>
                <a:latin typeface="+mn-lt"/>
                <a:ea typeface="+mn-ea"/>
                <a:cs typeface="+mn-cs"/>
              </a:rPr>
              <a:t>macho bicycle</a:t>
            </a:r>
            <a:r>
              <a:rPr lang="en-US" sz="1200" kern="1200" dirty="0" smtClean="0">
                <a:solidFill>
                  <a:schemeClr val="tx1"/>
                </a:solidFill>
                <a:effectLst/>
                <a:latin typeface="+mn-lt"/>
                <a:ea typeface="+mn-ea"/>
                <a:cs typeface="+mn-cs"/>
              </a:rPr>
              <a:t>.  Another group was </a:t>
            </a:r>
            <a:r>
              <a:rPr lang="en-US" sz="1200" b="1" kern="1200" dirty="0" smtClean="0">
                <a:solidFill>
                  <a:schemeClr val="tx1"/>
                </a:solidFill>
                <a:effectLst/>
                <a:latin typeface="+mn-lt"/>
                <a:ea typeface="+mn-ea"/>
                <a:cs typeface="+mn-cs"/>
              </a:rPr>
              <a:t>concerned community members</a:t>
            </a:r>
            <a:r>
              <a:rPr lang="en-US" sz="1200" kern="1200" dirty="0" smtClean="0">
                <a:solidFill>
                  <a:schemeClr val="tx1"/>
                </a:solidFill>
                <a:effectLst/>
                <a:latin typeface="+mn-lt"/>
                <a:ea typeface="+mn-ea"/>
                <a:cs typeface="+mn-cs"/>
              </a:rPr>
              <a:t> who saw the bikes as a threat and nuisance to non-users, pedestrians see it as an </a:t>
            </a:r>
            <a:r>
              <a:rPr lang="en-US" sz="1200" i="1" kern="1200" dirty="0" smtClean="0">
                <a:solidFill>
                  <a:schemeClr val="tx1"/>
                </a:solidFill>
                <a:effectLst/>
                <a:latin typeface="+mn-lt"/>
                <a:ea typeface="+mn-ea"/>
                <a:cs typeface="+mn-cs"/>
              </a:rPr>
              <a:t>unsafe bicycle</a:t>
            </a:r>
            <a:r>
              <a:rPr lang="en-US" sz="1200" kern="1200" dirty="0" smtClean="0">
                <a:solidFill>
                  <a:schemeClr val="tx1"/>
                </a:solidFill>
                <a:effectLst/>
                <a:latin typeface="+mn-lt"/>
                <a:ea typeface="+mn-ea"/>
                <a:cs typeface="+mn-cs"/>
              </a:rPr>
              <a:t>.  Different groups had different views about whether this technology was a ‘working’ technology.  Eventually new bicycles, permutations on the design with incremental improvements, are designed to address safety problems.  </a:t>
            </a:r>
          </a:p>
          <a:p>
            <a:pPr lvl="0"/>
            <a:r>
              <a:rPr lang="en-US" sz="1200" kern="1200" dirty="0" smtClean="0">
                <a:solidFill>
                  <a:schemeClr val="tx1"/>
                </a:solidFill>
                <a:effectLst/>
                <a:latin typeface="+mn-lt"/>
                <a:ea typeface="+mn-ea"/>
                <a:cs typeface="+mn-cs"/>
              </a:rPr>
              <a:t>Finally the invention of pneumatic tires in 1891 reconciled both groups.  It</a:t>
            </a:r>
            <a:r>
              <a:rPr lang="en-US" sz="1200" kern="1200" baseline="0" dirty="0" smtClean="0">
                <a:solidFill>
                  <a:schemeClr val="tx1"/>
                </a:solidFill>
                <a:effectLst/>
                <a:latin typeface="+mn-lt"/>
                <a:ea typeface="+mn-ea"/>
                <a:cs typeface="+mn-cs"/>
              </a:rPr>
              <a:t> wa</a:t>
            </a:r>
            <a:r>
              <a:rPr lang="en-US" sz="1200" kern="1200" dirty="0" smtClean="0">
                <a:solidFill>
                  <a:schemeClr val="tx1"/>
                </a:solidFill>
                <a:effectLst/>
                <a:latin typeface="+mn-lt"/>
                <a:ea typeface="+mn-ea"/>
                <a:cs typeface="+mn-cs"/>
              </a:rPr>
              <a:t>s meant to create a smoother ride, but it also allowed the bicycle to travel much more quickly – it appealed to the athletic young men as a racing bicycle.  It was also much safer, the pneumatic tires improved control of the bicycle and reduced crashes.  The concerned community members saw it as a safe bicycle.  It becomes referred to as a “Safety bicycle.”  The result is that the technology reaches a state of closure where the debates die down and the object becomes a mundane element of everyday life.  An indication of this closure is that with time this bicycle with pneumatic tires is referred to as a “bicycle” in publications (rather than a ‘safety’ bicycle).</a:t>
            </a:r>
          </a:p>
          <a:p>
            <a:pPr lvl="0"/>
            <a:r>
              <a:rPr lang="en-US" sz="1200" kern="1200" dirty="0" smtClean="0">
                <a:solidFill>
                  <a:schemeClr val="tx1"/>
                </a:solidFill>
                <a:effectLst/>
                <a:latin typeface="+mn-lt"/>
                <a:ea typeface="+mn-ea"/>
                <a:cs typeface="+mn-cs"/>
              </a:rPr>
              <a:t>The conclusion to draw from this is, for one thing, that the design of a technology – its material properties - is not only determined by designers, but can also be influenced by users.  They do so by making decisions about whether to purchase the product, by writing critical editorials in the newspaper.  The relevant social groups have a number of ways to make their concerns and interests known and serving to influence the material form.</a:t>
            </a:r>
          </a:p>
          <a:p>
            <a:pPr eaLnBrk="1" fontAlgn="auto" hangingPunct="1">
              <a:spcBef>
                <a:spcPts val="0"/>
              </a:spcBef>
              <a:spcAft>
                <a:spcPts val="0"/>
              </a:spcAft>
              <a:defRPr/>
            </a:pPr>
            <a:endParaRPr lang="en-US" dirty="0" smtClean="0">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65BD11B-08C0-4047-8FD7-EC48CD674168}"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This is another STS concept to keep around and is related to ‘closure’ and the way technology fades into the background.  </a:t>
            </a:r>
            <a:r>
              <a:rPr lang="en-US" sz="1200" b="1" i="1" kern="1200" dirty="0" smtClean="0">
                <a:solidFill>
                  <a:schemeClr val="tx1"/>
                </a:solidFill>
                <a:effectLst/>
                <a:latin typeface="+mn-lt"/>
                <a:ea typeface="+mn-ea"/>
                <a:cs typeface="+mn-cs"/>
              </a:rPr>
              <a:t>A side effect of a functioning system (one where the debates have died down) is that we have a difficult time seeing all that it is composed of.</a:t>
            </a:r>
            <a:r>
              <a:rPr lang="en-US" sz="1200" kern="1200" dirty="0" smtClean="0">
                <a:solidFill>
                  <a:schemeClr val="tx1"/>
                </a:solidFill>
                <a:effectLst/>
                <a:latin typeface="+mn-lt"/>
                <a:ea typeface="+mn-ea"/>
                <a:cs typeface="+mn-cs"/>
              </a:rPr>
              <a:t>  It becomes reduced to the single thing.</a:t>
            </a:r>
            <a:endParaRPr lang="en-US" sz="1200" b="1" i="1"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Breakdowns make the Broader System Visible.</a:t>
            </a:r>
            <a:r>
              <a:rPr lang="en-US" sz="1200" kern="1200" dirty="0" smtClean="0">
                <a:solidFill>
                  <a:schemeClr val="tx1"/>
                </a:solidFill>
                <a:effectLst/>
                <a:latin typeface="+mn-lt"/>
                <a:ea typeface="+mn-ea"/>
                <a:cs typeface="+mn-cs"/>
              </a:rPr>
              <a:t>  It is only in the circumstance of a breakdown (by which I don’t necessarily mean a technical breakdown) when we can see the other components – </a:t>
            </a:r>
            <a:r>
              <a:rPr lang="en-US" sz="1200" b="1" kern="1200" dirty="0" smtClean="0">
                <a:solidFill>
                  <a:schemeClr val="tx1"/>
                </a:solidFill>
                <a:effectLst/>
                <a:latin typeface="+mn-lt"/>
                <a:ea typeface="+mn-ea"/>
                <a:cs typeface="+mn-cs"/>
              </a:rPr>
              <a:t>i.e. to use a computer how many of you think about the electricity supply and how important it is for it to be maintained at a stable voltage – </a:t>
            </a:r>
            <a:r>
              <a:rPr lang="en-US" sz="1200" kern="1200" dirty="0" smtClean="0">
                <a:solidFill>
                  <a:schemeClr val="tx1"/>
                </a:solidFill>
                <a:effectLst/>
                <a:latin typeface="+mn-lt"/>
                <a:ea typeface="+mn-ea"/>
                <a:cs typeface="+mn-cs"/>
              </a:rPr>
              <a:t>that fluctuations are hard on equipment and reduce their life span</a:t>
            </a:r>
            <a:r>
              <a:rPr lang="en-US" sz="1200" b="1" kern="1200" dirty="0" smtClean="0">
                <a:solidFill>
                  <a:schemeClr val="tx1"/>
                </a:solidFill>
                <a:effectLst/>
                <a:latin typeface="+mn-lt"/>
                <a:ea typeface="+mn-ea"/>
                <a:cs typeface="+mn-cs"/>
              </a:rPr>
              <a:t>.  You might think about this in a thunderstorm.  You would certainly think about it in a country like Ghana where the electricity may go off suddenly and where you have to contend with power surges that can blow fuses and irreparably destroy fragile electronics.</a:t>
            </a:r>
            <a:endParaRPr lang="en-US" sz="1200" kern="1200" dirty="0" smtClean="0">
              <a:solidFill>
                <a:schemeClr val="tx1"/>
              </a:solidFill>
              <a:effectLst/>
              <a:latin typeface="+mn-lt"/>
              <a:ea typeface="+mn-ea"/>
              <a:cs typeface="+mn-cs"/>
            </a:endParaRPr>
          </a:p>
          <a:p>
            <a:pPr eaLnBrk="1" fontAlgn="auto" hangingPunct="1">
              <a:spcBef>
                <a:spcPts val="0"/>
              </a:spcBef>
              <a:spcAft>
                <a:spcPts val="0"/>
              </a:spcAft>
              <a:defRPr/>
            </a:pPr>
            <a:endParaRPr lang="en-US" dirty="0" smtClean="0">
              <a:ea typeface="+mn-ea"/>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7C9C3B-D0B6-F249-BC25-E70EAEE5213C}"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0517E7F-00F8-D742-B1A1-D0E3B84878BC}"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Technological determinism – is it described as the latest item in the inevitable march towards progress?  Is it considered to be a product of science?  Does it originate in a U.S. laboratory or a village in India</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Relevant social groups – defining one group as distinct from another can be tricky.  For example in the lecture on the Green Revolution – one thing we will consider for sure is the way that different farmers form separate social groups.  Farmers with 1-2 acres are one relevant social group -- farmers with 10+ acres are another. A mistake to treat all farmers as a single relevant social group.  You can bet there are some differences of opinion about whether these modern farming practices are working or non-working technologies.  In this way we can address questions of equity in access to a technology.  The same technology can impoverish some while enriching others.  How does that happen?</a:t>
            </a:r>
          </a:p>
          <a:p>
            <a:r>
              <a:rPr lang="en-US" sz="1200" kern="1200" dirty="0" smtClean="0">
                <a:solidFill>
                  <a:schemeClr val="tx1"/>
                </a:solidFill>
                <a:effectLst/>
                <a:latin typeface="+mn-lt"/>
                <a:ea typeface="+mn-ea"/>
                <a:cs typeface="+mn-cs"/>
              </a:rPr>
              <a:t> </a:t>
            </a:r>
          </a:p>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D1DCA-2D1F-FC4F-88AB-0F337B05EBC5}"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B01E0B3-0CD4-7E43-8491-B65064B6C48D}"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28</a:t>
            </a:fld>
            <a:endParaRPr lang="en-US"/>
          </a:p>
        </p:txBody>
      </p:sp>
    </p:spTree>
    <p:extLst>
      <p:ext uri="{BB962C8B-B14F-4D97-AF65-F5344CB8AC3E}">
        <p14:creationId xmlns:p14="http://schemas.microsoft.com/office/powerpoint/2010/main" val="595502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E0D784C-CC34-D540-B789-534F3BF8949E}"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0C90B9-58F7-6145-859B-F06A59527C53}"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F35BFD-28ED-0544-BBFE-D97C423E2D9F}" type="slidenum">
              <a:rPr lang="en-US">
                <a:latin typeface="Calibri" charset="0"/>
              </a:rPr>
              <a:pPr eaLnBrk="1" hangingPunct="1"/>
              <a:t>32</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3DDDBC-F57E-1B46-9CB5-7A8A681A542E}"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62CD65-D602-504F-B3B3-CAC574AB1551}"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i="1" dirty="0" smtClean="0">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21BBBD-677B-3C41-8AB8-CDE4D58191D3}"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b="1" dirty="0" smtClean="0">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338508-913B-5049-B220-0FA8A8B84C66}"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7B640F-2E9B-124A-8936-30007DFBAB77}"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3DC5AD-9C85-A147-BB4D-BF09F249EFE2}" type="slidenum">
              <a:rPr lang="en-US">
                <a:latin typeface="Calibri" charset="0"/>
              </a:rPr>
              <a:pPr eaLnBrk="1" hangingPunct="1"/>
              <a:t>39</a:t>
            </a:fld>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AD7BE8-B43B-314A-A202-7B5118E9F410}" type="slidenum">
              <a:rPr lang="en-US">
                <a:latin typeface="Calibri" charset="0"/>
              </a:rPr>
              <a:pPr eaLnBrk="1" hangingPunct="1"/>
              <a:t>40</a:t>
            </a:fld>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A9284F1-513F-BE4E-9C8E-86EBCCCD9444}" type="slidenum">
              <a:rPr lang="en-US">
                <a:latin typeface="Calibri" charset="0"/>
              </a:rPr>
              <a:pPr eaLnBrk="1" hangingPunct="1"/>
              <a:t>41</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C723F1-CCC5-6E4E-B361-AAB0AE44D4AD}" type="slidenum">
              <a:rPr lang="en-US">
                <a:latin typeface="Calibri" charset="0"/>
              </a:rPr>
              <a:pPr eaLnBrk="1" hangingPunct="1"/>
              <a:t>42</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43</a:t>
            </a:fld>
            <a:endParaRPr lang="en-US"/>
          </a:p>
        </p:txBody>
      </p:sp>
    </p:spTree>
    <p:extLst>
      <p:ext uri="{BB962C8B-B14F-4D97-AF65-F5344CB8AC3E}">
        <p14:creationId xmlns:p14="http://schemas.microsoft.com/office/powerpoint/2010/main" val="595502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82A8DC-38E1-D94E-8F0E-20970DC4C6AA}" type="slidenum">
              <a:rPr lang="en-US">
                <a:latin typeface="Calibri" charset="0"/>
              </a:rPr>
              <a:pPr eaLnBrk="1" hangingPunct="1"/>
              <a:t>44</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ABBF2D-EBE4-A64D-81D3-3E1AE7FF9632}" type="slidenum">
              <a:rPr lang="en-US">
                <a:latin typeface="Calibri" charset="0"/>
              </a:rPr>
              <a:pPr eaLnBrk="1" hangingPunct="1"/>
              <a:t>45</a:t>
            </a:fld>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A861A41-D10D-7545-8F67-7FBC115AD959}" type="slidenum">
              <a:rPr lang="en-US">
                <a:latin typeface="Calibri" charset="0"/>
              </a:rPr>
              <a:pPr eaLnBrk="1" hangingPunct="1"/>
              <a:t>46</a:t>
            </a:fld>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lecture will discuss the push towards industrialization in many developing regions after independence. This emphasis followed from economic growth models that saw capital investment as the key to realizing economic growth with the presumption that improved social conditions would follow.</a:t>
            </a: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47</a:t>
            </a:fld>
            <a:endParaRPr lang="en-US"/>
          </a:p>
        </p:txBody>
      </p:sp>
    </p:spTree>
    <p:extLst>
      <p:ext uri="{BB962C8B-B14F-4D97-AF65-F5344CB8AC3E}">
        <p14:creationId xmlns:p14="http://schemas.microsoft.com/office/powerpoint/2010/main" val="1016467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48</a:t>
            </a:fld>
            <a:endParaRPr lang="en-US"/>
          </a:p>
        </p:txBody>
      </p:sp>
    </p:spTree>
    <p:extLst>
      <p:ext uri="{BB962C8B-B14F-4D97-AF65-F5344CB8AC3E}">
        <p14:creationId xmlns:p14="http://schemas.microsoft.com/office/powerpoint/2010/main" val="404573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6</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D77C5C-1D40-0A42-9DBB-145D9A5F9428}" type="slidenum">
              <a:rPr lang="en-US" smtClean="0"/>
              <a:t>7</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97D77C5C-1D40-0A42-9DBB-145D9A5F9428}" type="slidenum">
              <a:rPr lang="en-US" smtClean="0"/>
              <a:t>8</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dirty="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A30E06-A007-1043-B02B-7B586334E360}" type="slidenum">
              <a:rPr lang="en-US">
                <a:latin typeface="Calibri" charset="0"/>
              </a:rPr>
              <a:pPr eaLnBrk="1" hangingPunct="1"/>
              <a:t>9</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To </a:t>
            </a:r>
            <a:r>
              <a:rPr lang="en-US" b="0" baseline="0" dirty="0" smtClean="0"/>
              <a:t>elucidate this point, Marx picks up the example of the railroad – which was both a material and social artifact. The operation of the railroad required various different components – not just the machine – the engine, but also stations, bridges, tunnels – a corporate business org with a large capital investment, specialized technical knowledge, engineers, firemen, brakemen, conductors, and also laws for standardization of track gauges and time zones. Here we see an example of a technology that was much more than just a thing</a:t>
            </a:r>
            <a:r>
              <a:rPr lang="en-US" b="0" baseline="0" dirty="0" smtClean="0"/>
              <a:t>.</a:t>
            </a:r>
            <a:endParaRPr lang="en-US" b="0" baseline="0" dirty="0"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A30E06-A007-1043-B02B-7B586334E360}" type="slidenum">
              <a:rPr lang="en-US">
                <a:latin typeface="Calibri" charset="0"/>
              </a:rPr>
              <a:pPr eaLnBrk="1" hangingPunct="1"/>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160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991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324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47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795F6-1DCB-464F-8785-29B07AB6DC18}" type="datetimeFigureOut">
              <a:rPr lang="en-US" smtClean="0"/>
              <a:t>5/24/12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7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795F6-1DCB-464F-8785-29B07AB6DC18}" type="datetimeFigureOut">
              <a:rPr lang="en-US" smtClean="0"/>
              <a:t>5/24/12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248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795F6-1DCB-464F-8785-29B07AB6DC18}" type="datetimeFigureOut">
              <a:rPr lang="en-US" smtClean="0"/>
              <a:t>5/24/12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499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795F6-1DCB-464F-8785-29B07AB6DC18}" type="datetimeFigureOut">
              <a:rPr lang="en-US" smtClean="0"/>
              <a:t>5/24/12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2462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5F6-1DCB-464F-8785-29B07AB6DC18}" type="datetimeFigureOut">
              <a:rPr lang="en-US" smtClean="0"/>
              <a:t>5/24/12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3767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5/24/12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9008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5/24/12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823711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Bold Condensed"/>
                <a:cs typeface="Helvetica Neue Bold Condensed"/>
              </a:defRPr>
            </a:lvl1pPr>
          </a:lstStyle>
          <a:p>
            <a:fld id="{993795F6-1DCB-464F-8785-29B07AB6DC18}" type="datetimeFigureOut">
              <a:rPr lang="en-US" smtClean="0"/>
              <a:pPr/>
              <a:t>5/24/12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smtClean="0"/>
              <a:t>Info 181, Technology and Poverty, Summer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Bold Condensed"/>
                <a:cs typeface="Helvetica Neue Bold Condensed"/>
              </a:defRPr>
            </a:lvl1pPr>
          </a:lstStyle>
          <a:p>
            <a:fld id="{7222D0E6-A383-D642-8C47-5E0FDBAA5A92}" type="slidenum">
              <a:rPr lang="en-US" smtClean="0"/>
              <a:pPr/>
              <a:t>‹#›</a:t>
            </a:fld>
            <a:endParaRPr lang="en-US"/>
          </a:p>
        </p:txBody>
      </p:sp>
    </p:spTree>
    <p:extLst>
      <p:ext uri="{BB962C8B-B14F-4D97-AF65-F5344CB8AC3E}">
        <p14:creationId xmlns:p14="http://schemas.microsoft.com/office/powerpoint/2010/main" val="418375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481" y="1083324"/>
            <a:ext cx="4133234" cy="3549185"/>
          </a:xfrm>
        </p:spPr>
        <p:txBody>
          <a:bodyPr>
            <a:noAutofit/>
          </a:bodyPr>
          <a:lstStyle/>
          <a:p>
            <a:pPr algn="l"/>
            <a:r>
              <a:rPr lang="en-US" sz="5000" dirty="0" smtClean="0">
                <a:latin typeface="Adobe Caslon Pro"/>
                <a:ea typeface="+mn-ea"/>
                <a:cs typeface="Adobe Caslon Pro"/>
              </a:rPr>
              <a:t>Technology &amp;</a:t>
            </a:r>
            <a:r>
              <a:rPr lang="en-US" sz="5000" dirty="0">
                <a:latin typeface="Adobe Caslon Pro"/>
                <a:ea typeface="+mn-ea"/>
                <a:cs typeface="Adobe Caslon Pro"/>
              </a:rPr>
              <a:t/>
            </a:r>
            <a:br>
              <a:rPr lang="en-US" sz="5000" dirty="0">
                <a:latin typeface="Adobe Caslon Pro"/>
                <a:ea typeface="+mn-ea"/>
                <a:cs typeface="Adobe Caslon Pro"/>
              </a:rPr>
            </a:br>
            <a:r>
              <a:rPr lang="en-US" sz="5000" dirty="0" smtClean="0">
                <a:latin typeface="Adobe Caslon Pro"/>
                <a:ea typeface="+mn-ea"/>
                <a:cs typeface="Adobe Caslon Pro"/>
              </a:rPr>
              <a:t>Development</a:t>
            </a:r>
            <a:r>
              <a:rPr lang="en-US" sz="5000" dirty="0">
                <a:latin typeface="Adobe Caslon Pro"/>
                <a:ea typeface="+mn-ea"/>
                <a:cs typeface="Adobe Caslon Pro"/>
              </a:rPr>
              <a:t/>
            </a:r>
            <a:br>
              <a:rPr lang="en-US" sz="5000" dirty="0">
                <a:latin typeface="Adobe Caslon Pro"/>
                <a:ea typeface="+mn-ea"/>
                <a:cs typeface="Adobe Caslon Pro"/>
              </a:rPr>
            </a:br>
            <a:endParaRPr lang="en-US" sz="5000" dirty="0">
              <a:latin typeface="Adobe Caslon Pro"/>
              <a:ea typeface="+mn-ea"/>
              <a:cs typeface="Adobe Caslon Pro"/>
            </a:endParaRPr>
          </a:p>
        </p:txBody>
      </p:sp>
      <p:sp>
        <p:nvSpPr>
          <p:cNvPr id="3" name="Subtitle 2"/>
          <p:cNvSpPr>
            <a:spLocks noGrp="1"/>
          </p:cNvSpPr>
          <p:nvPr>
            <p:ph type="subTitle" idx="1"/>
          </p:nvPr>
        </p:nvSpPr>
        <p:spPr>
          <a:xfrm>
            <a:off x="2558554" y="5154078"/>
            <a:ext cx="6400800" cy="1448430"/>
          </a:xfrm>
        </p:spPr>
        <p:txBody>
          <a:bodyPr/>
          <a:lstStyle/>
          <a:p>
            <a:pPr algn="r"/>
            <a:r>
              <a:rPr lang="en-US" dirty="0" smtClean="0">
                <a:solidFill>
                  <a:schemeClr val="tx1"/>
                </a:solidFill>
                <a:latin typeface="Adobe Caslon Pro"/>
                <a:cs typeface="Adobe Caslon Pro"/>
              </a:rPr>
              <a:t>Janaki Srinivasan</a:t>
            </a:r>
          </a:p>
          <a:p>
            <a:pPr algn="r"/>
            <a:r>
              <a:rPr lang="en-US" dirty="0" err="1" smtClean="0">
                <a:solidFill>
                  <a:schemeClr val="tx1"/>
                </a:solidFill>
                <a:latin typeface="Adobe Caslon Pro"/>
                <a:cs typeface="Adobe Caslon Pro"/>
              </a:rPr>
              <a:t>Neha</a:t>
            </a:r>
            <a:r>
              <a:rPr lang="en-US" dirty="0" smtClean="0">
                <a:solidFill>
                  <a:schemeClr val="tx1"/>
                </a:solidFill>
                <a:latin typeface="Adobe Caslon Pro"/>
                <a:cs typeface="Adobe Caslon Pro"/>
              </a:rPr>
              <a:t> Kumar</a:t>
            </a:r>
            <a:endParaRPr lang="en-US" dirty="0">
              <a:solidFill>
                <a:schemeClr val="tx1"/>
              </a:solidFill>
              <a:latin typeface="Adobe Caslon Pro"/>
              <a:cs typeface="Adobe Caslon Pro"/>
            </a:endParaRPr>
          </a:p>
        </p:txBody>
      </p:sp>
      <p:sp>
        <p:nvSpPr>
          <p:cNvPr id="5" name="TextBox 4"/>
          <p:cNvSpPr txBox="1"/>
          <p:nvPr/>
        </p:nvSpPr>
        <p:spPr>
          <a:xfrm>
            <a:off x="4666961" y="498548"/>
            <a:ext cx="1624239" cy="584776"/>
          </a:xfrm>
          <a:prstGeom prst="rect">
            <a:avLst/>
          </a:prstGeom>
          <a:noFill/>
        </p:spPr>
        <p:txBody>
          <a:bodyPr wrap="none" rtlCol="0">
            <a:spAutoFit/>
          </a:bodyPr>
          <a:lstStyle/>
          <a:p>
            <a:r>
              <a:rPr lang="en-US" sz="3200" dirty="0" smtClean="0">
                <a:latin typeface="Adobe Caslon Pro"/>
                <a:cs typeface="Adobe Caslon Pro"/>
              </a:rPr>
              <a:t>05.24.12</a:t>
            </a:r>
            <a:endParaRPr lang="en-US" sz="3200" dirty="0">
              <a:latin typeface="Adobe Caslon Pro"/>
              <a:cs typeface="Adobe Caslon Pro"/>
            </a:endParaRPr>
          </a:p>
        </p:txBody>
      </p:sp>
      <p:pic>
        <p:nvPicPr>
          <p:cNvPr id="6" name="Picture 5" descr="kareku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9913" cy="6869870"/>
          </a:xfrm>
          <a:prstGeom prst="rect">
            <a:avLst/>
          </a:prstGeom>
        </p:spPr>
      </p:pic>
    </p:spTree>
    <p:extLst>
      <p:ext uri="{BB962C8B-B14F-4D97-AF65-F5344CB8AC3E}">
        <p14:creationId xmlns:p14="http://schemas.microsoft.com/office/powerpoint/2010/main" val="277290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564_railroad.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664818"/>
            <a:ext cx="8080375" cy="5561991"/>
          </a:xfrm>
          <a:prstGeom prst="rect">
            <a:avLst/>
          </a:prstGeom>
        </p:spPr>
      </p:pic>
    </p:spTree>
    <p:extLst>
      <p:ext uri="{BB962C8B-B14F-4D97-AF65-F5344CB8AC3E}">
        <p14:creationId xmlns:p14="http://schemas.microsoft.com/office/powerpoint/2010/main" val="15393717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atin typeface="Franklin Gothic Book" charset="0"/>
              </a:rPr>
              <a:t>A technological desert</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2500" r="11719" b="11458"/>
          <a:stretch>
            <a:fillRect/>
          </a:stretch>
        </p:blipFill>
        <p:spPr bwMode="auto">
          <a:xfrm>
            <a:off x="838200" y="419100"/>
            <a:ext cx="7423150" cy="5891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Box 4"/>
          <p:cNvSpPr txBox="1">
            <a:spLocks noChangeArrowheads="1"/>
          </p:cNvSpPr>
          <p:nvPr/>
        </p:nvSpPr>
        <p:spPr bwMode="auto">
          <a:xfrm>
            <a:off x="4248150" y="6341269"/>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i="1" dirty="0">
                <a:latin typeface="Adobe Caslon Pro"/>
                <a:cs typeface="Adobe Caslon Pro"/>
              </a:rPr>
              <a:t>[Source: Communications of the ACM, 1993]</a:t>
            </a:r>
          </a:p>
        </p:txBody>
      </p:sp>
      <p:pic>
        <p:nvPicPr>
          <p:cNvPr id="12294" name="Picture 2"/>
          <p:cNvPicPr>
            <a:picLocks noChangeAspect="1" noChangeArrowheads="1"/>
          </p:cNvPicPr>
          <p:nvPr/>
        </p:nvPicPr>
        <p:blipFill>
          <a:blip r:embed="rId3">
            <a:lum bright="40000" contrast="46000"/>
            <a:extLst>
              <a:ext uri="{28A0092B-C50C-407E-A947-70E740481C1C}">
                <a14:useLocalDpi xmlns:a14="http://schemas.microsoft.com/office/drawing/2010/main" val="0"/>
              </a:ext>
            </a:extLst>
          </a:blip>
          <a:srcRect l="37801" t="37093" r="17934" b="17659"/>
          <a:stretch>
            <a:fillRect/>
          </a:stretch>
        </p:blipFill>
        <p:spPr bwMode="auto">
          <a:xfrm>
            <a:off x="3013075" y="2324100"/>
            <a:ext cx="4572000" cy="3505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902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47200"/>
                </a:solidFill>
              </a:rPr>
              <a:t>A Hazardous Concept?</a:t>
            </a:r>
            <a:endParaRPr lang="en-US" dirty="0">
              <a:solidFill>
                <a:srgbClr val="E47200"/>
              </a:solidFill>
            </a:endParaRPr>
          </a:p>
        </p:txBody>
      </p:sp>
      <p:sp>
        <p:nvSpPr>
          <p:cNvPr id="5" name="Content Placeholder 4"/>
          <p:cNvSpPr>
            <a:spLocks noGrp="1"/>
          </p:cNvSpPr>
          <p:nvPr>
            <p:ph idx="1"/>
          </p:nvPr>
        </p:nvSpPr>
        <p:spPr>
          <a:xfrm>
            <a:off x="1085850" y="2139950"/>
            <a:ext cx="6892925" cy="923925"/>
          </a:xfrm>
        </p:spPr>
        <p:txBody>
          <a:bodyPr>
            <a:normAutofit/>
          </a:bodyPr>
          <a:lstStyle/>
          <a:p>
            <a:pPr marL="0" indent="0">
              <a:lnSpc>
                <a:spcPct val="130000"/>
              </a:lnSpc>
              <a:buNone/>
            </a:pPr>
            <a:r>
              <a:rPr lang="en-US" sz="2800" dirty="0" smtClean="0">
                <a:latin typeface="Adobe Caslon Pro"/>
                <a:cs typeface="Adobe Caslon Pro"/>
              </a:rPr>
              <a:t>“Technology is changing the way we live.”</a:t>
            </a:r>
            <a:endParaRPr lang="en-US" sz="2800" dirty="0">
              <a:latin typeface="Adobe Caslon Pro"/>
              <a:cs typeface="Adobe Caslon Pro"/>
            </a:endParaRPr>
          </a:p>
        </p:txBody>
      </p:sp>
      <p:sp>
        <p:nvSpPr>
          <p:cNvPr id="6" name="Content Placeholder 4"/>
          <p:cNvSpPr txBox="1">
            <a:spLocks/>
          </p:cNvSpPr>
          <p:nvPr/>
        </p:nvSpPr>
        <p:spPr>
          <a:xfrm>
            <a:off x="1085850" y="3324224"/>
            <a:ext cx="7305675" cy="28670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en-US" sz="2800" dirty="0" smtClean="0">
                <a:latin typeface="Adobe Caslon Pro"/>
                <a:cs typeface="Adobe Caslon Pro"/>
              </a:rPr>
              <a:t>“Our </a:t>
            </a:r>
            <a:r>
              <a:rPr lang="en-US" sz="2800" dirty="0">
                <a:latin typeface="Adobe Caslon Pro"/>
                <a:cs typeface="Adobe Caslon Pro"/>
              </a:rPr>
              <a:t>inventions are wont to be pretty toys, which distract our attention from serious things. </a:t>
            </a:r>
            <a:r>
              <a:rPr lang="en-US" sz="2800" dirty="0" smtClean="0">
                <a:latin typeface="Adobe Caslon Pro"/>
                <a:cs typeface="Adobe Caslon Pro"/>
              </a:rPr>
              <a:t>They </a:t>
            </a:r>
            <a:r>
              <a:rPr lang="en-US" sz="2800" dirty="0">
                <a:latin typeface="Adobe Caslon Pro"/>
                <a:cs typeface="Adobe Caslon Pro"/>
              </a:rPr>
              <a:t>are but improved means to an unimproved </a:t>
            </a:r>
            <a:r>
              <a:rPr lang="en-US" sz="2800" dirty="0" smtClean="0">
                <a:latin typeface="Adobe Caslon Pro"/>
                <a:cs typeface="Adobe Caslon Pro"/>
              </a:rPr>
              <a:t>end.”</a:t>
            </a:r>
          </a:p>
          <a:p>
            <a:pPr marL="0" indent="0" algn="r">
              <a:lnSpc>
                <a:spcPct val="130000"/>
              </a:lnSpc>
              <a:buNone/>
            </a:pPr>
            <a:r>
              <a:rPr lang="en-US" sz="2800" dirty="0" smtClean="0">
                <a:latin typeface="Adobe Caslon Pro"/>
                <a:cs typeface="Adobe Caslon Pro"/>
              </a:rPr>
              <a:t>- Thoreau</a:t>
            </a:r>
            <a:endParaRPr lang="en-US" sz="2800" dirty="0">
              <a:latin typeface="Adobe Caslon Pro"/>
              <a:cs typeface="Adobe Caslon Pro"/>
            </a:endParaRPr>
          </a:p>
        </p:txBody>
      </p:sp>
    </p:spTree>
    <p:extLst>
      <p:ext uri="{BB962C8B-B14F-4D97-AF65-F5344CB8AC3E}">
        <p14:creationId xmlns:p14="http://schemas.microsoft.com/office/powerpoint/2010/main" val="616631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47200"/>
                </a:solidFill>
              </a:rPr>
              <a:t>Technological Determinism</a:t>
            </a:r>
            <a:endParaRPr lang="en-US" dirty="0">
              <a:solidFill>
                <a:srgbClr val="E47200"/>
              </a:solidFill>
            </a:endParaRPr>
          </a:p>
        </p:txBody>
      </p:sp>
      <p:sp>
        <p:nvSpPr>
          <p:cNvPr id="5" name="Content Placeholder 4"/>
          <p:cNvSpPr>
            <a:spLocks noGrp="1"/>
          </p:cNvSpPr>
          <p:nvPr>
            <p:ph idx="1"/>
          </p:nvPr>
        </p:nvSpPr>
        <p:spPr>
          <a:xfrm>
            <a:off x="1085850" y="2139950"/>
            <a:ext cx="7305675" cy="3178175"/>
          </a:xfrm>
        </p:spPr>
        <p:txBody>
          <a:bodyPr>
            <a:noAutofit/>
          </a:bodyPr>
          <a:lstStyle/>
          <a:p>
            <a:pPr marL="0" indent="0">
              <a:lnSpc>
                <a:spcPct val="130000"/>
              </a:lnSpc>
              <a:buNone/>
            </a:pPr>
            <a:r>
              <a:rPr lang="en-US" sz="2800" dirty="0" smtClean="0">
                <a:latin typeface="Adobe Caslon Pro"/>
                <a:cs typeface="Adobe Caslon Pro"/>
              </a:rPr>
              <a:t>“The </a:t>
            </a:r>
            <a:r>
              <a:rPr lang="en-US" sz="2800" dirty="0">
                <a:latin typeface="Adobe Caslon Pro"/>
                <a:cs typeface="Adobe Caslon Pro"/>
              </a:rPr>
              <a:t>question we are interested </a:t>
            </a:r>
            <a:r>
              <a:rPr lang="en-US" sz="2800" dirty="0" smtClean="0">
                <a:latin typeface="Adobe Caslon Pro"/>
                <a:cs typeface="Adobe Caslon Pro"/>
              </a:rPr>
              <a:t>in</a:t>
            </a:r>
            <a:r>
              <a:rPr lang="en-US" sz="2800" dirty="0">
                <a:latin typeface="Adobe Caslon Pro"/>
                <a:cs typeface="Adobe Caslon Pro"/>
              </a:rPr>
              <a:t> </a:t>
            </a:r>
            <a:r>
              <a:rPr lang="en-US" sz="2800" dirty="0" smtClean="0">
                <a:latin typeface="Adobe Caslon Pro"/>
                <a:cs typeface="Adobe Caslon Pro"/>
              </a:rPr>
              <a:t>… </a:t>
            </a:r>
            <a:r>
              <a:rPr lang="en-US" sz="2800" dirty="0">
                <a:latin typeface="Adobe Caslon Pro"/>
                <a:cs typeface="Adobe Caslon Pro"/>
              </a:rPr>
              <a:t>concerns the effect of technology in determining the nature of the </a:t>
            </a:r>
            <a:r>
              <a:rPr lang="en-US" sz="2800" i="1" dirty="0">
                <a:latin typeface="Adobe Caslon Pro"/>
                <a:cs typeface="Adobe Caslon Pro"/>
              </a:rPr>
              <a:t>socioeconomic</a:t>
            </a:r>
            <a:r>
              <a:rPr lang="en-US" sz="2800" dirty="0">
                <a:latin typeface="Adobe Caslon Pro"/>
                <a:cs typeface="Adobe Caslon Pro"/>
              </a:rPr>
              <a:t> </a:t>
            </a:r>
            <a:r>
              <a:rPr lang="en-US" sz="2800" i="1" dirty="0">
                <a:latin typeface="Adobe Caslon Pro"/>
                <a:cs typeface="Adobe Caslon Pro"/>
              </a:rPr>
              <a:t>order</a:t>
            </a:r>
            <a:r>
              <a:rPr lang="en-US" sz="2800" dirty="0" smtClean="0">
                <a:latin typeface="Adobe Caslon Pro"/>
                <a:cs typeface="Adobe Caslon Pro"/>
              </a:rPr>
              <a:t>.”</a:t>
            </a:r>
            <a:endParaRPr lang="en-US" sz="2800" i="1" dirty="0">
              <a:latin typeface="Adobe Caslon Pro"/>
              <a:cs typeface="Adobe Caslon Pro"/>
            </a:endParaRPr>
          </a:p>
          <a:p>
            <a:pPr marL="400050" lvl="1" indent="0">
              <a:lnSpc>
                <a:spcPct val="130000"/>
              </a:lnSpc>
              <a:buNone/>
            </a:pPr>
            <a:r>
              <a:rPr lang="en-US" sz="2400" dirty="0" smtClean="0">
                <a:latin typeface="Adobe Caslon Pro"/>
                <a:cs typeface="Adobe Caslon Pro"/>
              </a:rPr>
              <a:t>- How does technology evolve in the sequence it does?</a:t>
            </a:r>
          </a:p>
          <a:p>
            <a:pPr marL="400050" lvl="1" indent="0">
              <a:lnSpc>
                <a:spcPct val="130000"/>
              </a:lnSpc>
              <a:buNone/>
            </a:pPr>
            <a:r>
              <a:rPr lang="en-US" sz="2400" dirty="0" smtClean="0">
                <a:latin typeface="Adobe Caslon Pro"/>
                <a:cs typeface="Adobe Caslon Pro"/>
              </a:rPr>
              <a:t>- How does technology affect social relationships?</a:t>
            </a:r>
            <a:endParaRPr lang="en-US" sz="2400" dirty="0">
              <a:latin typeface="Adobe Caslon Pro"/>
              <a:cs typeface="Adobe Caslon Pro"/>
            </a:endParaRPr>
          </a:p>
        </p:txBody>
      </p:sp>
    </p:spTree>
    <p:extLst>
      <p:ext uri="{BB962C8B-B14F-4D97-AF65-F5344CB8AC3E}">
        <p14:creationId xmlns:p14="http://schemas.microsoft.com/office/powerpoint/2010/main" val="1834374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47200"/>
                </a:solidFill>
              </a:rPr>
              <a:t>Stages of Technical Conquest</a:t>
            </a:r>
            <a:endParaRPr lang="en-US" dirty="0">
              <a:solidFill>
                <a:srgbClr val="E47200"/>
              </a:solidFill>
            </a:endParaRPr>
          </a:p>
        </p:txBody>
      </p:sp>
      <p:sp>
        <p:nvSpPr>
          <p:cNvPr id="5" name="Content Placeholder 4"/>
          <p:cNvSpPr>
            <a:spLocks noGrp="1"/>
          </p:cNvSpPr>
          <p:nvPr>
            <p:ph idx="1"/>
          </p:nvPr>
        </p:nvSpPr>
        <p:spPr>
          <a:xfrm>
            <a:off x="1085850" y="2520950"/>
            <a:ext cx="7305675" cy="2066925"/>
          </a:xfrm>
        </p:spPr>
        <p:txBody>
          <a:bodyPr>
            <a:noAutofit/>
          </a:bodyPr>
          <a:lstStyle/>
          <a:p>
            <a:pPr marL="0" indent="0">
              <a:lnSpc>
                <a:spcPct val="130000"/>
              </a:lnSpc>
              <a:buNone/>
            </a:pPr>
            <a:r>
              <a:rPr lang="en-US" sz="2800" dirty="0" smtClean="0">
                <a:latin typeface="Adobe Caslon Pro"/>
                <a:cs typeface="Adobe Caslon Pro"/>
              </a:rPr>
              <a:t>“…one </a:t>
            </a:r>
            <a:r>
              <a:rPr lang="en-US" sz="2800" dirty="0">
                <a:latin typeface="Adobe Caslon Pro"/>
                <a:cs typeface="Adobe Caslon Pro"/>
              </a:rPr>
              <a:t>cannot move to the age of the hydro-electric plant before one has mastered the steam-mill, nor to the nuclear power age until one has lived through that of electricity</a:t>
            </a:r>
            <a:r>
              <a:rPr lang="en-US" sz="2800" dirty="0" smtClean="0">
                <a:latin typeface="Adobe Caslon Pro"/>
                <a:cs typeface="Adobe Caslon Pro"/>
              </a:rPr>
              <a:t>.” </a:t>
            </a:r>
            <a:endParaRPr lang="en-US" sz="2400" dirty="0">
              <a:latin typeface="Adobe Caslon Pro"/>
              <a:cs typeface="Adobe Caslon Pro"/>
            </a:endParaRPr>
          </a:p>
        </p:txBody>
      </p:sp>
    </p:spTree>
    <p:extLst>
      <p:ext uri="{BB962C8B-B14F-4D97-AF65-F5344CB8AC3E}">
        <p14:creationId xmlns:p14="http://schemas.microsoft.com/office/powerpoint/2010/main" val="1653904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47200"/>
                </a:solidFill>
              </a:rPr>
              <a:t>Technology’s Influence on Society</a:t>
            </a:r>
            <a:endParaRPr lang="en-US" dirty="0">
              <a:solidFill>
                <a:srgbClr val="E47200"/>
              </a:solidFill>
            </a:endParaRPr>
          </a:p>
        </p:txBody>
      </p:sp>
      <p:sp>
        <p:nvSpPr>
          <p:cNvPr id="5" name="Content Placeholder 4"/>
          <p:cNvSpPr>
            <a:spLocks noGrp="1"/>
          </p:cNvSpPr>
          <p:nvPr>
            <p:ph idx="1"/>
          </p:nvPr>
        </p:nvSpPr>
        <p:spPr>
          <a:xfrm>
            <a:off x="1085850" y="2520950"/>
            <a:ext cx="7305675" cy="2066925"/>
          </a:xfrm>
        </p:spPr>
        <p:txBody>
          <a:bodyPr>
            <a:noAutofit/>
          </a:bodyPr>
          <a:lstStyle/>
          <a:p>
            <a:pPr marL="514350" indent="-514350">
              <a:lnSpc>
                <a:spcPct val="150000"/>
              </a:lnSpc>
              <a:buFont typeface="+mj-lt"/>
              <a:buAutoNum type="arabicPeriod"/>
            </a:pPr>
            <a:r>
              <a:rPr lang="en-US" sz="2800" dirty="0" smtClean="0">
                <a:latin typeface="Adobe Caslon Pro"/>
                <a:cs typeface="Adobe Caslon Pro"/>
              </a:rPr>
              <a:t>Composition of the Labor Force</a:t>
            </a:r>
          </a:p>
          <a:p>
            <a:pPr marL="514350" indent="-514350">
              <a:lnSpc>
                <a:spcPct val="150000"/>
              </a:lnSpc>
              <a:buFont typeface="+mj-lt"/>
              <a:buAutoNum type="arabicPeriod"/>
            </a:pPr>
            <a:r>
              <a:rPr lang="en-US" sz="2800" dirty="0" smtClean="0">
                <a:latin typeface="Adobe Caslon Pro"/>
                <a:cs typeface="Adobe Caslon Pro"/>
              </a:rPr>
              <a:t>Hierarchical Organization of Work</a:t>
            </a:r>
            <a:endParaRPr lang="en-US" sz="2400" dirty="0">
              <a:latin typeface="Adobe Caslon Pro"/>
              <a:cs typeface="Adobe Caslon Pro"/>
            </a:endParaRPr>
          </a:p>
        </p:txBody>
      </p:sp>
    </p:spTree>
    <p:extLst>
      <p:ext uri="{BB962C8B-B14F-4D97-AF65-F5344CB8AC3E}">
        <p14:creationId xmlns:p14="http://schemas.microsoft.com/office/powerpoint/2010/main" val="339857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838200" y="2098675"/>
            <a:ext cx="7543800" cy="3425825"/>
          </a:xfrm>
        </p:spPr>
        <p:txBody>
          <a:bodyPr>
            <a:normAutofit/>
          </a:bodyPr>
          <a:lstStyle/>
          <a:p>
            <a:pPr eaLnBrk="1" hangingPunct="1">
              <a:lnSpc>
                <a:spcPct val="130000"/>
              </a:lnSpc>
            </a:pPr>
            <a:r>
              <a:rPr lang="en-US" sz="2800" dirty="0" smtClean="0">
                <a:latin typeface="Adobe Caslon Pro"/>
                <a:cs typeface="Adobe Caslon Pro"/>
              </a:rPr>
              <a:t>‘hard’ </a:t>
            </a:r>
            <a:r>
              <a:rPr lang="en-US" sz="2800" dirty="0">
                <a:latin typeface="Adobe Caslon Pro"/>
                <a:cs typeface="Adobe Caslon Pro"/>
              </a:rPr>
              <a:t>tech </a:t>
            </a:r>
            <a:r>
              <a:rPr lang="en-US" sz="2800" dirty="0" smtClean="0">
                <a:latin typeface="Adobe Caslon Pro"/>
                <a:cs typeface="Adobe Caslon Pro"/>
              </a:rPr>
              <a:t>determinism: technology </a:t>
            </a:r>
            <a:r>
              <a:rPr lang="en-US" sz="2800" dirty="0">
                <a:latin typeface="Adobe Caslon Pro"/>
                <a:cs typeface="Adobe Caslon Pro"/>
              </a:rPr>
              <a:t>impacts society as an external force with direct causal effects</a:t>
            </a:r>
          </a:p>
          <a:p>
            <a:pPr eaLnBrk="1" hangingPunct="1">
              <a:lnSpc>
                <a:spcPct val="130000"/>
              </a:lnSpc>
            </a:pPr>
            <a:r>
              <a:rPr lang="en-US" sz="2800" dirty="0" smtClean="0">
                <a:latin typeface="Adobe Caslon Pro"/>
                <a:cs typeface="Adobe Caslon Pro"/>
              </a:rPr>
              <a:t>‘soft’ tech determinism: </a:t>
            </a:r>
            <a:r>
              <a:rPr lang="ja-JP" altLang="en-US" sz="2800" dirty="0" smtClean="0">
                <a:latin typeface="Adobe Caslon Pro"/>
                <a:cs typeface="Adobe Caslon Pro"/>
              </a:rPr>
              <a:t>“</a:t>
            </a:r>
            <a:r>
              <a:rPr lang="en-US" sz="2800" dirty="0">
                <a:latin typeface="Adobe Caslon Pro"/>
                <a:cs typeface="Adobe Caslon Pro"/>
              </a:rPr>
              <a:t>artifacts have </a:t>
            </a:r>
            <a:r>
              <a:rPr lang="en-US" sz="2800" dirty="0" smtClean="0">
                <a:latin typeface="Adobe Caslon Pro"/>
                <a:cs typeface="Adobe Caslon Pro"/>
              </a:rPr>
              <a:t>politics” [Winner</a:t>
            </a:r>
            <a:r>
              <a:rPr lang="en-US" sz="2800" dirty="0">
                <a:latin typeface="Adobe Caslon Pro"/>
                <a:cs typeface="Adobe Caslon Pro"/>
              </a:rPr>
              <a:t>]</a:t>
            </a:r>
            <a:r>
              <a:rPr lang="en-US" sz="2800" b="1" i="1" dirty="0" smtClean="0">
                <a:latin typeface="Adobe Caslon Pro"/>
                <a:cs typeface="Adobe Caslon Pro"/>
              </a:rPr>
              <a:t> </a:t>
            </a:r>
            <a:r>
              <a:rPr lang="en-US" sz="2800" dirty="0" smtClean="0">
                <a:latin typeface="Adobe Caslon Pro"/>
                <a:cs typeface="Adobe Caslon Pro"/>
              </a:rPr>
              <a:t>- </a:t>
            </a:r>
            <a:r>
              <a:rPr lang="en-US" sz="2800" i="1" dirty="0" smtClean="0">
                <a:latin typeface="Adobe Caslon Pro"/>
                <a:cs typeface="Adobe Caslon Pro"/>
              </a:rPr>
              <a:t>technology </a:t>
            </a:r>
            <a:r>
              <a:rPr lang="en-US" sz="2800" i="1" dirty="0">
                <a:latin typeface="Adobe Caslon Pro"/>
                <a:cs typeface="Adobe Caslon Pro"/>
              </a:rPr>
              <a:t>does </a:t>
            </a:r>
            <a:r>
              <a:rPr lang="en-US" sz="2800" i="1" dirty="0" smtClean="0">
                <a:latin typeface="Adobe Caslon Pro"/>
                <a:cs typeface="Adobe Caslon Pro"/>
              </a:rPr>
              <a:t>matter</a:t>
            </a:r>
            <a:endParaRPr lang="en-US" sz="2800" i="1" dirty="0">
              <a:latin typeface="Adobe Caslon Pro"/>
              <a:cs typeface="Adobe Caslon Pro"/>
            </a:endParaRPr>
          </a:p>
        </p:txBody>
      </p:sp>
      <p:sp>
        <p:nvSpPr>
          <p:cNvPr id="2" name="Title 1"/>
          <p:cNvSpPr>
            <a:spLocks noGrp="1"/>
          </p:cNvSpPr>
          <p:nvPr>
            <p:ph type="title"/>
          </p:nvPr>
        </p:nvSpPr>
        <p:spPr/>
        <p:txBody>
          <a:bodyPr/>
          <a:lstStyle/>
          <a:p>
            <a:r>
              <a:rPr lang="en-US" dirty="0" smtClean="0"/>
              <a:t>Technological Determinism</a:t>
            </a:r>
            <a:endParaRPr lang="en-US" dirty="0"/>
          </a:p>
        </p:txBody>
      </p:sp>
    </p:spTree>
    <p:extLst>
      <p:ext uri="{BB962C8B-B14F-4D97-AF65-F5344CB8AC3E}">
        <p14:creationId xmlns:p14="http://schemas.microsoft.com/office/powerpoint/2010/main" val="34982534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solidFill>
                  <a:schemeClr val="bg1"/>
                </a:solidFill>
              </a:rPr>
              <a:t>Do Artifacts have Politics?</a:t>
            </a:r>
            <a:endParaRPr lang="en-US" dirty="0">
              <a:solidFill>
                <a:schemeClr val="bg1"/>
              </a:solidFill>
            </a:endParaRPr>
          </a:p>
        </p:txBody>
      </p:sp>
    </p:spTree>
    <p:extLst>
      <p:ext uri="{BB962C8B-B14F-4D97-AF65-F5344CB8AC3E}">
        <p14:creationId xmlns:p14="http://schemas.microsoft.com/office/powerpoint/2010/main" val="18281748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Winner says…</a:t>
            </a:r>
            <a:endParaRPr lang="en-US" dirty="0">
              <a:solidFill>
                <a:srgbClr val="E47200"/>
              </a:solidFill>
            </a:endParaRPr>
          </a:p>
        </p:txBody>
      </p:sp>
      <p:sp>
        <p:nvSpPr>
          <p:cNvPr id="3" name="Rectangle 2"/>
          <p:cNvSpPr/>
          <p:nvPr/>
        </p:nvSpPr>
        <p:spPr>
          <a:xfrm>
            <a:off x="571500" y="1851472"/>
            <a:ext cx="8115300" cy="3431709"/>
          </a:xfrm>
          <a:prstGeom prst="rect">
            <a:avLst/>
          </a:prstGeom>
        </p:spPr>
        <p:txBody>
          <a:bodyPr wrap="square">
            <a:spAutoFit/>
          </a:bodyPr>
          <a:lstStyle/>
          <a:p>
            <a:pPr marL="457200" lvl="0" indent="-457200">
              <a:lnSpc>
                <a:spcPct val="130000"/>
              </a:lnSpc>
              <a:buFont typeface="Arial"/>
              <a:buChar char="•"/>
            </a:pPr>
            <a:r>
              <a:rPr lang="en-US" sz="2800" dirty="0">
                <a:latin typeface="Adobe Caslon Pro"/>
                <a:cs typeface="Adobe Caslon Pro"/>
              </a:rPr>
              <a:t>Machines/structures/systems embody forms of power and </a:t>
            </a:r>
            <a:r>
              <a:rPr lang="en-US" sz="2800" dirty="0" smtClean="0">
                <a:latin typeface="Adobe Caslon Pro"/>
                <a:cs typeface="Adobe Caslon Pro"/>
              </a:rPr>
              <a:t>authority.</a:t>
            </a:r>
          </a:p>
          <a:p>
            <a:pPr marL="457200" lvl="0" indent="-457200">
              <a:lnSpc>
                <a:spcPct val="130000"/>
              </a:lnSpc>
              <a:buFont typeface="Arial"/>
              <a:buChar char="•"/>
            </a:pPr>
            <a:r>
              <a:rPr lang="en-US" sz="2800" dirty="0" smtClean="0">
                <a:latin typeface="Adobe Caslon Pro"/>
                <a:cs typeface="Adobe Caslon Pro"/>
              </a:rPr>
              <a:t>Technologies matter. They outlast </a:t>
            </a:r>
            <a:r>
              <a:rPr lang="en-US" sz="2800" dirty="0">
                <a:latin typeface="Adobe Caslon Pro"/>
                <a:cs typeface="Adobe Caslon Pro"/>
              </a:rPr>
              <a:t>lives and social prejudices that gave them form.</a:t>
            </a:r>
          </a:p>
          <a:p>
            <a:pPr marL="457200" lvl="0" indent="-457200">
              <a:lnSpc>
                <a:spcPct val="130000"/>
              </a:lnSpc>
              <a:buFont typeface="Arial"/>
              <a:buChar char="•"/>
            </a:pPr>
            <a:r>
              <a:rPr lang="en-US" sz="2800" dirty="0">
                <a:latin typeface="Adobe Caslon Pro"/>
                <a:cs typeface="Adobe Caslon Pro"/>
              </a:rPr>
              <a:t>The consequences produced by a </a:t>
            </a:r>
            <a:r>
              <a:rPr lang="en-US" sz="2800" dirty="0" smtClean="0">
                <a:latin typeface="Adobe Caslon Pro"/>
                <a:cs typeface="Adobe Caslon Pro"/>
              </a:rPr>
              <a:t>technical arrangement may </a:t>
            </a:r>
            <a:r>
              <a:rPr lang="en-US" sz="2800" dirty="0">
                <a:latin typeface="Adobe Caslon Pro"/>
                <a:cs typeface="Adobe Caslon Pro"/>
              </a:rPr>
              <a:t>be intentional or unintentional.</a:t>
            </a:r>
          </a:p>
        </p:txBody>
      </p:sp>
    </p:spTree>
    <p:extLst>
      <p:ext uri="{BB962C8B-B14F-4D97-AF65-F5344CB8AC3E}">
        <p14:creationId xmlns:p14="http://schemas.microsoft.com/office/powerpoint/2010/main" val="4772787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sentences to avoid…</a:t>
            </a:r>
            <a:endParaRPr lang="en-US" dirty="0">
              <a:solidFill>
                <a:srgbClr val="E47200"/>
              </a:solidFill>
            </a:endParaRPr>
          </a:p>
        </p:txBody>
      </p:sp>
      <p:sp>
        <p:nvSpPr>
          <p:cNvPr id="3" name="Rectangle 2"/>
          <p:cNvSpPr/>
          <p:nvPr/>
        </p:nvSpPr>
        <p:spPr>
          <a:xfrm>
            <a:off x="571500" y="1264097"/>
            <a:ext cx="8115300" cy="5185906"/>
          </a:xfrm>
          <a:prstGeom prst="rect">
            <a:avLst/>
          </a:prstGeom>
        </p:spPr>
        <p:txBody>
          <a:bodyPr wrap="square">
            <a:spAutoFit/>
          </a:bodyPr>
          <a:lstStyle/>
          <a:p>
            <a:pPr marL="457200" indent="-457200">
              <a:lnSpc>
                <a:spcPct val="130000"/>
              </a:lnSpc>
              <a:buFont typeface="Arial"/>
              <a:buChar char="•"/>
            </a:pPr>
            <a:r>
              <a:rPr lang="ja-JP" altLang="en-US" sz="2800" dirty="0" smtClean="0">
                <a:latin typeface="Perpetua" charset="0"/>
              </a:rPr>
              <a:t>“</a:t>
            </a:r>
            <a:r>
              <a:rPr lang="en-US" sz="2800" dirty="0" smtClean="0">
                <a:latin typeface="Perpetua" charset="0"/>
              </a:rPr>
              <a:t>Many countries do not have the same </a:t>
            </a:r>
            <a:r>
              <a:rPr lang="en-US" sz="2800" dirty="0" smtClean="0">
                <a:solidFill>
                  <a:srgbClr val="E47200"/>
                </a:solidFill>
                <a:latin typeface="Perpetua" charset="0"/>
              </a:rPr>
              <a:t>potential for growth</a:t>
            </a:r>
            <a:r>
              <a:rPr lang="en-US" sz="2800" dirty="0" smtClean="0">
                <a:latin typeface="Perpetua" charset="0"/>
              </a:rPr>
              <a:t> as other countries </a:t>
            </a:r>
            <a:r>
              <a:rPr lang="en-US" sz="2800" dirty="0" smtClean="0">
                <a:solidFill>
                  <a:srgbClr val="E47200"/>
                </a:solidFill>
                <a:latin typeface="Perpetua" charset="0"/>
              </a:rPr>
              <a:t>due to </a:t>
            </a:r>
            <a:r>
              <a:rPr lang="en-US" sz="2800" dirty="0" smtClean="0">
                <a:latin typeface="Perpetua" charset="0"/>
              </a:rPr>
              <a:t>the lack of technology.</a:t>
            </a:r>
            <a:r>
              <a:rPr lang="ja-JP" altLang="en-US" sz="2800" dirty="0" smtClean="0">
                <a:latin typeface="Perpetua" charset="0"/>
              </a:rPr>
              <a:t>”</a:t>
            </a:r>
            <a:endParaRPr lang="en-US" altLang="ja-JP" sz="2800" dirty="0" smtClean="0">
              <a:latin typeface="Perpetua" charset="0"/>
            </a:endParaRPr>
          </a:p>
          <a:p>
            <a:pPr marL="457200" indent="-457200">
              <a:lnSpc>
                <a:spcPct val="130000"/>
              </a:lnSpc>
              <a:buFont typeface="Arial"/>
              <a:buChar char="•"/>
            </a:pPr>
            <a:r>
              <a:rPr lang="ja-JP" altLang="en-US" sz="2800" dirty="0" smtClean="0">
                <a:latin typeface="Perpetua" charset="0"/>
              </a:rPr>
              <a:t>“</a:t>
            </a:r>
            <a:r>
              <a:rPr lang="en-US" sz="2800" dirty="0" smtClean="0">
                <a:latin typeface="Perpetua" charset="0"/>
              </a:rPr>
              <a:t>Technology </a:t>
            </a:r>
            <a:r>
              <a:rPr lang="en-US" sz="2800" dirty="0" smtClean="0">
                <a:solidFill>
                  <a:srgbClr val="E47200"/>
                </a:solidFill>
                <a:latin typeface="Perpetua" charset="0"/>
              </a:rPr>
              <a:t>allows </a:t>
            </a:r>
            <a:r>
              <a:rPr lang="en-US" sz="2800" dirty="0">
                <a:solidFill>
                  <a:srgbClr val="E47200"/>
                </a:solidFill>
                <a:latin typeface="Perpetua" charset="0"/>
              </a:rPr>
              <a:t>for </a:t>
            </a:r>
            <a:r>
              <a:rPr lang="en-US" sz="2800" dirty="0">
                <a:latin typeface="Perpetua" charset="0"/>
              </a:rPr>
              <a:t>the </a:t>
            </a:r>
            <a:r>
              <a:rPr lang="en-US" sz="2800" dirty="0">
                <a:solidFill>
                  <a:srgbClr val="E47200"/>
                </a:solidFill>
                <a:latin typeface="Perpetua" charset="0"/>
              </a:rPr>
              <a:t>spread of knowledge </a:t>
            </a:r>
            <a:r>
              <a:rPr lang="en-US" sz="2800" dirty="0">
                <a:latin typeface="Perpetua" charset="0"/>
              </a:rPr>
              <a:t>which in return will contribute to the growth and development of a </a:t>
            </a:r>
            <a:r>
              <a:rPr lang="en-US" sz="2800" dirty="0" smtClean="0">
                <a:latin typeface="Perpetua" charset="0"/>
              </a:rPr>
              <a:t>country.</a:t>
            </a:r>
            <a:r>
              <a:rPr lang="ja-JP" altLang="en-US" sz="2800" dirty="0" smtClean="0">
                <a:latin typeface="Perpetua" charset="0"/>
              </a:rPr>
              <a:t>”</a:t>
            </a:r>
            <a:endParaRPr lang="en-US" sz="2800" dirty="0">
              <a:latin typeface="Perpetua" charset="0"/>
            </a:endParaRPr>
          </a:p>
          <a:p>
            <a:pPr marL="457200" indent="-457200">
              <a:lnSpc>
                <a:spcPct val="130000"/>
              </a:lnSpc>
              <a:buFont typeface="Arial"/>
              <a:buChar char="•"/>
            </a:pPr>
            <a:r>
              <a:rPr lang="ja-JP" altLang="en-US" sz="2800" dirty="0">
                <a:latin typeface="Perpetua" charset="0"/>
              </a:rPr>
              <a:t>“</a:t>
            </a:r>
            <a:r>
              <a:rPr lang="en-US" sz="2800" dirty="0">
                <a:latin typeface="Perpetua" charset="0"/>
              </a:rPr>
              <a:t>If everyone was</a:t>
            </a:r>
            <a:r>
              <a:rPr lang="en-US" sz="2800" dirty="0">
                <a:solidFill>
                  <a:srgbClr val="E47200"/>
                </a:solidFill>
                <a:latin typeface="Perpetua" charset="0"/>
              </a:rPr>
              <a:t> technologically advanced</a:t>
            </a:r>
            <a:r>
              <a:rPr lang="en-US" sz="2800" dirty="0">
                <a:latin typeface="Perpetua" charset="0"/>
              </a:rPr>
              <a:t>, they would have no problems </a:t>
            </a:r>
            <a:r>
              <a:rPr lang="en-US" sz="2800" dirty="0">
                <a:solidFill>
                  <a:srgbClr val="E47200"/>
                </a:solidFill>
                <a:latin typeface="Perpetua" charset="0"/>
              </a:rPr>
              <a:t>finding jobs</a:t>
            </a:r>
            <a:r>
              <a:rPr lang="en-US" sz="2800" dirty="0">
                <a:latin typeface="Perpetua" charset="0"/>
              </a:rPr>
              <a:t>.</a:t>
            </a:r>
            <a:r>
              <a:rPr lang="ja-JP" altLang="en-US" sz="2800" dirty="0">
                <a:latin typeface="Perpetua" charset="0"/>
              </a:rPr>
              <a:t>”</a:t>
            </a:r>
            <a:endParaRPr lang="en-US" sz="2800" dirty="0">
              <a:latin typeface="Perpetua" charset="0"/>
            </a:endParaRPr>
          </a:p>
          <a:p>
            <a:pPr marL="457200" indent="-457200">
              <a:lnSpc>
                <a:spcPct val="130000"/>
              </a:lnSpc>
              <a:buFont typeface="Arial"/>
              <a:buChar char="•"/>
            </a:pPr>
            <a:r>
              <a:rPr lang="ja-JP" altLang="en-US" sz="2800" dirty="0">
                <a:latin typeface="Perpetua" charset="0"/>
              </a:rPr>
              <a:t>“</a:t>
            </a:r>
            <a:r>
              <a:rPr lang="en-US" sz="2800" dirty="0">
                <a:latin typeface="Perpetua" charset="0"/>
              </a:rPr>
              <a:t>It is known that the Internet is a </a:t>
            </a:r>
            <a:r>
              <a:rPr lang="en-US" sz="2800" dirty="0">
                <a:solidFill>
                  <a:srgbClr val="E47200"/>
                </a:solidFill>
                <a:latin typeface="Perpetua" charset="0"/>
              </a:rPr>
              <a:t>very powerful </a:t>
            </a:r>
            <a:r>
              <a:rPr lang="en-US" sz="2800" dirty="0">
                <a:latin typeface="Perpetua" charset="0"/>
              </a:rPr>
              <a:t>tool and has proven to be </a:t>
            </a:r>
            <a:r>
              <a:rPr lang="en-US" sz="2800" dirty="0">
                <a:solidFill>
                  <a:srgbClr val="E47200"/>
                </a:solidFill>
                <a:latin typeface="Perpetua" charset="0"/>
              </a:rPr>
              <a:t>very successful</a:t>
            </a:r>
            <a:r>
              <a:rPr lang="en-US" sz="2800" dirty="0">
                <a:latin typeface="Perpetua" charset="0"/>
              </a:rPr>
              <a:t> for many </a:t>
            </a:r>
            <a:r>
              <a:rPr lang="en-US" sz="2800" dirty="0" smtClean="0">
                <a:latin typeface="Perpetua" charset="0"/>
              </a:rPr>
              <a:t>nations.</a:t>
            </a:r>
            <a:r>
              <a:rPr lang="ja-JP" altLang="en-US" sz="2800" dirty="0" smtClean="0">
                <a:latin typeface="Perpetua" charset="0"/>
              </a:rPr>
              <a:t>”</a:t>
            </a:r>
            <a:endParaRPr lang="en-US" sz="2800" dirty="0">
              <a:latin typeface="Perpetua" charset="0"/>
            </a:endParaRPr>
          </a:p>
        </p:txBody>
      </p:sp>
    </p:spTree>
    <p:extLst>
      <p:ext uri="{BB962C8B-B14F-4D97-AF65-F5344CB8AC3E}">
        <p14:creationId xmlns:p14="http://schemas.microsoft.com/office/powerpoint/2010/main" val="2443663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On Tuesday (5/22)</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spcAft>
                <a:spcPts val="600"/>
              </a:spcAft>
            </a:pPr>
            <a:r>
              <a:rPr lang="en-US" sz="2400" dirty="0" smtClean="0">
                <a:latin typeface="Adobe Caslon Pro"/>
                <a:cs typeface="Adobe Caslon Pro"/>
              </a:rPr>
              <a:t>Technology &amp; Poverty: in the News</a:t>
            </a:r>
          </a:p>
          <a:p>
            <a:pPr>
              <a:spcAft>
                <a:spcPts val="600"/>
              </a:spcAft>
            </a:pPr>
            <a:r>
              <a:rPr lang="en-US" sz="2400" dirty="0" smtClean="0">
                <a:latin typeface="Adobe Caslon Pro"/>
                <a:cs typeface="Adobe Caslon Pro"/>
              </a:rPr>
              <a:t>Technology &amp; Poverty: a Historical Perspective</a:t>
            </a:r>
          </a:p>
          <a:p>
            <a:pPr>
              <a:spcAft>
                <a:spcPts val="600"/>
              </a:spcAft>
            </a:pPr>
            <a:r>
              <a:rPr lang="en-US" sz="2400" dirty="0" smtClean="0">
                <a:latin typeface="Adobe Caslon Pro"/>
                <a:cs typeface="Adobe Caslon Pro"/>
              </a:rPr>
              <a:t>About the Course</a:t>
            </a:r>
          </a:p>
          <a:p>
            <a:pPr marL="0" indent="0">
              <a:spcAft>
                <a:spcPts val="600"/>
              </a:spcAft>
              <a:buNone/>
            </a:pPr>
            <a:r>
              <a:rPr lang="en-US" sz="2400" dirty="0" smtClean="0">
                <a:latin typeface="Adobe Caslon Pro"/>
                <a:cs typeface="Adobe Caslon Pro"/>
              </a:rPr>
              <a:t>		Break</a:t>
            </a:r>
          </a:p>
          <a:p>
            <a:pPr>
              <a:spcAft>
                <a:spcPts val="600"/>
              </a:spcAft>
            </a:pPr>
            <a:r>
              <a:rPr lang="en-US" sz="2400" dirty="0" smtClean="0">
                <a:latin typeface="Adobe Caslon Pro"/>
                <a:cs typeface="Adobe Caslon Pro"/>
              </a:rPr>
              <a:t>Introductions</a:t>
            </a:r>
          </a:p>
          <a:p>
            <a:pPr>
              <a:spcAft>
                <a:spcPts val="600"/>
              </a:spcAft>
            </a:pPr>
            <a:r>
              <a:rPr lang="en-US" sz="2400" dirty="0" smtClean="0">
                <a:latin typeface="Adobe Caslon Pro"/>
                <a:cs typeface="Adobe Caslon Pro"/>
              </a:rPr>
              <a:t>TED Talk</a:t>
            </a:r>
            <a:endParaRPr lang="en-US" sz="2400" dirty="0">
              <a:latin typeface="Adobe Caslon Pro"/>
              <a:cs typeface="Adobe Caslon Pro"/>
            </a:endParaRPr>
          </a:p>
          <a:p>
            <a:pPr>
              <a:spcAft>
                <a:spcPts val="600"/>
              </a:spcAft>
            </a:pPr>
            <a:r>
              <a:rPr lang="en-US" sz="2400" dirty="0" smtClean="0">
                <a:latin typeface="Adobe Caslon Pro"/>
                <a:cs typeface="Adobe Caslon Pro"/>
              </a:rPr>
              <a:t>Thursday’s Lecture</a:t>
            </a:r>
          </a:p>
        </p:txBody>
      </p:sp>
    </p:spTree>
    <p:extLst>
      <p:ext uri="{BB962C8B-B14F-4D97-AF65-F5344CB8AC3E}">
        <p14:creationId xmlns:p14="http://schemas.microsoft.com/office/powerpoint/2010/main" val="38277027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l="12500" t="34375" r="42969" b="18750"/>
          <a:stretch>
            <a:fillRect/>
          </a:stretch>
        </p:blipFill>
        <p:spPr bwMode="auto">
          <a:xfrm>
            <a:off x="4419600" y="2667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533400"/>
            <a:ext cx="7772400" cy="1219200"/>
          </a:xfrm>
        </p:spPr>
        <p:txBody>
          <a:bodyPr>
            <a:normAutofit fontScale="90000"/>
          </a:bodyPr>
          <a:lstStyle/>
          <a:p>
            <a:pPr eaLnBrk="1" fontAlgn="auto" hangingPunct="1">
              <a:spcAft>
                <a:spcPts val="0"/>
              </a:spcAft>
              <a:defRPr/>
            </a:pPr>
            <a:r>
              <a:rPr lang="en-US" dirty="0" smtClean="0">
                <a:ea typeface="+mj-ea"/>
              </a:rPr>
              <a:t>Social Construction of Technology (SCOT)</a:t>
            </a:r>
            <a:endParaRPr lang="en-US" dirty="0">
              <a:solidFill>
                <a:srgbClr val="FF0000"/>
              </a:solidFill>
              <a:ea typeface="+mj-ea"/>
            </a:endParaRPr>
          </a:p>
        </p:txBody>
      </p:sp>
      <p:sp>
        <p:nvSpPr>
          <p:cNvPr id="15364" name="Content Placeholder 2"/>
          <p:cNvSpPr>
            <a:spLocks noGrp="1"/>
          </p:cNvSpPr>
          <p:nvPr>
            <p:ph sz="quarter" idx="1"/>
          </p:nvPr>
        </p:nvSpPr>
        <p:spPr>
          <a:xfrm>
            <a:off x="914400" y="2339975"/>
            <a:ext cx="7772400" cy="3733800"/>
          </a:xfrm>
        </p:spPr>
        <p:txBody>
          <a:bodyPr>
            <a:normAutofit/>
          </a:bodyPr>
          <a:lstStyle/>
          <a:p>
            <a:pPr eaLnBrk="1" hangingPunct="1">
              <a:lnSpc>
                <a:spcPct val="130000"/>
              </a:lnSpc>
            </a:pPr>
            <a:r>
              <a:rPr lang="en-US" sz="2800" dirty="0" smtClean="0">
                <a:latin typeface="Adobe Caslon Pro"/>
                <a:cs typeface="Adobe Caslon Pro"/>
              </a:rPr>
              <a:t>Relevant </a:t>
            </a:r>
            <a:r>
              <a:rPr lang="en-US" sz="2800" dirty="0">
                <a:latin typeface="Adobe Caslon Pro"/>
                <a:cs typeface="Adobe Caslon Pro"/>
              </a:rPr>
              <a:t>Social Groups</a:t>
            </a:r>
          </a:p>
          <a:p>
            <a:pPr eaLnBrk="1" hangingPunct="1">
              <a:lnSpc>
                <a:spcPct val="130000"/>
              </a:lnSpc>
            </a:pPr>
            <a:r>
              <a:rPr lang="en-US" sz="2800" dirty="0">
                <a:latin typeface="Adobe Caslon Pro"/>
                <a:cs typeface="Adobe Caslon Pro"/>
              </a:rPr>
              <a:t>Interpretive Flexibility</a:t>
            </a:r>
          </a:p>
          <a:p>
            <a:pPr eaLnBrk="1" hangingPunct="1">
              <a:lnSpc>
                <a:spcPct val="130000"/>
              </a:lnSpc>
            </a:pPr>
            <a:r>
              <a:rPr lang="en-US" sz="2800" dirty="0">
                <a:latin typeface="Adobe Caslon Pro"/>
                <a:cs typeface="Adobe Caslon Pro"/>
              </a:rPr>
              <a:t>Closure</a:t>
            </a:r>
          </a:p>
        </p:txBody>
      </p:sp>
    </p:spTree>
    <p:extLst>
      <p:ext uri="{BB962C8B-B14F-4D97-AF65-F5344CB8AC3E}">
        <p14:creationId xmlns:p14="http://schemas.microsoft.com/office/powerpoint/2010/main" val="24636450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http://tecnologiaysociedad.uniandes.edu.co/html/memoria/2002/material/lectura1_archivos/image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2876550" cy="41433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Hexagon 10"/>
          <p:cNvSpPr/>
          <p:nvPr/>
        </p:nvSpPr>
        <p:spPr>
          <a:xfrm>
            <a:off x="6705600" y="3777324"/>
            <a:ext cx="1447800" cy="990600"/>
          </a:xfrm>
          <a:prstGeom prst="hexag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t>High- Wheeled </a:t>
            </a:r>
            <a:r>
              <a:rPr lang="en-US" b="1" dirty="0"/>
              <a:t>B</a:t>
            </a:r>
            <a:r>
              <a:rPr lang="en-US" b="1" dirty="0" smtClean="0"/>
              <a:t>icycle</a:t>
            </a:r>
            <a:endParaRPr lang="en-US" b="1" dirty="0"/>
          </a:p>
        </p:txBody>
      </p:sp>
      <p:sp>
        <p:nvSpPr>
          <p:cNvPr id="13" name="Rounded Rectangle 12"/>
          <p:cNvSpPr/>
          <p:nvPr/>
        </p:nvSpPr>
        <p:spPr>
          <a:xfrm>
            <a:off x="4648200" y="3777324"/>
            <a:ext cx="1524000" cy="99060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Concerned </a:t>
            </a:r>
            <a:r>
              <a:rPr lang="en-US" b="1" dirty="0" smtClean="0"/>
              <a:t>Community </a:t>
            </a:r>
            <a:r>
              <a:rPr lang="en-US" b="1" dirty="0"/>
              <a:t>M</a:t>
            </a:r>
            <a:r>
              <a:rPr lang="en-US" b="1" dirty="0" smtClean="0"/>
              <a:t>embers</a:t>
            </a:r>
            <a:endParaRPr lang="en-US" b="1" dirty="0"/>
          </a:p>
        </p:txBody>
      </p:sp>
      <p:sp>
        <p:nvSpPr>
          <p:cNvPr id="14" name="Rounded Rectangle 13"/>
          <p:cNvSpPr/>
          <p:nvPr/>
        </p:nvSpPr>
        <p:spPr>
          <a:xfrm>
            <a:off x="6705600" y="2177124"/>
            <a:ext cx="1371600" cy="990600"/>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Athletic </a:t>
            </a:r>
            <a:r>
              <a:rPr lang="en-US" b="1" dirty="0" smtClean="0"/>
              <a:t>Young </a:t>
            </a:r>
            <a:r>
              <a:rPr lang="en-US" b="1" dirty="0"/>
              <a:t>M</a:t>
            </a:r>
            <a:r>
              <a:rPr lang="en-US" b="1" dirty="0" smtClean="0"/>
              <a:t>en</a:t>
            </a:r>
            <a:endParaRPr lang="en-US" b="1" dirty="0"/>
          </a:p>
        </p:txBody>
      </p:sp>
      <p:cxnSp>
        <p:nvCxnSpPr>
          <p:cNvPr id="16" name="Straight Connector 15"/>
          <p:cNvCxnSpPr/>
          <p:nvPr/>
        </p:nvCxnSpPr>
        <p:spPr>
          <a:xfrm rot="5400000">
            <a:off x="7163594" y="347173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3"/>
            <a:endCxn id="11" idx="2"/>
          </p:cNvCxnSpPr>
          <p:nvPr/>
        </p:nvCxnSpPr>
        <p:spPr>
          <a:xfrm>
            <a:off x="6172200" y="4272624"/>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The History of the Bicycle</a:t>
            </a:r>
            <a:endParaRPr lang="en-US" dirty="0"/>
          </a:p>
        </p:txBody>
      </p:sp>
    </p:spTree>
    <p:extLst>
      <p:ext uri="{BB962C8B-B14F-4D97-AF65-F5344CB8AC3E}">
        <p14:creationId xmlns:p14="http://schemas.microsoft.com/office/powerpoint/2010/main" val="20627282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2010723"/>
            <a:ext cx="8229600" cy="4115440"/>
          </a:xfrm>
        </p:spPr>
        <p:txBody>
          <a:bodyPr/>
          <a:lstStyle/>
          <a:p>
            <a:pPr eaLnBrk="1" hangingPunct="1">
              <a:lnSpc>
                <a:spcPct val="130000"/>
              </a:lnSpc>
            </a:pPr>
            <a:r>
              <a:rPr lang="en-US" sz="2800" dirty="0" smtClean="0">
                <a:latin typeface="Adobe Caslon Pro"/>
                <a:cs typeface="Adobe Caslon Pro"/>
              </a:rPr>
              <a:t>The </a:t>
            </a:r>
            <a:r>
              <a:rPr lang="en-US" sz="2800" dirty="0">
                <a:latin typeface="Adobe Caslon Pro"/>
                <a:cs typeface="Adobe Caslon Pro"/>
              </a:rPr>
              <a:t>tendency for </a:t>
            </a:r>
            <a:r>
              <a:rPr lang="en-US" sz="2800" dirty="0" smtClean="0">
                <a:latin typeface="Adobe Caslon Pro"/>
                <a:cs typeface="Adobe Caslon Pro"/>
              </a:rPr>
              <a:t>a technology </a:t>
            </a:r>
            <a:r>
              <a:rPr lang="en-US" sz="2800" dirty="0">
                <a:latin typeface="Adobe Caslon Pro"/>
                <a:cs typeface="Adobe Caslon Pro"/>
              </a:rPr>
              <a:t>to become a stand-in for the larger system </a:t>
            </a:r>
            <a:r>
              <a:rPr lang="en-US" sz="2800" dirty="0" smtClean="0">
                <a:latin typeface="Adobe Caslon Pro"/>
                <a:cs typeface="Adobe Caslon Pro"/>
              </a:rPr>
              <a:t>its </a:t>
            </a:r>
            <a:r>
              <a:rPr lang="en-US" sz="2800" dirty="0">
                <a:latin typeface="Adobe Caslon Pro"/>
                <a:cs typeface="Adobe Caslon Pro"/>
              </a:rPr>
              <a:t>existence relies </a:t>
            </a:r>
            <a:r>
              <a:rPr lang="en-US" sz="2800" dirty="0" smtClean="0">
                <a:latin typeface="Adobe Caslon Pro"/>
                <a:cs typeface="Adobe Caslon Pro"/>
              </a:rPr>
              <a:t>on.</a:t>
            </a:r>
            <a:endParaRPr lang="en-US" sz="2800" dirty="0">
              <a:latin typeface="Adobe Caslon Pro"/>
              <a:cs typeface="Adobe Caslon Pro"/>
            </a:endParaRPr>
          </a:p>
          <a:p>
            <a:pPr eaLnBrk="1" hangingPunct="1">
              <a:lnSpc>
                <a:spcPct val="130000"/>
              </a:lnSpc>
            </a:pPr>
            <a:r>
              <a:rPr lang="en-US" sz="2800" dirty="0">
                <a:latin typeface="Adobe Caslon Pro"/>
                <a:cs typeface="Adobe Caslon Pro"/>
              </a:rPr>
              <a:t>A problem to look out for in the context </a:t>
            </a:r>
            <a:r>
              <a:rPr lang="en-US" sz="2800" dirty="0" smtClean="0">
                <a:latin typeface="Adobe Caslon Pro"/>
                <a:cs typeface="Adobe Caslon Pro"/>
              </a:rPr>
              <a:t>of ‘technology </a:t>
            </a:r>
            <a:r>
              <a:rPr lang="en-US" sz="2800" dirty="0">
                <a:latin typeface="Adobe Caslon Pro"/>
                <a:cs typeface="Adobe Caslon Pro"/>
              </a:rPr>
              <a:t>for poverty-</a:t>
            </a:r>
            <a:r>
              <a:rPr lang="en-US" sz="2800" dirty="0" smtClean="0">
                <a:latin typeface="Adobe Caslon Pro"/>
                <a:cs typeface="Adobe Caslon Pro"/>
              </a:rPr>
              <a:t>alleviation’ </a:t>
            </a:r>
            <a:r>
              <a:rPr lang="en-US" sz="2800" dirty="0">
                <a:latin typeface="Adobe Caslon Pro"/>
                <a:cs typeface="Adobe Caslon Pro"/>
              </a:rPr>
              <a:t>projects.  Blindness to the supporting infrastructure </a:t>
            </a:r>
            <a:r>
              <a:rPr lang="en-US" sz="2800" dirty="0" smtClean="0">
                <a:latin typeface="Adobe Caslon Pro"/>
                <a:cs typeface="Adobe Caslon Pro"/>
              </a:rPr>
              <a:t>leads </a:t>
            </a:r>
            <a:r>
              <a:rPr lang="en-US" sz="2800" dirty="0">
                <a:latin typeface="Adobe Caslon Pro"/>
                <a:cs typeface="Adobe Caslon Pro"/>
              </a:rPr>
              <a:t>to fatal flaws in </a:t>
            </a:r>
            <a:r>
              <a:rPr lang="ja-JP" altLang="en-US" sz="2800" dirty="0" smtClean="0">
                <a:latin typeface="Adobe Caslon Pro"/>
                <a:cs typeface="Adobe Caslon Pro"/>
              </a:rPr>
              <a:t>‘</a:t>
            </a:r>
            <a:r>
              <a:rPr lang="en-US" sz="2800" dirty="0">
                <a:latin typeface="Adobe Caslon Pro"/>
                <a:cs typeface="Adobe Caslon Pro"/>
              </a:rPr>
              <a:t>technology transfer</a:t>
            </a:r>
            <a:r>
              <a:rPr lang="ja-JP" altLang="en-US" sz="2800" dirty="0" smtClean="0">
                <a:latin typeface="Adobe Caslon Pro"/>
                <a:cs typeface="Adobe Caslon Pro"/>
              </a:rPr>
              <a:t>’</a:t>
            </a:r>
            <a:r>
              <a:rPr lang="en-US" altLang="ja-JP" sz="2800" dirty="0" smtClean="0">
                <a:latin typeface="Adobe Caslon Pro"/>
                <a:cs typeface="Adobe Caslon Pro"/>
              </a:rPr>
              <a:t>p</a:t>
            </a:r>
            <a:r>
              <a:rPr lang="en-US" sz="2800" dirty="0" smtClean="0">
                <a:latin typeface="Adobe Caslon Pro"/>
                <a:cs typeface="Adobe Caslon Pro"/>
              </a:rPr>
              <a:t>rojects</a:t>
            </a:r>
            <a:r>
              <a:rPr lang="en-US" sz="2800" dirty="0">
                <a:latin typeface="Adobe Caslon Pro"/>
                <a:cs typeface="Adobe Caslon Pro"/>
              </a:rPr>
              <a:t>.</a:t>
            </a:r>
          </a:p>
        </p:txBody>
      </p:sp>
      <p:sp>
        <p:nvSpPr>
          <p:cNvPr id="2" name="Title 1"/>
          <p:cNvSpPr>
            <a:spLocks noGrp="1"/>
          </p:cNvSpPr>
          <p:nvPr>
            <p:ph type="title"/>
          </p:nvPr>
        </p:nvSpPr>
        <p:spPr/>
        <p:txBody>
          <a:bodyPr/>
          <a:lstStyle/>
          <a:p>
            <a:r>
              <a:rPr lang="en-US" dirty="0" smtClean="0"/>
              <a:t>Black-Boxing</a:t>
            </a:r>
            <a:endParaRPr lang="en-US" dirty="0"/>
          </a:p>
        </p:txBody>
      </p:sp>
    </p:spTree>
    <p:extLst>
      <p:ext uri="{BB962C8B-B14F-4D97-AF65-F5344CB8AC3E}">
        <p14:creationId xmlns:p14="http://schemas.microsoft.com/office/powerpoint/2010/main" val="12488225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914400" y="1658342"/>
            <a:ext cx="7772400" cy="4572000"/>
          </a:xfrm>
        </p:spPr>
        <p:txBody>
          <a:bodyPr>
            <a:normAutofit/>
          </a:bodyPr>
          <a:lstStyle/>
          <a:p>
            <a:pPr eaLnBrk="1" hangingPunct="1">
              <a:lnSpc>
                <a:spcPct val="130000"/>
              </a:lnSpc>
            </a:pPr>
            <a:r>
              <a:rPr lang="en-US" sz="2800" dirty="0">
                <a:latin typeface="Adobe Caslon Pro"/>
                <a:cs typeface="Adobe Caslon Pro"/>
              </a:rPr>
              <a:t>Relevant </a:t>
            </a:r>
            <a:r>
              <a:rPr lang="en-US" sz="2800" dirty="0" smtClean="0">
                <a:latin typeface="Adobe Caslon Pro"/>
                <a:cs typeface="Adobe Caslon Pro"/>
              </a:rPr>
              <a:t>Social Groups </a:t>
            </a:r>
            <a:endParaRPr lang="en-US" sz="2800" dirty="0">
              <a:latin typeface="Adobe Caslon Pro"/>
              <a:cs typeface="Adobe Caslon Pro"/>
            </a:endParaRPr>
          </a:p>
          <a:p>
            <a:pPr eaLnBrk="1" hangingPunct="1">
              <a:lnSpc>
                <a:spcPct val="130000"/>
              </a:lnSpc>
            </a:pPr>
            <a:r>
              <a:rPr lang="en-US" sz="2800" dirty="0">
                <a:latin typeface="Adobe Caslon Pro"/>
                <a:cs typeface="Adobe Caslon Pro"/>
              </a:rPr>
              <a:t>Interpretive </a:t>
            </a:r>
            <a:r>
              <a:rPr lang="en-US" sz="2800" dirty="0" smtClean="0">
                <a:latin typeface="Adobe Caslon Pro"/>
                <a:cs typeface="Adobe Caslon Pro"/>
              </a:rPr>
              <a:t>flexibility</a:t>
            </a:r>
            <a:endParaRPr lang="en-US" sz="2800" dirty="0">
              <a:latin typeface="Adobe Caslon Pro"/>
              <a:cs typeface="Adobe Caslon Pro"/>
            </a:endParaRPr>
          </a:p>
          <a:p>
            <a:pPr eaLnBrk="1" hangingPunct="1">
              <a:lnSpc>
                <a:spcPct val="130000"/>
              </a:lnSpc>
            </a:pPr>
            <a:r>
              <a:rPr lang="en-US" sz="2800" dirty="0" smtClean="0">
                <a:latin typeface="Adobe Caslon Pro"/>
                <a:cs typeface="Adobe Caslon Pro"/>
              </a:rPr>
              <a:t>Closure</a:t>
            </a:r>
            <a:endParaRPr lang="en-US" sz="2800" dirty="0">
              <a:latin typeface="Adobe Caslon Pro"/>
              <a:cs typeface="Adobe Caslon Pro"/>
            </a:endParaRPr>
          </a:p>
          <a:p>
            <a:pPr eaLnBrk="1" hangingPunct="1">
              <a:lnSpc>
                <a:spcPct val="130000"/>
              </a:lnSpc>
            </a:pPr>
            <a:r>
              <a:rPr lang="en-US" sz="2800" dirty="0">
                <a:latin typeface="Adobe Caslon Pro"/>
                <a:cs typeface="Adobe Caslon Pro"/>
              </a:rPr>
              <a:t>Black</a:t>
            </a:r>
            <a:r>
              <a:rPr lang="en-US" sz="2800" dirty="0" smtClean="0">
                <a:latin typeface="Adobe Caslon Pro"/>
                <a:cs typeface="Adobe Caslon Pro"/>
              </a:rPr>
              <a:t>-Boxing</a:t>
            </a:r>
            <a:endParaRPr lang="en-US" sz="2800" dirty="0">
              <a:latin typeface="Adobe Caslon Pro"/>
              <a:cs typeface="Adobe Caslon Pro"/>
            </a:endParaRPr>
          </a:p>
          <a:p>
            <a:pPr eaLnBrk="1" hangingPunct="1">
              <a:lnSpc>
                <a:spcPct val="130000"/>
              </a:lnSpc>
            </a:pPr>
            <a:r>
              <a:rPr lang="en-US" sz="2800" dirty="0">
                <a:latin typeface="Adobe Caslon Pro"/>
                <a:cs typeface="Adobe Caslon Pro"/>
              </a:rPr>
              <a:t>Technological </a:t>
            </a:r>
            <a:r>
              <a:rPr lang="en-US" sz="2800" dirty="0" smtClean="0">
                <a:latin typeface="Adobe Caslon Pro"/>
                <a:cs typeface="Adobe Caslon Pro"/>
              </a:rPr>
              <a:t>Determinism</a:t>
            </a:r>
            <a:endParaRPr lang="en-US" sz="2800" dirty="0">
              <a:latin typeface="Adobe Caslon Pro"/>
              <a:cs typeface="Adobe Caslon Pro"/>
            </a:endParaRPr>
          </a:p>
        </p:txBody>
      </p:sp>
      <p:sp>
        <p:nvSpPr>
          <p:cNvPr id="2" name="Title 1"/>
          <p:cNvSpPr>
            <a:spLocks noGrp="1"/>
          </p:cNvSpPr>
          <p:nvPr>
            <p:ph type="title"/>
          </p:nvPr>
        </p:nvSpPr>
        <p:spPr/>
        <p:txBody>
          <a:bodyPr/>
          <a:lstStyle/>
          <a:p>
            <a:r>
              <a:rPr lang="en-US" dirty="0" smtClean="0"/>
              <a:t>Terms to Remember</a:t>
            </a:r>
            <a:endParaRPr lang="en-US" dirty="0"/>
          </a:p>
        </p:txBody>
      </p:sp>
    </p:spTree>
    <p:extLst>
      <p:ext uri="{BB962C8B-B14F-4D97-AF65-F5344CB8AC3E}">
        <p14:creationId xmlns:p14="http://schemas.microsoft.com/office/powerpoint/2010/main" val="7292649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normAutofit/>
          </a:bodyPr>
          <a:lstStyle/>
          <a:p>
            <a:pPr eaLnBrk="1" fontAlgn="auto" hangingPunct="1">
              <a:spcAft>
                <a:spcPts val="0"/>
              </a:spcAft>
              <a:defRPr/>
            </a:pPr>
            <a:r>
              <a:rPr lang="en-US" dirty="0" smtClean="0">
                <a:ea typeface="+mj-ea"/>
              </a:rPr>
              <a:t>Applying them to Case Studies</a:t>
            </a:r>
            <a:endParaRPr lang="en-US" dirty="0">
              <a:ea typeface="+mj-ea"/>
            </a:endParaRPr>
          </a:p>
        </p:txBody>
      </p:sp>
      <p:sp>
        <p:nvSpPr>
          <p:cNvPr id="3" name="Content Placeholder 2"/>
          <p:cNvSpPr>
            <a:spLocks noGrp="1"/>
          </p:cNvSpPr>
          <p:nvPr>
            <p:ph idx="1"/>
          </p:nvPr>
        </p:nvSpPr>
        <p:spPr>
          <a:xfrm>
            <a:off x="685800" y="1524000"/>
            <a:ext cx="8001000" cy="4572000"/>
          </a:xfrm>
        </p:spPr>
        <p:txBody>
          <a:bodyPr>
            <a:normAutofit/>
          </a:bodyPr>
          <a:lstStyle/>
          <a:p>
            <a:pPr eaLnBrk="1" hangingPunct="1">
              <a:lnSpc>
                <a:spcPct val="120000"/>
              </a:lnSpc>
            </a:pPr>
            <a:r>
              <a:rPr lang="en-US" sz="2000" b="1" dirty="0">
                <a:latin typeface="Adobe Caslon Pro"/>
                <a:cs typeface="Adobe Caslon Pro"/>
              </a:rPr>
              <a:t>Technological Determinism –</a:t>
            </a:r>
            <a:r>
              <a:rPr lang="en-US" sz="2000" dirty="0">
                <a:latin typeface="Adobe Caslon Pro"/>
                <a:cs typeface="Adobe Caslon Pro"/>
              </a:rPr>
              <a:t> what is the story that is told about the origins of this artifact/system/process?</a:t>
            </a:r>
          </a:p>
          <a:p>
            <a:pPr eaLnBrk="1" hangingPunct="1">
              <a:lnSpc>
                <a:spcPct val="120000"/>
              </a:lnSpc>
            </a:pPr>
            <a:r>
              <a:rPr lang="en-US" sz="2000" b="1" dirty="0">
                <a:latin typeface="Adobe Caslon Pro"/>
                <a:cs typeface="Adobe Caslon Pro"/>
              </a:rPr>
              <a:t>Relevant </a:t>
            </a:r>
            <a:r>
              <a:rPr lang="en-US" sz="2000" b="1" dirty="0" smtClean="0">
                <a:latin typeface="Adobe Caslon Pro"/>
                <a:cs typeface="Adobe Caslon Pro"/>
              </a:rPr>
              <a:t>Social Groups</a:t>
            </a:r>
            <a:r>
              <a:rPr lang="en-US" sz="2000" dirty="0" smtClean="0">
                <a:latin typeface="Adobe Caslon Pro"/>
                <a:cs typeface="Adobe Caslon Pro"/>
              </a:rPr>
              <a:t> </a:t>
            </a:r>
            <a:r>
              <a:rPr lang="en-US" sz="2000" dirty="0">
                <a:latin typeface="Adobe Caslon Pro"/>
                <a:cs typeface="Adobe Caslon Pro"/>
              </a:rPr>
              <a:t>– </a:t>
            </a:r>
            <a:r>
              <a:rPr lang="en-US" sz="2000" dirty="0" smtClean="0">
                <a:latin typeface="Adobe Caslon Pro"/>
                <a:cs typeface="Adobe Caslon Pro"/>
              </a:rPr>
              <a:t>What </a:t>
            </a:r>
            <a:r>
              <a:rPr lang="en-US" sz="2000" dirty="0">
                <a:latin typeface="Adobe Caslon Pro"/>
                <a:cs typeface="Adobe Caslon Pro"/>
              </a:rPr>
              <a:t>groups have a stake in the development, diffusion, and use of the technology in question?</a:t>
            </a:r>
          </a:p>
          <a:p>
            <a:pPr eaLnBrk="1" hangingPunct="1">
              <a:lnSpc>
                <a:spcPct val="120000"/>
              </a:lnSpc>
            </a:pPr>
            <a:r>
              <a:rPr lang="en-US" sz="2000" b="1" dirty="0">
                <a:latin typeface="Adobe Caslon Pro"/>
                <a:cs typeface="Adobe Caslon Pro"/>
              </a:rPr>
              <a:t>Interpretive Flexibility – </a:t>
            </a:r>
            <a:r>
              <a:rPr lang="en-US" sz="2000" dirty="0" smtClean="0">
                <a:latin typeface="Adobe Caslon Pro"/>
                <a:cs typeface="Adobe Caslon Pro"/>
              </a:rPr>
              <a:t>Are </a:t>
            </a:r>
            <a:r>
              <a:rPr lang="en-US" sz="2000" dirty="0">
                <a:latin typeface="Adobe Caslon Pro"/>
                <a:cs typeface="Adobe Caslon Pro"/>
              </a:rPr>
              <a:t>there differences of opinion about whether the technology is </a:t>
            </a:r>
            <a:r>
              <a:rPr lang="ja-JP" altLang="en-US" sz="2000" dirty="0">
                <a:latin typeface="Adobe Caslon Pro"/>
                <a:cs typeface="Adobe Caslon Pro"/>
              </a:rPr>
              <a:t>‘</a:t>
            </a:r>
            <a:r>
              <a:rPr lang="en-US" sz="2000" dirty="0">
                <a:latin typeface="Adobe Caslon Pro"/>
                <a:cs typeface="Adobe Caslon Pro"/>
              </a:rPr>
              <a:t>working</a:t>
            </a:r>
            <a:r>
              <a:rPr lang="ja-JP" altLang="en-US" sz="2000" dirty="0" smtClean="0">
                <a:latin typeface="Adobe Caslon Pro"/>
                <a:cs typeface="Adobe Caslon Pro"/>
              </a:rPr>
              <a:t>’</a:t>
            </a:r>
            <a:r>
              <a:rPr lang="en-US" sz="2000" dirty="0" smtClean="0">
                <a:latin typeface="Adobe Caslon Pro"/>
                <a:cs typeface="Adobe Caslon Pro"/>
              </a:rPr>
              <a:t>or </a:t>
            </a:r>
            <a:r>
              <a:rPr lang="en-US" sz="2000" dirty="0">
                <a:latin typeface="Adobe Caslon Pro"/>
                <a:cs typeface="Adobe Caslon Pro"/>
              </a:rPr>
              <a:t>not?  What priorities, concerns, interests are revealed by these different interpretations?</a:t>
            </a:r>
            <a:endParaRPr lang="en-US" sz="2000" b="1" dirty="0">
              <a:latin typeface="Adobe Caslon Pro"/>
              <a:cs typeface="Adobe Caslon Pro"/>
            </a:endParaRPr>
          </a:p>
          <a:p>
            <a:pPr eaLnBrk="1" hangingPunct="1">
              <a:lnSpc>
                <a:spcPct val="120000"/>
              </a:lnSpc>
            </a:pPr>
            <a:r>
              <a:rPr lang="en-US" sz="2000" b="1" dirty="0">
                <a:latin typeface="Adobe Caslon Pro"/>
                <a:cs typeface="Adobe Caslon Pro"/>
              </a:rPr>
              <a:t>Closure</a:t>
            </a:r>
            <a:r>
              <a:rPr lang="en-US" sz="2000" dirty="0">
                <a:latin typeface="Adobe Caslon Pro"/>
                <a:cs typeface="Adobe Caslon Pro"/>
              </a:rPr>
              <a:t> – </a:t>
            </a:r>
            <a:r>
              <a:rPr lang="en-US" sz="2000" dirty="0" smtClean="0">
                <a:latin typeface="Adobe Caslon Pro"/>
                <a:cs typeface="Adobe Caslon Pro"/>
              </a:rPr>
              <a:t>Was </a:t>
            </a:r>
            <a:r>
              <a:rPr lang="en-US" sz="2000" dirty="0">
                <a:latin typeface="Adobe Caslon Pro"/>
                <a:cs typeface="Adobe Caslon Pro"/>
              </a:rPr>
              <a:t>there a debate about the technology that was resolved?  How was it resolved?</a:t>
            </a:r>
          </a:p>
          <a:p>
            <a:pPr eaLnBrk="1" hangingPunct="1">
              <a:lnSpc>
                <a:spcPct val="120000"/>
              </a:lnSpc>
            </a:pPr>
            <a:r>
              <a:rPr lang="en-US" sz="2000" b="1" dirty="0">
                <a:latin typeface="Adobe Caslon Pro"/>
                <a:cs typeface="Adobe Caslon Pro"/>
              </a:rPr>
              <a:t>Black-boxing – </a:t>
            </a:r>
            <a:r>
              <a:rPr lang="en-US" sz="2000" dirty="0" smtClean="0">
                <a:latin typeface="Adobe Caslon Pro"/>
                <a:cs typeface="Adobe Caslon Pro"/>
              </a:rPr>
              <a:t>What </a:t>
            </a:r>
            <a:r>
              <a:rPr lang="en-US" sz="2000" dirty="0">
                <a:latin typeface="Adobe Caslon Pro"/>
                <a:cs typeface="Adobe Caslon Pro"/>
              </a:rPr>
              <a:t>elements of infrastructure are being overlooked?  What are the necessary components to keep this system functional?</a:t>
            </a:r>
            <a:endParaRPr lang="en-US" sz="2000" b="1" dirty="0">
              <a:latin typeface="Adobe Caslon Pro"/>
              <a:cs typeface="Adobe Caslon Pro"/>
            </a:endParaRPr>
          </a:p>
        </p:txBody>
      </p:sp>
    </p:spTree>
    <p:extLst>
      <p:ext uri="{BB962C8B-B14F-4D97-AF65-F5344CB8AC3E}">
        <p14:creationId xmlns:p14="http://schemas.microsoft.com/office/powerpoint/2010/main" val="34100887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262466" y="1371600"/>
            <a:ext cx="8644467" cy="4876800"/>
          </a:xfrm>
        </p:spPr>
        <p:txBody>
          <a:bodyPr>
            <a:normAutofit fontScale="92500" lnSpcReduction="10000"/>
          </a:bodyPr>
          <a:lstStyle/>
          <a:p>
            <a:pPr marL="514350" indent="-514350" eaLnBrk="1" hangingPunct="1">
              <a:lnSpc>
                <a:spcPct val="120000"/>
              </a:lnSpc>
              <a:buFont typeface="Franklin Gothic Book" charset="0"/>
              <a:buAutoNum type="arabicPeriod"/>
            </a:pPr>
            <a:r>
              <a:rPr lang="en-US" sz="2200" dirty="0">
                <a:latin typeface="Adobe Caslon Pro"/>
                <a:cs typeface="Adobe Caslon Pro"/>
              </a:rPr>
              <a:t>The material form of a technology is shaped by social processes (see SCOT</a:t>
            </a:r>
            <a:r>
              <a:rPr lang="en-US" sz="2200" dirty="0" smtClean="0">
                <a:latin typeface="Adobe Caslon Pro"/>
                <a:cs typeface="Adobe Caslon Pro"/>
              </a:rPr>
              <a:t>).</a:t>
            </a:r>
            <a:endParaRPr lang="en-US" sz="2200" dirty="0">
              <a:latin typeface="Adobe Caslon Pro"/>
              <a:cs typeface="Adobe Caslon Pro"/>
            </a:endParaRPr>
          </a:p>
          <a:p>
            <a:pPr marL="514350" indent="-514350" eaLnBrk="1" hangingPunct="1">
              <a:lnSpc>
                <a:spcPct val="120000"/>
              </a:lnSpc>
              <a:buFont typeface="Franklin Gothic Book" charset="0"/>
              <a:buAutoNum type="arabicPeriod"/>
            </a:pPr>
            <a:r>
              <a:rPr lang="en-US" sz="2200" dirty="0">
                <a:latin typeface="Adobe Caslon Pro"/>
                <a:cs typeface="Adobe Caslon Pro"/>
              </a:rPr>
              <a:t>Certain kinds of technologies seem to entail an implicit commitment to certain political orderings.</a:t>
            </a:r>
          </a:p>
          <a:p>
            <a:pPr marL="514350" indent="-514350" eaLnBrk="1" hangingPunct="1">
              <a:lnSpc>
                <a:spcPct val="120000"/>
              </a:lnSpc>
              <a:buFont typeface="Franklin Gothic Book" charset="0"/>
              <a:buAutoNum type="arabicPeriod"/>
            </a:pPr>
            <a:r>
              <a:rPr lang="en-US" sz="2200" dirty="0">
                <a:latin typeface="Adobe Caslon Pro"/>
                <a:cs typeface="Adobe Caslon Pro"/>
              </a:rPr>
              <a:t>Whether the term </a:t>
            </a:r>
            <a:r>
              <a:rPr lang="en-US" sz="2200" dirty="0" smtClean="0">
                <a:latin typeface="Adobe Caslon Pro"/>
                <a:cs typeface="Adobe Caslon Pro"/>
              </a:rPr>
              <a:t>‘technology’ </a:t>
            </a:r>
            <a:r>
              <a:rPr lang="en-US" sz="2200" dirty="0">
                <a:latin typeface="Adobe Caslon Pro"/>
                <a:cs typeface="Adobe Caslon Pro"/>
              </a:rPr>
              <a:t>is applied to a particular artifact is not determined solely by its material properties but reflects systems of valuation and various social factors.  The set of artifacts referred to with this term also changes over time.</a:t>
            </a:r>
          </a:p>
          <a:p>
            <a:pPr marL="514350" indent="-514350" eaLnBrk="1" hangingPunct="1">
              <a:lnSpc>
                <a:spcPct val="120000"/>
              </a:lnSpc>
              <a:buFont typeface="Franklin Gothic Book" charset="0"/>
              <a:buAutoNum type="arabicPeriod"/>
            </a:pPr>
            <a:r>
              <a:rPr lang="en-US" sz="2200" dirty="0">
                <a:latin typeface="Adobe Caslon Pro"/>
                <a:cs typeface="Adobe Caslon Pro"/>
              </a:rPr>
              <a:t>Fixating on what is newest and most </a:t>
            </a:r>
            <a:r>
              <a:rPr lang="ja-JP" altLang="en-US" sz="2200" dirty="0">
                <a:latin typeface="Adobe Caslon Pro"/>
                <a:cs typeface="Adobe Caslon Pro"/>
              </a:rPr>
              <a:t>‘</a:t>
            </a:r>
            <a:r>
              <a:rPr lang="en-US" sz="2200" dirty="0">
                <a:latin typeface="Adobe Caslon Pro"/>
                <a:cs typeface="Adobe Caslon Pro"/>
              </a:rPr>
              <a:t>technological</a:t>
            </a:r>
            <a:r>
              <a:rPr lang="ja-JP" altLang="en-US" sz="2200" dirty="0">
                <a:latin typeface="Adobe Caslon Pro"/>
                <a:cs typeface="Adobe Caslon Pro"/>
              </a:rPr>
              <a:t>’</a:t>
            </a:r>
            <a:r>
              <a:rPr lang="en-US" sz="2200" dirty="0">
                <a:latin typeface="Adobe Caslon Pro"/>
                <a:cs typeface="Adobe Caslon Pro"/>
              </a:rPr>
              <a:t> may mean overlooking genuine but more mundane possibilities for promoting social progress (a </a:t>
            </a:r>
            <a:r>
              <a:rPr lang="en-US" sz="2200" dirty="0" smtClean="0">
                <a:latin typeface="Adobe Caslon Pro"/>
                <a:cs typeface="Adobe Caslon Pro"/>
              </a:rPr>
              <a:t>‘</a:t>
            </a:r>
            <a:r>
              <a:rPr lang="en-US" sz="2200" i="1" dirty="0" smtClean="0">
                <a:latin typeface="Adobe Caslon Pro"/>
                <a:cs typeface="Adobe Caslon Pro"/>
              </a:rPr>
              <a:t>hazard’ </a:t>
            </a:r>
            <a:r>
              <a:rPr lang="en-US" sz="2200" dirty="0">
                <a:latin typeface="Adobe Caslon Pro"/>
                <a:cs typeface="Adobe Caslon Pro"/>
              </a:rPr>
              <a:t>of the term</a:t>
            </a:r>
            <a:r>
              <a:rPr lang="en-US" sz="2200" dirty="0" smtClean="0">
                <a:latin typeface="Adobe Caslon Pro"/>
                <a:cs typeface="Adobe Caslon Pro"/>
              </a:rPr>
              <a:t>).</a:t>
            </a:r>
            <a:endParaRPr lang="en-US" sz="2200" dirty="0">
              <a:latin typeface="Adobe Caslon Pro"/>
              <a:cs typeface="Adobe Caslon Pro"/>
            </a:endParaRPr>
          </a:p>
          <a:p>
            <a:pPr marL="514350" indent="-514350" eaLnBrk="1" hangingPunct="1">
              <a:lnSpc>
                <a:spcPct val="120000"/>
              </a:lnSpc>
              <a:buFont typeface="Franklin Gothic Book" charset="0"/>
              <a:buAutoNum type="arabicPeriod"/>
            </a:pPr>
            <a:r>
              <a:rPr lang="en-US" sz="2200" dirty="0">
                <a:latin typeface="Adobe Caslon Pro"/>
                <a:cs typeface="Adobe Caslon Pro"/>
              </a:rPr>
              <a:t>Efforts to address poverty have historically involved reclaiming the power of this term, expanding it to refer to a broader range of artifacts and ideas (i.e. </a:t>
            </a:r>
            <a:r>
              <a:rPr lang="ja-JP" altLang="en-US" sz="2200" dirty="0">
                <a:latin typeface="Adobe Caslon Pro"/>
                <a:cs typeface="Adobe Caslon Pro"/>
              </a:rPr>
              <a:t>“</a:t>
            </a:r>
            <a:r>
              <a:rPr lang="en-US" sz="2200" dirty="0">
                <a:latin typeface="Adobe Caslon Pro"/>
                <a:cs typeface="Adobe Caslon Pro"/>
              </a:rPr>
              <a:t>appropriate technologies</a:t>
            </a:r>
            <a:r>
              <a:rPr lang="ja-JP" altLang="en-US" sz="2200" dirty="0">
                <a:latin typeface="Adobe Caslon Pro"/>
                <a:cs typeface="Adobe Caslon Pro"/>
              </a:rPr>
              <a:t>”</a:t>
            </a:r>
            <a:r>
              <a:rPr lang="en-US" sz="2200" dirty="0">
                <a:latin typeface="Adobe Caslon Pro"/>
                <a:cs typeface="Adobe Caslon Pro"/>
              </a:rPr>
              <a:t> </a:t>
            </a:r>
            <a:r>
              <a:rPr lang="en-US" sz="2200" dirty="0" smtClean="0">
                <a:latin typeface="Adobe Caslon Pro"/>
                <a:cs typeface="Adobe Caslon Pro"/>
              </a:rPr>
              <a:t>or </a:t>
            </a:r>
            <a:r>
              <a:rPr lang="ja-JP" altLang="en-US" sz="2200" dirty="0">
                <a:latin typeface="Adobe Caslon Pro"/>
                <a:cs typeface="Adobe Caslon Pro"/>
              </a:rPr>
              <a:t>“</a:t>
            </a:r>
            <a:r>
              <a:rPr lang="en-US" sz="2200" dirty="0">
                <a:latin typeface="Adobe Caslon Pro"/>
                <a:cs typeface="Adobe Caslon Pro"/>
              </a:rPr>
              <a:t>indigenous technologies</a:t>
            </a:r>
            <a:r>
              <a:rPr lang="ja-JP" altLang="en-US" sz="2200" dirty="0">
                <a:latin typeface="Adobe Caslon Pro"/>
                <a:cs typeface="Adobe Caslon Pro"/>
              </a:rPr>
              <a:t>”</a:t>
            </a:r>
            <a:r>
              <a:rPr lang="en-US" sz="2200" dirty="0" smtClean="0">
                <a:latin typeface="Adobe Caslon Pro"/>
                <a:cs typeface="Adobe Caslon Pro"/>
              </a:rPr>
              <a:t>).</a:t>
            </a:r>
            <a:endParaRPr lang="en-US" sz="2200" dirty="0">
              <a:latin typeface="Adobe Caslon Pro"/>
              <a:cs typeface="Adobe Caslon Pro"/>
            </a:endParaRPr>
          </a:p>
        </p:txBody>
      </p:sp>
      <p:sp>
        <p:nvSpPr>
          <p:cNvPr id="2" name="Title 1"/>
          <p:cNvSpPr>
            <a:spLocks noGrp="1"/>
          </p:cNvSpPr>
          <p:nvPr>
            <p:ph type="title"/>
          </p:nvPr>
        </p:nvSpPr>
        <p:spPr/>
        <p:txBody>
          <a:bodyPr/>
          <a:lstStyle/>
          <a:p>
            <a:r>
              <a:rPr lang="en-US" dirty="0" smtClean="0"/>
              <a:t>What We Learned</a:t>
            </a:r>
            <a:endParaRPr lang="en-US" dirty="0"/>
          </a:p>
        </p:txBody>
      </p:sp>
    </p:spTree>
    <p:extLst>
      <p:ext uri="{BB962C8B-B14F-4D97-AF65-F5344CB8AC3E}">
        <p14:creationId xmlns:p14="http://schemas.microsoft.com/office/powerpoint/2010/main" val="32669469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988"/>
            <a:ext cx="8229600" cy="1143000"/>
          </a:xfrm>
        </p:spPr>
        <p:txBody>
          <a:bodyPr/>
          <a:lstStyle/>
          <a:p>
            <a:r>
              <a:rPr lang="en-US" dirty="0" smtClean="0"/>
              <a:t>Take a break!</a:t>
            </a:r>
            <a:endParaRPr lang="en-US" dirty="0"/>
          </a:p>
        </p:txBody>
      </p:sp>
    </p:spTree>
    <p:extLst>
      <p:ext uri="{BB962C8B-B14F-4D97-AF65-F5344CB8AC3E}">
        <p14:creationId xmlns:p14="http://schemas.microsoft.com/office/powerpoint/2010/main" val="40314609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6189"/>
            <a:ext cx="8229600" cy="1143000"/>
          </a:xfrm>
        </p:spPr>
        <p:txBody>
          <a:bodyPr/>
          <a:lstStyle/>
          <a:p>
            <a:r>
              <a:rPr lang="en-US" dirty="0" smtClean="0"/>
              <a:t>A brief history of development</a:t>
            </a:r>
            <a:endParaRPr lang="en-US" dirty="0"/>
          </a:p>
        </p:txBody>
      </p:sp>
    </p:spTree>
    <p:extLst>
      <p:ext uri="{BB962C8B-B14F-4D97-AF65-F5344CB8AC3E}">
        <p14:creationId xmlns:p14="http://schemas.microsoft.com/office/powerpoint/2010/main" val="2701068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Development</a:t>
            </a:r>
            <a:endParaRPr lang="en-US" dirty="0"/>
          </a:p>
        </p:txBody>
      </p:sp>
      <p:sp>
        <p:nvSpPr>
          <p:cNvPr id="3" name="Content Placeholder 2"/>
          <p:cNvSpPr>
            <a:spLocks noGrp="1"/>
          </p:cNvSpPr>
          <p:nvPr>
            <p:ph idx="1"/>
          </p:nvPr>
        </p:nvSpPr>
        <p:spPr>
          <a:xfrm>
            <a:off x="655659" y="1457322"/>
            <a:ext cx="7560545" cy="3445538"/>
          </a:xfrm>
        </p:spPr>
        <p:txBody>
          <a:bodyPr>
            <a:normAutofit fontScale="92500" lnSpcReduction="20000"/>
          </a:bodyPr>
          <a:lstStyle/>
          <a:p>
            <a:pPr marL="0" indent="0">
              <a:buNone/>
            </a:pPr>
            <a:r>
              <a:rPr lang="en-US" sz="2600" dirty="0" smtClean="0">
                <a:latin typeface="Adobe Caslon Pro"/>
                <a:cs typeface="Adobe Caslon Pro"/>
              </a:rPr>
              <a:t>Are associated with</a:t>
            </a:r>
          </a:p>
          <a:p>
            <a:r>
              <a:rPr lang="en-US" sz="2600" dirty="0" smtClean="0">
                <a:latin typeface="Adobe Caslon Pro"/>
                <a:cs typeface="Adobe Caslon Pro"/>
              </a:rPr>
              <a:t>an entity ‘doing development’</a:t>
            </a:r>
          </a:p>
          <a:p>
            <a:pPr lvl="1"/>
            <a:r>
              <a:rPr lang="en-US" sz="2600" dirty="0" smtClean="0">
                <a:latin typeface="Adobe Caslon Pro"/>
                <a:cs typeface="Adobe Caslon Pro"/>
              </a:rPr>
              <a:t>Aid agencies? Corporations?</a:t>
            </a:r>
          </a:p>
          <a:p>
            <a:r>
              <a:rPr lang="en-US" sz="2600" dirty="0" smtClean="0">
                <a:latin typeface="Adobe Caslon Pro"/>
                <a:cs typeface="Adobe Caslon Pro"/>
              </a:rPr>
              <a:t>an </a:t>
            </a:r>
            <a:r>
              <a:rPr lang="ja-JP" altLang="en-US" sz="2600" dirty="0">
                <a:latin typeface="Adobe Caslon Pro"/>
                <a:cs typeface="Adobe Caslon Pro"/>
              </a:rPr>
              <a:t>‘</a:t>
            </a:r>
            <a:r>
              <a:rPr lang="en-US" sz="2600" dirty="0">
                <a:latin typeface="Adobe Caslon Pro"/>
                <a:cs typeface="Adobe Caslon Pro"/>
              </a:rPr>
              <a:t>object</a:t>
            </a:r>
            <a:r>
              <a:rPr lang="ja-JP" altLang="en-US" sz="2600" dirty="0">
                <a:latin typeface="Adobe Caslon Pro"/>
                <a:cs typeface="Adobe Caslon Pro"/>
              </a:rPr>
              <a:t>’</a:t>
            </a:r>
            <a:r>
              <a:rPr lang="en-US" sz="2600" dirty="0">
                <a:latin typeface="Adobe Caslon Pro"/>
                <a:cs typeface="Adobe Caslon Pro"/>
              </a:rPr>
              <a:t> being developed</a:t>
            </a:r>
          </a:p>
          <a:p>
            <a:pPr lvl="1"/>
            <a:r>
              <a:rPr lang="en-US" sz="2600" dirty="0">
                <a:latin typeface="Adobe Caslon Pro"/>
                <a:cs typeface="Adobe Caslon Pro"/>
              </a:rPr>
              <a:t>Poor people?  National economy?</a:t>
            </a:r>
          </a:p>
          <a:p>
            <a:r>
              <a:rPr lang="en-US" sz="2600" dirty="0" smtClean="0">
                <a:latin typeface="Adobe Caslon Pro"/>
                <a:cs typeface="Adobe Caslon Pro"/>
              </a:rPr>
              <a:t> a targeted </a:t>
            </a:r>
            <a:r>
              <a:rPr lang="ja-JP" altLang="en-US" sz="2600" dirty="0" smtClean="0">
                <a:latin typeface="Adobe Caslon Pro"/>
                <a:cs typeface="Adobe Caslon Pro"/>
              </a:rPr>
              <a:t>‘</a:t>
            </a:r>
            <a:r>
              <a:rPr lang="en-US" sz="2600" dirty="0" smtClean="0">
                <a:latin typeface="Adobe Caslon Pro"/>
                <a:cs typeface="Adobe Caslon Pro"/>
              </a:rPr>
              <a:t>outcome</a:t>
            </a:r>
            <a:r>
              <a:rPr lang="ja-JP" altLang="en-US" sz="2600" dirty="0" smtClean="0">
                <a:latin typeface="Adobe Caslon Pro"/>
                <a:cs typeface="Adobe Caslon Pro"/>
              </a:rPr>
              <a:t>’</a:t>
            </a:r>
            <a:endParaRPr lang="en-US" altLang="ja-JP" sz="2600" dirty="0" smtClean="0">
              <a:latin typeface="Adobe Caslon Pro"/>
              <a:cs typeface="Adobe Caslon Pro"/>
            </a:endParaRPr>
          </a:p>
          <a:p>
            <a:pPr lvl="1"/>
            <a:r>
              <a:rPr lang="en-US" sz="2600" dirty="0" smtClean="0">
                <a:latin typeface="Adobe Caslon Pro"/>
                <a:cs typeface="Adobe Caslon Pro"/>
              </a:rPr>
              <a:t>Jobs? </a:t>
            </a:r>
            <a:r>
              <a:rPr lang="en-US" sz="2600" dirty="0">
                <a:latin typeface="Adobe Caslon Pro"/>
                <a:cs typeface="Adobe Caslon Pro"/>
              </a:rPr>
              <a:t>GDP growth</a:t>
            </a:r>
            <a:r>
              <a:rPr lang="en-US" sz="2600" dirty="0" smtClean="0">
                <a:latin typeface="Adobe Caslon Pro"/>
                <a:cs typeface="Adobe Caslon Pro"/>
              </a:rPr>
              <a:t>? </a:t>
            </a:r>
            <a:endParaRPr lang="en-US" altLang="ja-JP" sz="2600" dirty="0" smtClean="0">
              <a:latin typeface="Adobe Caslon Pro"/>
              <a:cs typeface="Adobe Caslon Pro"/>
            </a:endParaRPr>
          </a:p>
          <a:p>
            <a:r>
              <a:rPr lang="en-US" sz="2600" dirty="0" smtClean="0">
                <a:latin typeface="Adobe Caslon Pro"/>
                <a:cs typeface="Adobe Caslon Pro"/>
              </a:rPr>
              <a:t>a </a:t>
            </a:r>
            <a:r>
              <a:rPr lang="ja-JP" altLang="en-US" sz="2600" dirty="0">
                <a:latin typeface="Adobe Caslon Pro"/>
                <a:cs typeface="Adobe Caslon Pro"/>
              </a:rPr>
              <a:t>‘</a:t>
            </a:r>
            <a:r>
              <a:rPr lang="en-US" sz="2600" dirty="0">
                <a:latin typeface="Adobe Caslon Pro"/>
                <a:cs typeface="Adobe Caslon Pro"/>
              </a:rPr>
              <a:t>means</a:t>
            </a:r>
            <a:r>
              <a:rPr lang="ja-JP" altLang="en-US" sz="2600" dirty="0">
                <a:latin typeface="Adobe Caslon Pro"/>
                <a:cs typeface="Adobe Caslon Pro"/>
              </a:rPr>
              <a:t>’</a:t>
            </a:r>
            <a:r>
              <a:rPr lang="en-US" sz="2600" dirty="0">
                <a:latin typeface="Adobe Caslon Pro"/>
                <a:cs typeface="Adobe Caslon Pro"/>
              </a:rPr>
              <a:t> to realize that outcome</a:t>
            </a:r>
            <a:r>
              <a:rPr lang="en-US" sz="2600" dirty="0" smtClean="0">
                <a:latin typeface="Adobe Caslon Pro"/>
                <a:cs typeface="Adobe Caslon Pro"/>
              </a:rPr>
              <a:t> </a:t>
            </a:r>
          </a:p>
          <a:p>
            <a:pPr lvl="1"/>
            <a:r>
              <a:rPr lang="en-US" sz="2600" dirty="0" smtClean="0">
                <a:latin typeface="Adobe Caslon Pro"/>
                <a:cs typeface="Adobe Caslon Pro"/>
              </a:rPr>
              <a:t>Technology?</a:t>
            </a:r>
            <a:endParaRPr lang="en-US" sz="2600" dirty="0">
              <a:latin typeface="Adobe Caslon Pro"/>
              <a:cs typeface="Adobe Caslon Pro"/>
            </a:endParaRPr>
          </a:p>
          <a:p>
            <a:pPr lvl="1"/>
            <a:endParaRPr lang="en-US" sz="2400" dirty="0" smtClean="0">
              <a:latin typeface="Adobe Caslon Pro"/>
              <a:cs typeface="Adobe Caslon Pro"/>
            </a:endParaRPr>
          </a:p>
        </p:txBody>
      </p:sp>
    </p:spTree>
    <p:extLst>
      <p:ext uri="{BB962C8B-B14F-4D97-AF65-F5344CB8AC3E}">
        <p14:creationId xmlns:p14="http://schemas.microsoft.com/office/powerpoint/2010/main" val="22428884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smtClean="0"/>
              <a:t>Institutions ‘doing development’</a:t>
            </a:r>
            <a:endParaRPr lang="en-US" dirty="0"/>
          </a:p>
        </p:txBody>
      </p:sp>
      <p:sp>
        <p:nvSpPr>
          <p:cNvPr id="8195" name="Content Placeholder 2"/>
          <p:cNvSpPr>
            <a:spLocks noGrp="1"/>
          </p:cNvSpPr>
          <p:nvPr>
            <p:ph sz="quarter" idx="1"/>
          </p:nvPr>
        </p:nvSpPr>
        <p:spPr>
          <a:xfrm>
            <a:off x="914400" y="1447800"/>
            <a:ext cx="7543800" cy="4572000"/>
          </a:xfrm>
        </p:spPr>
        <p:txBody>
          <a:bodyPr>
            <a:normAutofit fontScale="85000" lnSpcReduction="20000"/>
          </a:bodyPr>
          <a:lstStyle/>
          <a:p>
            <a:pPr eaLnBrk="1" hangingPunct="1"/>
            <a:r>
              <a:rPr lang="en-US" sz="2800" b="1" dirty="0">
                <a:latin typeface="Adobe Caslon Pro"/>
                <a:cs typeface="Adobe Caslon Pro"/>
              </a:rPr>
              <a:t>A Typology</a:t>
            </a:r>
          </a:p>
          <a:p>
            <a:pPr marL="776288" lvl="1" indent="-457200" eaLnBrk="1" hangingPunct="1">
              <a:buFont typeface="Franklin Gothic Book" charset="0"/>
              <a:buAutoNum type="arabicPeriod"/>
            </a:pPr>
            <a:r>
              <a:rPr lang="en-US" i="1" dirty="0">
                <a:latin typeface="Adobe Caslon Pro"/>
                <a:cs typeface="Adobe Caslon Pro"/>
              </a:rPr>
              <a:t>International (multilateral) Aid Agencies:</a:t>
            </a:r>
            <a:r>
              <a:rPr lang="en-US" dirty="0">
                <a:latin typeface="Adobe Caslon Pro"/>
                <a:cs typeface="Adobe Caslon Pro"/>
              </a:rPr>
              <a:t> UNDP, World Bank, IMF</a:t>
            </a:r>
          </a:p>
          <a:p>
            <a:pPr marL="776288" lvl="1" indent="-457200" eaLnBrk="1" hangingPunct="1">
              <a:buFont typeface="Franklin Gothic Book" charset="0"/>
              <a:buAutoNum type="arabicPeriod"/>
            </a:pPr>
            <a:r>
              <a:rPr lang="en-US" i="1" dirty="0">
                <a:latin typeface="Adobe Caslon Pro"/>
                <a:cs typeface="Adobe Caslon Pro"/>
              </a:rPr>
              <a:t>National (bilateral) Aid Agencies:</a:t>
            </a:r>
            <a:r>
              <a:rPr lang="en-US" dirty="0">
                <a:latin typeface="Adobe Caslon Pro"/>
                <a:cs typeface="Adobe Caslon Pro"/>
              </a:rPr>
              <a:t> USAID, IDRC (Canada), DFID (UK), DANIDA.  Increasingly - India, China, as well as Muslim organizations.</a:t>
            </a:r>
          </a:p>
          <a:p>
            <a:pPr marL="776288" lvl="1" indent="-457200" eaLnBrk="1" hangingPunct="1">
              <a:buFont typeface="Franklin Gothic Book" charset="0"/>
              <a:buAutoNum type="arabicPeriod"/>
            </a:pPr>
            <a:r>
              <a:rPr lang="en-US" dirty="0">
                <a:latin typeface="Adobe Caslon Pro"/>
                <a:cs typeface="Adobe Caslon Pro"/>
              </a:rPr>
              <a:t>A proliferation of </a:t>
            </a:r>
            <a:r>
              <a:rPr lang="en-US" i="1" dirty="0">
                <a:latin typeface="Adobe Caslon Pro"/>
                <a:cs typeface="Adobe Caslon Pro"/>
              </a:rPr>
              <a:t>NGOs/Non-Profits</a:t>
            </a:r>
            <a:r>
              <a:rPr lang="en-US" dirty="0">
                <a:latin typeface="Adobe Caslon Pro"/>
                <a:cs typeface="Adobe Caslon Pro"/>
              </a:rPr>
              <a:t> in recent years and a shift in emphasis to realizing development through these orgs.</a:t>
            </a:r>
          </a:p>
          <a:p>
            <a:pPr marL="776288" lvl="1" indent="-457200" eaLnBrk="1" hangingPunct="1">
              <a:buFont typeface="Franklin Gothic Book" charset="0"/>
              <a:buAutoNum type="arabicPeriod"/>
            </a:pPr>
            <a:r>
              <a:rPr lang="en-US" dirty="0">
                <a:solidFill>
                  <a:srgbClr val="FF0000"/>
                </a:solidFill>
                <a:latin typeface="Adobe Caslon Pro"/>
                <a:cs typeface="Adobe Caslon Pro"/>
              </a:rPr>
              <a:t>Corporations, foundations</a:t>
            </a:r>
          </a:p>
          <a:p>
            <a:pPr marL="776288" lvl="1" indent="-457200" eaLnBrk="1" hangingPunct="1">
              <a:buFont typeface="Franklin Gothic Book" charset="0"/>
              <a:buAutoNum type="arabicPeriod"/>
            </a:pPr>
            <a:r>
              <a:rPr lang="en-US" dirty="0">
                <a:solidFill>
                  <a:srgbClr val="FF0000"/>
                </a:solidFill>
                <a:latin typeface="Adobe Caslon Pro"/>
                <a:cs typeface="Adobe Caslon Pro"/>
              </a:rPr>
              <a:t>Academia?</a:t>
            </a:r>
          </a:p>
          <a:p>
            <a:pPr eaLnBrk="1" hangingPunct="1"/>
            <a:r>
              <a:rPr lang="en-US" b="1" dirty="0">
                <a:latin typeface="Adobe Caslon Pro"/>
                <a:cs typeface="Adobe Caslon Pro"/>
              </a:rPr>
              <a:t>Institutions define poverty </a:t>
            </a:r>
            <a:r>
              <a:rPr lang="en-US" b="1" u="sng" dirty="0">
                <a:latin typeface="Adobe Caslon Pro"/>
                <a:cs typeface="Adobe Caslon Pro"/>
              </a:rPr>
              <a:t>in order to act</a:t>
            </a:r>
            <a:r>
              <a:rPr lang="en-US" b="1" dirty="0">
                <a:latin typeface="Adobe Caslon Pro"/>
                <a:cs typeface="Adobe Caslon Pro"/>
              </a:rPr>
              <a:t> not simply to understand</a:t>
            </a:r>
          </a:p>
        </p:txBody>
      </p:sp>
    </p:spTree>
    <p:extLst>
      <p:ext uri="{BB962C8B-B14F-4D97-AF65-F5344CB8AC3E}">
        <p14:creationId xmlns:p14="http://schemas.microsoft.com/office/powerpoint/2010/main" val="1152403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E47200"/>
                </a:solidFill>
              </a:rPr>
              <a:t>Administrivia</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lnSpc>
                <a:spcPct val="130000"/>
              </a:lnSpc>
              <a:spcAft>
                <a:spcPts val="600"/>
              </a:spcAft>
            </a:pPr>
            <a:r>
              <a:rPr lang="en-US" sz="2400" dirty="0" smtClean="0">
                <a:latin typeface="Adobe Caslon Pro"/>
                <a:cs typeface="Adobe Caslon Pro"/>
              </a:rPr>
              <a:t>Office Hours</a:t>
            </a:r>
          </a:p>
          <a:p>
            <a:pPr lvl="1">
              <a:lnSpc>
                <a:spcPct val="130000"/>
              </a:lnSpc>
              <a:spcAft>
                <a:spcPts val="600"/>
              </a:spcAft>
            </a:pPr>
            <a:r>
              <a:rPr lang="en-US" sz="2000" dirty="0" smtClean="0">
                <a:latin typeface="Adobe Caslon Pro"/>
                <a:cs typeface="Adobe Caslon Pro"/>
              </a:rPr>
              <a:t>Janaki: Thursday 1.30-</a:t>
            </a:r>
            <a:r>
              <a:rPr lang="en-US" sz="2000" dirty="0" smtClean="0">
                <a:latin typeface="Adobe Caslon Pro"/>
                <a:cs typeface="Adobe Caslon Pro"/>
              </a:rPr>
              <a:t>2.30 [211 South Hall]</a:t>
            </a:r>
            <a:endParaRPr lang="en-US" sz="2000" dirty="0" smtClean="0">
              <a:latin typeface="Adobe Caslon Pro"/>
              <a:cs typeface="Adobe Caslon Pro"/>
            </a:endParaRPr>
          </a:p>
          <a:p>
            <a:pPr lvl="1">
              <a:lnSpc>
                <a:spcPct val="130000"/>
              </a:lnSpc>
              <a:spcAft>
                <a:spcPts val="600"/>
              </a:spcAft>
            </a:pPr>
            <a:r>
              <a:rPr lang="en-US" sz="2000" dirty="0" smtClean="0">
                <a:latin typeface="Adobe Caslon Pro"/>
                <a:cs typeface="Adobe Caslon Pro"/>
              </a:rPr>
              <a:t>Neha: Tuesday 9-</a:t>
            </a:r>
            <a:r>
              <a:rPr lang="en-US" sz="2000" dirty="0" smtClean="0">
                <a:latin typeface="Adobe Caslon Pro"/>
                <a:cs typeface="Adobe Caslon Pro"/>
              </a:rPr>
              <a:t>10 [211 South Hall]</a:t>
            </a:r>
            <a:endParaRPr lang="en-US" sz="2000" dirty="0" smtClean="0">
              <a:latin typeface="Adobe Caslon Pro"/>
              <a:cs typeface="Adobe Caslon Pro"/>
            </a:endParaRPr>
          </a:p>
          <a:p>
            <a:pPr>
              <a:lnSpc>
                <a:spcPct val="130000"/>
              </a:lnSpc>
              <a:spcAft>
                <a:spcPts val="600"/>
              </a:spcAft>
            </a:pPr>
            <a:r>
              <a:rPr lang="en-US" sz="2400" dirty="0" smtClean="0">
                <a:latin typeface="Adobe Caslon Pro"/>
                <a:cs typeface="Adobe Caslon Pro"/>
              </a:rPr>
              <a:t>Mailing List</a:t>
            </a:r>
          </a:p>
          <a:p>
            <a:pPr>
              <a:lnSpc>
                <a:spcPct val="130000"/>
              </a:lnSpc>
              <a:spcAft>
                <a:spcPts val="600"/>
              </a:spcAft>
            </a:pPr>
            <a:r>
              <a:rPr lang="en-US" sz="2400" dirty="0" smtClean="0">
                <a:latin typeface="Adobe Caslon Pro"/>
                <a:cs typeface="Adobe Caslon Pro"/>
              </a:rPr>
              <a:t>Readings Online</a:t>
            </a:r>
          </a:p>
          <a:p>
            <a:pPr>
              <a:lnSpc>
                <a:spcPct val="130000"/>
              </a:lnSpc>
              <a:spcAft>
                <a:spcPts val="600"/>
              </a:spcAft>
            </a:pPr>
            <a:r>
              <a:rPr lang="en-US" sz="2400" dirty="0" smtClean="0">
                <a:latin typeface="Adobe Caslon Pro"/>
                <a:cs typeface="Adobe Caslon Pro"/>
              </a:rPr>
              <a:t>Facebook Group</a:t>
            </a:r>
          </a:p>
        </p:txBody>
      </p:sp>
    </p:spTree>
    <p:extLst>
      <p:ext uri="{BB962C8B-B14F-4D97-AF65-F5344CB8AC3E}">
        <p14:creationId xmlns:p14="http://schemas.microsoft.com/office/powerpoint/2010/main" val="14983115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latin typeface="Franklin Gothic Book" charset="0"/>
            </a:endParaRPr>
          </a:p>
        </p:txBody>
      </p:sp>
      <p:sp>
        <p:nvSpPr>
          <p:cNvPr id="9219" name="Content Placeholder 2"/>
          <p:cNvSpPr>
            <a:spLocks noGrp="1"/>
          </p:cNvSpPr>
          <p:nvPr>
            <p:ph sz="quarter" idx="1"/>
          </p:nvPr>
        </p:nvSpPr>
        <p:spPr/>
        <p:txBody>
          <a:bodyPr/>
          <a:lstStyle/>
          <a:p>
            <a:pPr eaLnBrk="1" hangingPunct="1"/>
            <a:endParaRPr lang="en-US">
              <a:latin typeface="Perpetua" charset="0"/>
            </a:endParaRP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8600" y="0"/>
            <a:ext cx="9372600" cy="6858000"/>
          </a:xfrm>
          <a:prstGeom prst="rect">
            <a:avLst/>
          </a:prstGeom>
          <a:solidFill>
            <a:schemeClr val="bg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descr="http://images.indiebound.com/227/550/97801995502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000"/>
            <a:ext cx="3914775"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552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Dominant Models of Development</a:t>
            </a:r>
            <a:endParaRPr lang="en-US" dirty="0"/>
          </a:p>
        </p:txBody>
      </p:sp>
      <p:cxnSp>
        <p:nvCxnSpPr>
          <p:cNvPr id="5" name="Straight Arrow Connector 4"/>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7" name="TextBox 6"/>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8" name="TextBox 7"/>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9" name="TextBox 8"/>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10" name="TextBox 9"/>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11" name="TextBox 10"/>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12" name="TextBox 11"/>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13" name="TextBox 12"/>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14" name="TextBox 13"/>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16" name="TextBox 15"/>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Tree>
    <p:extLst>
      <p:ext uri="{BB962C8B-B14F-4D97-AF65-F5344CB8AC3E}">
        <p14:creationId xmlns:p14="http://schemas.microsoft.com/office/powerpoint/2010/main" val="2412063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US" dirty="0"/>
              <a:t>Aid regime</a:t>
            </a:r>
          </a:p>
        </p:txBody>
      </p:sp>
      <p:sp>
        <p:nvSpPr>
          <p:cNvPr id="10243" name="Content Placeholder 2"/>
          <p:cNvSpPr>
            <a:spLocks noGrp="1"/>
          </p:cNvSpPr>
          <p:nvPr>
            <p:ph sz="quarter" idx="1"/>
          </p:nvPr>
        </p:nvSpPr>
        <p:spPr>
          <a:xfrm>
            <a:off x="257997" y="1447800"/>
            <a:ext cx="8200203" cy="4876800"/>
          </a:xfrm>
        </p:spPr>
        <p:txBody>
          <a:bodyPr>
            <a:normAutofit lnSpcReduction="10000"/>
          </a:bodyPr>
          <a:lstStyle/>
          <a:p>
            <a:r>
              <a:rPr lang="en-US" sz="2400" b="1" dirty="0" smtClean="0">
                <a:latin typeface="Adobe Caslon Pro"/>
                <a:cs typeface="Adobe Caslon Pro"/>
              </a:rPr>
              <a:t>Economic rationale for aid*</a:t>
            </a:r>
          </a:p>
          <a:p>
            <a:pPr lvl="1"/>
            <a:r>
              <a:rPr lang="en-US" sz="2400" dirty="0">
                <a:latin typeface="Adobe Caslon Pro"/>
                <a:cs typeface="Adobe Caslon Pro"/>
              </a:rPr>
              <a:t>Investment (esp. in more machines</a:t>
            </a:r>
            <a:r>
              <a:rPr lang="en-US" sz="2400" dirty="0" smtClean="0">
                <a:latin typeface="Adobe Caslon Pro"/>
                <a:cs typeface="Adobe Caslon Pro"/>
              </a:rPr>
              <a:t>) soaks up surplus labor, leads </a:t>
            </a:r>
            <a:r>
              <a:rPr lang="en-US" sz="2400" dirty="0">
                <a:latin typeface="Adobe Caslon Pro"/>
                <a:cs typeface="Adobe Caslon Pro"/>
              </a:rPr>
              <a:t>to increased </a:t>
            </a:r>
            <a:r>
              <a:rPr lang="en-US" sz="2400" dirty="0" smtClean="0">
                <a:latin typeface="Adobe Caslon Pro"/>
                <a:cs typeface="Adobe Caslon Pro"/>
              </a:rPr>
              <a:t>production and to </a:t>
            </a:r>
            <a:r>
              <a:rPr lang="en-US" sz="2400" dirty="0">
                <a:latin typeface="Adobe Caslon Pro"/>
                <a:cs typeface="Adobe Caslon Pro"/>
              </a:rPr>
              <a:t>growth of economy (desirable</a:t>
            </a:r>
            <a:r>
              <a:rPr lang="en-US" sz="2400" dirty="0" smtClean="0">
                <a:latin typeface="Adobe Caslon Pro"/>
                <a:cs typeface="Adobe Caslon Pro"/>
              </a:rPr>
              <a:t>).</a:t>
            </a:r>
          </a:p>
          <a:p>
            <a:pPr lvl="1"/>
            <a:r>
              <a:rPr lang="en-US" sz="2400" dirty="0" smtClean="0">
                <a:latin typeface="Adobe Caslon Pro"/>
                <a:cs typeface="Adobe Caslon Pro"/>
              </a:rPr>
              <a:t>Investment proportional to growth: </a:t>
            </a:r>
            <a:r>
              <a:rPr lang="en-US" sz="2400" dirty="0" err="1" smtClean="0">
                <a:latin typeface="Adobe Caslon Pro"/>
                <a:cs typeface="Adobe Caslon Pro"/>
              </a:rPr>
              <a:t>Harrod</a:t>
            </a:r>
            <a:r>
              <a:rPr lang="en-US" sz="2400" dirty="0" err="1">
                <a:latin typeface="Adobe Caslon Pro"/>
                <a:cs typeface="Adobe Caslon Pro"/>
              </a:rPr>
              <a:t>-Domar</a:t>
            </a:r>
            <a:r>
              <a:rPr lang="en-US" sz="2400" dirty="0">
                <a:latin typeface="Adobe Caslon Pro"/>
                <a:cs typeface="Adobe Caslon Pro"/>
              </a:rPr>
              <a:t> </a:t>
            </a:r>
            <a:r>
              <a:rPr lang="en-US" sz="2400" dirty="0" smtClean="0">
                <a:latin typeface="Adobe Caslon Pro"/>
                <a:cs typeface="Adobe Caslon Pro"/>
              </a:rPr>
              <a:t>model</a:t>
            </a:r>
            <a:endParaRPr lang="en-US" sz="2400" dirty="0">
              <a:latin typeface="Adobe Caslon Pro"/>
              <a:cs typeface="Adobe Caslon Pro"/>
            </a:endParaRPr>
          </a:p>
          <a:p>
            <a:pPr lvl="1"/>
            <a:r>
              <a:rPr lang="en-US" sz="2400" dirty="0">
                <a:latin typeface="Adobe Caslon Pro"/>
                <a:cs typeface="Adobe Caslon Pro"/>
              </a:rPr>
              <a:t>Growth leads to savings and, in turn, to investments.</a:t>
            </a:r>
          </a:p>
          <a:p>
            <a:pPr lvl="1"/>
            <a:r>
              <a:rPr lang="en-US" sz="2400" dirty="0">
                <a:latin typeface="Adobe Caslon Pro"/>
                <a:cs typeface="Adobe Caslon Pro"/>
              </a:rPr>
              <a:t>But poor countries are limited in how much they can save and thereby invest. </a:t>
            </a:r>
            <a:endParaRPr lang="en-US" sz="2400" dirty="0" smtClean="0">
              <a:latin typeface="Adobe Caslon Pro"/>
              <a:cs typeface="Adobe Caslon Pro"/>
            </a:endParaRPr>
          </a:p>
          <a:p>
            <a:pPr lvl="1"/>
            <a:r>
              <a:rPr lang="en-US" sz="2400" dirty="0" smtClean="0">
                <a:latin typeface="Adobe Caslon Pro"/>
                <a:cs typeface="Adobe Caslon Pro"/>
              </a:rPr>
              <a:t>Leads </a:t>
            </a:r>
            <a:r>
              <a:rPr lang="en-US" sz="2400" dirty="0">
                <a:latin typeface="Adobe Caslon Pro"/>
                <a:cs typeface="Adobe Caslon Pro"/>
              </a:rPr>
              <a:t>to a financing gap (=required investment minus actual savings) </a:t>
            </a:r>
          </a:p>
          <a:p>
            <a:pPr lvl="1"/>
            <a:r>
              <a:rPr lang="en-US" sz="2400" dirty="0">
                <a:latin typeface="Adobe Caslon Pro"/>
                <a:cs typeface="Adobe Caslon Pro"/>
              </a:rPr>
              <a:t>Aid is used to address this financing </a:t>
            </a:r>
            <a:r>
              <a:rPr lang="en-US" sz="2400" dirty="0" smtClean="0">
                <a:latin typeface="Adobe Caslon Pro"/>
                <a:cs typeface="Adobe Caslon Pro"/>
              </a:rPr>
              <a:t>gap</a:t>
            </a:r>
          </a:p>
          <a:p>
            <a:pPr lvl="8"/>
            <a:endParaRPr lang="en-US" sz="1600" dirty="0">
              <a:latin typeface="Adobe Caslon Pro"/>
              <a:cs typeface="Adobe Caslon Pro"/>
            </a:endParaRPr>
          </a:p>
          <a:p>
            <a:pPr marL="3657600" lvl="8" indent="0" algn="r">
              <a:buNone/>
            </a:pPr>
            <a:r>
              <a:rPr lang="en-US" sz="1900" dirty="0" smtClean="0">
                <a:latin typeface="Adobe Caslon Pro"/>
                <a:cs typeface="Adobe Caslon Pro"/>
              </a:rPr>
              <a:t>*Read Easterly (2002) for more on aid</a:t>
            </a:r>
          </a:p>
          <a:p>
            <a:pPr marL="457200" lvl="1" indent="0">
              <a:buNone/>
            </a:pPr>
            <a:endParaRPr lang="en-US" sz="2400" dirty="0" smtClean="0">
              <a:latin typeface="Adobe Caslon Pro"/>
              <a:cs typeface="Adobe Caslon Pro"/>
            </a:endParaRPr>
          </a:p>
        </p:txBody>
      </p:sp>
    </p:spTree>
    <p:extLst>
      <p:ext uri="{BB962C8B-B14F-4D97-AF65-F5344CB8AC3E}">
        <p14:creationId xmlns:p14="http://schemas.microsoft.com/office/powerpoint/2010/main" val="8903649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Aid regime</a:t>
            </a:r>
            <a:endParaRPr lang="en-US" dirty="0">
              <a:solidFill>
                <a:schemeClr val="tx1"/>
              </a:solidFill>
              <a:latin typeface="Franklin Gothic Book" charset="0"/>
            </a:endParaRPr>
          </a:p>
        </p:txBody>
      </p:sp>
      <p:sp>
        <p:nvSpPr>
          <p:cNvPr id="11267" name="Content Placeholder 2"/>
          <p:cNvSpPr>
            <a:spLocks noGrp="1"/>
          </p:cNvSpPr>
          <p:nvPr>
            <p:ph sz="quarter" idx="1"/>
          </p:nvPr>
        </p:nvSpPr>
        <p:spPr>
          <a:xfrm>
            <a:off x="457200" y="1447800"/>
            <a:ext cx="8001000" cy="5120006"/>
          </a:xfrm>
        </p:spPr>
        <p:txBody>
          <a:bodyPr>
            <a:normAutofit fontScale="70000" lnSpcReduction="20000"/>
          </a:bodyPr>
          <a:lstStyle/>
          <a:p>
            <a:r>
              <a:rPr lang="en-US" sz="3400" b="1" dirty="0">
                <a:latin typeface="Adobe Caslon Pro"/>
                <a:cs typeface="Adobe Caslon Pro"/>
              </a:rPr>
              <a:t>Political rationale for </a:t>
            </a:r>
            <a:r>
              <a:rPr lang="en-US" sz="3400" b="1" dirty="0" smtClean="0">
                <a:latin typeface="Adobe Caslon Pro"/>
                <a:cs typeface="Adobe Caslon Pro"/>
              </a:rPr>
              <a:t>aid*</a:t>
            </a:r>
            <a:endParaRPr lang="en-US" sz="3400" b="1" dirty="0">
              <a:latin typeface="Adobe Caslon Pro"/>
              <a:cs typeface="Adobe Caslon Pro"/>
            </a:endParaRPr>
          </a:p>
          <a:p>
            <a:pPr lvl="1"/>
            <a:r>
              <a:rPr lang="en-US" sz="3500" dirty="0" smtClean="0">
                <a:latin typeface="Adobe Caslon Pro"/>
                <a:cs typeface="Adobe Caslon Pro"/>
              </a:rPr>
              <a:t>The </a:t>
            </a:r>
            <a:r>
              <a:rPr lang="en-US" sz="3500" dirty="0">
                <a:latin typeface="Adobe Caslon Pro"/>
                <a:cs typeface="Adobe Caslon Pro"/>
              </a:rPr>
              <a:t>Communist </a:t>
            </a:r>
            <a:r>
              <a:rPr lang="en-US" sz="3500" dirty="0" smtClean="0">
                <a:latin typeface="Adobe Caslon Pro"/>
                <a:cs typeface="Adobe Caslon Pro"/>
              </a:rPr>
              <a:t>scare</a:t>
            </a:r>
          </a:p>
          <a:p>
            <a:pPr lvl="2"/>
            <a:r>
              <a:rPr lang="en-US" sz="3200" dirty="0" smtClean="0">
                <a:latin typeface="Adobe Caslon Pro"/>
                <a:cs typeface="Adobe Caslon Pro"/>
              </a:rPr>
              <a:t>Soviet willingness to “extract large forced savings”-&gt;output production superior to the US : what if newly independent ‘Third World’ countries were attracted to this model?</a:t>
            </a:r>
          </a:p>
          <a:p>
            <a:pPr lvl="1"/>
            <a:r>
              <a:rPr lang="en-US" sz="3400" dirty="0" err="1" smtClean="0">
                <a:latin typeface="Adobe Caslon Pro"/>
                <a:cs typeface="Adobe Caslon Pro"/>
              </a:rPr>
              <a:t>Rostow’s</a:t>
            </a:r>
            <a:r>
              <a:rPr lang="en-US" sz="3400" dirty="0" smtClean="0">
                <a:latin typeface="Adobe Caslon Pro"/>
                <a:cs typeface="Adobe Caslon Pro"/>
              </a:rPr>
              <a:t> </a:t>
            </a:r>
            <a:r>
              <a:rPr lang="en-US" sz="3400" dirty="0">
                <a:latin typeface="Adobe Caslon Pro"/>
                <a:cs typeface="Adobe Caslon Pro"/>
              </a:rPr>
              <a:t>theory of </a:t>
            </a:r>
            <a:r>
              <a:rPr lang="en-US" sz="3400" i="1" dirty="0">
                <a:latin typeface="Adobe Caslon Pro"/>
                <a:cs typeface="Adobe Caslon Pro"/>
              </a:rPr>
              <a:t>Stages of Economic Growth </a:t>
            </a:r>
            <a:r>
              <a:rPr lang="en-US" sz="3400" dirty="0">
                <a:latin typeface="Adobe Caslon Pro"/>
                <a:cs typeface="Adobe Caslon Pro"/>
              </a:rPr>
              <a:t>(Modernization </a:t>
            </a:r>
            <a:r>
              <a:rPr lang="en-US" sz="3400" dirty="0" smtClean="0">
                <a:latin typeface="Adobe Caslon Pro"/>
                <a:cs typeface="Adobe Caslon Pro"/>
              </a:rPr>
              <a:t>theory) as a way to </a:t>
            </a:r>
            <a:r>
              <a:rPr lang="en-US" sz="3400" dirty="0">
                <a:latin typeface="Adobe Caslon Pro"/>
                <a:cs typeface="Adobe Caslon Pro"/>
              </a:rPr>
              <a:t>demonstrate superiority of US </a:t>
            </a:r>
            <a:r>
              <a:rPr lang="en-US" sz="3400" dirty="0" smtClean="0">
                <a:latin typeface="Adobe Caslon Pro"/>
                <a:cs typeface="Adobe Caslon Pro"/>
              </a:rPr>
              <a:t>model</a:t>
            </a:r>
            <a:endParaRPr lang="en-US" sz="3400" dirty="0">
              <a:latin typeface="Adobe Caslon Pro"/>
              <a:cs typeface="Adobe Caslon Pro"/>
            </a:endParaRPr>
          </a:p>
          <a:p>
            <a:pPr lvl="2"/>
            <a:r>
              <a:rPr lang="en-US" sz="3200" dirty="0">
                <a:latin typeface="Adobe Caslon Pro"/>
                <a:cs typeface="Adobe Caslon Pro"/>
              </a:rPr>
              <a:t>Poor countries were stuck in a low-level economic equilibrium</a:t>
            </a:r>
            <a:r>
              <a:rPr lang="en-US" sz="3200" b="1" dirty="0">
                <a:latin typeface="Adobe Caslon Pro"/>
                <a:cs typeface="Adobe Caslon Pro"/>
              </a:rPr>
              <a:t>, </a:t>
            </a:r>
            <a:r>
              <a:rPr lang="en-US" sz="3200" dirty="0">
                <a:latin typeface="Adobe Caslon Pro"/>
                <a:cs typeface="Adobe Caslon Pro"/>
              </a:rPr>
              <a:t>required investment to boost their economy and to</a:t>
            </a:r>
            <a:r>
              <a:rPr lang="ja-JP" altLang="en-US" sz="3200" dirty="0">
                <a:latin typeface="Adobe Caslon Pro"/>
                <a:cs typeface="Adobe Caslon Pro"/>
              </a:rPr>
              <a:t>“</a:t>
            </a:r>
            <a:r>
              <a:rPr lang="en-US" sz="3200" dirty="0">
                <a:latin typeface="Adobe Caslon Pro"/>
                <a:cs typeface="Adobe Caslon Pro"/>
              </a:rPr>
              <a:t>takeoff into self-sustained </a:t>
            </a:r>
            <a:r>
              <a:rPr lang="en-US" sz="3200" dirty="0" smtClean="0">
                <a:latin typeface="Adobe Caslon Pro"/>
                <a:cs typeface="Adobe Caslon Pro"/>
              </a:rPr>
              <a:t>growth”</a:t>
            </a:r>
            <a:endParaRPr lang="en-US" sz="3200" dirty="0">
              <a:latin typeface="Adobe Caslon Pro"/>
              <a:cs typeface="Adobe Caslon Pro"/>
            </a:endParaRPr>
          </a:p>
          <a:p>
            <a:pPr lvl="2"/>
            <a:r>
              <a:rPr lang="en-US" sz="3200" dirty="0" smtClean="0">
                <a:latin typeface="Adobe Caslon Pro"/>
                <a:cs typeface="Adobe Caslon Pro"/>
              </a:rPr>
              <a:t>This investment was to </a:t>
            </a:r>
            <a:r>
              <a:rPr lang="en-US" sz="3200" dirty="0">
                <a:latin typeface="Adobe Caslon Pro"/>
                <a:cs typeface="Adobe Caslon Pro"/>
              </a:rPr>
              <a:t>be provided with US foreign aid</a:t>
            </a:r>
          </a:p>
          <a:p>
            <a:pPr lvl="1"/>
            <a:endParaRPr lang="en-US" sz="2400" b="1" dirty="0">
              <a:latin typeface="Adobe Caslon Pro"/>
              <a:cs typeface="Adobe Caslon Pro"/>
            </a:endParaRPr>
          </a:p>
          <a:p>
            <a:pPr marL="457200" lvl="1" indent="0" algn="r">
              <a:buNone/>
            </a:pPr>
            <a:endParaRPr lang="en-US" sz="1600" b="1" dirty="0" smtClean="0">
              <a:latin typeface="Adobe Caslon Pro"/>
              <a:cs typeface="Adobe Caslon Pro"/>
            </a:endParaRPr>
          </a:p>
          <a:p>
            <a:pPr marL="457200" lvl="1" indent="0" algn="r">
              <a:buNone/>
            </a:pPr>
            <a:endParaRPr lang="en-US" sz="2600" b="1" dirty="0" smtClean="0">
              <a:latin typeface="Adobe Caslon Pro"/>
              <a:cs typeface="Adobe Caslon Pro"/>
            </a:endParaRPr>
          </a:p>
          <a:p>
            <a:pPr marL="457200" lvl="1" indent="0" algn="r">
              <a:buNone/>
            </a:pPr>
            <a:r>
              <a:rPr lang="en-US" sz="2600" b="1" dirty="0" smtClean="0">
                <a:latin typeface="Adobe Caslon Pro"/>
                <a:cs typeface="Adobe Caslon Pro"/>
              </a:rPr>
              <a:t>Read Easterly (2002) for more on political rationale for aid</a:t>
            </a:r>
          </a:p>
          <a:p>
            <a:pPr marL="457200" lvl="1" indent="0" algn="r">
              <a:buNone/>
            </a:pPr>
            <a:r>
              <a:rPr lang="en-US" sz="2600" b="1" dirty="0" smtClean="0">
                <a:latin typeface="Adobe Caslon Pro"/>
                <a:cs typeface="Adobe Caslon Pro"/>
              </a:rPr>
              <a:t>  </a:t>
            </a:r>
            <a:r>
              <a:rPr lang="en-US" sz="2600" b="1" dirty="0">
                <a:latin typeface="Adobe Caslon Pro"/>
                <a:cs typeface="Adobe Caslon Pro"/>
              </a:rPr>
              <a:t>and </a:t>
            </a:r>
            <a:r>
              <a:rPr lang="en-US" sz="2600" b="1" dirty="0" err="1">
                <a:latin typeface="Adobe Caslon Pro"/>
                <a:cs typeface="Adobe Caslon Pro"/>
              </a:rPr>
              <a:t>Rostow</a:t>
            </a:r>
            <a:r>
              <a:rPr lang="en-US" sz="2600" b="1" dirty="0">
                <a:latin typeface="Adobe Caslon Pro"/>
                <a:cs typeface="Adobe Caslon Pro"/>
              </a:rPr>
              <a:t> </a:t>
            </a:r>
            <a:r>
              <a:rPr lang="en-US" sz="2600" b="1" dirty="0" smtClean="0">
                <a:latin typeface="Adobe Caslon Pro"/>
                <a:cs typeface="Adobe Caslon Pro"/>
              </a:rPr>
              <a:t>(1960) for modernization theory</a:t>
            </a:r>
            <a:endParaRPr lang="en-US" sz="2600" b="1" dirty="0">
              <a:latin typeface="Adobe Caslon Pro"/>
              <a:cs typeface="Adobe Caslon Pro"/>
            </a:endParaRPr>
          </a:p>
        </p:txBody>
      </p:sp>
    </p:spTree>
    <p:extLst>
      <p:ext uri="{BB962C8B-B14F-4D97-AF65-F5344CB8AC3E}">
        <p14:creationId xmlns:p14="http://schemas.microsoft.com/office/powerpoint/2010/main" val="11796563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74638"/>
            <a:ext cx="7848600" cy="1173162"/>
          </a:xfrm>
        </p:spPr>
        <p:txBody>
          <a:bodyPr>
            <a:normAutofit fontScale="90000"/>
          </a:bodyPr>
          <a:lstStyle/>
          <a:p>
            <a:r>
              <a:rPr lang="en-US" dirty="0"/>
              <a:t>Aid </a:t>
            </a:r>
            <a:r>
              <a:rPr lang="en-US" dirty="0" smtClean="0"/>
              <a:t>-&gt; Investment in machines -&gt; Growth?</a:t>
            </a:r>
            <a:endParaRPr lang="en-US" dirty="0">
              <a:solidFill>
                <a:schemeClr val="tx1"/>
              </a:solidFill>
              <a:latin typeface="Franklin Gothic Book" charset="0"/>
            </a:endParaRPr>
          </a:p>
        </p:txBody>
      </p:sp>
      <p:sp>
        <p:nvSpPr>
          <p:cNvPr id="3" name="Content Placeholder 2"/>
          <p:cNvSpPr>
            <a:spLocks noGrp="1"/>
          </p:cNvSpPr>
          <p:nvPr>
            <p:ph sz="quarter" idx="1"/>
          </p:nvPr>
        </p:nvSpPr>
        <p:spPr>
          <a:xfrm>
            <a:off x="609600" y="1447800"/>
            <a:ext cx="4419600" cy="4876800"/>
          </a:xfrm>
        </p:spPr>
        <p:txBody>
          <a:bodyPr>
            <a:normAutofit/>
          </a:bodyPr>
          <a:lstStyle/>
          <a:p>
            <a:pPr eaLnBrk="1" hangingPunct="1">
              <a:lnSpc>
                <a:spcPct val="90000"/>
              </a:lnSpc>
            </a:pPr>
            <a:r>
              <a:rPr lang="en-US" sz="2800" dirty="0">
                <a:latin typeface="Adobe Caslon Pro"/>
                <a:cs typeface="Adobe Caslon Pro"/>
              </a:rPr>
              <a:t>Why it </a:t>
            </a:r>
            <a:r>
              <a:rPr lang="en-US" sz="2800" dirty="0" smtClean="0">
                <a:latin typeface="Adobe Caslon Pro"/>
                <a:cs typeface="Adobe Caslon Pro"/>
              </a:rPr>
              <a:t>didn’t </a:t>
            </a:r>
            <a:r>
              <a:rPr lang="en-US" sz="2800" dirty="0">
                <a:latin typeface="Adobe Caslon Pro"/>
                <a:cs typeface="Adobe Caslon Pro"/>
              </a:rPr>
              <a:t>work </a:t>
            </a:r>
            <a:r>
              <a:rPr lang="en-US" sz="2800" dirty="0" smtClean="0">
                <a:latin typeface="Adobe Caslon Pro"/>
                <a:cs typeface="Adobe Caslon Pro"/>
              </a:rPr>
              <a:t>that </a:t>
            </a:r>
            <a:r>
              <a:rPr lang="en-US" sz="2800" dirty="0">
                <a:latin typeface="Adobe Caslon Pro"/>
                <a:cs typeface="Adobe Caslon Pro"/>
              </a:rPr>
              <a:t>way</a:t>
            </a:r>
          </a:p>
          <a:p>
            <a:pPr marL="776288" lvl="1" indent="-457200">
              <a:lnSpc>
                <a:spcPct val="90000"/>
              </a:lnSpc>
            </a:pPr>
            <a:r>
              <a:rPr lang="en-US" sz="2400" dirty="0">
                <a:latin typeface="Adobe Caslon Pro"/>
                <a:cs typeface="Adobe Caslon Pro"/>
              </a:rPr>
              <a:t>Aid </a:t>
            </a:r>
            <a:r>
              <a:rPr lang="en-US" sz="2400" dirty="0" smtClean="0">
                <a:latin typeface="Adobe Caslon Pro"/>
                <a:cs typeface="Adobe Caslon Pro"/>
              </a:rPr>
              <a:t>didn’t </a:t>
            </a:r>
            <a:r>
              <a:rPr lang="en-US" sz="2400" dirty="0">
                <a:latin typeface="Adobe Caslon Pro"/>
                <a:cs typeface="Adobe Caslon Pro"/>
              </a:rPr>
              <a:t>go 1:1 into investment</a:t>
            </a:r>
          </a:p>
          <a:p>
            <a:pPr marL="776288" lvl="1" indent="-457200">
              <a:lnSpc>
                <a:spcPct val="90000"/>
              </a:lnSpc>
            </a:pPr>
            <a:r>
              <a:rPr lang="en-US" sz="2400" dirty="0">
                <a:latin typeface="Adobe Caslon Pro"/>
                <a:cs typeface="Adobe Caslon Pro"/>
              </a:rPr>
              <a:t>Investment </a:t>
            </a:r>
            <a:r>
              <a:rPr lang="en-US" sz="2400" dirty="0" smtClean="0">
                <a:latin typeface="Adobe Caslon Pro"/>
                <a:cs typeface="Adobe Caslon Pro"/>
              </a:rPr>
              <a:t>didn’t </a:t>
            </a:r>
            <a:r>
              <a:rPr lang="en-US" sz="2400" dirty="0">
                <a:latin typeface="Adobe Caslon Pro"/>
                <a:cs typeface="Adobe Caslon Pro"/>
              </a:rPr>
              <a:t>go 1:1 into </a:t>
            </a:r>
            <a:r>
              <a:rPr lang="en-US" sz="2400" dirty="0" smtClean="0">
                <a:latin typeface="Adobe Caslon Pro"/>
                <a:cs typeface="Adobe Caslon Pro"/>
              </a:rPr>
              <a:t>growth</a:t>
            </a:r>
          </a:p>
          <a:p>
            <a:pPr marL="776288" lvl="1" indent="-457200">
              <a:lnSpc>
                <a:spcPct val="90000"/>
              </a:lnSpc>
            </a:pPr>
            <a:r>
              <a:rPr lang="en-US" sz="2400" dirty="0" smtClean="0">
                <a:latin typeface="Adobe Caslon Pro"/>
                <a:cs typeface="Adobe Caslon Pro"/>
              </a:rPr>
              <a:t>More machines not= more productivity</a:t>
            </a:r>
            <a:endParaRPr lang="en-US" sz="2400" dirty="0">
              <a:latin typeface="Adobe Caslon Pro"/>
              <a:cs typeface="Adobe Caslon Pro"/>
            </a:endParaRPr>
          </a:p>
          <a:p>
            <a:pPr>
              <a:lnSpc>
                <a:spcPct val="90000"/>
              </a:lnSpc>
            </a:pPr>
            <a:r>
              <a:rPr lang="en-US" sz="2800" dirty="0">
                <a:latin typeface="Adobe Caslon Pro"/>
                <a:cs typeface="Adobe Caslon Pro"/>
              </a:rPr>
              <a:t>Led to </a:t>
            </a:r>
            <a:r>
              <a:rPr lang="en-US" sz="2800" dirty="0" smtClean="0">
                <a:latin typeface="Adobe Caslon Pro"/>
                <a:cs typeface="Adobe Caslon Pro"/>
              </a:rPr>
              <a:t>unsustainable </a:t>
            </a:r>
            <a:r>
              <a:rPr lang="en-US" sz="2800" dirty="0">
                <a:latin typeface="Adobe Caslon Pro"/>
                <a:cs typeface="Adobe Caslon Pro"/>
              </a:rPr>
              <a:t>debt</a:t>
            </a:r>
          </a:p>
        </p:txBody>
      </p:sp>
      <p:sp>
        <p:nvSpPr>
          <p:cNvPr id="12292" name="TextBox 3"/>
          <p:cNvSpPr txBox="1">
            <a:spLocks noChangeArrowheads="1"/>
          </p:cNvSpPr>
          <p:nvPr/>
        </p:nvSpPr>
        <p:spPr bwMode="auto">
          <a:xfrm>
            <a:off x="4572000" y="6096000"/>
            <a:ext cx="419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Source: Easterly </a:t>
            </a:r>
            <a:r>
              <a:rPr lang="en-US" u="sng">
                <a:latin typeface="Perpetua" charset="0"/>
              </a:rPr>
              <a:t>The Elusive Quest for Growth</a:t>
            </a:r>
            <a:endParaRPr lang="en-US">
              <a:latin typeface="Perpetua" charset="0"/>
            </a:endParaRPr>
          </a:p>
        </p:txBody>
      </p:sp>
      <p:pic>
        <p:nvPicPr>
          <p:cNvPr id="12293" name="Picture 3" descr="C:\Documents and Settings\Jenna\My Documents\My Pictures\2008-09-08\Image.JPG"/>
          <p:cNvPicPr>
            <a:picLocks noChangeAspect="1" noChangeArrowheads="1"/>
          </p:cNvPicPr>
          <p:nvPr/>
        </p:nvPicPr>
        <p:blipFill>
          <a:blip r:embed="rId3">
            <a:extLst>
              <a:ext uri="{28A0092B-C50C-407E-A947-70E740481C1C}">
                <a14:useLocalDpi xmlns:a14="http://schemas.microsoft.com/office/drawing/2010/main" val="0"/>
              </a:ext>
            </a:extLst>
          </a:blip>
          <a:srcRect l="50000" t="9804" r="6805" b="18626"/>
          <a:stretch>
            <a:fillRect/>
          </a:stretch>
        </p:blipFill>
        <p:spPr bwMode="auto">
          <a:xfrm>
            <a:off x="5181600" y="1524000"/>
            <a:ext cx="3451225"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213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979"/>
            <a:ext cx="7772400" cy="1143000"/>
          </a:xfrm>
        </p:spPr>
        <p:txBody>
          <a:bodyPr>
            <a:normAutofit fontScale="90000"/>
          </a:bodyPr>
          <a:lstStyle/>
          <a:p>
            <a:pPr eaLnBrk="1" fontAlgn="auto" hangingPunct="1">
              <a:spcAft>
                <a:spcPts val="0"/>
              </a:spcAft>
              <a:defRPr/>
            </a:pPr>
            <a:r>
              <a:rPr lang="en-US" dirty="0" smtClean="0">
                <a:ea typeface="+mj-ea"/>
              </a:rPr>
              <a:t>Structural adjustments and Washington Consensus </a:t>
            </a:r>
            <a:br>
              <a:rPr lang="en-US" dirty="0" smtClean="0">
                <a:ea typeface="+mj-ea"/>
              </a:rPr>
            </a:br>
            <a:r>
              <a:rPr lang="en-US" sz="3100" dirty="0" smtClean="0">
                <a:ea typeface="+mj-ea"/>
              </a:rPr>
              <a:t>(also known as Neoliberal Reform)</a:t>
            </a:r>
            <a:endParaRPr lang="en-US" sz="3100" dirty="0">
              <a:ea typeface="+mj-ea"/>
            </a:endParaRPr>
          </a:p>
        </p:txBody>
      </p:sp>
      <p:sp>
        <p:nvSpPr>
          <p:cNvPr id="11267" name="Content Placeholder 2"/>
          <p:cNvSpPr>
            <a:spLocks noGrp="1"/>
          </p:cNvSpPr>
          <p:nvPr>
            <p:ph sz="quarter" idx="1"/>
          </p:nvPr>
        </p:nvSpPr>
        <p:spPr>
          <a:xfrm>
            <a:off x="914400" y="1782763"/>
            <a:ext cx="7543800" cy="4572000"/>
          </a:xfrm>
        </p:spPr>
        <p:txBody>
          <a:bodyPr>
            <a:normAutofit fontScale="85000" lnSpcReduction="10000"/>
          </a:bodyPr>
          <a:lstStyle/>
          <a:p>
            <a:pPr eaLnBrk="1" hangingPunct="1"/>
            <a:r>
              <a:rPr lang="en-US" sz="2800" dirty="0" smtClean="0">
                <a:latin typeface="Perpetua" charset="0"/>
              </a:rPr>
              <a:t>Aid formula had failed, a Debt crisis was on hand</a:t>
            </a:r>
          </a:p>
          <a:p>
            <a:pPr eaLnBrk="1" hangingPunct="1"/>
            <a:r>
              <a:rPr lang="en-US" sz="2800" dirty="0" smtClean="0">
                <a:latin typeface="Perpetua" charset="0"/>
              </a:rPr>
              <a:t>Neoliberal view: Governments were the cause of this failure and had to get out of the way </a:t>
            </a:r>
          </a:p>
          <a:p>
            <a:pPr eaLnBrk="1" hangingPunct="1"/>
            <a:r>
              <a:rPr lang="en-US" sz="2800" dirty="0" smtClean="0">
                <a:latin typeface="Perpetua" charset="0"/>
              </a:rPr>
              <a:t>Reagan</a:t>
            </a:r>
            <a:r>
              <a:rPr lang="en-US" sz="2800" dirty="0">
                <a:latin typeface="Perpetua" charset="0"/>
              </a:rPr>
              <a:t>-Thatcher Era (1980-96) – looking beyond the lack of physical </a:t>
            </a:r>
            <a:r>
              <a:rPr lang="en-US" sz="2800" dirty="0" smtClean="0">
                <a:latin typeface="Perpetua" charset="0"/>
              </a:rPr>
              <a:t>capital to policy reform</a:t>
            </a:r>
            <a:endParaRPr lang="en-US" sz="2800" dirty="0">
              <a:latin typeface="Perpetua" charset="0"/>
            </a:endParaRPr>
          </a:p>
          <a:p>
            <a:pPr eaLnBrk="1" hangingPunct="1"/>
            <a:r>
              <a:rPr lang="en-US" sz="2800" dirty="0">
                <a:latin typeface="Perpetua" charset="0"/>
              </a:rPr>
              <a:t>The Washington Consensus: a packet of policy reforms emphasizing </a:t>
            </a:r>
            <a:r>
              <a:rPr lang="en-US" sz="2800" dirty="0" smtClean="0">
                <a:latin typeface="Perpetua" charset="0"/>
              </a:rPr>
              <a:t>privatization</a:t>
            </a:r>
            <a:r>
              <a:rPr lang="en-US" sz="2800" dirty="0">
                <a:latin typeface="Perpetua" charset="0"/>
              </a:rPr>
              <a:t>, trade liberalization</a:t>
            </a:r>
          </a:p>
          <a:p>
            <a:pPr eaLnBrk="1" hangingPunct="1"/>
            <a:r>
              <a:rPr lang="en-US" sz="2800" dirty="0">
                <a:latin typeface="Perpetua" charset="0"/>
              </a:rPr>
              <a:t>Applied through </a:t>
            </a:r>
            <a:r>
              <a:rPr lang="en-US" sz="2800" dirty="0" smtClean="0">
                <a:latin typeface="Perpetua" charset="0"/>
              </a:rPr>
              <a:t>‘structural adjustment’ </a:t>
            </a:r>
            <a:r>
              <a:rPr lang="en-US" sz="2800" dirty="0">
                <a:latin typeface="Perpetua" charset="0"/>
              </a:rPr>
              <a:t>– aid tied to this set of policy reforms principally to remove the obstructions of national government on free competition in markets</a:t>
            </a:r>
          </a:p>
          <a:p>
            <a:pPr eaLnBrk="1" hangingPunct="1"/>
            <a:r>
              <a:rPr lang="en-US" sz="2800" b="1" dirty="0">
                <a:latin typeface="Perpetua" charset="0"/>
              </a:rPr>
              <a:t>Criticism</a:t>
            </a:r>
          </a:p>
          <a:p>
            <a:pPr eaLnBrk="1" hangingPunct="1"/>
            <a:r>
              <a:rPr lang="en-US" sz="2800" b="1" dirty="0">
                <a:latin typeface="Perpetua" charset="0"/>
              </a:rPr>
              <a:t>Technology?</a:t>
            </a:r>
          </a:p>
        </p:txBody>
      </p:sp>
    </p:spTree>
    <p:extLst>
      <p:ext uri="{BB962C8B-B14F-4D97-AF65-F5344CB8AC3E}">
        <p14:creationId xmlns:p14="http://schemas.microsoft.com/office/powerpoint/2010/main" val="28934673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609600"/>
            <a:ext cx="7772400" cy="838200"/>
          </a:xfrm>
        </p:spPr>
        <p:txBody>
          <a:bodyPr/>
          <a:lstStyle/>
          <a:p>
            <a:pPr eaLnBrk="1" hangingPunct="1"/>
            <a:r>
              <a:rPr lang="en-US" sz="3600" dirty="0"/>
              <a:t>But something major was missing…</a:t>
            </a:r>
          </a:p>
        </p:txBody>
      </p:sp>
      <p:sp>
        <p:nvSpPr>
          <p:cNvPr id="3" name="Content Placeholder 2"/>
          <p:cNvSpPr>
            <a:spLocks noGrp="1"/>
          </p:cNvSpPr>
          <p:nvPr>
            <p:ph sz="quarter" idx="1"/>
          </p:nvPr>
        </p:nvSpPr>
        <p:spPr>
          <a:xfrm>
            <a:off x="914400" y="1600200"/>
            <a:ext cx="7543800" cy="4572000"/>
          </a:xfrm>
        </p:spPr>
        <p:txBody>
          <a:bodyPr>
            <a:normAutofit/>
          </a:bodyPr>
          <a:lstStyle/>
          <a:p>
            <a:pPr eaLnBrk="1" hangingPunct="1"/>
            <a:r>
              <a:rPr lang="en-US" sz="2400" dirty="0" smtClean="0">
                <a:latin typeface="Adobe Caslon Pro"/>
                <a:cs typeface="Adobe Caslon Pro"/>
              </a:rPr>
              <a:t>Don’t </a:t>
            </a:r>
            <a:r>
              <a:rPr lang="en-US" sz="2400" dirty="0">
                <a:latin typeface="Adobe Caslon Pro"/>
                <a:cs typeface="Adobe Caslon Pro"/>
              </a:rPr>
              <a:t>the national government and related institutions play a role in facilitating economic growth?  </a:t>
            </a:r>
            <a:r>
              <a:rPr lang="en-US" sz="2400" dirty="0" smtClean="0">
                <a:latin typeface="Adobe Caslon Pro"/>
                <a:cs typeface="Adobe Caslon Pro"/>
              </a:rPr>
              <a:t>In education</a:t>
            </a:r>
            <a:r>
              <a:rPr lang="en-US" sz="2400" dirty="0">
                <a:latin typeface="Adobe Caslon Pro"/>
                <a:cs typeface="Adobe Caslon Pro"/>
              </a:rPr>
              <a:t>, health care, enforcement of law and property </a:t>
            </a:r>
            <a:r>
              <a:rPr lang="en-US" sz="2400" dirty="0" smtClean="0">
                <a:latin typeface="Adobe Caslon Pro"/>
                <a:cs typeface="Adobe Caslon Pro"/>
              </a:rPr>
              <a:t>rights?</a:t>
            </a:r>
            <a:endParaRPr lang="en-US" sz="2400" dirty="0">
              <a:latin typeface="Adobe Caslon Pro"/>
              <a:cs typeface="Adobe Caslon Pro"/>
            </a:endParaRPr>
          </a:p>
          <a:p>
            <a:pPr eaLnBrk="1" hangingPunct="1"/>
            <a:r>
              <a:rPr lang="en-US" sz="2400" b="1" dirty="0">
                <a:latin typeface="Adobe Caslon Pro"/>
                <a:cs typeface="Adobe Caslon Pro"/>
              </a:rPr>
              <a:t>The AIDS epidemic</a:t>
            </a:r>
            <a:r>
              <a:rPr lang="en-US" sz="2400" dirty="0">
                <a:latin typeface="Adobe Caslon Pro"/>
                <a:cs typeface="Adobe Caslon Pro"/>
              </a:rPr>
              <a:t> – neoliberal reforms do nothing to confront, contain such a public health emergency</a:t>
            </a:r>
          </a:p>
          <a:p>
            <a:pPr eaLnBrk="1" hangingPunct="1"/>
            <a:r>
              <a:rPr lang="en-US" sz="2400" b="1" dirty="0">
                <a:latin typeface="Adobe Caslon Pro"/>
                <a:cs typeface="Adobe Caslon Pro"/>
              </a:rPr>
              <a:t>Shift towards new institutionalism - </a:t>
            </a:r>
            <a:r>
              <a:rPr lang="en-US" sz="2400" dirty="0">
                <a:latin typeface="Adobe Caslon Pro"/>
                <a:cs typeface="Adobe Caslon Pro"/>
              </a:rPr>
              <a:t>key institutions must be in place for durable economic progress to take place</a:t>
            </a:r>
            <a:endParaRPr lang="en-US" sz="2400" b="1" dirty="0">
              <a:latin typeface="Adobe Caslon Pro"/>
              <a:cs typeface="Adobe Caslon Pro"/>
            </a:endParaRPr>
          </a:p>
        </p:txBody>
      </p:sp>
    </p:spTree>
    <p:extLst>
      <p:ext uri="{BB962C8B-B14F-4D97-AF65-F5344CB8AC3E}">
        <p14:creationId xmlns:p14="http://schemas.microsoft.com/office/powerpoint/2010/main" val="3803050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a:xfrm>
            <a:off x="381000" y="1600200"/>
            <a:ext cx="8229600" cy="4572000"/>
          </a:xfrm>
        </p:spPr>
        <p:txBody>
          <a:bodyPr>
            <a:normAutofit lnSpcReduction="10000"/>
          </a:bodyPr>
          <a:lstStyle/>
          <a:p>
            <a:r>
              <a:rPr lang="en-US" sz="2400" b="1" dirty="0" smtClean="0">
                <a:latin typeface="Adobe Caslon Pro"/>
                <a:cs typeface="Adobe Caslon Pro"/>
              </a:rPr>
              <a:t>Aid regime </a:t>
            </a:r>
            <a:r>
              <a:rPr lang="en-US" sz="2400" dirty="0" smtClean="0">
                <a:latin typeface="Adobe Caslon Pro"/>
                <a:cs typeface="Adobe Caslon Pro"/>
              </a:rPr>
              <a:t>(</a:t>
            </a:r>
            <a:r>
              <a:rPr lang="en-US" sz="2400" dirty="0">
                <a:latin typeface="Adobe Caslon Pro"/>
                <a:cs typeface="Adobe Caslon Pro"/>
              </a:rPr>
              <a:t>1950s-60s</a:t>
            </a:r>
            <a:r>
              <a:rPr lang="en-US" sz="2400" dirty="0" smtClean="0">
                <a:latin typeface="Adobe Caslon Pro"/>
                <a:cs typeface="Adobe Caslon Pro"/>
              </a:rPr>
              <a:t>) </a:t>
            </a:r>
            <a:r>
              <a:rPr lang="en-US" sz="2400" dirty="0">
                <a:latin typeface="Adobe Caslon Pro"/>
                <a:cs typeface="Adobe Caslon Pro"/>
              </a:rPr>
              <a:t>based on neoclassical theory of economic </a:t>
            </a:r>
            <a:r>
              <a:rPr lang="en-US" sz="2400" dirty="0" smtClean="0">
                <a:latin typeface="Adobe Caslon Pro"/>
                <a:cs typeface="Adobe Caslon Pro"/>
              </a:rPr>
              <a:t>growth = aid </a:t>
            </a:r>
            <a:r>
              <a:rPr lang="en-US" sz="2400" dirty="0">
                <a:latin typeface="Adobe Caslon Pro"/>
                <a:cs typeface="Adobe Caslon Pro"/>
              </a:rPr>
              <a:t>for investment, capital for </a:t>
            </a:r>
            <a:r>
              <a:rPr lang="en-US" sz="2400" dirty="0" smtClean="0">
                <a:latin typeface="Adobe Caslon Pro"/>
                <a:cs typeface="Adobe Caslon Pro"/>
              </a:rPr>
              <a:t>industrialization (Revisit in “Thinking Big” lecture next week)</a:t>
            </a:r>
            <a:endParaRPr lang="en-US" sz="2400" dirty="0">
              <a:latin typeface="Adobe Caslon Pro"/>
              <a:cs typeface="Adobe Caslon Pro"/>
            </a:endParaRPr>
          </a:p>
          <a:p>
            <a:pPr eaLnBrk="1" hangingPunct="1"/>
            <a:r>
              <a:rPr lang="en-US" sz="2400" b="1" dirty="0" smtClean="0">
                <a:latin typeface="Adobe Caslon Pro"/>
                <a:cs typeface="Adobe Caslon Pro"/>
              </a:rPr>
              <a:t>Basic needs </a:t>
            </a:r>
            <a:r>
              <a:rPr lang="en-US" sz="2400" dirty="0" smtClean="0">
                <a:latin typeface="Adobe Caslon Pro"/>
                <a:cs typeface="Adobe Caslon Pro"/>
              </a:rPr>
              <a:t>(1970s) = investments to raise the productivity of the poor</a:t>
            </a:r>
          </a:p>
          <a:p>
            <a:r>
              <a:rPr lang="en-US" sz="2400" b="1" dirty="0">
                <a:latin typeface="Adobe Caslon Pro"/>
                <a:cs typeface="Adobe Caslon Pro"/>
              </a:rPr>
              <a:t>Structural Adjustment</a:t>
            </a:r>
            <a:r>
              <a:rPr lang="en-US" sz="2400" dirty="0">
                <a:latin typeface="Adobe Caslon Pro"/>
                <a:cs typeface="Adobe Caslon Pro"/>
              </a:rPr>
              <a:t> </a:t>
            </a:r>
            <a:r>
              <a:rPr lang="en-US" sz="2400" b="1" dirty="0" smtClean="0">
                <a:latin typeface="Adobe Caslon Pro"/>
                <a:cs typeface="Adobe Caslon Pro"/>
              </a:rPr>
              <a:t>and</a:t>
            </a:r>
            <a:r>
              <a:rPr lang="en-US" sz="2400" dirty="0" smtClean="0">
                <a:latin typeface="Adobe Caslon Pro"/>
                <a:cs typeface="Adobe Caslon Pro"/>
              </a:rPr>
              <a:t> </a:t>
            </a:r>
            <a:r>
              <a:rPr lang="en-US" sz="2400" b="1" dirty="0">
                <a:latin typeface="Adobe Caslon Pro"/>
                <a:cs typeface="Adobe Caslon Pro"/>
              </a:rPr>
              <a:t>t</a:t>
            </a:r>
            <a:r>
              <a:rPr lang="en-US" sz="2400" b="1" dirty="0" smtClean="0">
                <a:latin typeface="Adobe Caslon Pro"/>
                <a:cs typeface="Adobe Caslon Pro"/>
              </a:rPr>
              <a:t>he </a:t>
            </a:r>
            <a:r>
              <a:rPr lang="en-US" sz="2400" b="1" dirty="0">
                <a:latin typeface="Adobe Caslon Pro"/>
                <a:cs typeface="Adobe Caslon Pro"/>
              </a:rPr>
              <a:t>Washington Consensus </a:t>
            </a:r>
            <a:r>
              <a:rPr lang="en-US" sz="2400" b="1" dirty="0" smtClean="0">
                <a:latin typeface="Adobe Caslon Pro"/>
                <a:cs typeface="Adobe Caslon Pro"/>
              </a:rPr>
              <a:t> </a:t>
            </a:r>
            <a:r>
              <a:rPr lang="en-US" sz="2400" dirty="0" smtClean="0">
                <a:latin typeface="Adobe Caslon Pro"/>
                <a:cs typeface="Adobe Caslon Pro"/>
              </a:rPr>
              <a:t>(1980s and 1990s) </a:t>
            </a:r>
            <a:r>
              <a:rPr lang="en-US" sz="2400" dirty="0">
                <a:latin typeface="Adobe Caslon Pro"/>
                <a:cs typeface="Adobe Caslon Pro"/>
              </a:rPr>
              <a:t>= aid tied to policy changes, liberalization, reduction of government, opening up to global trade</a:t>
            </a:r>
          </a:p>
          <a:p>
            <a:pPr eaLnBrk="1" hangingPunct="1"/>
            <a:r>
              <a:rPr lang="en-US" sz="2400" b="1" dirty="0">
                <a:latin typeface="Adobe Caslon Pro"/>
                <a:cs typeface="Adobe Caslon Pro"/>
              </a:rPr>
              <a:t>New institutionalism</a:t>
            </a:r>
            <a:r>
              <a:rPr lang="en-US" sz="2400" dirty="0">
                <a:latin typeface="Adobe Caslon Pro"/>
                <a:cs typeface="Adobe Caslon Pro"/>
              </a:rPr>
              <a:t> (post 1990s) = the government matters after all – social welfare role, to ensure functioning markets and to provide health/education thus keeping the labor force productive</a:t>
            </a:r>
          </a:p>
        </p:txBody>
      </p:sp>
      <p:sp>
        <p:nvSpPr>
          <p:cNvPr id="10243" name="Title 1"/>
          <p:cNvSpPr>
            <a:spLocks noGrp="1"/>
          </p:cNvSpPr>
          <p:nvPr>
            <p:ph type="title"/>
          </p:nvPr>
        </p:nvSpPr>
        <p:spPr>
          <a:xfrm>
            <a:off x="304800" y="381000"/>
            <a:ext cx="8610600" cy="1143000"/>
          </a:xfrm>
        </p:spPr>
        <p:txBody>
          <a:bodyPr>
            <a:normAutofit fontScale="90000"/>
          </a:bodyPr>
          <a:lstStyle/>
          <a:p>
            <a:r>
              <a:rPr lang="en-US" dirty="0" smtClean="0"/>
              <a:t>Dominant Models and </a:t>
            </a:r>
            <a:br>
              <a:rPr lang="en-US" dirty="0" smtClean="0"/>
            </a:br>
            <a:r>
              <a:rPr lang="en-US" dirty="0" smtClean="0"/>
              <a:t>Visions of Development</a:t>
            </a:r>
            <a:endParaRPr lang="en-US" i="1" dirty="0">
              <a:latin typeface="Franklin Gothic Book" charset="0"/>
            </a:endParaRPr>
          </a:p>
        </p:txBody>
      </p:sp>
    </p:spTree>
    <p:extLst>
      <p:ext uri="{BB962C8B-B14F-4D97-AF65-F5344CB8AC3E}">
        <p14:creationId xmlns:p14="http://schemas.microsoft.com/office/powerpoint/2010/main" val="11335637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Only Models of Development?</a:t>
            </a:r>
            <a:endParaRPr lang="en-US" dirty="0"/>
          </a:p>
        </p:txBody>
      </p:sp>
      <p:sp>
        <p:nvSpPr>
          <p:cNvPr id="3" name="Content Placeholder 2"/>
          <p:cNvSpPr>
            <a:spLocks noGrp="1"/>
          </p:cNvSpPr>
          <p:nvPr>
            <p:ph idx="1"/>
          </p:nvPr>
        </p:nvSpPr>
        <p:spPr>
          <a:xfrm>
            <a:off x="457200" y="1560516"/>
            <a:ext cx="8229600" cy="4525963"/>
          </a:xfrm>
          <a:ln>
            <a:noFill/>
          </a:ln>
        </p:spPr>
        <p:txBody>
          <a:bodyPr/>
          <a:lstStyle/>
          <a:p>
            <a:pPr marL="0" indent="0">
              <a:buNone/>
            </a:pPr>
            <a:endParaRPr lang="en-US" dirty="0"/>
          </a:p>
        </p:txBody>
      </p:sp>
      <p:cxnSp>
        <p:nvCxnSpPr>
          <p:cNvPr id="5" name="Straight Arrow Connector 4"/>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7" name="TextBox 6"/>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8" name="TextBox 7"/>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9" name="TextBox 8"/>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10" name="TextBox 9"/>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11" name="TextBox 10"/>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12" name="TextBox 11"/>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13" name="TextBox 12"/>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14" name="TextBox 13"/>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16" name="TextBox 15"/>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Tree>
    <p:extLst>
      <p:ext uri="{BB962C8B-B14F-4D97-AF65-F5344CB8AC3E}">
        <p14:creationId xmlns:p14="http://schemas.microsoft.com/office/powerpoint/2010/main" val="20328799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55633" y="292122"/>
            <a:ext cx="7772400" cy="1143000"/>
          </a:xfrm>
        </p:spPr>
        <p:txBody>
          <a:bodyPr>
            <a:noAutofit/>
          </a:bodyPr>
          <a:lstStyle/>
          <a:p>
            <a:pPr eaLnBrk="1" hangingPunct="1"/>
            <a:r>
              <a:rPr lang="en-US" sz="4000" dirty="0"/>
              <a:t>Rethinking Development:</a:t>
            </a:r>
            <a:br>
              <a:rPr lang="en-US" sz="4000" dirty="0"/>
            </a:br>
            <a:r>
              <a:rPr lang="en-US" sz="4000" dirty="0"/>
              <a:t>two major </a:t>
            </a:r>
            <a:r>
              <a:rPr lang="en-US" sz="4000" dirty="0" smtClean="0"/>
              <a:t>paradigms*</a:t>
            </a:r>
            <a:endParaRPr lang="en-US" sz="4000" dirty="0"/>
          </a:p>
        </p:txBody>
      </p:sp>
      <p:sp>
        <p:nvSpPr>
          <p:cNvPr id="3" name="Content Placeholder 2"/>
          <p:cNvSpPr>
            <a:spLocks noGrp="1"/>
          </p:cNvSpPr>
          <p:nvPr>
            <p:ph sz="quarter" idx="1"/>
          </p:nvPr>
        </p:nvSpPr>
        <p:spPr>
          <a:xfrm>
            <a:off x="138922" y="1454964"/>
            <a:ext cx="8871119" cy="5403035"/>
          </a:xfrm>
        </p:spPr>
        <p:txBody>
          <a:bodyPr>
            <a:normAutofit fontScale="55000" lnSpcReduction="20000"/>
          </a:bodyPr>
          <a:lstStyle/>
          <a:p>
            <a:pPr eaLnBrk="1" hangingPunct="1"/>
            <a:endParaRPr lang="en-US" sz="4400" u="sng" dirty="0" smtClean="0">
              <a:latin typeface="Adobe Caslon Pro"/>
              <a:cs typeface="Adobe Caslon Pro"/>
            </a:endParaRPr>
          </a:p>
          <a:p>
            <a:pPr eaLnBrk="1" hangingPunct="1"/>
            <a:r>
              <a:rPr lang="en-US" sz="4400" u="sng" dirty="0" smtClean="0">
                <a:latin typeface="Adobe Caslon Pro"/>
                <a:cs typeface="Adobe Caslon Pro"/>
              </a:rPr>
              <a:t>Neoclassical Economics</a:t>
            </a:r>
            <a:r>
              <a:rPr lang="en-US" sz="4400" dirty="0" smtClean="0">
                <a:latin typeface="Adobe Caslon Pro"/>
                <a:cs typeface="Adobe Caslon Pro"/>
              </a:rPr>
              <a:t> &amp; </a:t>
            </a:r>
            <a:r>
              <a:rPr lang="en-US" sz="4400" b="1" dirty="0" smtClean="0">
                <a:latin typeface="Adobe Caslon Pro"/>
                <a:cs typeface="Adobe Caslon Pro"/>
              </a:rPr>
              <a:t>Modernization Theory</a:t>
            </a:r>
            <a:endParaRPr lang="en-US" sz="4400" dirty="0" smtClean="0">
              <a:latin typeface="Adobe Caslon Pro"/>
              <a:cs typeface="Adobe Caslon Pro"/>
            </a:endParaRPr>
          </a:p>
          <a:p>
            <a:pPr lvl="1"/>
            <a:r>
              <a:rPr lang="en-US" sz="4000" dirty="0">
                <a:latin typeface="Adobe Caslon Pro"/>
                <a:cs typeface="Adobe Caslon Pro"/>
              </a:rPr>
              <a:t>Linear path to modern model of the West (capitalist industrialization + liberal democracy</a:t>
            </a:r>
            <a:r>
              <a:rPr lang="en-US" sz="4000" dirty="0" smtClean="0">
                <a:latin typeface="Adobe Caslon Pro"/>
                <a:cs typeface="Adobe Caslon Pro"/>
              </a:rPr>
              <a:t>)</a:t>
            </a:r>
            <a:endParaRPr lang="en-US" sz="4000" dirty="0">
              <a:latin typeface="Adobe Caslon Pro"/>
              <a:cs typeface="Adobe Caslon Pro"/>
            </a:endParaRPr>
          </a:p>
          <a:p>
            <a:pPr lvl="1"/>
            <a:r>
              <a:rPr lang="en-US" sz="4000" dirty="0">
                <a:latin typeface="Adobe Caslon Pro"/>
                <a:cs typeface="Adobe Caslon Pro"/>
              </a:rPr>
              <a:t>Technology</a:t>
            </a:r>
            <a:r>
              <a:rPr lang="ja-JP" altLang="en-US" sz="4000" dirty="0">
                <a:latin typeface="Adobe Caslon Pro"/>
                <a:cs typeface="Adobe Caslon Pro"/>
              </a:rPr>
              <a:t>’</a:t>
            </a:r>
            <a:r>
              <a:rPr lang="en-US" sz="4000" dirty="0">
                <a:latin typeface="Adobe Caslon Pro"/>
                <a:cs typeface="Adobe Caslon Pro"/>
              </a:rPr>
              <a:t>s Role:  Push to change from simple and traditional techniques to the application of scientific knowledge</a:t>
            </a:r>
            <a:r>
              <a:rPr lang="en-US" sz="4000" dirty="0" smtClean="0">
                <a:latin typeface="Adobe Caslon Pro"/>
                <a:cs typeface="Adobe Caslon Pro"/>
              </a:rPr>
              <a:t>.</a:t>
            </a:r>
          </a:p>
          <a:p>
            <a:pPr lvl="1"/>
            <a:endParaRPr lang="en-US" sz="4000" dirty="0">
              <a:latin typeface="Adobe Caslon Pro"/>
              <a:cs typeface="Adobe Caslon Pro"/>
            </a:endParaRPr>
          </a:p>
          <a:p>
            <a:pPr eaLnBrk="1" hangingPunct="1"/>
            <a:r>
              <a:rPr lang="en-US" sz="4400" u="sng" dirty="0">
                <a:latin typeface="Adobe Caslon Pro"/>
                <a:cs typeface="Adobe Caslon Pro"/>
              </a:rPr>
              <a:t>Marxist Economics </a:t>
            </a:r>
            <a:r>
              <a:rPr lang="en-US" sz="4400" dirty="0">
                <a:latin typeface="Adobe Caslon Pro"/>
                <a:cs typeface="Adobe Caslon Pro"/>
              </a:rPr>
              <a:t>&amp; </a:t>
            </a:r>
            <a:r>
              <a:rPr lang="en-US" sz="4400" b="1" dirty="0">
                <a:latin typeface="Adobe Caslon Pro"/>
                <a:cs typeface="Adobe Caslon Pro"/>
              </a:rPr>
              <a:t>Dependency Theory</a:t>
            </a:r>
          </a:p>
          <a:p>
            <a:pPr lvl="1"/>
            <a:r>
              <a:rPr lang="en-US" sz="4000" dirty="0" smtClean="0">
                <a:latin typeface="Adobe Caslon Pro"/>
                <a:cs typeface="Adobe Caslon Pro"/>
              </a:rPr>
              <a:t>Growth </a:t>
            </a:r>
            <a:r>
              <a:rPr lang="en-US" sz="4000" dirty="0">
                <a:latin typeface="Adobe Caslon Pro"/>
                <a:cs typeface="Adobe Caslon Pro"/>
              </a:rPr>
              <a:t>of developed world only possible at the expense of developing regions.  Aid is exploitative and paternalistic.  Inequalities intensify.  The imperialist project continued</a:t>
            </a:r>
            <a:r>
              <a:rPr lang="en-US" sz="4000" dirty="0" smtClean="0">
                <a:latin typeface="Adobe Caslon Pro"/>
                <a:cs typeface="Adobe Caslon Pro"/>
              </a:rPr>
              <a:t>.</a:t>
            </a:r>
            <a:endParaRPr lang="en-US" sz="4000" dirty="0">
              <a:latin typeface="Adobe Caslon Pro"/>
              <a:cs typeface="Adobe Caslon Pro"/>
            </a:endParaRPr>
          </a:p>
          <a:p>
            <a:pPr lvl="1"/>
            <a:r>
              <a:rPr lang="en-US" sz="4000" dirty="0" smtClean="0">
                <a:latin typeface="Adobe Caslon Pro"/>
                <a:cs typeface="Adobe Caslon Pro"/>
              </a:rPr>
              <a:t>Technology's </a:t>
            </a:r>
            <a:r>
              <a:rPr lang="en-US" sz="4000" dirty="0">
                <a:latin typeface="Adobe Caslon Pro"/>
                <a:cs typeface="Adobe Caslon Pro"/>
              </a:rPr>
              <a:t>Role:  Expanding the market for Western innovations – industrial equipment, fertilizers and pesticides, etc</a:t>
            </a:r>
            <a:r>
              <a:rPr lang="en-US" sz="4000" dirty="0" smtClean="0">
                <a:latin typeface="Adobe Caslon Pro"/>
                <a:cs typeface="Adobe Caslon Pro"/>
              </a:rPr>
              <a:t>.</a:t>
            </a:r>
          </a:p>
          <a:p>
            <a:pPr marL="457200" lvl="1" indent="0">
              <a:buNone/>
            </a:pPr>
            <a:endParaRPr lang="en-US" sz="3400" dirty="0">
              <a:latin typeface="Adobe Caslon Pro"/>
              <a:cs typeface="Adobe Caslon Pro"/>
            </a:endParaRPr>
          </a:p>
          <a:p>
            <a:pPr marL="457200" lvl="1" indent="0" algn="r">
              <a:buNone/>
            </a:pPr>
            <a:r>
              <a:rPr lang="en-US" sz="2600" dirty="0" smtClean="0">
                <a:latin typeface="Adobe Caslon Pro"/>
                <a:cs typeface="Adobe Caslon Pro"/>
              </a:rPr>
              <a:t>*Read </a:t>
            </a:r>
            <a:r>
              <a:rPr lang="en-US" sz="2600" dirty="0">
                <a:latin typeface="Adobe Caslon Pro"/>
                <a:cs typeface="Adobe Caslon Pro"/>
              </a:rPr>
              <a:t>T</a:t>
            </a:r>
            <a:r>
              <a:rPr lang="en-US" sz="2600" dirty="0" smtClean="0">
                <a:latin typeface="Adobe Caslon Pro"/>
                <a:cs typeface="Adobe Caslon Pro"/>
              </a:rPr>
              <a:t>homas (2000) for more on differences between the two </a:t>
            </a:r>
          </a:p>
          <a:p>
            <a:pPr marL="457200" lvl="1" indent="0" algn="r">
              <a:buNone/>
            </a:pPr>
            <a:r>
              <a:rPr lang="en-US" sz="2600" dirty="0" err="1" smtClean="0">
                <a:latin typeface="Adobe Caslon Pro"/>
                <a:cs typeface="Adobe Caslon Pro"/>
              </a:rPr>
              <a:t>Rostow</a:t>
            </a:r>
            <a:r>
              <a:rPr lang="en-US" sz="2600" dirty="0" smtClean="0">
                <a:latin typeface="Adobe Caslon Pro"/>
                <a:cs typeface="Adobe Caslon Pro"/>
              </a:rPr>
              <a:t> (1960) and Easterly (2002) for rise and decline of development economics and Modernization theory </a:t>
            </a:r>
          </a:p>
          <a:p>
            <a:pPr marL="457200" lvl="1" indent="0" algn="r">
              <a:buNone/>
            </a:pPr>
            <a:r>
              <a:rPr lang="en-US" sz="2600" dirty="0" smtClean="0">
                <a:latin typeface="Adobe Caslon Pro"/>
                <a:cs typeface="Adobe Caslon Pro"/>
              </a:rPr>
              <a:t>Frank (1966) for Dependency Theory</a:t>
            </a:r>
            <a:endParaRPr lang="en-US" sz="2600" dirty="0">
              <a:latin typeface="Adobe Caslon Pro"/>
              <a:cs typeface="Adobe Caslon Pro"/>
            </a:endParaRPr>
          </a:p>
        </p:txBody>
      </p:sp>
    </p:spTree>
    <p:extLst>
      <p:ext uri="{BB962C8B-B14F-4D97-AF65-F5344CB8AC3E}">
        <p14:creationId xmlns:p14="http://schemas.microsoft.com/office/powerpoint/2010/main" val="42661372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Outline for Today</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spcAft>
                <a:spcPts val="600"/>
              </a:spcAft>
            </a:pPr>
            <a:r>
              <a:rPr lang="en-US" sz="2400" dirty="0" smtClean="0">
                <a:latin typeface="Adobe Caslon Pro"/>
                <a:cs typeface="Adobe Caslon Pro"/>
              </a:rPr>
              <a:t>Due: Reading Response #1</a:t>
            </a:r>
          </a:p>
          <a:p>
            <a:pPr>
              <a:spcAft>
                <a:spcPts val="600"/>
              </a:spcAft>
            </a:pPr>
            <a:r>
              <a:rPr lang="en-US" sz="2400" dirty="0" smtClean="0">
                <a:latin typeface="Adobe Caslon Pro"/>
                <a:cs typeface="Adobe Caslon Pro"/>
              </a:rPr>
              <a:t>Technology &amp; Poverty: Photo Exercise</a:t>
            </a:r>
          </a:p>
          <a:p>
            <a:pPr>
              <a:spcAft>
                <a:spcPts val="600"/>
              </a:spcAft>
            </a:pPr>
            <a:r>
              <a:rPr lang="en-US" sz="2400" dirty="0" smtClean="0">
                <a:latin typeface="Adobe Caslon Pro"/>
                <a:cs typeface="Adobe Caslon Pro"/>
              </a:rPr>
              <a:t>Technology</a:t>
            </a:r>
          </a:p>
          <a:p>
            <a:pPr marL="0" indent="0">
              <a:spcAft>
                <a:spcPts val="600"/>
              </a:spcAft>
              <a:buNone/>
            </a:pPr>
            <a:r>
              <a:rPr lang="en-US" sz="2400" dirty="0" smtClean="0">
                <a:latin typeface="Adobe Caslon Pro"/>
                <a:cs typeface="Adobe Caslon Pro"/>
              </a:rPr>
              <a:t>		Break</a:t>
            </a:r>
          </a:p>
          <a:p>
            <a:pPr>
              <a:spcAft>
                <a:spcPts val="600"/>
              </a:spcAft>
            </a:pPr>
            <a:r>
              <a:rPr lang="en-US" sz="2400" dirty="0" smtClean="0">
                <a:latin typeface="Adobe Caslon Pro"/>
                <a:cs typeface="Adobe Caslon Pro"/>
              </a:rPr>
              <a:t>Development</a:t>
            </a:r>
          </a:p>
          <a:p>
            <a:pPr>
              <a:spcAft>
                <a:spcPts val="600"/>
              </a:spcAft>
            </a:pPr>
            <a:r>
              <a:rPr lang="en-US" sz="2400" dirty="0" smtClean="0">
                <a:latin typeface="Adobe Caslon Pro"/>
                <a:cs typeface="Adobe Caslon Pro"/>
              </a:rPr>
              <a:t>Case Study: The Green Revolution</a:t>
            </a:r>
            <a:endParaRPr lang="en-US" sz="2400" dirty="0">
              <a:latin typeface="Adobe Caslon Pro"/>
              <a:cs typeface="Adobe Caslon Pro"/>
            </a:endParaRPr>
          </a:p>
          <a:p>
            <a:pPr>
              <a:spcAft>
                <a:spcPts val="600"/>
              </a:spcAft>
            </a:pPr>
            <a:r>
              <a:rPr lang="en-US" sz="2400" dirty="0" smtClean="0">
                <a:latin typeface="Adobe Caslon Pro"/>
                <a:cs typeface="Adobe Caslon Pro"/>
              </a:rPr>
              <a:t>Tuesday’s Lecture</a:t>
            </a:r>
          </a:p>
        </p:txBody>
      </p:sp>
    </p:spTree>
    <p:extLst>
      <p:ext uri="{BB962C8B-B14F-4D97-AF65-F5344CB8AC3E}">
        <p14:creationId xmlns:p14="http://schemas.microsoft.com/office/powerpoint/2010/main" val="30992739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
          </p:nvPr>
        </p:nvSpPr>
        <p:spPr>
          <a:xfrm>
            <a:off x="381000" y="1600200"/>
            <a:ext cx="8229600" cy="4572000"/>
          </a:xfrm>
        </p:spPr>
        <p:txBody>
          <a:bodyPr>
            <a:normAutofit/>
          </a:bodyPr>
          <a:lstStyle/>
          <a:p>
            <a:r>
              <a:rPr lang="en-US" sz="2400" b="1" dirty="0">
                <a:latin typeface="Adobe Caslon Pro"/>
                <a:cs typeface="Adobe Caslon Pro"/>
              </a:rPr>
              <a:t>Capabilities Approach = </a:t>
            </a:r>
            <a:r>
              <a:rPr lang="en-US" sz="2400" dirty="0">
                <a:latin typeface="Adobe Caslon Pro"/>
                <a:cs typeface="Adobe Caslon Pro"/>
              </a:rPr>
              <a:t>change in per capita GDP is not development; development is the generation of political, economic, social freedoms (Revisit </a:t>
            </a:r>
            <a:r>
              <a:rPr lang="en-US" sz="2400" dirty="0" err="1">
                <a:latin typeface="Adobe Caslon Pro"/>
                <a:cs typeface="Adobe Caslon Pro"/>
              </a:rPr>
              <a:t>Sen’s</a:t>
            </a:r>
            <a:r>
              <a:rPr lang="en-US" sz="2400" dirty="0">
                <a:latin typeface="Adobe Caslon Pro"/>
                <a:cs typeface="Adobe Caslon Pro"/>
              </a:rPr>
              <a:t> capabilities approach in last lecture)</a:t>
            </a:r>
          </a:p>
          <a:p>
            <a:pPr eaLnBrk="1" hangingPunct="1"/>
            <a:r>
              <a:rPr lang="en-US" sz="2400" b="1" dirty="0" smtClean="0">
                <a:latin typeface="Adobe Caslon Pro"/>
                <a:cs typeface="Adobe Caslon Pro"/>
              </a:rPr>
              <a:t>Sustainable </a:t>
            </a:r>
            <a:r>
              <a:rPr lang="en-US" sz="2400" b="1" dirty="0">
                <a:latin typeface="Adobe Caslon Pro"/>
                <a:cs typeface="Adobe Caslon Pro"/>
              </a:rPr>
              <a:t>Development </a:t>
            </a:r>
            <a:r>
              <a:rPr lang="en-US" sz="2400" dirty="0">
                <a:latin typeface="Adobe Caslon Pro"/>
                <a:cs typeface="Adobe Caslon Pro"/>
              </a:rPr>
              <a:t>(late 1980s) = growth but with more careful resource management and environmental preservation  to ensure long-term continuation </a:t>
            </a:r>
            <a:r>
              <a:rPr lang="en-US" sz="2400" dirty="0" smtClean="0">
                <a:latin typeface="Adobe Caslon Pro"/>
                <a:cs typeface="Adobe Caslon Pro"/>
              </a:rPr>
              <a:t>[</a:t>
            </a:r>
            <a:r>
              <a:rPr lang="en-US" sz="2400" dirty="0" err="1" smtClean="0">
                <a:latin typeface="Adobe Caslon Pro"/>
                <a:cs typeface="Adobe Caslon Pro"/>
              </a:rPr>
              <a:t>Bruntland</a:t>
            </a:r>
            <a:r>
              <a:rPr lang="en-US" sz="2400" dirty="0" smtClean="0">
                <a:latin typeface="Adobe Caslon Pro"/>
                <a:cs typeface="Adobe Caslon Pro"/>
              </a:rPr>
              <a:t> </a:t>
            </a:r>
            <a:r>
              <a:rPr lang="en-US" sz="2400" dirty="0">
                <a:latin typeface="Adobe Caslon Pro"/>
                <a:cs typeface="Adobe Caslon Pro"/>
              </a:rPr>
              <a:t>report] </a:t>
            </a:r>
            <a:r>
              <a:rPr lang="en-US" sz="2400" dirty="0" smtClean="0">
                <a:latin typeface="Adobe Caslon Pro"/>
                <a:cs typeface="Adobe Caslon Pro"/>
              </a:rPr>
              <a:t>(Revisit in “Thinking Small” lecture)</a:t>
            </a:r>
            <a:endParaRPr lang="en-US" sz="2400" dirty="0">
              <a:latin typeface="Adobe Caslon Pro"/>
              <a:cs typeface="Adobe Caslon Pro"/>
            </a:endParaRPr>
          </a:p>
          <a:p>
            <a:r>
              <a:rPr lang="en-US" sz="2400" b="1" dirty="0" smtClean="0">
                <a:latin typeface="Adobe Caslon Pro"/>
                <a:cs typeface="Adobe Caslon Pro"/>
              </a:rPr>
              <a:t>UN</a:t>
            </a:r>
            <a:r>
              <a:rPr lang="ja-JP" altLang="en-US" sz="2400" b="1" dirty="0" smtClean="0">
                <a:latin typeface="Adobe Caslon Pro"/>
                <a:cs typeface="Adobe Caslon Pro"/>
              </a:rPr>
              <a:t>’</a:t>
            </a:r>
            <a:r>
              <a:rPr lang="en-US" sz="2400" b="1" dirty="0" smtClean="0">
                <a:latin typeface="Adobe Caslon Pro"/>
                <a:cs typeface="Adobe Caslon Pro"/>
              </a:rPr>
              <a:t>s </a:t>
            </a:r>
            <a:r>
              <a:rPr lang="en-US" sz="2400" b="1" dirty="0">
                <a:latin typeface="Adobe Caslon Pro"/>
                <a:cs typeface="Adobe Caslon Pro"/>
              </a:rPr>
              <a:t>Millennium Development Goals (MDGs) </a:t>
            </a:r>
            <a:r>
              <a:rPr lang="en-US" sz="2400" b="1" dirty="0" smtClean="0">
                <a:latin typeface="Adobe Caslon Pro"/>
                <a:cs typeface="Adobe Caslon Pro"/>
              </a:rPr>
              <a:t>= </a:t>
            </a:r>
            <a:r>
              <a:rPr lang="en-US" sz="2400" dirty="0">
                <a:latin typeface="Adobe Caslon Pro"/>
                <a:cs typeface="Adobe Caslon Pro"/>
              </a:rPr>
              <a:t>aid is tied to targeting and accomplishing MDGs (instead of the policies of the Washington Consensus)</a:t>
            </a:r>
          </a:p>
          <a:p>
            <a:pPr eaLnBrk="1" hangingPunct="1"/>
            <a:endParaRPr lang="en-US" sz="2400" b="1" dirty="0">
              <a:latin typeface="Adobe Caslon Pro"/>
              <a:cs typeface="Adobe Caslon Pro"/>
            </a:endParaRPr>
          </a:p>
        </p:txBody>
      </p:sp>
      <p:sp>
        <p:nvSpPr>
          <p:cNvPr id="11267" name="Title 1"/>
          <p:cNvSpPr>
            <a:spLocks noGrp="1"/>
          </p:cNvSpPr>
          <p:nvPr>
            <p:ph type="title"/>
          </p:nvPr>
        </p:nvSpPr>
        <p:spPr>
          <a:xfrm>
            <a:off x="304800" y="381000"/>
            <a:ext cx="8610600" cy="1143000"/>
          </a:xfrm>
        </p:spPr>
        <p:txBody>
          <a:bodyPr>
            <a:normAutofit fontScale="90000"/>
          </a:bodyPr>
          <a:lstStyle/>
          <a:p>
            <a:r>
              <a:rPr lang="en-US" dirty="0" smtClean="0"/>
              <a:t>Rethinking Development: Multidimensionality</a:t>
            </a:r>
            <a:endParaRPr lang="en-US" i="1" dirty="0">
              <a:latin typeface="Franklin Gothic Book" charset="0"/>
            </a:endParaRPr>
          </a:p>
        </p:txBody>
      </p:sp>
    </p:spTree>
    <p:extLst>
      <p:ext uri="{BB962C8B-B14F-4D97-AF65-F5344CB8AC3E}">
        <p14:creationId xmlns:p14="http://schemas.microsoft.com/office/powerpoint/2010/main" val="27834727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Millennium Development Goals</a:t>
            </a:r>
          </a:p>
        </p:txBody>
      </p:sp>
      <p:sp>
        <p:nvSpPr>
          <p:cNvPr id="16387" name="Content Placeholder 2"/>
          <p:cNvSpPr>
            <a:spLocks noGrp="1"/>
          </p:cNvSpPr>
          <p:nvPr>
            <p:ph sz="quarter" idx="1"/>
          </p:nvPr>
        </p:nvSpPr>
        <p:spPr>
          <a:xfrm>
            <a:off x="914400" y="1447800"/>
            <a:ext cx="7543800" cy="4572000"/>
          </a:xfrm>
        </p:spPr>
        <p:txBody>
          <a:bodyPr/>
          <a:lstStyle/>
          <a:p>
            <a:pPr marL="514350" indent="-514350" eaLnBrk="1" hangingPunct="1">
              <a:buFont typeface="Franklin Gothic Book" charset="0"/>
              <a:buAutoNum type="arabicPeriod"/>
            </a:pPr>
            <a:r>
              <a:rPr lang="en-US" sz="2800" b="1" dirty="0">
                <a:latin typeface="Perpetua" charset="0"/>
              </a:rPr>
              <a:t>End Poverty and Hunger</a:t>
            </a:r>
          </a:p>
          <a:p>
            <a:pPr marL="514350" indent="-514350" eaLnBrk="1" hangingPunct="1">
              <a:buFont typeface="Franklin Gothic Book" charset="0"/>
              <a:buAutoNum type="arabicPeriod"/>
            </a:pPr>
            <a:r>
              <a:rPr lang="en-US" sz="2800" b="1" dirty="0">
                <a:latin typeface="Perpetua" charset="0"/>
              </a:rPr>
              <a:t>Universal Education</a:t>
            </a:r>
          </a:p>
          <a:p>
            <a:pPr marL="514350" indent="-514350" eaLnBrk="1" hangingPunct="1">
              <a:buFont typeface="Franklin Gothic Book" charset="0"/>
              <a:buAutoNum type="arabicPeriod"/>
            </a:pPr>
            <a:r>
              <a:rPr lang="en-US" sz="2800" b="1" dirty="0">
                <a:latin typeface="Perpetua" charset="0"/>
              </a:rPr>
              <a:t>Gender Equality</a:t>
            </a:r>
          </a:p>
          <a:p>
            <a:pPr marL="514350" indent="-514350" eaLnBrk="1" hangingPunct="1">
              <a:buFont typeface="Franklin Gothic Book" charset="0"/>
              <a:buAutoNum type="arabicPeriod"/>
            </a:pPr>
            <a:r>
              <a:rPr lang="en-US" sz="2800" b="1" dirty="0">
                <a:latin typeface="Perpetua" charset="0"/>
              </a:rPr>
              <a:t>Child Health</a:t>
            </a:r>
          </a:p>
          <a:p>
            <a:pPr marL="514350" indent="-514350" eaLnBrk="1" hangingPunct="1">
              <a:buFont typeface="Franklin Gothic Book" charset="0"/>
              <a:buAutoNum type="arabicPeriod"/>
            </a:pPr>
            <a:r>
              <a:rPr lang="en-US" sz="2800" b="1" dirty="0">
                <a:latin typeface="Perpetua" charset="0"/>
              </a:rPr>
              <a:t>Maternal Health</a:t>
            </a:r>
          </a:p>
          <a:p>
            <a:pPr marL="514350" indent="-514350" eaLnBrk="1" hangingPunct="1">
              <a:buFont typeface="Franklin Gothic Book" charset="0"/>
              <a:buAutoNum type="arabicPeriod"/>
            </a:pPr>
            <a:r>
              <a:rPr lang="en-US" sz="2800" b="1" dirty="0">
                <a:latin typeface="Perpetua" charset="0"/>
              </a:rPr>
              <a:t>Combat HIV/AIDS</a:t>
            </a:r>
          </a:p>
          <a:p>
            <a:pPr marL="514350" indent="-514350" eaLnBrk="1" hangingPunct="1">
              <a:buFont typeface="Franklin Gothic Book" charset="0"/>
              <a:buAutoNum type="arabicPeriod"/>
            </a:pPr>
            <a:r>
              <a:rPr lang="en-US" sz="2800" b="1" dirty="0">
                <a:latin typeface="Perpetua" charset="0"/>
              </a:rPr>
              <a:t>Environmental sustainability</a:t>
            </a:r>
          </a:p>
          <a:p>
            <a:pPr marL="514350" indent="-514350" eaLnBrk="1" hangingPunct="1">
              <a:buFont typeface="Franklin Gothic Book" charset="0"/>
              <a:buAutoNum type="arabicPeriod"/>
            </a:pPr>
            <a:r>
              <a:rPr lang="en-US" sz="2800" b="1" dirty="0">
                <a:latin typeface="Perpetua" charset="0"/>
              </a:rPr>
              <a:t>Global partnership</a:t>
            </a:r>
            <a:endParaRPr lang="en-US" b="1" dirty="0">
              <a:latin typeface="Perpetua" charset="0"/>
            </a:endParaRPr>
          </a:p>
        </p:txBody>
      </p:sp>
    </p:spTree>
    <p:extLst>
      <p:ext uri="{BB962C8B-B14F-4D97-AF65-F5344CB8AC3E}">
        <p14:creationId xmlns:p14="http://schemas.microsoft.com/office/powerpoint/2010/main" val="5421400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381000" y="1371600"/>
            <a:ext cx="8229600" cy="4876800"/>
          </a:xfrm>
        </p:spPr>
        <p:txBody>
          <a:bodyPr>
            <a:normAutofit fontScale="85000" lnSpcReduction="20000"/>
          </a:bodyPr>
          <a:lstStyle/>
          <a:p>
            <a:pPr eaLnBrk="1" hangingPunct="1">
              <a:buFont typeface="Wingdings 2" charset="0"/>
              <a:buNone/>
            </a:pPr>
            <a:r>
              <a:rPr lang="en-US" dirty="0">
                <a:latin typeface="Perpetua" charset="0"/>
              </a:rPr>
              <a:t>Some other ways of </a:t>
            </a:r>
            <a:r>
              <a:rPr lang="en-US" b="1" i="1" dirty="0">
                <a:latin typeface="Perpetua" charset="0"/>
              </a:rPr>
              <a:t>characterizing</a:t>
            </a:r>
            <a:r>
              <a:rPr lang="en-US" dirty="0">
                <a:latin typeface="Perpetua" charset="0"/>
              </a:rPr>
              <a:t> a model of development:</a:t>
            </a:r>
          </a:p>
          <a:p>
            <a:r>
              <a:rPr lang="en-US" b="1" dirty="0">
                <a:latin typeface="Perpetua" charset="0"/>
              </a:rPr>
              <a:t>single vs. multi-dimensional </a:t>
            </a:r>
            <a:r>
              <a:rPr lang="en-US" dirty="0">
                <a:latin typeface="Perpetua" charset="0"/>
              </a:rPr>
              <a:t>(GDP vs. Millennium Development Goals) [examples in optional readings Easterly and </a:t>
            </a:r>
            <a:r>
              <a:rPr lang="en-US" dirty="0" err="1">
                <a:latin typeface="Perpetua" charset="0"/>
              </a:rPr>
              <a:t>Sen</a:t>
            </a:r>
            <a:r>
              <a:rPr lang="en-US" dirty="0">
                <a:latin typeface="Perpetua" charset="0"/>
              </a:rPr>
              <a:t>]</a:t>
            </a:r>
          </a:p>
          <a:p>
            <a:pPr eaLnBrk="1" hangingPunct="1"/>
            <a:r>
              <a:rPr lang="en-US" b="1" dirty="0" smtClean="0">
                <a:latin typeface="Perpetua" charset="0"/>
              </a:rPr>
              <a:t>technologically </a:t>
            </a:r>
            <a:r>
              <a:rPr lang="en-US" b="1" dirty="0">
                <a:latin typeface="Perpetua" charset="0"/>
              </a:rPr>
              <a:t>deterministic</a:t>
            </a:r>
            <a:r>
              <a:rPr lang="en-US" dirty="0">
                <a:latin typeface="Perpetua" charset="0"/>
              </a:rPr>
              <a:t> = technology with direct causality generates economic growth or </a:t>
            </a:r>
            <a:r>
              <a:rPr lang="en-US" dirty="0" smtClean="0">
                <a:latin typeface="Perpetua" charset="0"/>
              </a:rPr>
              <a:t>development</a:t>
            </a:r>
          </a:p>
          <a:p>
            <a:r>
              <a:rPr lang="en-US" b="1" dirty="0">
                <a:latin typeface="Perpetua" charset="0"/>
              </a:rPr>
              <a:t>centralized </a:t>
            </a:r>
            <a:r>
              <a:rPr lang="en-US" b="1" dirty="0" smtClean="0">
                <a:latin typeface="Perpetua" charset="0"/>
              </a:rPr>
              <a:t>vs. de</a:t>
            </a:r>
            <a:r>
              <a:rPr lang="en-US" b="1" dirty="0">
                <a:latin typeface="Perpetua" charset="0"/>
              </a:rPr>
              <a:t>-centralized </a:t>
            </a:r>
            <a:r>
              <a:rPr lang="en-US" dirty="0">
                <a:latin typeface="Perpetua" charset="0"/>
              </a:rPr>
              <a:t>[we will read Schumacher</a:t>
            </a:r>
            <a:r>
              <a:rPr lang="en-US" dirty="0" smtClean="0">
                <a:latin typeface="Perpetua" charset="0"/>
              </a:rPr>
              <a:t>]</a:t>
            </a:r>
            <a:endParaRPr lang="en-US" dirty="0">
              <a:latin typeface="Perpetua" charset="0"/>
            </a:endParaRPr>
          </a:p>
          <a:p>
            <a:pPr eaLnBrk="1" hangingPunct="1"/>
            <a:r>
              <a:rPr lang="en-US" b="1" dirty="0">
                <a:latin typeface="Perpetua" charset="0"/>
              </a:rPr>
              <a:t>p</a:t>
            </a:r>
            <a:r>
              <a:rPr lang="en-US" b="1" dirty="0" smtClean="0">
                <a:latin typeface="Perpetua" charset="0"/>
              </a:rPr>
              <a:t>articipatory/people</a:t>
            </a:r>
            <a:r>
              <a:rPr lang="en-US" b="1" dirty="0">
                <a:latin typeface="Perpetua" charset="0"/>
              </a:rPr>
              <a:t>-centered = </a:t>
            </a:r>
            <a:r>
              <a:rPr lang="en-US" dirty="0">
                <a:latin typeface="Perpetua" charset="0"/>
              </a:rPr>
              <a:t>bottom-up, consultative </a:t>
            </a:r>
            <a:r>
              <a:rPr lang="en-US" dirty="0" smtClean="0">
                <a:latin typeface="Perpetua" charset="0"/>
              </a:rPr>
              <a:t>[Re-read Thomas</a:t>
            </a:r>
            <a:r>
              <a:rPr lang="en-US" dirty="0">
                <a:latin typeface="Perpetua" charset="0"/>
              </a:rPr>
              <a:t>, </a:t>
            </a:r>
            <a:r>
              <a:rPr lang="en-US" dirty="0" smtClean="0">
                <a:latin typeface="Perpetua" charset="0"/>
              </a:rPr>
              <a:t>we will also read Chambers</a:t>
            </a:r>
            <a:r>
              <a:rPr lang="en-US" dirty="0">
                <a:latin typeface="Perpetua" charset="0"/>
              </a:rPr>
              <a:t>]</a:t>
            </a:r>
          </a:p>
          <a:p>
            <a:pPr eaLnBrk="1" hangingPunct="1"/>
            <a:r>
              <a:rPr lang="en-US" b="1" dirty="0">
                <a:latin typeface="Perpetua" charset="0"/>
              </a:rPr>
              <a:t>market-</a:t>
            </a:r>
            <a:r>
              <a:rPr lang="en-US" b="1" dirty="0" smtClean="0">
                <a:latin typeface="Perpetua" charset="0"/>
              </a:rPr>
              <a:t>based </a:t>
            </a:r>
            <a:r>
              <a:rPr lang="en-US" dirty="0">
                <a:latin typeface="Perpetua" charset="0"/>
              </a:rPr>
              <a:t>= improving efficiency of markets [</a:t>
            </a:r>
            <a:r>
              <a:rPr lang="en-US" dirty="0" smtClean="0">
                <a:latin typeface="Perpetua" charset="0"/>
              </a:rPr>
              <a:t>we will read </a:t>
            </a:r>
            <a:r>
              <a:rPr lang="en-US" dirty="0">
                <a:latin typeface="Perpetua" charset="0"/>
              </a:rPr>
              <a:t>Jensen</a:t>
            </a:r>
            <a:r>
              <a:rPr lang="ja-JP" altLang="en-US" dirty="0">
                <a:latin typeface="Perpetua" charset="0"/>
              </a:rPr>
              <a:t>’</a:t>
            </a:r>
            <a:r>
              <a:rPr lang="en-US" dirty="0">
                <a:latin typeface="Perpetua" charset="0"/>
              </a:rPr>
              <a:t>s study of mobile phones among fishermen in </a:t>
            </a:r>
            <a:r>
              <a:rPr lang="en-US" dirty="0" smtClean="0">
                <a:latin typeface="Perpetua" charset="0"/>
              </a:rPr>
              <a:t>Kerala] or </a:t>
            </a:r>
            <a:r>
              <a:rPr lang="en-US" b="1" dirty="0" smtClean="0">
                <a:latin typeface="Perpetua" charset="0"/>
              </a:rPr>
              <a:t> against markets </a:t>
            </a:r>
            <a:r>
              <a:rPr lang="en-US" dirty="0" smtClean="0">
                <a:latin typeface="Perpetua" charset="0"/>
              </a:rPr>
              <a:t>[examples in Thomas]</a:t>
            </a:r>
            <a:endParaRPr lang="en-US" dirty="0">
              <a:latin typeface="Perpetua" charset="0"/>
            </a:endParaRPr>
          </a:p>
        </p:txBody>
      </p:sp>
      <p:sp>
        <p:nvSpPr>
          <p:cNvPr id="12291" name="Title 1"/>
          <p:cNvSpPr>
            <a:spLocks noGrp="1"/>
          </p:cNvSpPr>
          <p:nvPr>
            <p:ph type="title"/>
          </p:nvPr>
        </p:nvSpPr>
        <p:spPr>
          <a:xfrm>
            <a:off x="304800" y="152400"/>
            <a:ext cx="8610600" cy="1143000"/>
          </a:xfrm>
        </p:spPr>
        <p:txBody>
          <a:bodyPr>
            <a:normAutofit fontScale="90000"/>
          </a:bodyPr>
          <a:lstStyle/>
          <a:p>
            <a:pPr eaLnBrk="1" hangingPunct="1"/>
            <a:r>
              <a:rPr lang="en-US" dirty="0" smtClean="0"/>
              <a:t>Characterizing Models of </a:t>
            </a:r>
            <a:r>
              <a:rPr lang="en-US" dirty="0"/>
              <a:t>Development</a:t>
            </a:r>
          </a:p>
        </p:txBody>
      </p:sp>
    </p:spTree>
    <p:extLst>
      <p:ext uri="{BB962C8B-B14F-4D97-AF65-F5344CB8AC3E}">
        <p14:creationId xmlns:p14="http://schemas.microsoft.com/office/powerpoint/2010/main" val="7795280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Models of Development</a:t>
            </a:r>
            <a:endParaRPr lang="en-US" dirty="0"/>
          </a:p>
        </p:txBody>
      </p:sp>
      <p:sp>
        <p:nvSpPr>
          <p:cNvPr id="3" name="Content Placeholder 2"/>
          <p:cNvSpPr>
            <a:spLocks noGrp="1"/>
          </p:cNvSpPr>
          <p:nvPr>
            <p:ph idx="1"/>
          </p:nvPr>
        </p:nvSpPr>
        <p:spPr>
          <a:xfrm>
            <a:off x="655659" y="1616060"/>
            <a:ext cx="7560545" cy="3445538"/>
          </a:xfrm>
        </p:spPr>
        <p:txBody>
          <a:bodyPr>
            <a:normAutofit fontScale="92500" lnSpcReduction="20000"/>
          </a:bodyPr>
          <a:lstStyle/>
          <a:p>
            <a:pPr marL="0" indent="0">
              <a:buNone/>
            </a:pPr>
            <a:r>
              <a:rPr lang="en-US" sz="2600" dirty="0" smtClean="0">
                <a:latin typeface="Adobe Caslon Pro"/>
                <a:cs typeface="Adobe Caslon Pro"/>
              </a:rPr>
              <a:t>Models of Development involve</a:t>
            </a:r>
          </a:p>
          <a:p>
            <a:r>
              <a:rPr lang="en-US" sz="2600" dirty="0" smtClean="0">
                <a:latin typeface="Adobe Caslon Pro"/>
                <a:cs typeface="Adobe Caslon Pro"/>
              </a:rPr>
              <a:t>an </a:t>
            </a:r>
            <a:r>
              <a:rPr lang="en-US" sz="2600" dirty="0">
                <a:latin typeface="Adobe Caslon Pro"/>
                <a:cs typeface="Adobe Caslon Pro"/>
              </a:rPr>
              <a:t>entity ‘doing development</a:t>
            </a:r>
            <a:r>
              <a:rPr lang="en-US" sz="2600" dirty="0" smtClean="0">
                <a:latin typeface="Adobe Caslon Pro"/>
                <a:cs typeface="Adobe Caslon Pro"/>
              </a:rPr>
              <a:t>’</a:t>
            </a:r>
          </a:p>
          <a:p>
            <a:pPr lvl="1"/>
            <a:r>
              <a:rPr lang="en-US" sz="2600" dirty="0" smtClean="0">
                <a:latin typeface="Adobe Caslon Pro"/>
                <a:cs typeface="Adobe Caslon Pro"/>
              </a:rPr>
              <a:t>Aid agencies? Corporations?</a:t>
            </a:r>
          </a:p>
          <a:p>
            <a:r>
              <a:rPr lang="en-US" sz="2600" dirty="0">
                <a:latin typeface="Adobe Caslon Pro"/>
                <a:cs typeface="Adobe Caslon Pro"/>
              </a:rPr>
              <a:t>an </a:t>
            </a:r>
            <a:r>
              <a:rPr lang="ja-JP" altLang="en-US" sz="2600" dirty="0">
                <a:latin typeface="Adobe Caslon Pro"/>
                <a:cs typeface="Adobe Caslon Pro"/>
              </a:rPr>
              <a:t>‘</a:t>
            </a:r>
            <a:r>
              <a:rPr lang="en-US" sz="2600" dirty="0">
                <a:latin typeface="Adobe Caslon Pro"/>
                <a:cs typeface="Adobe Caslon Pro"/>
              </a:rPr>
              <a:t>object</a:t>
            </a:r>
            <a:r>
              <a:rPr lang="ja-JP" altLang="en-US" sz="2600" dirty="0">
                <a:latin typeface="Adobe Caslon Pro"/>
                <a:cs typeface="Adobe Caslon Pro"/>
              </a:rPr>
              <a:t>’</a:t>
            </a:r>
            <a:r>
              <a:rPr lang="en-US" sz="2600" dirty="0">
                <a:latin typeface="Adobe Caslon Pro"/>
                <a:cs typeface="Adobe Caslon Pro"/>
              </a:rPr>
              <a:t> being developed</a:t>
            </a:r>
          </a:p>
          <a:p>
            <a:pPr lvl="1"/>
            <a:r>
              <a:rPr lang="en-US" sz="2600" dirty="0">
                <a:latin typeface="Adobe Caslon Pro"/>
                <a:cs typeface="Adobe Caslon Pro"/>
              </a:rPr>
              <a:t>Poor people?  National economy?</a:t>
            </a:r>
          </a:p>
          <a:p>
            <a:r>
              <a:rPr lang="en-US" sz="2600" dirty="0" smtClean="0">
                <a:latin typeface="Adobe Caslon Pro"/>
                <a:cs typeface="Adobe Caslon Pro"/>
              </a:rPr>
              <a:t> a targeted </a:t>
            </a:r>
            <a:r>
              <a:rPr lang="ja-JP" altLang="en-US" sz="2600" dirty="0" smtClean="0">
                <a:latin typeface="Adobe Caslon Pro"/>
                <a:cs typeface="Adobe Caslon Pro"/>
              </a:rPr>
              <a:t>‘</a:t>
            </a:r>
            <a:r>
              <a:rPr lang="en-US" sz="2600" dirty="0" smtClean="0">
                <a:latin typeface="Adobe Caslon Pro"/>
                <a:cs typeface="Adobe Caslon Pro"/>
              </a:rPr>
              <a:t>outcome</a:t>
            </a:r>
            <a:r>
              <a:rPr lang="ja-JP" altLang="en-US" sz="2600" dirty="0" smtClean="0">
                <a:latin typeface="Adobe Caslon Pro"/>
                <a:cs typeface="Adobe Caslon Pro"/>
              </a:rPr>
              <a:t>’</a:t>
            </a:r>
            <a:endParaRPr lang="en-US" altLang="ja-JP" sz="2600" dirty="0" smtClean="0">
              <a:latin typeface="Adobe Caslon Pro"/>
              <a:cs typeface="Adobe Caslon Pro"/>
            </a:endParaRPr>
          </a:p>
          <a:p>
            <a:pPr lvl="1"/>
            <a:r>
              <a:rPr lang="en-US" sz="2600" dirty="0" smtClean="0">
                <a:latin typeface="Adobe Caslon Pro"/>
                <a:cs typeface="Adobe Caslon Pro"/>
              </a:rPr>
              <a:t>Jobs? </a:t>
            </a:r>
            <a:r>
              <a:rPr lang="en-US" sz="2600" dirty="0">
                <a:latin typeface="Adobe Caslon Pro"/>
                <a:cs typeface="Adobe Caslon Pro"/>
              </a:rPr>
              <a:t>GDP growth</a:t>
            </a:r>
            <a:r>
              <a:rPr lang="en-US" sz="2600" dirty="0" smtClean="0">
                <a:latin typeface="Adobe Caslon Pro"/>
                <a:cs typeface="Adobe Caslon Pro"/>
              </a:rPr>
              <a:t>? </a:t>
            </a:r>
            <a:endParaRPr lang="en-US" altLang="ja-JP" sz="2600" dirty="0" smtClean="0">
              <a:latin typeface="Adobe Caslon Pro"/>
              <a:cs typeface="Adobe Caslon Pro"/>
            </a:endParaRPr>
          </a:p>
          <a:p>
            <a:r>
              <a:rPr lang="en-US" sz="2600" dirty="0" smtClean="0">
                <a:latin typeface="Adobe Caslon Pro"/>
                <a:cs typeface="Adobe Caslon Pro"/>
              </a:rPr>
              <a:t>a </a:t>
            </a:r>
            <a:r>
              <a:rPr lang="ja-JP" altLang="en-US" sz="2600" dirty="0">
                <a:latin typeface="Adobe Caslon Pro"/>
                <a:cs typeface="Adobe Caslon Pro"/>
              </a:rPr>
              <a:t>‘</a:t>
            </a:r>
            <a:r>
              <a:rPr lang="en-US" sz="2600" dirty="0">
                <a:latin typeface="Adobe Caslon Pro"/>
                <a:cs typeface="Adobe Caslon Pro"/>
              </a:rPr>
              <a:t>means</a:t>
            </a:r>
            <a:r>
              <a:rPr lang="ja-JP" altLang="en-US" sz="2600" dirty="0">
                <a:latin typeface="Adobe Caslon Pro"/>
                <a:cs typeface="Adobe Caslon Pro"/>
              </a:rPr>
              <a:t>’</a:t>
            </a:r>
            <a:r>
              <a:rPr lang="en-US" sz="2600" dirty="0">
                <a:latin typeface="Adobe Caslon Pro"/>
                <a:cs typeface="Adobe Caslon Pro"/>
              </a:rPr>
              <a:t> to realize that outcome</a:t>
            </a:r>
            <a:r>
              <a:rPr lang="en-US" sz="2600" dirty="0" smtClean="0">
                <a:latin typeface="Adobe Caslon Pro"/>
                <a:cs typeface="Adobe Caslon Pro"/>
              </a:rPr>
              <a:t> </a:t>
            </a:r>
          </a:p>
          <a:p>
            <a:pPr lvl="1"/>
            <a:r>
              <a:rPr lang="en-US" sz="2600" dirty="0" smtClean="0">
                <a:latin typeface="Adobe Caslon Pro"/>
                <a:cs typeface="Adobe Caslon Pro"/>
              </a:rPr>
              <a:t>Technology?</a:t>
            </a:r>
            <a:endParaRPr lang="en-US" sz="2600" dirty="0">
              <a:latin typeface="Adobe Caslon Pro"/>
              <a:cs typeface="Adobe Caslon Pro"/>
            </a:endParaRPr>
          </a:p>
          <a:p>
            <a:pPr lvl="1"/>
            <a:endParaRPr lang="en-US" sz="2400" dirty="0" smtClean="0">
              <a:latin typeface="Adobe Caslon Pro"/>
              <a:cs typeface="Adobe Caslon Pro"/>
            </a:endParaRPr>
          </a:p>
        </p:txBody>
      </p:sp>
    </p:spTree>
    <p:extLst>
      <p:ext uri="{BB962C8B-B14F-4D97-AF65-F5344CB8AC3E}">
        <p14:creationId xmlns:p14="http://schemas.microsoft.com/office/powerpoint/2010/main" val="6298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6534"/>
            <a:ext cx="8229600" cy="1143000"/>
          </a:xfrm>
        </p:spPr>
        <p:txBody>
          <a:bodyPr>
            <a:normAutofit fontScale="90000"/>
          </a:bodyPr>
          <a:lstStyle/>
          <a:p>
            <a:r>
              <a:rPr lang="en-US" dirty="0" smtClean="0"/>
              <a:t>Models </a:t>
            </a:r>
            <a:r>
              <a:rPr lang="en-US" dirty="0"/>
              <a:t>of </a:t>
            </a:r>
            <a:r>
              <a:rPr lang="en-US" dirty="0" smtClean="0"/>
              <a:t>Development in</a:t>
            </a:r>
            <a:br>
              <a:rPr lang="en-US" dirty="0" smtClean="0"/>
            </a:br>
            <a:r>
              <a:rPr lang="en-US" dirty="0" smtClean="0"/>
              <a:t> Technology Projects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9571939"/>
              </p:ext>
            </p:extLst>
          </p:nvPr>
        </p:nvGraphicFramePr>
        <p:xfrm>
          <a:off x="99230" y="1329435"/>
          <a:ext cx="8890964" cy="5294796"/>
        </p:xfrm>
        <a:graphic>
          <a:graphicData uri="http://schemas.openxmlformats.org/drawingml/2006/table">
            <a:tbl>
              <a:tblPr firstRow="1" bandRow="1">
                <a:tableStyleId>{5C22544A-7EE6-4342-B048-85BDC9FD1C3A}</a:tableStyleId>
              </a:tblPr>
              <a:tblGrid>
                <a:gridCol w="2996731"/>
                <a:gridCol w="2560121"/>
                <a:gridCol w="3334112"/>
              </a:tblGrid>
              <a:tr h="1179663">
                <a:tc>
                  <a:txBody>
                    <a:bodyPr/>
                    <a:lstStyle/>
                    <a:p>
                      <a:endParaRPr lang="en-US" sz="2800" dirty="0"/>
                    </a:p>
                  </a:txBody>
                  <a:tcPr marT="45724" marB="45724"/>
                </a:tc>
                <a:tc>
                  <a:txBody>
                    <a:bodyPr/>
                    <a:lstStyle/>
                    <a:p>
                      <a:r>
                        <a:rPr lang="en-US" sz="2800" dirty="0" err="1" smtClean="0"/>
                        <a:t>Akosombo</a:t>
                      </a:r>
                      <a:r>
                        <a:rPr lang="en-US" sz="2800" dirty="0" smtClean="0"/>
                        <a:t> Dam (next class)</a:t>
                      </a:r>
                      <a:endParaRPr lang="en-US" sz="2800" dirty="0"/>
                    </a:p>
                  </a:txBody>
                  <a:tcPr marT="45724" marB="45724"/>
                </a:tc>
                <a:tc>
                  <a:txBody>
                    <a:bodyPr/>
                    <a:lstStyle/>
                    <a:p>
                      <a:r>
                        <a:rPr lang="en-US" sz="2800" dirty="0" smtClean="0"/>
                        <a:t>Green revolution</a:t>
                      </a:r>
                    </a:p>
                    <a:p>
                      <a:r>
                        <a:rPr lang="en-US" sz="2800" dirty="0" smtClean="0"/>
                        <a:t>(</a:t>
                      </a:r>
                      <a:r>
                        <a:rPr lang="en-US" sz="2800" dirty="0" err="1" smtClean="0"/>
                        <a:t>today+next</a:t>
                      </a:r>
                      <a:r>
                        <a:rPr lang="en-US" sz="2800" dirty="0" smtClean="0"/>
                        <a:t> class)</a:t>
                      </a:r>
                      <a:endParaRPr lang="en-US" sz="2800" dirty="0"/>
                    </a:p>
                  </a:txBody>
                  <a:tcPr marT="45724" marB="45724"/>
                </a:tc>
              </a:tr>
              <a:tr h="701097">
                <a:tc>
                  <a:txBody>
                    <a:bodyPr/>
                    <a:lstStyle/>
                    <a:p>
                      <a:r>
                        <a:rPr lang="en-US" sz="2000" b="1" dirty="0" smtClean="0"/>
                        <a:t>Who is doing the development?</a:t>
                      </a:r>
                    </a:p>
                  </a:txBody>
                  <a:tcPr marT="45724" marB="45724"/>
                </a:tc>
                <a:tc>
                  <a:txBody>
                    <a:bodyPr/>
                    <a:lstStyle/>
                    <a:p>
                      <a:endParaRPr lang="en-US" sz="1800" dirty="0"/>
                    </a:p>
                  </a:txBody>
                  <a:tcPr marT="45724" marB="45724"/>
                </a:tc>
                <a:tc>
                  <a:txBody>
                    <a:bodyPr/>
                    <a:lstStyle/>
                    <a:p>
                      <a:endParaRPr lang="en-US" sz="1800" dirty="0"/>
                    </a:p>
                  </a:txBody>
                  <a:tcPr marT="45724" marB="45724"/>
                </a:tc>
              </a:tr>
              <a:tr h="7010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t>What/Who is being developed</a:t>
                      </a:r>
                    </a:p>
                  </a:txBody>
                  <a:tcPr marT="45724" marB="45724"/>
                </a:tc>
                <a:tc>
                  <a:txBody>
                    <a:bodyPr/>
                    <a:lstStyle/>
                    <a:p>
                      <a:endParaRPr lang="en-US" sz="1800" dirty="0"/>
                    </a:p>
                  </a:txBody>
                  <a:tcPr marT="45724" marB="45724"/>
                </a:tc>
                <a:tc>
                  <a:txBody>
                    <a:bodyPr/>
                    <a:lstStyle/>
                    <a:p>
                      <a:endParaRPr lang="en-US" sz="1800" dirty="0"/>
                    </a:p>
                  </a:txBody>
                  <a:tcPr marT="45724" marB="45724"/>
                </a:tc>
              </a:tr>
              <a:tr h="1005921">
                <a:tc>
                  <a:txBody>
                    <a:bodyPr/>
                    <a:lstStyle/>
                    <a:p>
                      <a:r>
                        <a:rPr lang="en-US" sz="2000" b="1" dirty="0" smtClean="0"/>
                        <a:t>Proximate change</a:t>
                      </a:r>
                      <a:r>
                        <a:rPr lang="en-US" sz="2000" b="1" baseline="0" dirty="0" smtClean="0"/>
                        <a:t> (short-term) to be brought about</a:t>
                      </a:r>
                      <a:endParaRPr lang="en-US" sz="2000" b="1" dirty="0"/>
                    </a:p>
                  </a:txBody>
                  <a:tcPr marT="45724" marB="45724"/>
                </a:tc>
                <a:tc>
                  <a:txBody>
                    <a:bodyPr/>
                    <a:lstStyle/>
                    <a:p>
                      <a:endParaRPr lang="en-US" sz="1800" dirty="0"/>
                    </a:p>
                  </a:txBody>
                  <a:tcPr marT="45724" marB="45724"/>
                </a:tc>
                <a:tc>
                  <a:txBody>
                    <a:bodyPr/>
                    <a:lstStyle/>
                    <a:p>
                      <a:endParaRPr lang="en-US" sz="1800"/>
                    </a:p>
                  </a:txBody>
                  <a:tcPr marT="45724" marB="45724"/>
                </a:tc>
              </a:tr>
              <a:tr h="1005921">
                <a:tc>
                  <a:txBody>
                    <a:bodyPr/>
                    <a:lstStyle/>
                    <a:p>
                      <a:r>
                        <a:rPr lang="en-US" sz="2000" b="1" dirty="0" smtClean="0"/>
                        <a:t>The eventual outcome</a:t>
                      </a:r>
                      <a:r>
                        <a:rPr lang="en-US" sz="2000" b="1" baseline="0" dirty="0" smtClean="0"/>
                        <a:t> or </a:t>
                      </a:r>
                      <a:r>
                        <a:rPr lang="en-US" sz="2000" b="1" dirty="0" smtClean="0"/>
                        <a:t>development</a:t>
                      </a:r>
                      <a:r>
                        <a:rPr lang="en-US" sz="2000" b="1" baseline="0" dirty="0" smtClean="0"/>
                        <a:t> to accomplish</a:t>
                      </a:r>
                      <a:endParaRPr lang="en-US" sz="2000" b="1" dirty="0"/>
                    </a:p>
                  </a:txBody>
                  <a:tcPr marT="45724" marB="45724"/>
                </a:tc>
                <a:tc>
                  <a:txBody>
                    <a:bodyPr/>
                    <a:lstStyle/>
                    <a:p>
                      <a:endParaRPr lang="en-US" sz="1800" dirty="0"/>
                    </a:p>
                  </a:txBody>
                  <a:tcPr marT="45724" marB="45724"/>
                </a:tc>
                <a:tc>
                  <a:txBody>
                    <a:bodyPr/>
                    <a:lstStyle/>
                    <a:p>
                      <a:endParaRPr lang="en-US" sz="1800"/>
                    </a:p>
                  </a:txBody>
                  <a:tcPr marT="45724" marB="45724"/>
                </a:tc>
              </a:tr>
              <a:tr h="701097">
                <a:tc>
                  <a:txBody>
                    <a:bodyPr/>
                    <a:lstStyle/>
                    <a:p>
                      <a:r>
                        <a:rPr lang="en-US" sz="2000" b="1" dirty="0" smtClean="0"/>
                        <a:t>Mechanism for bringing about this</a:t>
                      </a:r>
                      <a:r>
                        <a:rPr lang="en-US" sz="2000" b="1" baseline="0" dirty="0" smtClean="0"/>
                        <a:t> change</a:t>
                      </a:r>
                      <a:endParaRPr lang="en-US" sz="2000" b="1" dirty="0"/>
                    </a:p>
                  </a:txBody>
                  <a:tcPr marT="45724" marB="45724"/>
                </a:tc>
                <a:tc>
                  <a:txBody>
                    <a:bodyPr/>
                    <a:lstStyle/>
                    <a:p>
                      <a:endParaRPr lang="en-US" sz="1800" dirty="0"/>
                    </a:p>
                  </a:txBody>
                  <a:tcPr marT="45724" marB="45724"/>
                </a:tc>
                <a:tc>
                  <a:txBody>
                    <a:bodyPr/>
                    <a:lstStyle/>
                    <a:p>
                      <a:endParaRPr lang="en-US" sz="1800" dirty="0"/>
                    </a:p>
                  </a:txBody>
                  <a:tcPr marT="45724" marB="45724"/>
                </a:tc>
              </a:tr>
            </a:tbl>
          </a:graphicData>
        </a:graphic>
      </p:graphicFrame>
    </p:spTree>
    <p:extLst>
      <p:ext uri="{BB962C8B-B14F-4D97-AF65-F5344CB8AC3E}">
        <p14:creationId xmlns:p14="http://schemas.microsoft.com/office/powerpoint/2010/main" val="21398685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0638"/>
            <a:ext cx="8229600" cy="1143000"/>
          </a:xfrm>
        </p:spPr>
        <p:txBody>
          <a:bodyPr/>
          <a:lstStyle/>
          <a:p>
            <a:pPr eaLnBrk="1" hangingPunct="1"/>
            <a:r>
              <a:rPr lang="en-US" dirty="0" smtClean="0"/>
              <a:t>What We Learned</a:t>
            </a:r>
            <a:endParaRPr lang="en-US" dirty="0"/>
          </a:p>
        </p:txBody>
      </p:sp>
      <p:sp>
        <p:nvSpPr>
          <p:cNvPr id="17411" name="Content Placeholder 2"/>
          <p:cNvSpPr>
            <a:spLocks noGrp="1"/>
          </p:cNvSpPr>
          <p:nvPr>
            <p:ph sz="quarter" idx="1"/>
          </p:nvPr>
        </p:nvSpPr>
        <p:spPr>
          <a:xfrm>
            <a:off x="0" y="1112838"/>
            <a:ext cx="9144000" cy="4572000"/>
          </a:xfrm>
        </p:spPr>
        <p:txBody>
          <a:bodyPr>
            <a:noAutofit/>
          </a:bodyPr>
          <a:lstStyle/>
          <a:p>
            <a:pPr eaLnBrk="1" hangingPunct="1"/>
            <a:r>
              <a:rPr lang="en-US" sz="2400" dirty="0" smtClean="0">
                <a:latin typeface="Adobe Caslon Pro"/>
                <a:cs typeface="Adobe Caslon Pro"/>
              </a:rPr>
              <a:t>A model of development involves an entity doing the development, an object of development, long and short-term goals of development, as well as a preferred means of development. All of these elements have experienced changes in the past 6 decades</a:t>
            </a:r>
          </a:p>
          <a:p>
            <a:r>
              <a:rPr lang="en-US" sz="2400" dirty="0" smtClean="0">
                <a:latin typeface="Adobe Caslon Pro"/>
                <a:cs typeface="Adobe Caslon Pro"/>
              </a:rPr>
              <a:t>Shift </a:t>
            </a:r>
            <a:r>
              <a:rPr lang="en-US" sz="2400" dirty="0">
                <a:latin typeface="Adobe Caslon Pro"/>
                <a:cs typeface="Adobe Caslon Pro"/>
              </a:rPr>
              <a:t>away from the national economy as the sole object of </a:t>
            </a:r>
            <a:r>
              <a:rPr lang="en-US" sz="2400" dirty="0" smtClean="0">
                <a:latin typeface="Adobe Caslon Pro"/>
                <a:cs typeface="Adobe Caslon Pro"/>
              </a:rPr>
              <a:t>development. Recognition of the role that the </a:t>
            </a:r>
            <a:r>
              <a:rPr lang="en-US" sz="2400" dirty="0">
                <a:latin typeface="Adobe Caslon Pro"/>
                <a:cs typeface="Adobe Caslon Pro"/>
              </a:rPr>
              <a:t>state, institutions play in facilitating economic growth</a:t>
            </a:r>
            <a:r>
              <a:rPr lang="en-US" sz="2400" dirty="0" smtClean="0">
                <a:latin typeface="Adobe Caslon Pro"/>
                <a:cs typeface="Adobe Caslon Pro"/>
              </a:rPr>
              <a:t>.</a:t>
            </a:r>
          </a:p>
          <a:p>
            <a:pPr eaLnBrk="1" hangingPunct="1"/>
            <a:r>
              <a:rPr lang="en-US" sz="2400" dirty="0" smtClean="0">
                <a:latin typeface="Adobe Caslon Pro"/>
                <a:cs typeface="Adobe Caslon Pro"/>
              </a:rPr>
              <a:t>Poverty </a:t>
            </a:r>
            <a:r>
              <a:rPr lang="en-US" sz="2400" dirty="0">
                <a:latin typeface="Adobe Caslon Pro"/>
                <a:cs typeface="Adobe Caslon Pro"/>
              </a:rPr>
              <a:t>is defined by institutions </a:t>
            </a:r>
            <a:r>
              <a:rPr lang="en-US" sz="2400" u="sng" dirty="0">
                <a:latin typeface="Adobe Caslon Pro"/>
                <a:cs typeface="Adobe Caslon Pro"/>
              </a:rPr>
              <a:t>in order to </a:t>
            </a:r>
            <a:r>
              <a:rPr lang="en-US" sz="2400" u="sng" dirty="0" smtClean="0">
                <a:latin typeface="Adobe Caslon Pro"/>
                <a:cs typeface="Adobe Caslon Pro"/>
              </a:rPr>
              <a:t>act and to reach certain goals</a:t>
            </a:r>
            <a:r>
              <a:rPr lang="en-US" sz="2400" dirty="0" smtClean="0">
                <a:latin typeface="Adobe Caslon Pro"/>
                <a:cs typeface="Adobe Caslon Pro"/>
              </a:rPr>
              <a:t>.  </a:t>
            </a:r>
            <a:r>
              <a:rPr lang="en-US" sz="2400" dirty="0">
                <a:latin typeface="Adobe Caslon Pro"/>
                <a:cs typeface="Adobe Caslon Pro"/>
              </a:rPr>
              <a:t>Over time within these institutions poverty has increasingly come to be understood as a multi-dimensional phenomenon.</a:t>
            </a:r>
          </a:p>
          <a:p>
            <a:r>
              <a:rPr lang="en-US" sz="2400" dirty="0" smtClean="0">
                <a:latin typeface="Adobe Caslon Pro"/>
                <a:cs typeface="Adobe Caslon Pro"/>
              </a:rPr>
              <a:t>Technology (defined as physical capital, machines for industrial production) – has been an important means of development in many models</a:t>
            </a:r>
            <a:endParaRPr lang="en-US" sz="2400" dirty="0">
              <a:latin typeface="Adobe Caslon Pro"/>
              <a:cs typeface="Adobe Caslon Pro"/>
            </a:endParaRPr>
          </a:p>
        </p:txBody>
      </p:sp>
    </p:spTree>
    <p:extLst>
      <p:ext uri="{BB962C8B-B14F-4D97-AF65-F5344CB8AC3E}">
        <p14:creationId xmlns:p14="http://schemas.microsoft.com/office/powerpoint/2010/main" val="12275366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Further Reading</a:t>
            </a:r>
          </a:p>
        </p:txBody>
      </p:sp>
      <p:sp>
        <p:nvSpPr>
          <p:cNvPr id="18435" name="Content Placeholder 2"/>
          <p:cNvSpPr>
            <a:spLocks noGrp="1"/>
          </p:cNvSpPr>
          <p:nvPr>
            <p:ph sz="quarter" idx="1"/>
          </p:nvPr>
        </p:nvSpPr>
        <p:spPr>
          <a:xfrm>
            <a:off x="914400" y="1447800"/>
            <a:ext cx="6858000" cy="4572000"/>
          </a:xfrm>
        </p:spPr>
        <p:txBody>
          <a:bodyPr>
            <a:normAutofit fontScale="92500"/>
          </a:bodyPr>
          <a:lstStyle/>
          <a:p>
            <a:pPr lvl="1"/>
            <a:r>
              <a:rPr lang="en-US" sz="2600" dirty="0">
                <a:latin typeface="Adobe Caslon Pro"/>
                <a:cs typeface="Adobe Caslon Pro"/>
              </a:rPr>
              <a:t>W. W. </a:t>
            </a:r>
            <a:r>
              <a:rPr lang="en-US" sz="2600" dirty="0" err="1">
                <a:latin typeface="Adobe Caslon Pro"/>
                <a:cs typeface="Adobe Caslon Pro"/>
              </a:rPr>
              <a:t>Rostow</a:t>
            </a:r>
            <a:r>
              <a:rPr lang="en-US" sz="2600" dirty="0">
                <a:latin typeface="Adobe Caslon Pro"/>
                <a:cs typeface="Adobe Caslon Pro"/>
              </a:rPr>
              <a:t>, </a:t>
            </a:r>
            <a:r>
              <a:rPr lang="en-US" sz="2600" i="1" dirty="0">
                <a:latin typeface="Adobe Caslon Pro"/>
                <a:cs typeface="Adobe Caslon Pro"/>
              </a:rPr>
              <a:t>The Stages of Economic Growth: A Non-Communist Manifesto </a:t>
            </a:r>
            <a:endParaRPr lang="en-US" sz="2600" i="1" dirty="0" smtClean="0">
              <a:latin typeface="Adobe Caslon Pro"/>
              <a:cs typeface="Adobe Caslon Pro"/>
            </a:endParaRPr>
          </a:p>
          <a:p>
            <a:pPr lvl="1"/>
            <a:r>
              <a:rPr lang="fr-FR" sz="2600" dirty="0" err="1" smtClean="0">
                <a:latin typeface="Adobe Caslon Pro"/>
                <a:cs typeface="Adobe Caslon Pro"/>
              </a:rPr>
              <a:t>Andre</a:t>
            </a:r>
            <a:r>
              <a:rPr lang="fr-FR" sz="2600" dirty="0" smtClean="0">
                <a:latin typeface="Adobe Caslon Pro"/>
                <a:cs typeface="Adobe Caslon Pro"/>
              </a:rPr>
              <a:t> </a:t>
            </a:r>
            <a:r>
              <a:rPr lang="fr-FR" sz="2600" dirty="0" err="1">
                <a:latin typeface="Adobe Caslon Pro"/>
                <a:cs typeface="Adobe Caslon Pro"/>
              </a:rPr>
              <a:t>Gunder</a:t>
            </a:r>
            <a:r>
              <a:rPr lang="fr-FR" sz="2600" dirty="0">
                <a:latin typeface="Adobe Caslon Pro"/>
                <a:cs typeface="Adobe Caslon Pro"/>
              </a:rPr>
              <a:t> Frank. 1966. ‘The </a:t>
            </a:r>
            <a:r>
              <a:rPr lang="fr-FR" sz="2600" dirty="0" err="1">
                <a:latin typeface="Adobe Caslon Pro"/>
                <a:cs typeface="Adobe Caslon Pro"/>
              </a:rPr>
              <a:t>Development</a:t>
            </a:r>
            <a:r>
              <a:rPr lang="fr-FR" sz="2600" dirty="0">
                <a:latin typeface="Adobe Caslon Pro"/>
                <a:cs typeface="Adobe Caslon Pro"/>
              </a:rPr>
              <a:t> of </a:t>
            </a:r>
            <a:r>
              <a:rPr lang="fr-FR" sz="2600" dirty="0" err="1" smtClean="0">
                <a:latin typeface="Adobe Caslon Pro"/>
                <a:cs typeface="Adobe Caslon Pro"/>
              </a:rPr>
              <a:t>Underdevelopment</a:t>
            </a:r>
            <a:r>
              <a:rPr lang="fr-FR" sz="2600" dirty="0" smtClean="0">
                <a:latin typeface="Adobe Caslon Pro"/>
                <a:cs typeface="Adobe Caslon Pro"/>
              </a:rPr>
              <a:t> »</a:t>
            </a:r>
            <a:endParaRPr lang="en-US" sz="2600" dirty="0">
              <a:latin typeface="Adobe Caslon Pro"/>
              <a:cs typeface="Adobe Caslon Pro"/>
            </a:endParaRPr>
          </a:p>
          <a:p>
            <a:pPr lvl="1" eaLnBrk="1" hangingPunct="1"/>
            <a:r>
              <a:rPr lang="en-US" sz="2600" dirty="0" smtClean="0">
                <a:latin typeface="Adobe Caslon Pro"/>
                <a:cs typeface="Adobe Caslon Pro"/>
              </a:rPr>
              <a:t>John </a:t>
            </a:r>
            <a:r>
              <a:rPr lang="en-US" sz="2600" dirty="0">
                <a:latin typeface="Adobe Caslon Pro"/>
                <a:cs typeface="Adobe Caslon Pro"/>
              </a:rPr>
              <a:t>Williamson. 1990. </a:t>
            </a:r>
            <a:r>
              <a:rPr lang="ja-JP" altLang="en-US" sz="2600" dirty="0">
                <a:latin typeface="Adobe Caslon Pro"/>
                <a:cs typeface="Adobe Caslon Pro"/>
              </a:rPr>
              <a:t>“</a:t>
            </a:r>
            <a:r>
              <a:rPr lang="en-US" sz="2600" dirty="0">
                <a:latin typeface="Adobe Caslon Pro"/>
                <a:cs typeface="Adobe Caslon Pro"/>
              </a:rPr>
              <a:t>What Washington Means by Policy Reform</a:t>
            </a:r>
            <a:r>
              <a:rPr lang="ja-JP" altLang="en-US" sz="2600" dirty="0">
                <a:latin typeface="Adobe Caslon Pro"/>
                <a:cs typeface="Adobe Caslon Pro"/>
              </a:rPr>
              <a:t>”</a:t>
            </a:r>
            <a:r>
              <a:rPr lang="en-US" sz="2600" dirty="0">
                <a:latin typeface="Adobe Caslon Pro"/>
                <a:cs typeface="Adobe Caslon Pro"/>
              </a:rPr>
              <a:t> (The Washington Consensus</a:t>
            </a:r>
            <a:r>
              <a:rPr lang="en-US" sz="2600" dirty="0" smtClean="0">
                <a:latin typeface="Adobe Caslon Pro"/>
                <a:cs typeface="Adobe Caslon Pro"/>
              </a:rPr>
              <a:t>)</a:t>
            </a:r>
          </a:p>
          <a:p>
            <a:pPr lvl="1"/>
            <a:r>
              <a:rPr lang="en-US" sz="2600" dirty="0">
                <a:latin typeface="Adobe Caslon Pro"/>
                <a:cs typeface="Adobe Caslon Pro"/>
              </a:rPr>
              <a:t>William Easterly. 2002.  </a:t>
            </a:r>
            <a:r>
              <a:rPr lang="en-US" sz="2600" i="1" dirty="0">
                <a:latin typeface="Adobe Caslon Pro"/>
                <a:cs typeface="Adobe Caslon Pro"/>
              </a:rPr>
              <a:t>The Elusive Quest for Growth: Economists Adventures and Misadventures in the </a:t>
            </a:r>
            <a:r>
              <a:rPr lang="en-US" sz="2600" i="1" dirty="0" smtClean="0">
                <a:latin typeface="Adobe Caslon Pro"/>
                <a:cs typeface="Adobe Caslon Pro"/>
              </a:rPr>
              <a:t>Tropics</a:t>
            </a:r>
          </a:p>
          <a:p>
            <a:pPr lvl="1"/>
            <a:r>
              <a:rPr lang="en-US" sz="2600" dirty="0" err="1">
                <a:latin typeface="Adobe Caslon Pro"/>
                <a:cs typeface="Adobe Caslon Pro"/>
              </a:rPr>
              <a:t>Amartya</a:t>
            </a:r>
            <a:r>
              <a:rPr lang="en-US" sz="2600" dirty="0">
                <a:latin typeface="Adobe Caslon Pro"/>
                <a:cs typeface="Adobe Caslon Pro"/>
              </a:rPr>
              <a:t> Sen</a:t>
            </a:r>
            <a:r>
              <a:rPr lang="en-US" sz="2600" dirty="0" smtClean="0">
                <a:latin typeface="Adobe Caslon Pro"/>
                <a:cs typeface="Adobe Caslon Pro"/>
              </a:rPr>
              <a:t>. 2000</a:t>
            </a:r>
            <a:r>
              <a:rPr lang="en-US" sz="2600" dirty="0">
                <a:latin typeface="Adobe Caslon Pro"/>
                <a:cs typeface="Adobe Caslon Pro"/>
              </a:rPr>
              <a:t>. </a:t>
            </a:r>
            <a:r>
              <a:rPr lang="en-US" sz="2600" i="1" dirty="0">
                <a:latin typeface="Adobe Caslon Pro"/>
                <a:cs typeface="Adobe Caslon Pro"/>
              </a:rPr>
              <a:t>Development As </a:t>
            </a:r>
            <a:r>
              <a:rPr lang="en-US" sz="2600" i="1" dirty="0" smtClean="0">
                <a:latin typeface="Adobe Caslon Pro"/>
                <a:cs typeface="Adobe Caslon Pro"/>
              </a:rPr>
              <a:t>Freedom.</a:t>
            </a:r>
            <a:endParaRPr lang="en-US" sz="2600" i="1" dirty="0">
              <a:latin typeface="Adobe Caslon Pro"/>
              <a:cs typeface="Adobe Caslon Pro"/>
            </a:endParaRPr>
          </a:p>
          <a:p>
            <a:pPr lvl="1" eaLnBrk="1" hangingPunct="1"/>
            <a:endParaRPr lang="en-US" dirty="0">
              <a:latin typeface="Perpetua" charset="0"/>
            </a:endParaRPr>
          </a:p>
        </p:txBody>
      </p:sp>
    </p:spTree>
    <p:extLst>
      <p:ext uri="{BB962C8B-B14F-4D97-AF65-F5344CB8AC3E}">
        <p14:creationId xmlns:p14="http://schemas.microsoft.com/office/powerpoint/2010/main" val="8655845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Tuesday (5/29)</a:t>
            </a:r>
            <a:endParaRPr lang="en-US" dirty="0"/>
          </a:p>
        </p:txBody>
      </p:sp>
      <p:sp>
        <p:nvSpPr>
          <p:cNvPr id="3" name="Content Placeholder 2"/>
          <p:cNvSpPr>
            <a:spLocks noGrp="1"/>
          </p:cNvSpPr>
          <p:nvPr>
            <p:ph idx="1"/>
          </p:nvPr>
        </p:nvSpPr>
        <p:spPr/>
        <p:txBody>
          <a:bodyPr>
            <a:normAutofit fontScale="92500"/>
          </a:bodyPr>
          <a:lstStyle/>
          <a:p>
            <a:pPr>
              <a:lnSpc>
                <a:spcPct val="110000"/>
              </a:lnSpc>
            </a:pPr>
            <a:r>
              <a:rPr lang="en-US" sz="2400" dirty="0" smtClean="0">
                <a:latin typeface="Adobe Caslon Pro"/>
                <a:cs typeface="Adobe Caslon Pro"/>
              </a:rPr>
              <a:t>Lecture: “</a:t>
            </a:r>
            <a:r>
              <a:rPr lang="en-US" sz="2400" dirty="0" smtClean="0"/>
              <a:t>Thinking </a:t>
            </a:r>
            <a:r>
              <a:rPr lang="en-US" sz="2400" dirty="0"/>
              <a:t>Big: Models, Projects and </a:t>
            </a:r>
            <a:r>
              <a:rPr lang="en-US" sz="2400" dirty="0" smtClean="0"/>
              <a:t>Critiques”</a:t>
            </a:r>
            <a:endParaRPr lang="en-US" sz="2400" dirty="0" smtClean="0">
              <a:latin typeface="Adobe Caslon Pro"/>
              <a:cs typeface="Adobe Caslon Pro"/>
            </a:endParaRPr>
          </a:p>
          <a:p>
            <a:pPr lvl="1">
              <a:lnSpc>
                <a:spcPct val="110000"/>
              </a:lnSpc>
            </a:pPr>
            <a:r>
              <a:rPr lang="en-US" sz="2400" dirty="0" smtClean="0">
                <a:latin typeface="Adobe Caslon Pro"/>
                <a:cs typeface="Adobe Caslon Pro"/>
              </a:rPr>
              <a:t>Understand the push for industrialization in greater detail</a:t>
            </a:r>
          </a:p>
          <a:p>
            <a:pPr lvl="1">
              <a:lnSpc>
                <a:spcPct val="110000"/>
              </a:lnSpc>
            </a:pPr>
            <a:r>
              <a:rPr lang="en-US" sz="2400" dirty="0" smtClean="0">
                <a:latin typeface="Adobe Caslon Pro"/>
                <a:cs typeface="Adobe Caslon Pro"/>
              </a:rPr>
              <a:t>Examine the working of the </a:t>
            </a:r>
            <a:r>
              <a:rPr lang="en-US" sz="2400" dirty="0" err="1" smtClean="0">
                <a:latin typeface="Adobe Caslon Pro"/>
                <a:cs typeface="Adobe Caslon Pro"/>
              </a:rPr>
              <a:t>Akosombo</a:t>
            </a:r>
            <a:r>
              <a:rPr lang="en-US" sz="2400" dirty="0" smtClean="0">
                <a:latin typeface="Adobe Caslon Pro"/>
                <a:cs typeface="Adobe Caslon Pro"/>
              </a:rPr>
              <a:t> Dam project, Ghana</a:t>
            </a:r>
          </a:p>
          <a:p>
            <a:pPr lvl="1">
              <a:lnSpc>
                <a:spcPct val="110000"/>
              </a:lnSpc>
            </a:pPr>
            <a:r>
              <a:rPr lang="en-US" sz="2400" dirty="0" smtClean="0">
                <a:latin typeface="Adobe Caslon Pro"/>
                <a:cs typeface="Adobe Caslon Pro"/>
              </a:rPr>
              <a:t>Read a critique of how development projects are framed</a:t>
            </a:r>
          </a:p>
          <a:p>
            <a:pPr>
              <a:lnSpc>
                <a:spcPct val="110000"/>
              </a:lnSpc>
            </a:pPr>
            <a:r>
              <a:rPr lang="en-US" sz="2400" dirty="0">
                <a:latin typeface="Adobe Caslon Pro"/>
                <a:cs typeface="Adobe Caslon Pro"/>
              </a:rPr>
              <a:t>Due before class</a:t>
            </a:r>
          </a:p>
          <a:p>
            <a:pPr lvl="1">
              <a:lnSpc>
                <a:spcPct val="110000"/>
              </a:lnSpc>
            </a:pPr>
            <a:r>
              <a:rPr lang="en-US" sz="2400" dirty="0" smtClean="0">
                <a:latin typeface="Adobe Caslon Pro"/>
                <a:cs typeface="Adobe Caslon Pro"/>
              </a:rPr>
              <a:t>Do the readings: </a:t>
            </a:r>
            <a:r>
              <a:rPr lang="en-US" sz="2400" i="1" dirty="0" err="1" smtClean="0">
                <a:latin typeface="Adobe Caslon Pro"/>
                <a:cs typeface="Adobe Caslon Pro"/>
              </a:rPr>
              <a:t>Smillie</a:t>
            </a:r>
            <a:r>
              <a:rPr lang="en-US" sz="2400" i="1" dirty="0" smtClean="0">
                <a:latin typeface="Adobe Caslon Pro"/>
                <a:cs typeface="Adobe Caslon Pro"/>
              </a:rPr>
              <a:t>, </a:t>
            </a:r>
            <a:r>
              <a:rPr lang="en-US" sz="2400" i="1" dirty="0" smtClean="0"/>
              <a:t>Arp and </a:t>
            </a:r>
            <a:r>
              <a:rPr lang="en-US" sz="2400" i="1" dirty="0" err="1" smtClean="0"/>
              <a:t>Baumgärtel</a:t>
            </a:r>
            <a:r>
              <a:rPr lang="en-US" sz="2400" i="1" dirty="0" smtClean="0"/>
              <a:t>, Mitchell</a:t>
            </a:r>
          </a:p>
          <a:p>
            <a:pPr lvl="1">
              <a:lnSpc>
                <a:spcPct val="110000"/>
              </a:lnSpc>
            </a:pPr>
            <a:r>
              <a:rPr lang="en-US" sz="2400" dirty="0" smtClean="0">
                <a:latin typeface="Adobe Caslon Pro"/>
                <a:cs typeface="Adobe Caslon Pro"/>
              </a:rPr>
              <a:t>Try to think of the </a:t>
            </a:r>
            <a:r>
              <a:rPr lang="en-US" sz="2400" dirty="0" err="1" smtClean="0">
                <a:latin typeface="Adobe Caslon Pro"/>
                <a:cs typeface="Adobe Caslon Pro"/>
              </a:rPr>
              <a:t>Akosombo</a:t>
            </a:r>
            <a:r>
              <a:rPr lang="en-US" sz="2400" dirty="0" smtClean="0">
                <a:latin typeface="Adobe Caslon Pro"/>
                <a:cs typeface="Adobe Caslon Pro"/>
              </a:rPr>
              <a:t> dam in terms of the table we discussed today</a:t>
            </a:r>
          </a:p>
          <a:p>
            <a:pPr>
              <a:lnSpc>
                <a:spcPct val="110000"/>
              </a:lnSpc>
            </a:pPr>
            <a:r>
              <a:rPr lang="en-US" sz="2400" dirty="0">
                <a:latin typeface="Adobe Caslon Pro"/>
                <a:cs typeface="Adobe Caslon Pro"/>
              </a:rPr>
              <a:t>	</a:t>
            </a:r>
            <a:r>
              <a:rPr lang="en-US" sz="2400" dirty="0" smtClean="0">
                <a:latin typeface="Adobe Caslon Pro"/>
                <a:cs typeface="Adobe Caslon Pro"/>
              </a:rPr>
              <a:t>Activity in class</a:t>
            </a:r>
          </a:p>
          <a:p>
            <a:pPr lvl="1">
              <a:lnSpc>
                <a:spcPct val="110000"/>
              </a:lnSpc>
            </a:pPr>
            <a:r>
              <a:rPr lang="en-US" sz="2400" dirty="0" smtClean="0">
                <a:latin typeface="Adobe Caslon Pro"/>
                <a:cs typeface="Adobe Caslon Pro"/>
              </a:rPr>
              <a:t>Green Revolution debate</a:t>
            </a:r>
          </a:p>
        </p:txBody>
      </p:sp>
    </p:spTree>
    <p:extLst>
      <p:ext uri="{BB962C8B-B14F-4D97-AF65-F5344CB8AC3E}">
        <p14:creationId xmlns:p14="http://schemas.microsoft.com/office/powerpoint/2010/main" val="238946936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ctivity</a:t>
            </a:r>
            <a:endParaRPr lang="en-US" dirty="0"/>
          </a:p>
        </p:txBody>
      </p:sp>
      <p:sp>
        <p:nvSpPr>
          <p:cNvPr id="3" name="Content Placeholder 2"/>
          <p:cNvSpPr>
            <a:spLocks noGrp="1"/>
          </p:cNvSpPr>
          <p:nvPr>
            <p:ph idx="1"/>
          </p:nvPr>
        </p:nvSpPr>
        <p:spPr/>
        <p:txBody>
          <a:bodyPr>
            <a:normAutofit/>
          </a:bodyPr>
          <a:lstStyle/>
          <a:p>
            <a:pPr marL="0" indent="0">
              <a:buNone/>
            </a:pPr>
            <a:r>
              <a:rPr lang="en-US" sz="2800" b="1" u="sng" dirty="0" smtClean="0"/>
              <a:t>Debate on 5/29</a:t>
            </a:r>
          </a:p>
          <a:p>
            <a:pPr marL="0" indent="0">
              <a:buNone/>
            </a:pPr>
            <a:r>
              <a:rPr lang="en-US" sz="2800" dirty="0" smtClean="0"/>
              <a:t>Topic: “Did the Green Revolution lead to development?”</a:t>
            </a:r>
          </a:p>
          <a:p>
            <a:pPr marL="0" indent="0">
              <a:buNone/>
            </a:pPr>
            <a:r>
              <a:rPr lang="en-US" dirty="0"/>
              <a:t>	</a:t>
            </a:r>
            <a:r>
              <a:rPr lang="en-US" sz="2400" dirty="0" smtClean="0"/>
              <a:t>Whichever position you take, you will start by defining what you mean by development!</a:t>
            </a:r>
            <a:endParaRPr lang="en-US" dirty="0" smtClean="0"/>
          </a:p>
          <a:p>
            <a:pPr marL="0" indent="0">
              <a:buNone/>
            </a:pPr>
            <a:r>
              <a:rPr lang="en-US" sz="2800" u="sng" dirty="0" smtClean="0"/>
              <a:t>Preparation for debate (next 30 minutes in class + before next class)</a:t>
            </a:r>
          </a:p>
          <a:p>
            <a:r>
              <a:rPr lang="en-US" sz="2800" dirty="0" smtClean="0"/>
              <a:t>Team assignment</a:t>
            </a:r>
          </a:p>
          <a:p>
            <a:r>
              <a:rPr lang="en-US" sz="2800" dirty="0"/>
              <a:t>R</a:t>
            </a:r>
            <a:r>
              <a:rPr lang="en-US" sz="2800" dirty="0" smtClean="0"/>
              <a:t>esearch the Green Revolution</a:t>
            </a:r>
          </a:p>
          <a:p>
            <a:r>
              <a:rPr lang="en-US" sz="2800" dirty="0" smtClean="0"/>
              <a:t>Prepare </a:t>
            </a:r>
            <a:r>
              <a:rPr lang="en-US" sz="2800" dirty="0" smtClean="0"/>
              <a:t>a </a:t>
            </a:r>
            <a:r>
              <a:rPr lang="en-US" sz="2800" dirty="0" smtClean="0"/>
              <a:t>3-5 </a:t>
            </a:r>
            <a:r>
              <a:rPr lang="en-US" sz="2800" dirty="0" smtClean="0"/>
              <a:t>minute position piece for debate</a:t>
            </a:r>
          </a:p>
          <a:p>
            <a:endParaRPr lang="en-US" sz="2800" dirty="0" smtClean="0"/>
          </a:p>
          <a:p>
            <a:endParaRPr lang="en-US" sz="2800" dirty="0" smtClean="0"/>
          </a:p>
          <a:p>
            <a:pPr marL="0" indent="0">
              <a:buNone/>
            </a:pPr>
            <a:endParaRPr lang="en-US" u="sng" dirty="0"/>
          </a:p>
        </p:txBody>
      </p:sp>
    </p:spTree>
    <p:extLst>
      <p:ext uri="{BB962C8B-B14F-4D97-AF65-F5344CB8AC3E}">
        <p14:creationId xmlns:p14="http://schemas.microsoft.com/office/powerpoint/2010/main" val="3338922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Technology and Society</a:t>
            </a:r>
            <a:endParaRPr lang="en-US" dirty="0"/>
          </a:p>
        </p:txBody>
      </p:sp>
      <p:pic>
        <p:nvPicPr>
          <p:cNvPr id="11" name="Picture 10" descr="tech-bab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5715000"/>
          </a:xfrm>
          <a:prstGeom prst="rect">
            <a:avLst/>
          </a:prstGeom>
        </p:spPr>
      </p:pic>
    </p:spTree>
    <p:extLst>
      <p:ext uri="{BB962C8B-B14F-4D97-AF65-F5344CB8AC3E}">
        <p14:creationId xmlns:p14="http://schemas.microsoft.com/office/powerpoint/2010/main" val="26520097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ols_clip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380" y="1336628"/>
            <a:ext cx="4274978" cy="4225103"/>
          </a:xfrm>
          <a:prstGeom prst="rect">
            <a:avLst/>
          </a:prstGeom>
        </p:spPr>
      </p:pic>
    </p:spTree>
    <p:extLst>
      <p:ext uri="{BB962C8B-B14F-4D97-AF65-F5344CB8AC3E}">
        <p14:creationId xmlns:p14="http://schemas.microsoft.com/office/powerpoint/2010/main" val="3401605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ch.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17" y="1178061"/>
            <a:ext cx="8487183" cy="4752823"/>
          </a:xfrm>
          <a:prstGeom prst="rect">
            <a:avLst/>
          </a:prstGeom>
        </p:spPr>
      </p:pic>
    </p:spTree>
    <p:extLst>
      <p:ext uri="{BB962C8B-B14F-4D97-AF65-F5344CB8AC3E}">
        <p14:creationId xmlns:p14="http://schemas.microsoft.com/office/powerpoint/2010/main" val="25329615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47200"/>
                </a:solidFill>
              </a:rPr>
              <a:t>The Origins of ‘Technology’</a:t>
            </a:r>
            <a:endParaRPr lang="en-US" dirty="0">
              <a:solidFill>
                <a:srgbClr val="E47200"/>
              </a:solidFill>
            </a:endParaRPr>
          </a:p>
        </p:txBody>
      </p:sp>
      <p:sp>
        <p:nvSpPr>
          <p:cNvPr id="3" name="Content Placeholder 2"/>
          <p:cNvSpPr>
            <a:spLocks noGrp="1"/>
          </p:cNvSpPr>
          <p:nvPr>
            <p:ph idx="1"/>
          </p:nvPr>
        </p:nvSpPr>
        <p:spPr>
          <a:xfrm>
            <a:off x="955721" y="1586845"/>
            <a:ext cx="7068091" cy="1763745"/>
          </a:xfrm>
        </p:spPr>
        <p:txBody>
          <a:bodyPr>
            <a:normAutofit/>
          </a:bodyPr>
          <a:lstStyle/>
          <a:p>
            <a:pPr>
              <a:spcAft>
                <a:spcPts val="600"/>
              </a:spcAft>
            </a:pPr>
            <a:r>
              <a:rPr lang="en-US" sz="2400" dirty="0" smtClean="0">
                <a:latin typeface="Adobe Caslon Pro"/>
                <a:cs typeface="Adobe Caslon Pro"/>
              </a:rPr>
              <a:t>1600s: </a:t>
            </a:r>
            <a:r>
              <a:rPr lang="en-US" sz="2400" i="1" dirty="0" smtClean="0">
                <a:latin typeface="Adobe Caslon Pro"/>
                <a:cs typeface="Adobe Caslon Pro"/>
              </a:rPr>
              <a:t>A discourse or treatise on an art or arts</a:t>
            </a:r>
          </a:p>
          <a:p>
            <a:pPr>
              <a:spcAft>
                <a:spcPts val="600"/>
              </a:spcAft>
            </a:pPr>
            <a:r>
              <a:rPr lang="en-US" sz="2400" dirty="0" smtClean="0">
                <a:latin typeface="Adobe Caslon Pro"/>
                <a:cs typeface="Adobe Caslon Pro"/>
              </a:rPr>
              <a:t>1800s: A kind of book</a:t>
            </a:r>
          </a:p>
          <a:p>
            <a:pPr>
              <a:spcAft>
                <a:spcPts val="600"/>
              </a:spcAft>
            </a:pPr>
            <a:r>
              <a:rPr lang="en-US" sz="2400" dirty="0" smtClean="0">
                <a:latin typeface="Adobe Caslon Pro"/>
                <a:cs typeface="Adobe Caslon Pro"/>
              </a:rPr>
              <a:t>1900: Mechanic arts</a:t>
            </a:r>
          </a:p>
        </p:txBody>
      </p:sp>
      <p:pic>
        <p:nvPicPr>
          <p:cNvPr id="4" name="Picture 3" descr="Screen shot 2012-05-23 at 10.55.24 AM.png"/>
          <p:cNvPicPr>
            <a:picLocks noChangeAspect="1"/>
          </p:cNvPicPr>
          <p:nvPr/>
        </p:nvPicPr>
        <p:blipFill rotWithShape="1">
          <a:blip r:embed="rId3">
            <a:extLst>
              <a:ext uri="{28A0092B-C50C-407E-A947-70E740481C1C}">
                <a14:useLocalDpi xmlns:a14="http://schemas.microsoft.com/office/drawing/2010/main" val="0"/>
              </a:ext>
            </a:extLst>
          </a:blip>
          <a:srcRect t="14189" r="36080" b="22132"/>
          <a:stretch/>
        </p:blipFill>
        <p:spPr>
          <a:xfrm>
            <a:off x="1843483" y="3350590"/>
            <a:ext cx="5479516" cy="3411788"/>
          </a:xfrm>
          <a:prstGeom prst="rect">
            <a:avLst/>
          </a:prstGeom>
        </p:spPr>
      </p:pic>
    </p:spTree>
    <p:extLst>
      <p:ext uri="{BB962C8B-B14F-4D97-AF65-F5344CB8AC3E}">
        <p14:creationId xmlns:p14="http://schemas.microsoft.com/office/powerpoint/2010/main" val="2791418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838200" y="2000250"/>
            <a:ext cx="7772400" cy="2936875"/>
          </a:xfrm>
        </p:spPr>
        <p:txBody>
          <a:bodyPr>
            <a:normAutofit/>
          </a:bodyPr>
          <a:lstStyle/>
          <a:p>
            <a:pPr marL="0" indent="0" eaLnBrk="1" hangingPunct="1">
              <a:lnSpc>
                <a:spcPct val="130000"/>
              </a:lnSpc>
              <a:buNone/>
            </a:pPr>
            <a:r>
              <a:rPr lang="ja-JP" altLang="en-US" sz="2800" dirty="0" smtClean="0">
                <a:latin typeface="Adobe Caslon Pro"/>
                <a:cs typeface="Adobe Caslon Pro"/>
              </a:rPr>
              <a:t>“</a:t>
            </a:r>
            <a:r>
              <a:rPr lang="en-US" sz="2800" dirty="0">
                <a:latin typeface="Adobe Caslon Pro"/>
                <a:cs typeface="Adobe Caslon Pro"/>
              </a:rPr>
              <a:t>a concept of a form of power (of progress) that far exceeded…the relatively limited capacity of the merely useful (or mechanic or practical or industrial) arts to generate social change.</a:t>
            </a:r>
            <a:r>
              <a:rPr lang="ja-JP" altLang="en-US" sz="2800" dirty="0" smtClean="0">
                <a:latin typeface="Adobe Caslon Pro"/>
                <a:cs typeface="Adobe Caslon Pro"/>
              </a:rPr>
              <a:t>”</a:t>
            </a:r>
            <a:endParaRPr lang="en-US" sz="2800" dirty="0">
              <a:latin typeface="Adobe Caslon Pro"/>
              <a:cs typeface="Adobe Caslon Pro"/>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Technology Fills the Void</a:t>
            </a:r>
            <a:endParaRPr lang="en-US" dirty="0"/>
          </a:p>
        </p:txBody>
      </p:sp>
    </p:spTree>
    <p:extLst>
      <p:ext uri="{BB962C8B-B14F-4D97-AF65-F5344CB8AC3E}">
        <p14:creationId xmlns:p14="http://schemas.microsoft.com/office/powerpoint/2010/main" val="38847693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5474</TotalTime>
  <Words>3744</Words>
  <Application>Microsoft Macintosh PowerPoint</Application>
  <PresentationFormat>On-screen Show (4:3)</PresentationFormat>
  <Paragraphs>332</Paragraphs>
  <Slides>48</Slides>
  <Notes>43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Technology &amp; Development </vt:lpstr>
      <vt:lpstr>On Tuesday (5/22)</vt:lpstr>
      <vt:lpstr>Administrivia</vt:lpstr>
      <vt:lpstr>Outline for Today</vt:lpstr>
      <vt:lpstr>Technology and Society</vt:lpstr>
      <vt:lpstr>PowerPoint Presentation</vt:lpstr>
      <vt:lpstr>PowerPoint Presentation</vt:lpstr>
      <vt:lpstr>The Origins of ‘Technology’</vt:lpstr>
      <vt:lpstr>PowerPoint Presentation</vt:lpstr>
      <vt:lpstr>PowerPoint Presentation</vt:lpstr>
      <vt:lpstr>A technological desert</vt:lpstr>
      <vt:lpstr>A Hazardous Concept?</vt:lpstr>
      <vt:lpstr>Technological Determinism</vt:lpstr>
      <vt:lpstr>Stages of Technical Conquest</vt:lpstr>
      <vt:lpstr>Technology’s Influence on Society</vt:lpstr>
      <vt:lpstr>Technological Determinism</vt:lpstr>
      <vt:lpstr>Do Artifacts have Politics?</vt:lpstr>
      <vt:lpstr>Winner says…</vt:lpstr>
      <vt:lpstr>Now, sentences to avoid…</vt:lpstr>
      <vt:lpstr>Social Construction of Technology (SCOT)</vt:lpstr>
      <vt:lpstr>The History of the Bicycle</vt:lpstr>
      <vt:lpstr>Black-Boxing</vt:lpstr>
      <vt:lpstr>Terms to Remember</vt:lpstr>
      <vt:lpstr>Applying them to Case Studies</vt:lpstr>
      <vt:lpstr>What We Learned</vt:lpstr>
      <vt:lpstr>Take a break!</vt:lpstr>
      <vt:lpstr>A brief history of development</vt:lpstr>
      <vt:lpstr>Models of Development</vt:lpstr>
      <vt:lpstr>Institutions ‘doing development’</vt:lpstr>
      <vt:lpstr>PowerPoint Presentation</vt:lpstr>
      <vt:lpstr>Dominant Models of Development</vt:lpstr>
      <vt:lpstr>Aid regime</vt:lpstr>
      <vt:lpstr>Aid regime</vt:lpstr>
      <vt:lpstr>Aid -&gt; Investment in machines -&gt; Growth?</vt:lpstr>
      <vt:lpstr>Structural adjustments and Washington Consensus  (also known as Neoliberal Reform)</vt:lpstr>
      <vt:lpstr>But something major was missing…</vt:lpstr>
      <vt:lpstr>Dominant Models and  Visions of Development</vt:lpstr>
      <vt:lpstr>Only Models of Development?</vt:lpstr>
      <vt:lpstr>Rethinking Development: two major paradigms*</vt:lpstr>
      <vt:lpstr>Rethinking Development: Multidimensionality</vt:lpstr>
      <vt:lpstr>Millennium Development Goals</vt:lpstr>
      <vt:lpstr>Characterizing Models of Development</vt:lpstr>
      <vt:lpstr>Revisiting Models of Development</vt:lpstr>
      <vt:lpstr>Models of Development in  Technology Projects</vt:lpstr>
      <vt:lpstr>What We Learned</vt:lpstr>
      <vt:lpstr>Further Reading</vt:lpstr>
      <vt:lpstr>On Tuesday (5/29)</vt:lpstr>
      <vt:lpstr>Activity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181 Technology and Poverty Summer 2012 </dc:title>
  <dc:creator>Janaki Srinivasan</dc:creator>
  <cp:lastModifiedBy>Janaki Srinivasan</cp:lastModifiedBy>
  <cp:revision>150</cp:revision>
  <dcterms:created xsi:type="dcterms:W3CDTF">2012-05-20T06:39:09Z</dcterms:created>
  <dcterms:modified xsi:type="dcterms:W3CDTF">2012-05-24T19:22:33Z</dcterms:modified>
</cp:coreProperties>
</file>