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70" r:id="rId3"/>
    <p:sldId id="336" r:id="rId4"/>
    <p:sldId id="260" r:id="rId5"/>
    <p:sldId id="337" r:id="rId6"/>
    <p:sldId id="338" r:id="rId7"/>
    <p:sldId id="257" r:id="rId8"/>
    <p:sldId id="264" r:id="rId9"/>
    <p:sldId id="343" r:id="rId10"/>
    <p:sldId id="259" r:id="rId11"/>
    <p:sldId id="276" r:id="rId12"/>
    <p:sldId id="339" r:id="rId13"/>
    <p:sldId id="301" r:id="rId14"/>
    <p:sldId id="358" r:id="rId15"/>
    <p:sldId id="356" r:id="rId16"/>
    <p:sldId id="298" r:id="rId17"/>
    <p:sldId id="355" r:id="rId18"/>
    <p:sldId id="357" r:id="rId19"/>
    <p:sldId id="302" r:id="rId20"/>
    <p:sldId id="303" r:id="rId21"/>
    <p:sldId id="305" r:id="rId22"/>
    <p:sldId id="304" r:id="rId23"/>
    <p:sldId id="306" r:id="rId24"/>
    <p:sldId id="307" r:id="rId25"/>
    <p:sldId id="309" r:id="rId26"/>
    <p:sldId id="310" r:id="rId27"/>
    <p:sldId id="312" r:id="rId28"/>
    <p:sldId id="359" r:id="rId29"/>
    <p:sldId id="313" r:id="rId30"/>
    <p:sldId id="314" r:id="rId31"/>
    <p:sldId id="315" r:id="rId32"/>
    <p:sldId id="316" r:id="rId33"/>
    <p:sldId id="317" r:id="rId34"/>
    <p:sldId id="323" r:id="rId35"/>
    <p:sldId id="324" r:id="rId36"/>
    <p:sldId id="325" r:id="rId37"/>
    <p:sldId id="326" r:id="rId38"/>
    <p:sldId id="327" r:id="rId39"/>
    <p:sldId id="328" r:id="rId40"/>
    <p:sldId id="319" r:id="rId41"/>
    <p:sldId id="320" r:id="rId42"/>
    <p:sldId id="321" r:id="rId43"/>
    <p:sldId id="352" r:id="rId44"/>
    <p:sldId id="353" r:id="rId45"/>
    <p:sldId id="354" r:id="rId46"/>
    <p:sldId id="340" r:id="rId47"/>
    <p:sldId id="329" r:id="rId48"/>
    <p:sldId id="330" r:id="rId49"/>
    <p:sldId id="331" r:id="rId50"/>
    <p:sldId id="348" r:id="rId51"/>
    <p:sldId id="349" r:id="rId52"/>
    <p:sldId id="344" r:id="rId53"/>
    <p:sldId id="335" r:id="rId54"/>
    <p:sldId id="360" r:id="rId55"/>
    <p:sldId id="351" r:id="rId56"/>
    <p:sldId id="35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7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72" autoAdjust="0"/>
  </p:normalViewPr>
  <p:slideViewPr>
    <p:cSldViewPr snapToGrid="0" snapToObjects="1">
      <p:cViewPr varScale="1">
        <p:scale>
          <a:sx n="38" d="100"/>
          <a:sy n="38" d="100"/>
        </p:scale>
        <p:origin x="-15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89287C-96FC-434A-A1F9-D4B7BE1ADD14}" type="datetimeFigureOut">
              <a:rPr lang="en-US" smtClean="0"/>
              <a:t>6/28/12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D77C5C-1D40-0A42-9DBB-145D9A5F9428}" type="slidenum">
              <a:rPr lang="en-US" smtClean="0"/>
              <a:t>‹#›</a:t>
            </a:fld>
            <a:endParaRPr lang="en-US"/>
          </a:p>
        </p:txBody>
      </p:sp>
    </p:spTree>
    <p:extLst>
      <p:ext uri="{BB962C8B-B14F-4D97-AF65-F5344CB8AC3E}">
        <p14:creationId xmlns:p14="http://schemas.microsoft.com/office/powerpoint/2010/main" val="403655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3</a:t>
            </a:fld>
            <a:endParaRPr lang="en-US"/>
          </a:p>
        </p:txBody>
      </p:sp>
    </p:spTree>
    <p:extLst>
      <p:ext uri="{BB962C8B-B14F-4D97-AF65-F5344CB8AC3E}">
        <p14:creationId xmlns:p14="http://schemas.microsoft.com/office/powerpoint/2010/main" val="164293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457200" rtl="0" eaLnBrk="1" fontAlgn="auto" latinLnBrk="0" hangingPunct="1">
              <a:lnSpc>
                <a:spcPct val="90000"/>
              </a:lnSpc>
              <a:spcBef>
                <a:spcPct val="0"/>
              </a:spcBef>
              <a:spcAft>
                <a:spcPts val="0"/>
              </a:spcAft>
              <a:buClrTx/>
              <a:buSzTx/>
              <a:buFontTx/>
              <a:buNone/>
              <a:tabLst/>
              <a:defRPr/>
            </a:pPr>
            <a:r>
              <a:rPr lang="en-US" sz="1200" dirty="0" smtClean="0">
                <a:latin typeface="Adobe Caslon Pro"/>
                <a:cs typeface="Adobe Caslon Pro"/>
              </a:rPr>
              <a:t>(instead of the policies of the Washington Consensus)</a:t>
            </a:r>
          </a:p>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AD7BE8-B43B-314A-A202-7B5118E9F410}" type="slidenum">
              <a:rPr lang="en-US">
                <a:latin typeface="Calibri" charset="0"/>
              </a:rPr>
              <a:pPr eaLnBrk="1" hangingPunct="1"/>
              <a:t>18</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ea typeface="+mn-ea"/>
              </a:rPr>
              <a:t>We have learnt now, of course that there’s more of interest in a</a:t>
            </a:r>
            <a:r>
              <a:rPr lang="en-US" baseline="0" dirty="0" smtClean="0">
                <a:ea typeface="+mn-ea"/>
              </a:rPr>
              <a:t> development project in practice, than the rows of this framework. </a:t>
            </a:r>
          </a:p>
          <a:p>
            <a:pPr eaLnBrk="1" fontAlgn="auto" hangingPunct="1">
              <a:spcBef>
                <a:spcPts val="0"/>
              </a:spcBef>
              <a:spcAft>
                <a:spcPts val="0"/>
              </a:spcAft>
              <a:defRPr/>
            </a:pPr>
            <a:r>
              <a:rPr lang="en-US" baseline="0" dirty="0" smtClean="0">
                <a:ea typeface="+mn-ea"/>
              </a:rPr>
              <a:t>Its costs and benefits are not </a:t>
            </a:r>
            <a:r>
              <a:rPr lang="en-US" baseline="0" dirty="0" err="1" smtClean="0">
                <a:ea typeface="+mn-ea"/>
              </a:rPr>
              <a:t>unforrmly</a:t>
            </a:r>
            <a:r>
              <a:rPr lang="en-US" baseline="0" dirty="0" smtClean="0">
                <a:ea typeface="+mn-ea"/>
              </a:rPr>
              <a:t> distributed: important to understand this distribution and these variations</a:t>
            </a:r>
          </a:p>
          <a:p>
            <a:pPr eaLnBrk="1" fontAlgn="auto" hangingPunct="1">
              <a:spcBef>
                <a:spcPts val="0"/>
              </a:spcBef>
              <a:spcAft>
                <a:spcPts val="0"/>
              </a:spcAft>
              <a:defRPr/>
            </a:pPr>
            <a:r>
              <a:rPr lang="en-US" baseline="0" dirty="0" smtClean="0">
                <a:ea typeface="+mn-ea"/>
              </a:rPr>
              <a:t> Nor are the costs and benefits in practice the same as what project designers imagined: important to understand how the project technologies and goals are appropriated and subverted by the communities targeted</a:t>
            </a: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ABBF2D-EBE4-A64D-81D3-3E1AE7FF9632}"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Costs: borne by displaced villagers</a:t>
            </a:r>
          </a:p>
          <a:p>
            <a:pPr eaLnBrk="1" fontAlgn="auto" hangingPunct="1">
              <a:spcBef>
                <a:spcPts val="0"/>
              </a:spcBef>
              <a:spcAft>
                <a:spcPts val="0"/>
              </a:spcAft>
              <a:defRPr/>
            </a:pPr>
            <a:r>
              <a:rPr lang="en-US" dirty="0" smtClean="0">
                <a:solidFill>
                  <a:srgbClr val="FF0000"/>
                </a:solidFill>
                <a:ea typeface="+mn-ea"/>
              </a:rPr>
              <a:t>Benefits: for urban areas where employment</a:t>
            </a:r>
            <a:r>
              <a:rPr lang="en-US" baseline="0" dirty="0" smtClean="0">
                <a:solidFill>
                  <a:srgbClr val="FF0000"/>
                </a:solidFill>
                <a:ea typeface="+mn-ea"/>
              </a:rPr>
              <a:t> went up, electrification</a:t>
            </a:r>
          </a:p>
          <a:p>
            <a:pPr eaLnBrk="1" fontAlgn="auto" hangingPunct="1">
              <a:spcBef>
                <a:spcPts val="0"/>
              </a:spcBef>
              <a:spcAft>
                <a:spcPts val="0"/>
              </a:spcAft>
              <a:defRPr/>
            </a:pPr>
            <a:r>
              <a:rPr lang="en-US" baseline="0" dirty="0" smtClean="0">
                <a:solidFill>
                  <a:srgbClr val="FF0000"/>
                </a:solidFill>
                <a:ea typeface="+mn-ea"/>
              </a:rPr>
              <a:t>Unexpected costs-with new diseases</a:t>
            </a:r>
            <a:endParaRPr lang="en-US" dirty="0" smtClean="0">
              <a:solidFill>
                <a:srgbClr val="FF0000"/>
              </a:solidFill>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2BC802-5045-5449-B2EE-271169A4F325}"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2BC802-5045-5449-B2EE-271169A4F325}" type="slidenum">
              <a:rPr lang="en-US">
                <a:latin typeface="Calibri" charset="0"/>
              </a:rPr>
              <a:pPr eaLnBrk="1" hangingPunct="1"/>
              <a:t>21</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F12CDE9-C54B-6345-A401-D273880F54FF}"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B89C6EF-C092-5F4D-9121-81BAE8B8ED17}"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465C735-5811-FF4A-BA36-10D6225DB495}"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25</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4D448F8-2EA5-7146-88B8-411A296FBA9C}"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View 1: Poor as market</a:t>
            </a:r>
          </a:p>
          <a:p>
            <a:r>
              <a:rPr lang="en-US" dirty="0" smtClean="0"/>
              <a:t>View 2: Emphasizes creativity, ‘giving back’ while engaging market pressures</a:t>
            </a:r>
          </a:p>
          <a:p>
            <a:pPr eaLnBrk="1" hangingPunct="1">
              <a:buFontTx/>
              <a:buNone/>
            </a:pPr>
            <a:endParaRPr lang="en-US" dirty="0" smtClean="0">
              <a:solidFill>
                <a:srgbClr val="FF0000"/>
              </a:solidFill>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7FF5-FC0D-4DE3-8522-F04FA858ADEE}"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6</a:t>
            </a:fld>
            <a:endParaRPr lang="en-US"/>
          </a:p>
        </p:txBody>
      </p:sp>
    </p:spTree>
    <p:extLst>
      <p:ext uri="{BB962C8B-B14F-4D97-AF65-F5344CB8AC3E}">
        <p14:creationId xmlns:p14="http://schemas.microsoft.com/office/powerpoint/2010/main" val="14598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Models of Development changed and stabilized, what was happening with Technological Innovations. What w</a:t>
            </a:r>
            <a:r>
              <a:rPr lang="en-US" baseline="0" dirty="0" smtClean="0"/>
              <a:t>as changing with the technologies that </a:t>
            </a:r>
            <a:r>
              <a:rPr lang="en-US" baseline="0" dirty="0" err="1" smtClean="0"/>
              <a:t>dev</a:t>
            </a:r>
            <a:r>
              <a:rPr lang="en-US" baseline="0" dirty="0" smtClean="0"/>
              <a:t> agencies were willing to fund, people were willing to adopt</a:t>
            </a:r>
            <a:endParaRPr lang="en-US" dirty="0" smtClean="0">
              <a:solidFill>
                <a:srgbClr val="FF0000"/>
              </a:solidFill>
            </a:endParaRP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227FF5-FC0D-4DE3-8522-F04FA858ADE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solidFill>
                  <a:srgbClr val="FF0000"/>
                </a:solidFill>
                <a:ea typeface="+mn-ea"/>
              </a:rPr>
              <a:t>First, there was the agricultural revolution. Then came the two industrial revolutions. And finally now, are we in the midst of an information revolution? Many theorists talk of an information age or society and these discussions implicitly seem to recognize an information revolution. Webster mentions many of these theories. We will</a:t>
            </a:r>
            <a:r>
              <a:rPr lang="en-US" baseline="0" dirty="0" smtClean="0">
                <a:solidFill>
                  <a:srgbClr val="FF0000"/>
                </a:solidFill>
                <a:ea typeface="+mn-ea"/>
              </a:rPr>
              <a:t> take a look at the 6 categories of theories he describes in a bit. But before that, a quick look at some of the influential theories describing the information age.</a:t>
            </a: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1D128D-CC86-8E46-AF5E-5D36940F38D5}"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http://</a:t>
            </a:r>
            <a:r>
              <a:rPr lang="en-US" dirty="0" err="1">
                <a:latin typeface="Calibri" charset="0"/>
              </a:rPr>
              <a:t>www.teach-ict.com</a:t>
            </a:r>
            <a:r>
              <a:rPr lang="en-US" dirty="0">
                <a:latin typeface="Calibri" charset="0"/>
              </a:rPr>
              <a:t>/</a:t>
            </a:r>
            <a:r>
              <a:rPr lang="en-US" dirty="0" err="1">
                <a:latin typeface="Calibri" charset="0"/>
              </a:rPr>
              <a:t>technology_explained</a:t>
            </a:r>
            <a:r>
              <a:rPr lang="en-US" dirty="0">
                <a:latin typeface="Calibri" charset="0"/>
              </a:rPr>
              <a:t>/</a:t>
            </a:r>
            <a:r>
              <a:rPr lang="en-US" dirty="0" err="1">
                <a:latin typeface="Calibri" charset="0"/>
              </a:rPr>
              <a:t>packet_switching</a:t>
            </a:r>
            <a:r>
              <a:rPr lang="en-US" dirty="0">
                <a:latin typeface="Calibri" charset="0"/>
              </a:rPr>
              <a:t>/</a:t>
            </a:r>
            <a:r>
              <a:rPr lang="en-US" dirty="0" err="1">
                <a:latin typeface="Calibri" charset="0"/>
              </a:rPr>
              <a:t>packet.switching.gif</a:t>
            </a:r>
            <a:endParaRPr lang="en-US" dirty="0">
              <a:latin typeface="Calibri" charset="0"/>
            </a:endParaRP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One thing to notice in these info society theories is what each means by information. Second, do they see information as something that has meaning or not. </a:t>
            </a:r>
            <a:endParaRPr lang="en-US" dirty="0">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CE54698-E035-1940-88E6-294F5A7857DA}"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solidFill>
                <a:srgbClr val="FF0000"/>
              </a:solidFill>
              <a:ea typeface="+mn-ea"/>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7DCA8A-68A3-2341-8C9C-F2AE1D1637F3}" type="slidenum">
              <a:rPr lang="en-US">
                <a:latin typeface="Calibri" charset="0"/>
              </a:rPr>
              <a:pPr eaLnBrk="1" hangingPunct="1"/>
              <a:t>31</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ea typeface="+mn-ea"/>
              </a:rPr>
              <a:t>When we think about Development in an information society, when</a:t>
            </a:r>
            <a:r>
              <a:rPr lang="en-US" baseline="0" dirty="0" smtClean="0">
                <a:solidFill>
                  <a:srgbClr val="FF0000"/>
                </a:solidFill>
                <a:ea typeface="+mn-ea"/>
              </a:rPr>
              <a:t> we think about the technologies involved in bringing about development in this society, the issue of a digital divide comes up. T</a:t>
            </a:r>
            <a:r>
              <a:rPr lang="en-US" dirty="0" smtClean="0">
                <a:solidFill>
                  <a:srgbClr val="FF0000"/>
                </a:solidFill>
                <a:ea typeface="+mn-ea"/>
              </a:rPr>
              <a:t>he most common way of thinking about it is that it’s a demarcation – a line that we draw between the haves</a:t>
            </a:r>
            <a:r>
              <a:rPr lang="en-US" baseline="0" dirty="0" smtClean="0">
                <a:solidFill>
                  <a:srgbClr val="FF0000"/>
                </a:solidFill>
                <a:ea typeface="+mn-ea"/>
              </a:rPr>
              <a:t> and have-nots. </a:t>
            </a:r>
            <a:r>
              <a:rPr lang="en-US" sz="1200" dirty="0" smtClean="0">
                <a:latin typeface="Adobe Caslon Pro"/>
                <a:cs typeface="Adobe Caslon Pro"/>
              </a:rPr>
              <a:t>…is generally the difference in percentage of individuals with </a:t>
            </a:r>
            <a:r>
              <a:rPr lang="en-US" sz="1200" b="1" i="1" dirty="0" smtClean="0">
                <a:latin typeface="Adobe Caslon Pro"/>
                <a:cs typeface="Adobe Caslon Pro"/>
              </a:rPr>
              <a:t>access</a:t>
            </a:r>
            <a:r>
              <a:rPr lang="en-US" sz="1200" dirty="0" smtClean="0">
                <a:latin typeface="Adobe Caslon Pro"/>
                <a:cs typeface="Adobe Caslon Pro"/>
              </a:rPr>
              <a:t> to digital technologies.  And it often correlates with gender, race, geographic location, caste, class, education level, and/or income.</a:t>
            </a:r>
          </a:p>
          <a:p>
            <a:pPr eaLnBrk="1" fontAlgn="auto" hangingPunct="1">
              <a:spcBef>
                <a:spcPts val="0"/>
              </a:spcBef>
              <a:spcAft>
                <a:spcPts val="0"/>
              </a:spcAft>
              <a:defRPr/>
            </a:pPr>
            <a:endParaRPr lang="en-US" dirty="0" smtClean="0">
              <a:solidFill>
                <a:srgbClr val="FF0000"/>
              </a:solidFill>
              <a:ea typeface="+mn-ea"/>
            </a:endParaRP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75B92-0112-1F44-B73E-4CA67F8A54E4}"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err="1" smtClean="0">
                <a:solidFill>
                  <a:srgbClr val="FF0000"/>
                </a:solidFill>
                <a:ea typeface="+mn-ea"/>
              </a:rPr>
              <a:t>Keniston</a:t>
            </a:r>
            <a:r>
              <a:rPr lang="en-US" dirty="0" smtClean="0">
                <a:solidFill>
                  <a:srgbClr val="FF0000"/>
                </a:solidFill>
                <a:ea typeface="+mn-ea"/>
              </a:rPr>
              <a:t>. </a:t>
            </a: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A975B92-0112-1F44-B73E-4CA67F8A54E4}"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ja-JP" altLang="en-US" dirty="0">
                <a:solidFill>
                  <a:srgbClr val="FF0000"/>
                </a:solidFill>
                <a:latin typeface="Calibri" charset="0"/>
              </a:rPr>
              <a:t>“</a:t>
            </a:r>
            <a:r>
              <a:rPr lang="en-US" dirty="0">
                <a:solidFill>
                  <a:srgbClr val="FF0000"/>
                </a:solidFill>
                <a:latin typeface="Calibri" charset="0"/>
              </a:rPr>
              <a:t>looks through rather than at the object at hand</a:t>
            </a:r>
            <a:r>
              <a:rPr lang="ja-JP" altLang="en-US" dirty="0">
                <a:solidFill>
                  <a:srgbClr val="FF0000"/>
                </a:solidFill>
                <a:latin typeface="Calibri" charset="0"/>
              </a:rPr>
              <a:t>”</a:t>
            </a:r>
            <a:r>
              <a:rPr lang="en-US" dirty="0">
                <a:solidFill>
                  <a:srgbClr val="FF0000"/>
                </a:solidFill>
                <a:latin typeface="Calibri" charset="0"/>
              </a:rPr>
              <a:t> - Larkin</a:t>
            </a: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BDF76C-A5B4-D741-BFA4-D15124E24AE5}"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atin typeface="Calibri" charset="0"/>
              </a:rPr>
              <a:t> caste and the MultiMouse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05E269-5DAD-374B-8A33-2D72CDE05E47}" type="slidenum">
              <a:rPr lang="en-US">
                <a:latin typeface="Calibri" charset="0"/>
              </a:rPr>
              <a:pPr eaLnBrk="1" hangingPunct="1"/>
              <a:t>35</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dirty="0">
              <a:latin typeface="Calibri" charset="0"/>
            </a:endParaRP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82AA27-DCBE-EA42-953C-F05AF92338DB}" type="slidenum">
              <a:rPr lang="en-US">
                <a:latin typeface="Calibri" charset="0"/>
              </a:rPr>
              <a:pPr eaLnBrk="1" hangingPunct="1"/>
              <a:t>36</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Photo source: NY times</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57A71B-1574-C947-AAD8-F124D3BDEACA}" type="slidenum">
              <a:rPr lang="en-US">
                <a:latin typeface="Calibri" charset="0"/>
              </a:rPr>
              <a:pPr eaLnBrk="1" hangingPunct="1"/>
              <a:t>37</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7</a:t>
            </a:fld>
            <a:endParaRPr lang="en-US"/>
          </a:p>
        </p:txBody>
      </p:sp>
    </p:spTree>
    <p:extLst>
      <p:ext uri="{BB962C8B-B14F-4D97-AF65-F5344CB8AC3E}">
        <p14:creationId xmlns:p14="http://schemas.microsoft.com/office/powerpoint/2010/main" val="1034062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71949F-4773-7447-8BDE-D76CF01C64A7}" type="slidenum">
              <a:rPr lang="en-US">
                <a:latin typeface="Calibri" charset="0"/>
              </a:rPr>
              <a:pPr eaLnBrk="1" hangingPunct="1"/>
              <a:t>38</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The ones we looked at in</a:t>
            </a:r>
            <a:r>
              <a:rPr lang="en-US" baseline="0" dirty="0" smtClean="0">
                <a:solidFill>
                  <a:srgbClr val="FF0000"/>
                </a:solidFill>
                <a:ea typeface="+mn-ea"/>
              </a:rPr>
              <a:t> this class</a:t>
            </a:r>
            <a:endParaRPr lang="en-US" dirty="0" smtClean="0">
              <a:solidFill>
                <a:srgbClr val="FF0000"/>
              </a:solidFill>
              <a:ea typeface="+mn-ea"/>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71949F-4773-7447-8BDE-D76CF01C64A7}" type="slidenum">
              <a:rPr lang="en-US">
                <a:latin typeface="Calibri" charset="0"/>
              </a:rPr>
              <a:pPr eaLnBrk="1" hangingPunct="1"/>
              <a:t>39</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40</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41</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But of course, we saw in the case of </a:t>
            </a:r>
            <a:r>
              <a:rPr lang="en-US" dirty="0" err="1" smtClean="0">
                <a:latin typeface="Calibri" charset="0"/>
              </a:rPr>
              <a:t>Bhoomi</a:t>
            </a:r>
            <a:r>
              <a:rPr lang="en-US" dirty="0" smtClean="0">
                <a:latin typeface="Calibri" charset="0"/>
              </a:rPr>
              <a:t>’-</a:t>
            </a:r>
            <a:r>
              <a:rPr lang="en-US" baseline="0" dirty="0" smtClean="0">
                <a:latin typeface="Calibri" charset="0"/>
              </a:rPr>
              <a:t> a</a:t>
            </a:r>
            <a:r>
              <a:rPr lang="en-US" dirty="0" smtClean="0">
                <a:latin typeface="Calibri" charset="0"/>
              </a:rPr>
              <a:t> land records project</a:t>
            </a:r>
            <a:r>
              <a:rPr lang="en-US" baseline="0" dirty="0" smtClean="0">
                <a:latin typeface="Calibri" charset="0"/>
              </a:rPr>
              <a:t> and SARI, another e-</a:t>
            </a:r>
            <a:r>
              <a:rPr lang="en-US" baseline="0" dirty="0" err="1" smtClean="0">
                <a:latin typeface="Calibri" charset="0"/>
              </a:rPr>
              <a:t>gov</a:t>
            </a:r>
            <a:r>
              <a:rPr lang="en-US" baseline="0" dirty="0" smtClean="0">
                <a:latin typeface="Calibri" charset="0"/>
              </a:rPr>
              <a:t> kiosk project that this worked differently. Costs and benefits went to different parts of a community. In </a:t>
            </a:r>
            <a:r>
              <a:rPr lang="en-US" baseline="0" dirty="0" err="1" smtClean="0">
                <a:latin typeface="Calibri" charset="0"/>
              </a:rPr>
              <a:t>Bhoomi</a:t>
            </a:r>
            <a:r>
              <a:rPr lang="en-US" baseline="0" dirty="0" smtClean="0">
                <a:latin typeface="Calibri" charset="0"/>
              </a:rPr>
              <a:t>, large farmers and large real estate agents benefitted through the availability of </a:t>
            </a:r>
            <a:r>
              <a:rPr lang="en-US" baseline="0" dirty="0" err="1" smtClean="0">
                <a:latin typeface="Calibri" charset="0"/>
              </a:rPr>
              <a:t>digitised</a:t>
            </a:r>
            <a:r>
              <a:rPr lang="en-US" baseline="0" dirty="0" smtClean="0">
                <a:latin typeface="Calibri" charset="0"/>
              </a:rPr>
              <a:t> records. Small-scale farmers and those with disputes on their land or shaky land tenure had less recourse to local-level officials now and were in danger of losing their land as the land mafia found it easier to buy up disputed land.</a:t>
            </a:r>
          </a:p>
          <a:p>
            <a:r>
              <a:rPr lang="en-US" baseline="0" dirty="0" smtClean="0">
                <a:latin typeface="Calibri" charset="0"/>
              </a:rPr>
              <a:t>If the costs and benefits were not equally distributed in </a:t>
            </a:r>
            <a:r>
              <a:rPr lang="en-US" baseline="0" dirty="0" err="1" smtClean="0">
                <a:latin typeface="Calibri" charset="0"/>
              </a:rPr>
              <a:t>Bhoomi</a:t>
            </a:r>
            <a:r>
              <a:rPr lang="en-US" baseline="0" dirty="0" smtClean="0">
                <a:latin typeface="Calibri" charset="0"/>
              </a:rPr>
              <a:t>, I n the SARI case, besides that, the benefits were not even what the project envisioned: information provision did not turn out to be the most useful consequence </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42</a:t>
            </a:fld>
            <a:endParaRPr lang="en-US">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43</a:t>
            </a:fld>
            <a:endParaRPr lang="en-US">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44</a:t>
            </a:fld>
            <a:endParaRPr lang="en-US">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69E485A-FED1-5E4D-A158-D3910F938A74}" type="slidenum">
              <a:rPr lang="en-US">
                <a:latin typeface="Calibri" charset="0"/>
              </a:rPr>
              <a:pPr eaLnBrk="1" hangingPunct="1"/>
              <a:t>45</a:t>
            </a:fld>
            <a:endParaRPr lang="en-US">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By the user.</a:t>
            </a: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71949F-4773-7447-8BDE-D76CF01C64A7}" type="slidenum">
              <a:rPr lang="en-US">
                <a:latin typeface="Calibri" charset="0"/>
              </a:rPr>
              <a:pPr eaLnBrk="1" hangingPunct="1"/>
              <a:t>47</a:t>
            </a:fld>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71949F-4773-7447-8BDE-D76CF01C64A7}" type="slidenum">
              <a:rPr lang="en-US">
                <a:latin typeface="Calibri" charset="0"/>
              </a:rPr>
              <a:pPr eaLnBrk="1" hangingPunct="1"/>
              <a:t>48</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of technological determinism</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10</a:t>
            </a:fld>
            <a:endParaRPr lang="en-US"/>
          </a:p>
        </p:txBody>
      </p:sp>
    </p:spTree>
    <p:extLst>
      <p:ext uri="{BB962C8B-B14F-4D97-AF65-F5344CB8AC3E}">
        <p14:creationId xmlns:p14="http://schemas.microsoft.com/office/powerpoint/2010/main" val="575668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solidFill>
                <a:srgbClr val="FF0000"/>
              </a:solidFill>
              <a:ea typeface="+mn-ea"/>
            </a:endParaRPr>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71949F-4773-7447-8BDE-D76CF01C64A7}" type="slidenum">
              <a:rPr lang="en-US">
                <a:latin typeface="Calibri" charset="0"/>
              </a:rPr>
              <a:pPr eaLnBrk="1" hangingPunct="1"/>
              <a:t>49</a:t>
            </a:fld>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guess we’ll find out </a:t>
            </a:r>
            <a:r>
              <a:rPr lang="en-US" dirty="0" smtClean="0">
                <a:sym typeface="Wingdings"/>
              </a:rPr>
              <a:t>. </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51</a:t>
            </a:fld>
            <a:endParaRPr lang="en-US"/>
          </a:p>
        </p:txBody>
      </p:sp>
    </p:spTree>
    <p:extLst>
      <p:ext uri="{BB962C8B-B14F-4D97-AF65-F5344CB8AC3E}">
        <p14:creationId xmlns:p14="http://schemas.microsoft.com/office/powerpoint/2010/main" val="3375196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52</a:t>
            </a:fld>
            <a:endParaRPr lang="en-US"/>
          </a:p>
        </p:txBody>
      </p:sp>
    </p:spTree>
    <p:extLst>
      <p:ext uri="{BB962C8B-B14F-4D97-AF65-F5344CB8AC3E}">
        <p14:creationId xmlns:p14="http://schemas.microsoft.com/office/powerpoint/2010/main" val="3375196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53</a:t>
            </a:fld>
            <a:endParaRPr lang="en-US"/>
          </a:p>
        </p:txBody>
      </p:sp>
    </p:spTree>
    <p:extLst>
      <p:ext uri="{BB962C8B-B14F-4D97-AF65-F5344CB8AC3E}">
        <p14:creationId xmlns:p14="http://schemas.microsoft.com/office/powerpoint/2010/main" val="2622715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already saw with many of our examples, esp. Elisa and </a:t>
            </a:r>
            <a:r>
              <a:rPr lang="en-US" baseline="0" dirty="0" err="1" smtClean="0"/>
              <a:t>Neha’s</a:t>
            </a:r>
            <a:r>
              <a:rPr lang="en-US" baseline="0" dirty="0" smtClean="0"/>
              <a:t> cases how technology is appropriated, often in ways much beyond what technology designers imagined, but also beyond or in conflict with what the designers of a development project imagined as the </a:t>
            </a:r>
            <a:r>
              <a:rPr lang="en-US" baseline="0" dirty="0" err="1" smtClean="0"/>
              <a:t>useor</a:t>
            </a:r>
            <a:r>
              <a:rPr lang="en-US" baseline="0" dirty="0" smtClean="0"/>
              <a:t> benefits of a project or </a:t>
            </a:r>
            <a:r>
              <a:rPr lang="en-US" baseline="0" dirty="0" err="1" smtClean="0"/>
              <a:t>technology.Remember</a:t>
            </a:r>
            <a:r>
              <a:rPr lang="en-US" baseline="0" dirty="0" smtClean="0"/>
              <a:t> the debates about development or entertainment?</a:t>
            </a:r>
          </a:p>
          <a:p>
            <a:r>
              <a:rPr lang="en-US" baseline="0" dirty="0" smtClean="0"/>
              <a:t> Liang takes this much further. He says that when we talk about </a:t>
            </a:r>
            <a:r>
              <a:rPr lang="en-US" baseline="0" dirty="0" err="1" smtClean="0"/>
              <a:t>ineuality</a:t>
            </a:r>
            <a:r>
              <a:rPr lang="en-US" baseline="0" dirty="0" smtClean="0"/>
              <a:t> or equality in a society, we should not be focusing only on material needs in the first place.</a:t>
            </a:r>
            <a:endParaRPr lang="en-US" dirty="0" smtClean="0"/>
          </a:p>
          <a:p>
            <a:r>
              <a:rPr lang="en-US" dirty="0" smtClean="0"/>
              <a:t>We need to look</a:t>
            </a:r>
            <a:r>
              <a:rPr lang="en-US" baseline="0" dirty="0" smtClean="0"/>
              <a:t> beyond the material needs of the poor. Of course those are important, but what about their intellectual lives? </a:t>
            </a:r>
            <a:r>
              <a:rPr lang="en-US" dirty="0" smtClean="0"/>
              <a:t>What if it’s their intellectual lives that the use of digital technologies address. He uses the example of</a:t>
            </a:r>
            <a:r>
              <a:rPr lang="en-US" baseline="0" dirty="0" smtClean="0"/>
              <a:t> a project called cyber </a:t>
            </a:r>
            <a:r>
              <a:rPr lang="en-US" baseline="0" dirty="0" err="1" smtClean="0"/>
              <a:t>mohalla</a:t>
            </a:r>
            <a:r>
              <a:rPr lang="en-US" baseline="0" dirty="0" smtClean="0"/>
              <a:t> (locality) in Delhi where working class young adults have used digital technologies to write, blog, create broadsheets, videos about their everyday lives in Delhi.  He says this has had fundamentally consequences for their lives- but not always in addressing their material needs. It ahs instead addressed their intellectual needs.</a:t>
            </a:r>
          </a:p>
          <a:p>
            <a:endParaRPr lang="en-US" baseline="0" dirty="0" smtClean="0"/>
          </a:p>
          <a:p>
            <a:r>
              <a:rPr lang="en-US" baseline="0" dirty="0" smtClean="0"/>
              <a:t>So, perhaps worth adding “access beyond </a:t>
            </a:r>
            <a:r>
              <a:rPr lang="en-US" baseline="0" dirty="0" err="1" smtClean="0"/>
              <a:t>Developmentalism</a:t>
            </a:r>
            <a:r>
              <a:rPr lang="en-US" baseline="0" dirty="0" smtClean="0"/>
              <a:t>” or “needs beyond the material” to our list?</a:t>
            </a:r>
          </a:p>
        </p:txBody>
      </p:sp>
      <p:sp>
        <p:nvSpPr>
          <p:cNvPr id="4" name="Slide Number Placeholder 3"/>
          <p:cNvSpPr>
            <a:spLocks noGrp="1"/>
          </p:cNvSpPr>
          <p:nvPr>
            <p:ph type="sldNum" sz="quarter" idx="10"/>
          </p:nvPr>
        </p:nvSpPr>
        <p:spPr/>
        <p:txBody>
          <a:bodyPr/>
          <a:lstStyle/>
          <a:p>
            <a:fld id="{97D77C5C-1D40-0A42-9DBB-145D9A5F9428}" type="slidenum">
              <a:rPr lang="en-US" smtClean="0"/>
              <a:t>54</a:t>
            </a:fld>
            <a:endParaRPr lang="en-US"/>
          </a:p>
        </p:txBody>
      </p:sp>
    </p:spTree>
    <p:extLst>
      <p:ext uri="{BB962C8B-B14F-4D97-AF65-F5344CB8AC3E}">
        <p14:creationId xmlns:p14="http://schemas.microsoft.com/office/powerpoint/2010/main" val="2622715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guess we’ll find out </a:t>
            </a:r>
            <a:r>
              <a:rPr lang="en-US" dirty="0" smtClean="0">
                <a:sym typeface="Wingdings"/>
              </a:rPr>
              <a:t>. </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55</a:t>
            </a:fld>
            <a:endParaRPr lang="en-US"/>
          </a:p>
        </p:txBody>
      </p:sp>
    </p:spTree>
    <p:extLst>
      <p:ext uri="{BB962C8B-B14F-4D97-AF65-F5344CB8AC3E}">
        <p14:creationId xmlns:p14="http://schemas.microsoft.com/office/powerpoint/2010/main" val="33751965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our many guest speakers, to Jenna Burrell. To each other. But most of all, to all of you. When we read your  essays</a:t>
            </a:r>
            <a:r>
              <a:rPr lang="en-US" baseline="0" dirty="0" smtClean="0"/>
              <a:t> or responses, we have sometimes between frustrated, but mostly, it’s been an immense pleasure to watch all of you grapple with ideas, reach your own conclusions. Thank you for giving us that opportunity an that joy. Hope it has been worth your time! </a:t>
            </a:r>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56</a:t>
            </a:fld>
            <a:endParaRPr lang="en-US"/>
          </a:p>
        </p:txBody>
      </p:sp>
    </p:spTree>
    <p:extLst>
      <p:ext uri="{BB962C8B-B14F-4D97-AF65-F5344CB8AC3E}">
        <p14:creationId xmlns:p14="http://schemas.microsoft.com/office/powerpoint/2010/main" val="337519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D77C5C-1D40-0A42-9DBB-145D9A5F9428}" type="slidenum">
              <a:rPr lang="en-US" smtClean="0"/>
              <a:t>11</a:t>
            </a:fld>
            <a:endParaRPr lang="en-US"/>
          </a:p>
        </p:txBody>
      </p:sp>
    </p:spTree>
    <p:extLst>
      <p:ext uri="{BB962C8B-B14F-4D97-AF65-F5344CB8AC3E}">
        <p14:creationId xmlns:p14="http://schemas.microsoft.com/office/powerpoint/2010/main" val="356166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E0D1DCA-2D1F-FC4F-88AB-0F337B05EBC5}" type="slidenum">
              <a:rPr lang="en-US">
                <a:latin typeface="Calibri" charset="0"/>
              </a:rPr>
              <a:pPr eaLnBrk="1" hangingPunct="1"/>
              <a:t>13</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3ABBF2D-EBE4-A64D-81D3-3E1AE7FF9632}"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ea typeface="+mn-ea"/>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63DC5AD-9C85-A147-BB4D-BF09F249EFE2}"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endParaRPr lang="en-US" dirty="0">
              <a:latin typeface="Calibri" charset="0"/>
            </a:endParaRPr>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7B640F-2E9B-124A-8936-30007DFBAB77}" type="slidenum">
              <a:rPr lang="en-US">
                <a:latin typeface="Calibri" charset="0"/>
              </a:rPr>
              <a:pPr eaLnBrk="1" hangingPunct="1"/>
              <a:t>17</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160922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991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32444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795F6-1DCB-464F-8785-29B07AB6DC18}"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47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795F6-1DCB-464F-8785-29B07AB6DC18}" type="datetimeFigureOut">
              <a:rPr lang="en-US" smtClean="0"/>
              <a:t>6/28/12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767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3795F6-1DCB-464F-8785-29B07AB6DC18}"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5248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3795F6-1DCB-464F-8785-29B07AB6DC18}" type="datetimeFigureOut">
              <a:rPr lang="en-US" smtClean="0"/>
              <a:t>6/28/12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40499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3795F6-1DCB-464F-8785-29B07AB6DC18}" type="datetimeFigureOut">
              <a:rPr lang="en-US" smtClean="0"/>
              <a:t>6/28/12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2462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795F6-1DCB-464F-8785-29B07AB6DC18}" type="datetimeFigureOut">
              <a:rPr lang="en-US" smtClean="0"/>
              <a:t>6/28/12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243767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9008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795F6-1DCB-464F-8785-29B07AB6DC18}" type="datetimeFigureOut">
              <a:rPr lang="en-US" smtClean="0"/>
              <a:t>6/28/12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2D0E6-A383-D642-8C47-5E0FDBAA5A92}" type="slidenum">
              <a:rPr lang="en-US" smtClean="0"/>
              <a:t>‹#›</a:t>
            </a:fld>
            <a:endParaRPr lang="en-US"/>
          </a:p>
        </p:txBody>
      </p:sp>
    </p:spTree>
    <p:extLst>
      <p:ext uri="{BB962C8B-B14F-4D97-AF65-F5344CB8AC3E}">
        <p14:creationId xmlns:p14="http://schemas.microsoft.com/office/powerpoint/2010/main" val="38237112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Bold Condensed"/>
                <a:cs typeface="Helvetica Neue Bold Condensed"/>
              </a:defRPr>
            </a:lvl1pPr>
          </a:lstStyle>
          <a:p>
            <a:fld id="{993795F6-1DCB-464F-8785-29B07AB6DC18}" type="datetimeFigureOut">
              <a:rPr lang="en-US" smtClean="0"/>
              <a:pPr/>
              <a:t>6/28/12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Bold Condensed"/>
                <a:cs typeface="Helvetica Neue Bold Condensed"/>
              </a:defRPr>
            </a:lvl1pPr>
          </a:lstStyle>
          <a:p>
            <a:r>
              <a:rPr lang="en-US" smtClean="0"/>
              <a:t>Info 181, Technology and Poverty, Summer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Bold Condensed"/>
                <a:cs typeface="Helvetica Neue Bold Condensed"/>
              </a:defRPr>
            </a:lvl1pPr>
          </a:lstStyle>
          <a:p>
            <a:fld id="{7222D0E6-A383-D642-8C47-5E0FDBAA5A92}" type="slidenum">
              <a:rPr lang="en-US" smtClean="0"/>
              <a:pPr/>
              <a:t>‹#›</a:t>
            </a:fld>
            <a:endParaRPr lang="en-US"/>
          </a:p>
        </p:txBody>
      </p:sp>
    </p:spTree>
    <p:extLst>
      <p:ext uri="{BB962C8B-B14F-4D97-AF65-F5344CB8AC3E}">
        <p14:creationId xmlns:p14="http://schemas.microsoft.com/office/powerpoint/2010/main" val="4183754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dobe Garamond Pro"/>
          <a:ea typeface="+mn-ea"/>
          <a:cs typeface="Adobe Garamond Pro"/>
        </a:defRPr>
      </a:lvl1pPr>
      <a:lvl2pPr marL="742950" indent="-285750" algn="l" defTabSz="457200" rtl="0" eaLnBrk="1" latinLnBrk="0" hangingPunct="1">
        <a:spcBef>
          <a:spcPct val="20000"/>
        </a:spcBef>
        <a:buFont typeface="Arial"/>
        <a:buChar char="–"/>
        <a:defRPr sz="2800" b="0" i="0" kern="1200">
          <a:solidFill>
            <a:schemeClr val="tx1"/>
          </a:solidFill>
          <a:latin typeface="Adobe Garamond Pro"/>
          <a:ea typeface="+mn-ea"/>
          <a:cs typeface="Adobe Garamond Pro"/>
        </a:defRPr>
      </a:lvl2pPr>
      <a:lvl3pPr marL="1143000" indent="-228600" algn="l" defTabSz="457200" rtl="0" eaLnBrk="1" latinLnBrk="0" hangingPunct="1">
        <a:spcBef>
          <a:spcPct val="20000"/>
        </a:spcBef>
        <a:buFont typeface="Arial"/>
        <a:buChar char="•"/>
        <a:defRPr sz="2400" b="0" i="0" kern="1200">
          <a:solidFill>
            <a:schemeClr val="tx1"/>
          </a:solidFill>
          <a:latin typeface="Adobe Garamond Pro"/>
          <a:ea typeface="+mn-ea"/>
          <a:cs typeface="Adobe Garamond Pro"/>
        </a:defRPr>
      </a:lvl3pPr>
      <a:lvl4pPr marL="16002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4pPr>
      <a:lvl5pPr marL="2057400" indent="-228600" algn="l" defTabSz="457200" rtl="0" eaLnBrk="1" latinLnBrk="0" hangingPunct="1">
        <a:spcBef>
          <a:spcPct val="20000"/>
        </a:spcBef>
        <a:buFont typeface="Arial"/>
        <a:buChar char="»"/>
        <a:defRPr sz="2000" b="0" i="0" kern="1200">
          <a:solidFill>
            <a:schemeClr val="tx1"/>
          </a:solidFill>
          <a:latin typeface="Adobe Garamond Pro"/>
          <a:ea typeface="+mn-ea"/>
          <a:cs typeface="Adobe Garamon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481" y="1083324"/>
            <a:ext cx="4133234" cy="3549185"/>
          </a:xfrm>
        </p:spPr>
        <p:txBody>
          <a:bodyPr>
            <a:noAutofit/>
          </a:bodyPr>
          <a:lstStyle/>
          <a:p>
            <a:pPr algn="l"/>
            <a:r>
              <a:rPr lang="en-US" sz="5000" dirty="0" smtClean="0">
                <a:latin typeface="Adobe Caslon Pro"/>
                <a:ea typeface="+mn-ea"/>
                <a:cs typeface="Adobe Caslon Pro"/>
              </a:rPr>
              <a:t>Technology &amp;</a:t>
            </a:r>
            <a:r>
              <a:rPr lang="en-US" sz="5000" dirty="0">
                <a:latin typeface="Adobe Caslon Pro"/>
                <a:ea typeface="+mn-ea"/>
                <a:cs typeface="Adobe Caslon Pro"/>
              </a:rPr>
              <a:t/>
            </a:r>
            <a:br>
              <a:rPr lang="en-US" sz="5000" dirty="0">
                <a:latin typeface="Adobe Caslon Pro"/>
                <a:ea typeface="+mn-ea"/>
                <a:cs typeface="Adobe Caslon Pro"/>
              </a:rPr>
            </a:br>
            <a:r>
              <a:rPr lang="en-US" sz="5000" dirty="0">
                <a:latin typeface="Adobe Caslon Pro"/>
                <a:ea typeface="+mn-ea"/>
                <a:cs typeface="Adobe Caslon Pro"/>
              </a:rPr>
              <a:t>Poverty</a:t>
            </a:r>
            <a:br>
              <a:rPr lang="en-US" sz="5000" dirty="0">
                <a:latin typeface="Adobe Caslon Pro"/>
                <a:ea typeface="+mn-ea"/>
                <a:cs typeface="Adobe Caslon Pro"/>
              </a:rPr>
            </a:br>
            <a:endParaRPr lang="en-US" sz="5000" dirty="0">
              <a:latin typeface="Adobe Caslon Pro"/>
              <a:ea typeface="+mn-ea"/>
              <a:cs typeface="Adobe Caslon Pro"/>
            </a:endParaRPr>
          </a:p>
        </p:txBody>
      </p:sp>
      <p:sp>
        <p:nvSpPr>
          <p:cNvPr id="3" name="Subtitle 2"/>
          <p:cNvSpPr>
            <a:spLocks noGrp="1"/>
          </p:cNvSpPr>
          <p:nvPr>
            <p:ph type="subTitle" idx="1"/>
          </p:nvPr>
        </p:nvSpPr>
        <p:spPr>
          <a:xfrm>
            <a:off x="2558554" y="5154078"/>
            <a:ext cx="6400800" cy="1448430"/>
          </a:xfrm>
        </p:spPr>
        <p:txBody>
          <a:bodyPr/>
          <a:lstStyle/>
          <a:p>
            <a:pPr algn="r"/>
            <a:r>
              <a:rPr lang="en-US" dirty="0" smtClean="0">
                <a:solidFill>
                  <a:schemeClr val="tx1"/>
                </a:solidFill>
                <a:latin typeface="Adobe Caslon Pro"/>
                <a:cs typeface="Adobe Caslon Pro"/>
              </a:rPr>
              <a:t>Janaki Srinivasan</a:t>
            </a:r>
          </a:p>
          <a:p>
            <a:pPr algn="r"/>
            <a:r>
              <a:rPr lang="en-US" dirty="0" err="1" smtClean="0">
                <a:solidFill>
                  <a:schemeClr val="tx1"/>
                </a:solidFill>
                <a:latin typeface="Adobe Caslon Pro"/>
                <a:cs typeface="Adobe Caslon Pro"/>
              </a:rPr>
              <a:t>Neha</a:t>
            </a:r>
            <a:r>
              <a:rPr lang="en-US" dirty="0" smtClean="0">
                <a:solidFill>
                  <a:schemeClr val="tx1"/>
                </a:solidFill>
                <a:latin typeface="Adobe Caslon Pro"/>
                <a:cs typeface="Adobe Caslon Pro"/>
              </a:rPr>
              <a:t> Kumar</a:t>
            </a:r>
            <a:endParaRPr lang="en-US" dirty="0">
              <a:solidFill>
                <a:schemeClr val="tx1"/>
              </a:solidFill>
              <a:latin typeface="Adobe Caslon Pro"/>
              <a:cs typeface="Adobe Caslon Pro"/>
            </a:endParaRPr>
          </a:p>
        </p:txBody>
      </p:sp>
      <p:sp>
        <p:nvSpPr>
          <p:cNvPr id="5" name="TextBox 4"/>
          <p:cNvSpPr txBox="1"/>
          <p:nvPr/>
        </p:nvSpPr>
        <p:spPr>
          <a:xfrm>
            <a:off x="4666961" y="498548"/>
            <a:ext cx="952466" cy="584776"/>
          </a:xfrm>
          <a:prstGeom prst="rect">
            <a:avLst/>
          </a:prstGeom>
          <a:noFill/>
        </p:spPr>
        <p:txBody>
          <a:bodyPr wrap="none" rtlCol="0">
            <a:spAutoFit/>
          </a:bodyPr>
          <a:lstStyle/>
          <a:p>
            <a:r>
              <a:rPr lang="en-US" sz="3200" dirty="0" smtClean="0">
                <a:latin typeface="Adobe Caslon Pro"/>
                <a:cs typeface="Adobe Caslon Pro"/>
              </a:rPr>
              <a:t>I181</a:t>
            </a:r>
            <a:endParaRPr lang="en-US" sz="3200" dirty="0">
              <a:latin typeface="Adobe Caslon Pro"/>
              <a:cs typeface="Adobe Caslon Pro"/>
            </a:endParaRPr>
          </a:p>
        </p:txBody>
      </p:sp>
      <p:pic>
        <p:nvPicPr>
          <p:cNvPr id="6" name="Picture 5" descr="karekur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9913" cy="6869870"/>
          </a:xfrm>
          <a:prstGeom prst="rect">
            <a:avLst/>
          </a:prstGeom>
        </p:spPr>
      </p:pic>
    </p:spTree>
    <p:extLst>
      <p:ext uri="{BB962C8B-B14F-4D97-AF65-F5344CB8AC3E}">
        <p14:creationId xmlns:p14="http://schemas.microsoft.com/office/powerpoint/2010/main" val="2772908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for Truman and Friedman</a:t>
            </a:r>
            <a:br>
              <a:rPr lang="en-US" dirty="0" smtClean="0"/>
            </a:br>
            <a:r>
              <a:rPr lang="en-US" dirty="0" smtClean="0"/>
              <a:t>(and for us!)</a:t>
            </a:r>
            <a:endParaRPr lang="en-US" dirty="0"/>
          </a:p>
        </p:txBody>
      </p:sp>
      <p:pic>
        <p:nvPicPr>
          <p:cNvPr id="5" name="Picture 4" descr="technakesworldgo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245" y="3204933"/>
            <a:ext cx="4064680" cy="3653067"/>
          </a:xfrm>
          <a:prstGeom prst="rect">
            <a:avLst/>
          </a:prstGeom>
        </p:spPr>
      </p:pic>
      <p:sp>
        <p:nvSpPr>
          <p:cNvPr id="3" name="Content Placeholder 2"/>
          <p:cNvSpPr>
            <a:spLocks noGrp="1"/>
          </p:cNvSpPr>
          <p:nvPr>
            <p:ph idx="1"/>
          </p:nvPr>
        </p:nvSpPr>
        <p:spPr>
          <a:xfrm>
            <a:off x="457200" y="2117637"/>
            <a:ext cx="8229600" cy="798825"/>
          </a:xfrm>
        </p:spPr>
        <p:txBody>
          <a:bodyPr>
            <a:noAutofit/>
          </a:bodyPr>
          <a:lstStyle/>
          <a:p>
            <a:pPr marL="0" indent="0" algn="ctr">
              <a:buNone/>
            </a:pPr>
            <a:r>
              <a:rPr lang="en-US" sz="2800" dirty="0" smtClean="0">
                <a:latin typeface="Adobe Caslon Pro"/>
                <a:cs typeface="Adobe Caslon Pro"/>
              </a:rPr>
              <a:t>Does technology determine </a:t>
            </a:r>
          </a:p>
          <a:p>
            <a:pPr marL="0" indent="0" algn="ctr">
              <a:buNone/>
            </a:pPr>
            <a:r>
              <a:rPr lang="en-US" sz="2800" dirty="0" smtClean="0">
                <a:latin typeface="Adobe Caslon Pro"/>
                <a:cs typeface="Adobe Caslon Pro"/>
              </a:rPr>
              <a:t>social, economic, political change?</a:t>
            </a:r>
          </a:p>
        </p:txBody>
      </p:sp>
    </p:spTree>
    <p:extLst>
      <p:ext uri="{BB962C8B-B14F-4D97-AF65-F5344CB8AC3E}">
        <p14:creationId xmlns:p14="http://schemas.microsoft.com/office/powerpoint/2010/main" val="4239174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isSpiky.tiff"/>
          <p:cNvPicPr>
            <a:picLocks noGrp="1" noChangeAspect="1"/>
          </p:cNvPicPr>
          <p:nvPr>
            <p:ph idx="1"/>
          </p:nvPr>
        </p:nvPicPr>
        <p:blipFill>
          <a:blip r:embed="rId3">
            <a:extLst>
              <a:ext uri="{28A0092B-C50C-407E-A947-70E740481C1C}">
                <a14:useLocalDpi xmlns:a14="http://schemas.microsoft.com/office/drawing/2010/main" val="0"/>
              </a:ext>
            </a:extLst>
          </a:blip>
          <a:srcRect t="598" b="598"/>
          <a:stretch>
            <a:fillRect/>
          </a:stretch>
        </p:blipFill>
        <p:spPr>
          <a:xfrm>
            <a:off x="165515" y="53138"/>
            <a:ext cx="8833469" cy="4858068"/>
          </a:xfrm>
          <a:prstGeom prst="rect">
            <a:avLst/>
          </a:prstGeom>
        </p:spPr>
      </p:pic>
      <p:pic>
        <p:nvPicPr>
          <p:cNvPr id="7" name="Picture 6" descr="Patents-Spiky.tiff"/>
          <p:cNvPicPr>
            <a:picLocks noChangeAspect="1"/>
          </p:cNvPicPr>
          <p:nvPr/>
        </p:nvPicPr>
        <p:blipFill rotWithShape="1">
          <a:blip r:embed="rId4">
            <a:extLst>
              <a:ext uri="{28A0092B-C50C-407E-A947-70E740481C1C}">
                <a14:useLocalDpi xmlns:a14="http://schemas.microsoft.com/office/drawing/2010/main" val="0"/>
              </a:ext>
            </a:extLst>
          </a:blip>
          <a:srcRect b="11004"/>
          <a:stretch/>
        </p:blipFill>
        <p:spPr>
          <a:xfrm>
            <a:off x="457200" y="2971039"/>
            <a:ext cx="8136708" cy="3570883"/>
          </a:xfrm>
          <a:prstGeom prst="rect">
            <a:avLst/>
          </a:prstGeom>
        </p:spPr>
      </p:pic>
      <p:pic>
        <p:nvPicPr>
          <p:cNvPr id="8" name="Picture 7" descr="EcoActivity-Spiky.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365" y="2485510"/>
            <a:ext cx="8703499" cy="4089452"/>
          </a:xfrm>
          <a:prstGeom prst="rect">
            <a:avLst/>
          </a:prstGeom>
        </p:spPr>
      </p:pic>
      <p:sp>
        <p:nvSpPr>
          <p:cNvPr id="5" name="Rectangle 4"/>
          <p:cNvSpPr/>
          <p:nvPr/>
        </p:nvSpPr>
        <p:spPr>
          <a:xfrm>
            <a:off x="799561" y="2874118"/>
            <a:ext cx="7180371" cy="1569660"/>
          </a:xfrm>
          <a:prstGeom prst="rect">
            <a:avLst/>
          </a:prstGeom>
        </p:spPr>
        <p:txBody>
          <a:bodyPr wrap="square">
            <a:spAutoFit/>
          </a:bodyPr>
          <a:lstStyle/>
          <a:p>
            <a:pPr algn="ctr"/>
            <a:r>
              <a:rPr lang="en-US" sz="3200" b="1" dirty="0" smtClean="0">
                <a:latin typeface="Adobe Caslon Pro"/>
                <a:cs typeface="Adobe Caslon Pro"/>
              </a:rPr>
              <a:t>How does technology operate </a:t>
            </a:r>
          </a:p>
          <a:p>
            <a:pPr algn="ctr"/>
            <a:r>
              <a:rPr lang="en-US" sz="3200" b="1" dirty="0" smtClean="0">
                <a:latin typeface="Adobe Caslon Pro"/>
                <a:cs typeface="Adobe Caslon Pro"/>
              </a:rPr>
              <a:t>in a world </a:t>
            </a:r>
          </a:p>
          <a:p>
            <a:pPr algn="ctr"/>
            <a:r>
              <a:rPr lang="en-US" sz="3200" b="1" dirty="0" smtClean="0">
                <a:latin typeface="Adobe Caslon Pro"/>
                <a:cs typeface="Adobe Caslon Pro"/>
              </a:rPr>
              <a:t>that is NOT flat?</a:t>
            </a:r>
          </a:p>
        </p:txBody>
      </p:sp>
      <p:sp>
        <p:nvSpPr>
          <p:cNvPr id="6" name="Rectangle 5"/>
          <p:cNvSpPr/>
          <p:nvPr/>
        </p:nvSpPr>
        <p:spPr>
          <a:xfrm>
            <a:off x="1175826" y="6541922"/>
            <a:ext cx="7838834" cy="338554"/>
          </a:xfrm>
          <a:prstGeom prst="rect">
            <a:avLst/>
          </a:prstGeom>
        </p:spPr>
        <p:txBody>
          <a:bodyPr wrap="square">
            <a:spAutoFit/>
          </a:bodyPr>
          <a:lstStyle/>
          <a:p>
            <a:pPr algn="r"/>
            <a:r>
              <a:rPr lang="en-US" sz="1600" i="1" dirty="0" smtClean="0">
                <a:latin typeface="Adobe Garamond Pro"/>
                <a:cs typeface="Adobe Garamond Pro"/>
              </a:rPr>
              <a:t>Source</a:t>
            </a:r>
            <a:r>
              <a:rPr lang="en-US" sz="1600" i="1" dirty="0">
                <a:latin typeface="Adobe Garamond Pro"/>
                <a:cs typeface="Adobe Garamond Pro"/>
              </a:rPr>
              <a:t>: Richard Florida’s “The World is Spiky,” Atlantic Monthly, October </a:t>
            </a:r>
            <a:r>
              <a:rPr lang="en-US" sz="1600" i="1" dirty="0" smtClean="0">
                <a:latin typeface="Adobe Garamond Pro"/>
                <a:cs typeface="Adobe Garamond Pro"/>
              </a:rPr>
              <a:t>2005.</a:t>
            </a:r>
            <a:endParaRPr lang="en-US" sz="1600" i="1" dirty="0">
              <a:latin typeface="Adobe Garamond Pro"/>
              <a:cs typeface="Adobe Garamond Pro"/>
            </a:endParaRPr>
          </a:p>
        </p:txBody>
      </p:sp>
    </p:spTree>
    <p:extLst>
      <p:ext uri="{BB962C8B-B14F-4D97-AF65-F5344CB8AC3E}">
        <p14:creationId xmlns:p14="http://schemas.microsoft.com/office/powerpoint/2010/main" val="1345414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Questions</a:t>
            </a:r>
            <a:endParaRPr lang="en-US" dirty="0"/>
          </a:p>
        </p:txBody>
      </p:sp>
      <p:sp>
        <p:nvSpPr>
          <p:cNvPr id="3" name="Content Placeholder 2"/>
          <p:cNvSpPr>
            <a:spLocks noGrp="1"/>
          </p:cNvSpPr>
          <p:nvPr>
            <p:ph idx="1"/>
          </p:nvPr>
        </p:nvSpPr>
        <p:spPr>
          <a:xfrm>
            <a:off x="457200" y="1794544"/>
            <a:ext cx="8229600" cy="3886856"/>
          </a:xfrm>
        </p:spPr>
        <p:txBody>
          <a:bodyPr>
            <a:normAutofit/>
          </a:bodyPr>
          <a:lstStyle/>
          <a:p>
            <a:pPr>
              <a:lnSpc>
                <a:spcPct val="140000"/>
              </a:lnSpc>
            </a:pPr>
            <a:r>
              <a:rPr lang="en-US" sz="2400" dirty="0" smtClean="0">
                <a:solidFill>
                  <a:srgbClr val="A6A6A6"/>
                </a:solidFill>
                <a:latin typeface="Adobe Caslon Pro"/>
                <a:cs typeface="Adobe Caslon Pro"/>
              </a:rPr>
              <a:t>What’s the history of the idea that technology can help alleviate poverty, bring about development?</a:t>
            </a:r>
          </a:p>
          <a:p>
            <a:pPr>
              <a:lnSpc>
                <a:spcPct val="140000"/>
              </a:lnSpc>
            </a:pPr>
            <a:r>
              <a:rPr lang="en-US" sz="2400" dirty="0" smtClean="0">
                <a:latin typeface="Adobe Caslon Pro"/>
                <a:cs typeface="Adobe Caslon Pro"/>
              </a:rPr>
              <a:t>What models of development, definitions of technology, and metrics of poverty did such ideas give rise to?</a:t>
            </a:r>
          </a:p>
          <a:p>
            <a:pPr>
              <a:lnSpc>
                <a:spcPct val="140000"/>
              </a:lnSpc>
            </a:pPr>
            <a:r>
              <a:rPr lang="en-US" sz="2400" dirty="0" smtClean="0">
                <a:solidFill>
                  <a:srgbClr val="A6A6A6"/>
                </a:solidFill>
                <a:latin typeface="Adobe Caslon Pro"/>
                <a:cs typeface="Adobe Caslon Pro"/>
              </a:rPr>
              <a:t>How do “the poor” describe their lives and use these technologies?</a:t>
            </a:r>
            <a:endParaRPr lang="en-US" sz="2400" dirty="0">
              <a:solidFill>
                <a:srgbClr val="A6A6A6"/>
              </a:solidFill>
              <a:latin typeface="Adobe Caslon Pro"/>
              <a:cs typeface="Adobe Caslon Pro"/>
            </a:endParaRPr>
          </a:p>
        </p:txBody>
      </p:sp>
    </p:spTree>
    <p:extLst>
      <p:ext uri="{BB962C8B-B14F-4D97-AF65-F5344CB8AC3E}">
        <p14:creationId xmlns:p14="http://schemas.microsoft.com/office/powerpoint/2010/main" val="3437689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001000" cy="4572000"/>
          </a:xfrm>
        </p:spPr>
        <p:txBody>
          <a:bodyPr>
            <a:normAutofit/>
          </a:bodyPr>
          <a:lstStyle/>
          <a:p>
            <a:pPr eaLnBrk="1" hangingPunct="1">
              <a:lnSpc>
                <a:spcPct val="120000"/>
              </a:lnSpc>
            </a:pPr>
            <a:r>
              <a:rPr lang="en-US" sz="2400" dirty="0" smtClean="0">
                <a:latin typeface="Adobe Caslon Pro"/>
                <a:cs typeface="Adobe Caslon Pro"/>
              </a:rPr>
              <a:t>As artifact </a:t>
            </a:r>
            <a:r>
              <a:rPr lang="en-US" sz="2400" i="1" dirty="0" smtClean="0">
                <a:latin typeface="Adobe Caslon Pro"/>
                <a:cs typeface="Adobe Caslon Pro"/>
              </a:rPr>
              <a:t>and</a:t>
            </a:r>
            <a:r>
              <a:rPr lang="en-US" sz="2400" dirty="0" smtClean="0">
                <a:latin typeface="Adobe Caslon Pro"/>
                <a:cs typeface="Adobe Caslon Pro"/>
              </a:rPr>
              <a:t> as ideology (‘hazardous’ concept?)</a:t>
            </a:r>
          </a:p>
          <a:p>
            <a:pPr eaLnBrk="1" hangingPunct="1">
              <a:lnSpc>
                <a:spcPct val="120000"/>
              </a:lnSpc>
            </a:pPr>
            <a:r>
              <a:rPr lang="en-US" sz="2400" dirty="0" smtClean="0">
                <a:latin typeface="Adobe Caslon Pro"/>
                <a:cs typeface="Adobe Caslon Pro"/>
              </a:rPr>
              <a:t>The </a:t>
            </a:r>
            <a:r>
              <a:rPr lang="en-US" sz="2400" dirty="0">
                <a:latin typeface="Adobe Caslon Pro"/>
                <a:cs typeface="Adobe Caslon Pro"/>
              </a:rPr>
              <a:t>material form of a technology </a:t>
            </a:r>
            <a:r>
              <a:rPr lang="en-US" sz="2400" dirty="0" smtClean="0">
                <a:latin typeface="Adobe Caslon Pro"/>
                <a:cs typeface="Adobe Caslon Pro"/>
              </a:rPr>
              <a:t>as shaped </a:t>
            </a:r>
            <a:r>
              <a:rPr lang="en-US" sz="2400" dirty="0">
                <a:latin typeface="Adobe Caslon Pro"/>
                <a:cs typeface="Adobe Caslon Pro"/>
              </a:rPr>
              <a:t>by social processes (see SCOT</a:t>
            </a:r>
            <a:r>
              <a:rPr lang="en-US" sz="2400" dirty="0" smtClean="0">
                <a:latin typeface="Adobe Caslon Pro"/>
                <a:cs typeface="Adobe Caslon Pro"/>
              </a:rPr>
              <a:t>)</a:t>
            </a:r>
            <a:endParaRPr lang="en-US" sz="2400" dirty="0">
              <a:latin typeface="Adobe Caslon Pro"/>
              <a:cs typeface="Adobe Caslon Pro"/>
            </a:endParaRPr>
          </a:p>
          <a:p>
            <a:pPr lvl="1">
              <a:lnSpc>
                <a:spcPct val="120000"/>
              </a:lnSpc>
            </a:pPr>
            <a:r>
              <a:rPr lang="en-US" sz="2400" dirty="0">
                <a:latin typeface="Adobe Caslon Pro"/>
                <a:cs typeface="Adobe Caslon Pro"/>
              </a:rPr>
              <a:t>Relevant Social Groups </a:t>
            </a:r>
          </a:p>
          <a:p>
            <a:pPr lvl="1">
              <a:lnSpc>
                <a:spcPct val="120000"/>
              </a:lnSpc>
            </a:pPr>
            <a:r>
              <a:rPr lang="en-US" sz="2400" dirty="0">
                <a:latin typeface="Adobe Caslon Pro"/>
                <a:cs typeface="Adobe Caslon Pro"/>
              </a:rPr>
              <a:t>Interpretive Flexibility </a:t>
            </a:r>
          </a:p>
          <a:p>
            <a:pPr lvl="1">
              <a:lnSpc>
                <a:spcPct val="120000"/>
              </a:lnSpc>
            </a:pPr>
            <a:r>
              <a:rPr lang="en-US" sz="2400" dirty="0">
                <a:latin typeface="Adobe Caslon Pro"/>
                <a:cs typeface="Adobe Caslon Pro"/>
              </a:rPr>
              <a:t>Closure</a:t>
            </a:r>
          </a:p>
          <a:p>
            <a:pPr lvl="1">
              <a:lnSpc>
                <a:spcPct val="120000"/>
              </a:lnSpc>
            </a:pPr>
            <a:r>
              <a:rPr lang="en-US" sz="2400" dirty="0">
                <a:latin typeface="Adobe Caslon Pro"/>
                <a:cs typeface="Adobe Caslon Pro"/>
              </a:rPr>
              <a:t>Black-</a:t>
            </a:r>
            <a:r>
              <a:rPr lang="en-US" sz="2400" dirty="0" smtClean="0">
                <a:latin typeface="Adobe Caslon Pro"/>
                <a:cs typeface="Adobe Caslon Pro"/>
              </a:rPr>
              <a:t>boxing</a:t>
            </a:r>
          </a:p>
          <a:p>
            <a:pPr>
              <a:lnSpc>
                <a:spcPct val="120000"/>
              </a:lnSpc>
            </a:pPr>
            <a:r>
              <a:rPr lang="en-US" sz="2400" dirty="0" smtClean="0">
                <a:latin typeface="Adobe Caslon Pro"/>
                <a:cs typeface="Adobe Caslon Pro"/>
              </a:rPr>
              <a:t>Guard against Technological Determinism!</a:t>
            </a:r>
            <a:endParaRPr lang="en-US" sz="2400" dirty="0">
              <a:latin typeface="Adobe Caslon Pro"/>
              <a:cs typeface="Adobe Caslon Pro"/>
            </a:endParaRPr>
          </a:p>
          <a:p>
            <a:pPr lvl="1">
              <a:lnSpc>
                <a:spcPct val="120000"/>
              </a:lnSpc>
            </a:pPr>
            <a:endParaRPr lang="en-US" sz="1600" b="1" dirty="0" smtClean="0">
              <a:latin typeface="Adobe Caslon Pro"/>
              <a:cs typeface="Adobe Caslon Pro"/>
            </a:endParaRPr>
          </a:p>
          <a:p>
            <a:pPr lvl="1">
              <a:lnSpc>
                <a:spcPct val="120000"/>
              </a:lnSpc>
            </a:pPr>
            <a:endParaRPr lang="en-US" sz="1600" b="1" dirty="0">
              <a:latin typeface="Adobe Caslon Pro"/>
              <a:cs typeface="Adobe Caslon Pro"/>
            </a:endParaRPr>
          </a:p>
        </p:txBody>
      </p:sp>
      <p:sp>
        <p:nvSpPr>
          <p:cNvPr id="4" name="Title 3"/>
          <p:cNvSpPr>
            <a:spLocks noGrp="1"/>
          </p:cNvSpPr>
          <p:nvPr>
            <p:ph type="title"/>
          </p:nvPr>
        </p:nvSpPr>
        <p:spPr/>
        <p:txBody>
          <a:bodyPr/>
          <a:lstStyle/>
          <a:p>
            <a:r>
              <a:rPr lang="en-US" dirty="0" smtClean="0"/>
              <a:t>Technology: Review</a:t>
            </a:r>
            <a:endParaRPr lang="en-US" dirty="0"/>
          </a:p>
        </p:txBody>
      </p:sp>
    </p:spTree>
    <p:extLst>
      <p:ext uri="{BB962C8B-B14F-4D97-AF65-F5344CB8AC3E}">
        <p14:creationId xmlns:p14="http://schemas.microsoft.com/office/powerpoint/2010/main" val="27779001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16000"/>
            <a:ext cx="8229600" cy="1143000"/>
          </a:xfrm>
        </p:spPr>
        <p:txBody>
          <a:bodyPr/>
          <a:lstStyle/>
          <a:p>
            <a:r>
              <a:rPr lang="en-US" dirty="0" smtClean="0"/>
              <a:t>Development: Review</a:t>
            </a:r>
            <a:endParaRPr lang="en-US" dirty="0"/>
          </a:p>
        </p:txBody>
      </p:sp>
      <p:sp>
        <p:nvSpPr>
          <p:cNvPr id="17411" name="Content Placeholder 2"/>
          <p:cNvSpPr>
            <a:spLocks noGrp="1"/>
          </p:cNvSpPr>
          <p:nvPr>
            <p:ph sz="quarter" idx="1"/>
          </p:nvPr>
        </p:nvSpPr>
        <p:spPr>
          <a:xfrm>
            <a:off x="685800" y="1359000"/>
            <a:ext cx="7772400" cy="5218168"/>
          </a:xfrm>
        </p:spPr>
        <p:txBody>
          <a:bodyPr>
            <a:noAutofit/>
          </a:bodyPr>
          <a:lstStyle/>
          <a:p>
            <a:r>
              <a:rPr lang="en-US" sz="2400" dirty="0" smtClean="0">
                <a:latin typeface="Adobe Caslon Pro"/>
                <a:cs typeface="Adobe Caslon Pro"/>
              </a:rPr>
              <a:t>Paradigms of Development</a:t>
            </a:r>
          </a:p>
          <a:p>
            <a:pPr lvl="1"/>
            <a:r>
              <a:rPr lang="en-US" sz="2000" dirty="0">
                <a:latin typeface="Adobe Caslon Pro"/>
                <a:cs typeface="Adobe Caslon Pro"/>
              </a:rPr>
              <a:t>Neoclassical Economics &amp; Modernization </a:t>
            </a:r>
            <a:r>
              <a:rPr lang="en-US" sz="2000" dirty="0" smtClean="0">
                <a:latin typeface="Adobe Caslon Pro"/>
                <a:cs typeface="Adobe Caslon Pro"/>
              </a:rPr>
              <a:t>Theory</a:t>
            </a:r>
          </a:p>
          <a:p>
            <a:pPr lvl="1"/>
            <a:r>
              <a:rPr lang="en-US" sz="2000" dirty="0">
                <a:latin typeface="Adobe Caslon Pro"/>
                <a:cs typeface="Adobe Caslon Pro"/>
              </a:rPr>
              <a:t>Marxist Economics &amp; Dependency </a:t>
            </a:r>
            <a:r>
              <a:rPr lang="en-US" sz="2000" dirty="0" smtClean="0">
                <a:latin typeface="Adobe Caslon Pro"/>
                <a:cs typeface="Adobe Caslon Pro"/>
              </a:rPr>
              <a:t>Theory</a:t>
            </a:r>
          </a:p>
          <a:p>
            <a:r>
              <a:rPr lang="en-US" sz="2400" dirty="0" smtClean="0">
                <a:latin typeface="Adobe Caslon Pro"/>
                <a:cs typeface="Adobe Caslon Pro"/>
              </a:rPr>
              <a:t>Models and Metrics of Development from the Dominant Paradigm</a:t>
            </a:r>
          </a:p>
          <a:p>
            <a:r>
              <a:rPr lang="en-US" sz="2400" dirty="0" smtClean="0">
                <a:latin typeface="Adobe Caslon Pro"/>
                <a:cs typeface="Adobe Caslon Pro"/>
              </a:rPr>
              <a:t>Changes in Metrics and Models over six decades</a:t>
            </a:r>
          </a:p>
          <a:p>
            <a:pPr marL="742950" lvl="2" indent="-342900"/>
            <a:r>
              <a:rPr lang="en-US" sz="2200" dirty="0" smtClean="0">
                <a:latin typeface="Adobe Caslon Pro"/>
                <a:cs typeface="Adobe Caslon Pro"/>
              </a:rPr>
              <a:t>Aid </a:t>
            </a:r>
            <a:r>
              <a:rPr lang="en-US" sz="2200" dirty="0">
                <a:latin typeface="Adobe Caslon Pro"/>
                <a:cs typeface="Adobe Caslon Pro"/>
              </a:rPr>
              <a:t>regime (1950s-1960s)</a:t>
            </a:r>
          </a:p>
          <a:p>
            <a:pPr marL="742950" lvl="2" indent="-342900"/>
            <a:r>
              <a:rPr lang="en-US" sz="2200" dirty="0">
                <a:latin typeface="Adobe Caslon Pro"/>
                <a:cs typeface="Adobe Caslon Pro"/>
              </a:rPr>
              <a:t>Basic needs (1970s)</a:t>
            </a:r>
          </a:p>
          <a:p>
            <a:pPr marL="742950" lvl="2" indent="-342900"/>
            <a:r>
              <a:rPr lang="en-US" sz="2200" dirty="0">
                <a:latin typeface="Adobe Caslon Pro"/>
                <a:cs typeface="Adobe Caslon Pro"/>
              </a:rPr>
              <a:t>Structural adjustment/ Washington consensus (1980s-1990s)</a:t>
            </a:r>
          </a:p>
          <a:p>
            <a:pPr marL="742950" lvl="2" indent="-342900"/>
            <a:r>
              <a:rPr lang="en-US" sz="2200" dirty="0">
                <a:latin typeface="Adobe Caslon Pro"/>
                <a:cs typeface="Adobe Caslon Pro"/>
              </a:rPr>
              <a:t>New Institutionalism (post 1990s)</a:t>
            </a:r>
            <a:endParaRPr lang="en-US" dirty="0">
              <a:latin typeface="Adobe Caslon Pro"/>
              <a:cs typeface="Adobe Caslon Pro"/>
            </a:endParaRPr>
          </a:p>
          <a:p>
            <a:pPr lvl="1"/>
            <a:endParaRPr lang="en-US" sz="2000" dirty="0" smtClean="0">
              <a:latin typeface="Adobe Caslon Pro"/>
              <a:cs typeface="Adobe Caslon Pro"/>
            </a:endParaRPr>
          </a:p>
        </p:txBody>
      </p:sp>
    </p:spTree>
    <p:extLst>
      <p:ext uri="{BB962C8B-B14F-4D97-AF65-F5344CB8AC3E}">
        <p14:creationId xmlns:p14="http://schemas.microsoft.com/office/powerpoint/2010/main" val="3637131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55633" y="292122"/>
            <a:ext cx="7772400" cy="1143000"/>
          </a:xfrm>
        </p:spPr>
        <p:txBody>
          <a:bodyPr>
            <a:noAutofit/>
          </a:bodyPr>
          <a:lstStyle/>
          <a:p>
            <a:pPr eaLnBrk="1" hangingPunct="1"/>
            <a:r>
              <a:rPr lang="en-US" sz="4000" dirty="0" smtClean="0"/>
              <a:t>Development</a:t>
            </a:r>
            <a:r>
              <a:rPr lang="en-US" sz="4000" dirty="0"/>
              <a:t>:</a:t>
            </a:r>
            <a:br>
              <a:rPr lang="en-US" sz="4000" dirty="0"/>
            </a:br>
            <a:r>
              <a:rPr lang="en-US" sz="4000" dirty="0" smtClean="0"/>
              <a:t>Two paradigms*</a:t>
            </a:r>
            <a:endParaRPr lang="en-US" sz="4000" dirty="0"/>
          </a:p>
        </p:txBody>
      </p:sp>
      <p:sp>
        <p:nvSpPr>
          <p:cNvPr id="3" name="Content Placeholder 2"/>
          <p:cNvSpPr>
            <a:spLocks noGrp="1"/>
          </p:cNvSpPr>
          <p:nvPr>
            <p:ph sz="quarter" idx="1"/>
          </p:nvPr>
        </p:nvSpPr>
        <p:spPr>
          <a:xfrm>
            <a:off x="138922" y="1454964"/>
            <a:ext cx="8871119" cy="5403035"/>
          </a:xfrm>
        </p:spPr>
        <p:txBody>
          <a:bodyPr>
            <a:normAutofit fontScale="55000" lnSpcReduction="20000"/>
          </a:bodyPr>
          <a:lstStyle/>
          <a:p>
            <a:pPr eaLnBrk="1" hangingPunct="1"/>
            <a:endParaRPr lang="en-US" sz="4400" u="sng" dirty="0" smtClean="0">
              <a:latin typeface="Adobe Caslon Pro"/>
              <a:cs typeface="Adobe Caslon Pro"/>
            </a:endParaRPr>
          </a:p>
          <a:p>
            <a:pPr eaLnBrk="1" hangingPunct="1"/>
            <a:r>
              <a:rPr lang="en-US" sz="4400" u="sng" dirty="0" smtClean="0">
                <a:latin typeface="Adobe Caslon Pro"/>
                <a:cs typeface="Adobe Caslon Pro"/>
              </a:rPr>
              <a:t>Neoclassical Economics</a:t>
            </a:r>
            <a:r>
              <a:rPr lang="en-US" sz="4400" dirty="0" smtClean="0">
                <a:latin typeface="Adobe Caslon Pro"/>
                <a:cs typeface="Adobe Caslon Pro"/>
              </a:rPr>
              <a:t> &amp; </a:t>
            </a:r>
            <a:r>
              <a:rPr lang="en-US" sz="4400" b="1" dirty="0" smtClean="0">
                <a:latin typeface="Adobe Caslon Pro"/>
                <a:cs typeface="Adobe Caslon Pro"/>
              </a:rPr>
              <a:t>Modernization Theory</a:t>
            </a:r>
            <a:endParaRPr lang="en-US" sz="4400" dirty="0" smtClean="0">
              <a:latin typeface="Adobe Caslon Pro"/>
              <a:cs typeface="Adobe Caslon Pro"/>
            </a:endParaRPr>
          </a:p>
          <a:p>
            <a:pPr lvl="1"/>
            <a:r>
              <a:rPr lang="en-US" sz="4000" dirty="0">
                <a:latin typeface="Adobe Caslon Pro"/>
                <a:cs typeface="Adobe Caslon Pro"/>
              </a:rPr>
              <a:t>Linear path to modern model of the West (capitalist industrialization + liberal democracy</a:t>
            </a:r>
            <a:r>
              <a:rPr lang="en-US" sz="4000" dirty="0" smtClean="0">
                <a:latin typeface="Adobe Caslon Pro"/>
                <a:cs typeface="Adobe Caslon Pro"/>
              </a:rPr>
              <a:t>)</a:t>
            </a:r>
            <a:endParaRPr lang="en-US" sz="4000" dirty="0">
              <a:latin typeface="Adobe Caslon Pro"/>
              <a:cs typeface="Adobe Caslon Pro"/>
            </a:endParaRPr>
          </a:p>
          <a:p>
            <a:pPr lvl="1"/>
            <a:r>
              <a:rPr lang="en-US" sz="4000" dirty="0">
                <a:latin typeface="Adobe Caslon Pro"/>
                <a:cs typeface="Adobe Caslon Pro"/>
              </a:rPr>
              <a:t>Technology</a:t>
            </a:r>
            <a:r>
              <a:rPr lang="ja-JP" altLang="en-US" sz="4000" dirty="0">
                <a:latin typeface="Adobe Caslon Pro"/>
                <a:cs typeface="Adobe Caslon Pro"/>
              </a:rPr>
              <a:t>’</a:t>
            </a:r>
            <a:r>
              <a:rPr lang="en-US" sz="4000" dirty="0">
                <a:latin typeface="Adobe Caslon Pro"/>
                <a:cs typeface="Adobe Caslon Pro"/>
              </a:rPr>
              <a:t>s Role:  Push to change from simple and traditional techniques to the application of scientific knowledge</a:t>
            </a:r>
            <a:r>
              <a:rPr lang="en-US" sz="4000" dirty="0" smtClean="0">
                <a:latin typeface="Adobe Caslon Pro"/>
                <a:cs typeface="Adobe Caslon Pro"/>
              </a:rPr>
              <a:t>.</a:t>
            </a:r>
          </a:p>
          <a:p>
            <a:pPr lvl="1"/>
            <a:endParaRPr lang="en-US" sz="4000" dirty="0">
              <a:latin typeface="Adobe Caslon Pro"/>
              <a:cs typeface="Adobe Caslon Pro"/>
            </a:endParaRPr>
          </a:p>
          <a:p>
            <a:pPr eaLnBrk="1" hangingPunct="1"/>
            <a:r>
              <a:rPr lang="en-US" sz="4400" u="sng" dirty="0">
                <a:latin typeface="Adobe Caslon Pro"/>
                <a:cs typeface="Adobe Caslon Pro"/>
              </a:rPr>
              <a:t>Marxist Economics </a:t>
            </a:r>
            <a:r>
              <a:rPr lang="en-US" sz="4400" dirty="0">
                <a:latin typeface="Adobe Caslon Pro"/>
                <a:cs typeface="Adobe Caslon Pro"/>
              </a:rPr>
              <a:t>&amp; </a:t>
            </a:r>
            <a:r>
              <a:rPr lang="en-US" sz="4400" b="1" dirty="0">
                <a:latin typeface="Adobe Caslon Pro"/>
                <a:cs typeface="Adobe Caslon Pro"/>
              </a:rPr>
              <a:t>Dependency Theory</a:t>
            </a:r>
          </a:p>
          <a:p>
            <a:pPr lvl="1"/>
            <a:r>
              <a:rPr lang="en-US" sz="4000" dirty="0" smtClean="0">
                <a:latin typeface="Adobe Caslon Pro"/>
                <a:cs typeface="Adobe Caslon Pro"/>
              </a:rPr>
              <a:t>Growth </a:t>
            </a:r>
            <a:r>
              <a:rPr lang="en-US" sz="4000" dirty="0">
                <a:latin typeface="Adobe Caslon Pro"/>
                <a:cs typeface="Adobe Caslon Pro"/>
              </a:rPr>
              <a:t>of developed world only possible at the expense of developing regions.  Aid is exploitative and paternalistic.  Inequalities intensify.  The imperialist project continued</a:t>
            </a:r>
            <a:r>
              <a:rPr lang="en-US" sz="4000" dirty="0" smtClean="0">
                <a:latin typeface="Adobe Caslon Pro"/>
                <a:cs typeface="Adobe Caslon Pro"/>
              </a:rPr>
              <a:t>.</a:t>
            </a:r>
            <a:endParaRPr lang="en-US" sz="4000" dirty="0">
              <a:latin typeface="Adobe Caslon Pro"/>
              <a:cs typeface="Adobe Caslon Pro"/>
            </a:endParaRPr>
          </a:p>
          <a:p>
            <a:pPr lvl="1"/>
            <a:r>
              <a:rPr lang="en-US" sz="4000" dirty="0" smtClean="0">
                <a:latin typeface="Adobe Caslon Pro"/>
                <a:cs typeface="Adobe Caslon Pro"/>
              </a:rPr>
              <a:t>Technology's </a:t>
            </a:r>
            <a:r>
              <a:rPr lang="en-US" sz="4000" dirty="0">
                <a:latin typeface="Adobe Caslon Pro"/>
                <a:cs typeface="Adobe Caslon Pro"/>
              </a:rPr>
              <a:t>Role:  Expanding the market for Western innovations – industrial equipment, fertilizers and pesticides, etc</a:t>
            </a:r>
            <a:r>
              <a:rPr lang="en-US" sz="4000" dirty="0" smtClean="0">
                <a:latin typeface="Adobe Caslon Pro"/>
                <a:cs typeface="Adobe Caslon Pro"/>
              </a:rPr>
              <a:t>.</a:t>
            </a:r>
          </a:p>
          <a:p>
            <a:pPr marL="457200" lvl="1" indent="0">
              <a:buNone/>
            </a:pPr>
            <a:endParaRPr lang="en-US" sz="3400" dirty="0">
              <a:latin typeface="Adobe Caslon Pro"/>
              <a:cs typeface="Adobe Caslon Pro"/>
            </a:endParaRPr>
          </a:p>
          <a:p>
            <a:pPr marL="457200" lvl="1" indent="0" algn="r">
              <a:buNone/>
            </a:pPr>
            <a:r>
              <a:rPr lang="en-US" sz="2600" dirty="0" smtClean="0">
                <a:latin typeface="Adobe Caslon Pro"/>
                <a:cs typeface="Adobe Caslon Pro"/>
              </a:rPr>
              <a:t>*Read </a:t>
            </a:r>
            <a:r>
              <a:rPr lang="en-US" sz="2600" dirty="0">
                <a:latin typeface="Adobe Caslon Pro"/>
                <a:cs typeface="Adobe Caslon Pro"/>
              </a:rPr>
              <a:t>T</a:t>
            </a:r>
            <a:r>
              <a:rPr lang="en-US" sz="2600" dirty="0" smtClean="0">
                <a:latin typeface="Adobe Caslon Pro"/>
                <a:cs typeface="Adobe Caslon Pro"/>
              </a:rPr>
              <a:t>homas (2000) for more on differences between the two </a:t>
            </a:r>
          </a:p>
          <a:p>
            <a:pPr marL="457200" lvl="1" indent="0" algn="r">
              <a:buNone/>
            </a:pPr>
            <a:r>
              <a:rPr lang="en-US" sz="2600" dirty="0" err="1" smtClean="0">
                <a:latin typeface="Adobe Caslon Pro"/>
                <a:cs typeface="Adobe Caslon Pro"/>
              </a:rPr>
              <a:t>Rostow</a:t>
            </a:r>
            <a:r>
              <a:rPr lang="en-US" sz="2600" dirty="0" smtClean="0">
                <a:latin typeface="Adobe Caslon Pro"/>
                <a:cs typeface="Adobe Caslon Pro"/>
              </a:rPr>
              <a:t> (1960) and Easterly (2002) for rise and decline of development economics and Modernization theory </a:t>
            </a:r>
          </a:p>
          <a:p>
            <a:pPr marL="457200" lvl="1" indent="0" algn="r">
              <a:buNone/>
            </a:pPr>
            <a:r>
              <a:rPr lang="en-US" sz="2600" dirty="0" smtClean="0">
                <a:latin typeface="Adobe Caslon Pro"/>
                <a:cs typeface="Adobe Caslon Pro"/>
              </a:rPr>
              <a:t>Frank (1966) for Dependency Theory</a:t>
            </a:r>
            <a:endParaRPr lang="en-US" sz="2600" dirty="0">
              <a:latin typeface="Adobe Caslon Pro"/>
              <a:cs typeface="Adobe Caslon Pro"/>
            </a:endParaRPr>
          </a:p>
        </p:txBody>
      </p:sp>
    </p:spTree>
    <p:extLst>
      <p:ext uri="{BB962C8B-B14F-4D97-AF65-F5344CB8AC3E}">
        <p14:creationId xmlns:p14="http://schemas.microsoft.com/office/powerpoint/2010/main" val="3976288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Dominant Models of Development</a:t>
            </a:r>
            <a:endParaRPr lang="en-US" dirty="0"/>
          </a:p>
        </p:txBody>
      </p:sp>
      <p:cxnSp>
        <p:nvCxnSpPr>
          <p:cNvPr id="5" name="Straight Arrow Connector 4"/>
          <p:cNvCxnSpPr/>
          <p:nvPr/>
        </p:nvCxnSpPr>
        <p:spPr>
          <a:xfrm flipV="1">
            <a:off x="218305" y="4351405"/>
            <a:ext cx="8925695" cy="47275"/>
          </a:xfrm>
          <a:prstGeom prst="straightConnector1">
            <a:avLst/>
          </a:prstGeom>
          <a:ln w="76200">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90236" y="4368682"/>
            <a:ext cx="773990" cy="369332"/>
          </a:xfrm>
          <a:prstGeom prst="rect">
            <a:avLst/>
          </a:prstGeom>
          <a:noFill/>
        </p:spPr>
        <p:txBody>
          <a:bodyPr wrap="square" rtlCol="0">
            <a:spAutoFit/>
          </a:bodyPr>
          <a:lstStyle/>
          <a:p>
            <a:r>
              <a:rPr lang="en-US" dirty="0" smtClean="0"/>
              <a:t>1950</a:t>
            </a:r>
            <a:endParaRPr lang="en-US" dirty="0"/>
          </a:p>
        </p:txBody>
      </p:sp>
      <p:sp>
        <p:nvSpPr>
          <p:cNvPr id="7" name="TextBox 6"/>
          <p:cNvSpPr txBox="1"/>
          <p:nvPr/>
        </p:nvSpPr>
        <p:spPr>
          <a:xfrm>
            <a:off x="4743172" y="4334938"/>
            <a:ext cx="773990" cy="369332"/>
          </a:xfrm>
          <a:prstGeom prst="rect">
            <a:avLst/>
          </a:prstGeom>
          <a:noFill/>
        </p:spPr>
        <p:txBody>
          <a:bodyPr wrap="square" rtlCol="0">
            <a:spAutoFit/>
          </a:bodyPr>
          <a:lstStyle/>
          <a:p>
            <a:r>
              <a:rPr lang="en-US" dirty="0" smtClean="0"/>
              <a:t>1980</a:t>
            </a:r>
            <a:endParaRPr lang="en-US" dirty="0"/>
          </a:p>
        </p:txBody>
      </p:sp>
      <p:sp>
        <p:nvSpPr>
          <p:cNvPr id="8" name="TextBox 7"/>
          <p:cNvSpPr txBox="1"/>
          <p:nvPr/>
        </p:nvSpPr>
        <p:spPr>
          <a:xfrm>
            <a:off x="3403574" y="4334938"/>
            <a:ext cx="773990" cy="369332"/>
          </a:xfrm>
          <a:prstGeom prst="rect">
            <a:avLst/>
          </a:prstGeom>
          <a:noFill/>
        </p:spPr>
        <p:txBody>
          <a:bodyPr wrap="square" rtlCol="0">
            <a:spAutoFit/>
          </a:bodyPr>
          <a:lstStyle/>
          <a:p>
            <a:r>
              <a:rPr lang="en-US" dirty="0" smtClean="0"/>
              <a:t>1970</a:t>
            </a:r>
            <a:endParaRPr lang="en-US" dirty="0"/>
          </a:p>
        </p:txBody>
      </p:sp>
      <p:sp>
        <p:nvSpPr>
          <p:cNvPr id="9" name="TextBox 8"/>
          <p:cNvSpPr txBox="1"/>
          <p:nvPr/>
        </p:nvSpPr>
        <p:spPr>
          <a:xfrm>
            <a:off x="2144090" y="4337980"/>
            <a:ext cx="773990" cy="369332"/>
          </a:xfrm>
          <a:prstGeom prst="rect">
            <a:avLst/>
          </a:prstGeom>
          <a:noFill/>
        </p:spPr>
        <p:txBody>
          <a:bodyPr wrap="square" rtlCol="0">
            <a:spAutoFit/>
          </a:bodyPr>
          <a:lstStyle/>
          <a:p>
            <a:r>
              <a:rPr lang="en-US" dirty="0" smtClean="0"/>
              <a:t>1960</a:t>
            </a:r>
            <a:endParaRPr lang="en-US" dirty="0"/>
          </a:p>
        </p:txBody>
      </p:sp>
      <p:sp>
        <p:nvSpPr>
          <p:cNvPr id="10" name="TextBox 9"/>
          <p:cNvSpPr txBox="1"/>
          <p:nvPr/>
        </p:nvSpPr>
        <p:spPr>
          <a:xfrm>
            <a:off x="6119649" y="4319312"/>
            <a:ext cx="773990" cy="369332"/>
          </a:xfrm>
          <a:prstGeom prst="rect">
            <a:avLst/>
          </a:prstGeom>
          <a:noFill/>
        </p:spPr>
        <p:txBody>
          <a:bodyPr wrap="square" rtlCol="0">
            <a:spAutoFit/>
          </a:bodyPr>
          <a:lstStyle/>
          <a:p>
            <a:r>
              <a:rPr lang="en-US" dirty="0" smtClean="0"/>
              <a:t>1990</a:t>
            </a:r>
            <a:endParaRPr lang="en-US" dirty="0"/>
          </a:p>
        </p:txBody>
      </p:sp>
      <p:sp>
        <p:nvSpPr>
          <p:cNvPr id="11" name="TextBox 10"/>
          <p:cNvSpPr txBox="1"/>
          <p:nvPr/>
        </p:nvSpPr>
        <p:spPr>
          <a:xfrm>
            <a:off x="7223909" y="4311721"/>
            <a:ext cx="773990" cy="369332"/>
          </a:xfrm>
          <a:prstGeom prst="rect">
            <a:avLst/>
          </a:prstGeom>
          <a:noFill/>
        </p:spPr>
        <p:txBody>
          <a:bodyPr wrap="square" rtlCol="0">
            <a:spAutoFit/>
          </a:bodyPr>
          <a:lstStyle/>
          <a:p>
            <a:r>
              <a:rPr lang="en-US" dirty="0" smtClean="0"/>
              <a:t>2000</a:t>
            </a:r>
            <a:endParaRPr lang="en-US" dirty="0"/>
          </a:p>
        </p:txBody>
      </p:sp>
      <p:sp>
        <p:nvSpPr>
          <p:cNvPr id="12" name="TextBox 11"/>
          <p:cNvSpPr txBox="1"/>
          <p:nvPr/>
        </p:nvSpPr>
        <p:spPr>
          <a:xfrm>
            <a:off x="714452" y="2705018"/>
            <a:ext cx="2669276" cy="1631216"/>
          </a:xfrm>
          <a:prstGeom prst="rect">
            <a:avLst/>
          </a:prstGeom>
          <a:solidFill>
            <a:srgbClr val="FFFF00"/>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AID REGIME            </a:t>
            </a:r>
          </a:p>
          <a:p>
            <a:pPr algn="ctr"/>
            <a:endParaRPr lang="en-US" sz="2000" b="1" dirty="0" smtClean="0"/>
          </a:p>
          <a:p>
            <a:pPr algn="ctr"/>
            <a:endParaRPr lang="en-US" sz="2000" b="1" dirty="0"/>
          </a:p>
        </p:txBody>
      </p:sp>
      <p:sp>
        <p:nvSpPr>
          <p:cNvPr id="13" name="TextBox 12"/>
          <p:cNvSpPr txBox="1"/>
          <p:nvPr/>
        </p:nvSpPr>
        <p:spPr>
          <a:xfrm>
            <a:off x="3215036" y="2694871"/>
            <a:ext cx="1786133" cy="1631216"/>
          </a:xfrm>
          <a:prstGeom prst="rect">
            <a:avLst/>
          </a:prstGeom>
          <a:solidFill>
            <a:schemeClr val="accent1">
              <a:alpha val="60000"/>
            </a:schemeClr>
          </a:solidFill>
          <a:ln w="38100">
            <a:noFill/>
          </a:ln>
        </p:spPr>
        <p:txBody>
          <a:bodyPr wrap="square" rtlCol="0">
            <a:spAutoFit/>
          </a:bodyPr>
          <a:lstStyle/>
          <a:p>
            <a:pPr algn="ctr"/>
            <a:endParaRPr lang="en-US" sz="2000" b="1" dirty="0" smtClean="0"/>
          </a:p>
          <a:p>
            <a:pPr algn="ctr"/>
            <a:endParaRPr lang="en-US" sz="2000" b="1" dirty="0" smtClean="0"/>
          </a:p>
          <a:p>
            <a:pPr algn="ctr"/>
            <a:r>
              <a:rPr lang="en-US" sz="2000" b="1" dirty="0" smtClean="0"/>
              <a:t>BASIC NEEDS</a:t>
            </a:r>
          </a:p>
          <a:p>
            <a:pPr algn="ctr"/>
            <a:endParaRPr lang="en-US" sz="2000" b="1" dirty="0" smtClean="0"/>
          </a:p>
          <a:p>
            <a:pPr algn="ctr"/>
            <a:endParaRPr lang="en-US" sz="2000" b="1" dirty="0" smtClean="0"/>
          </a:p>
        </p:txBody>
      </p:sp>
      <p:sp>
        <p:nvSpPr>
          <p:cNvPr id="14" name="TextBox 13"/>
          <p:cNvSpPr txBox="1"/>
          <p:nvPr/>
        </p:nvSpPr>
        <p:spPr>
          <a:xfrm>
            <a:off x="4802711" y="2685176"/>
            <a:ext cx="2090928" cy="1631216"/>
          </a:xfrm>
          <a:prstGeom prst="rect">
            <a:avLst/>
          </a:prstGeom>
          <a:solidFill>
            <a:srgbClr val="CCFFCC">
              <a:alpha val="53000"/>
            </a:srgbClr>
          </a:solidFill>
          <a:ln w="38100">
            <a:noFill/>
          </a:ln>
        </p:spPr>
        <p:txBody>
          <a:bodyPr wrap="square" rtlCol="0">
            <a:spAutoFit/>
          </a:bodyPr>
          <a:lstStyle/>
          <a:p>
            <a:pPr algn="ctr"/>
            <a:endParaRPr lang="en-US" sz="2000" b="1" dirty="0" smtClean="0"/>
          </a:p>
          <a:p>
            <a:pPr algn="ctr"/>
            <a:r>
              <a:rPr lang="en-US" sz="2000" b="1" dirty="0" smtClean="0"/>
              <a:t>STR. ADJ. + WASHINGTON CONSENSUS</a:t>
            </a:r>
          </a:p>
          <a:p>
            <a:pPr algn="ctr"/>
            <a:endParaRPr lang="en-US" sz="2000" b="1" dirty="0"/>
          </a:p>
        </p:txBody>
      </p:sp>
      <p:sp>
        <p:nvSpPr>
          <p:cNvPr id="16" name="TextBox 15"/>
          <p:cNvSpPr txBox="1"/>
          <p:nvPr/>
        </p:nvSpPr>
        <p:spPr>
          <a:xfrm>
            <a:off x="6893640" y="2705018"/>
            <a:ext cx="1580562" cy="1631216"/>
          </a:xfrm>
          <a:prstGeom prst="rect">
            <a:avLst/>
          </a:prstGeom>
          <a:solidFill>
            <a:schemeClr val="bg2">
              <a:lumMod val="50000"/>
              <a:alpha val="46000"/>
            </a:schemeClr>
          </a:solidFill>
          <a:ln w="38100">
            <a:noFill/>
          </a:ln>
        </p:spPr>
        <p:txBody>
          <a:bodyPr wrap="square" rtlCol="0">
            <a:spAutoFit/>
          </a:bodyPr>
          <a:lstStyle/>
          <a:p>
            <a:pPr algn="ctr"/>
            <a:endParaRPr lang="en-US" sz="2000" b="1" dirty="0" smtClean="0"/>
          </a:p>
          <a:p>
            <a:pPr algn="ctr"/>
            <a:r>
              <a:rPr lang="en-US" sz="2000" b="1" dirty="0" smtClean="0"/>
              <a:t>NEW INSTITU-TIONALISM</a:t>
            </a:r>
          </a:p>
          <a:p>
            <a:pPr algn="ctr"/>
            <a:endParaRPr lang="en-US" sz="2000" b="1" dirty="0"/>
          </a:p>
        </p:txBody>
      </p:sp>
    </p:spTree>
    <p:extLst>
      <p:ext uri="{BB962C8B-B14F-4D97-AF65-F5344CB8AC3E}">
        <p14:creationId xmlns:p14="http://schemas.microsoft.com/office/powerpoint/2010/main" val="148388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sz="quarter" idx="1"/>
          </p:nvPr>
        </p:nvSpPr>
        <p:spPr>
          <a:xfrm>
            <a:off x="381000" y="1600200"/>
            <a:ext cx="8229600" cy="4572000"/>
          </a:xfrm>
        </p:spPr>
        <p:txBody>
          <a:bodyPr>
            <a:normAutofit lnSpcReduction="10000"/>
          </a:bodyPr>
          <a:lstStyle/>
          <a:p>
            <a:r>
              <a:rPr lang="en-US" sz="2400" b="1" dirty="0" smtClean="0">
                <a:latin typeface="Adobe Caslon Pro"/>
                <a:cs typeface="Adobe Caslon Pro"/>
              </a:rPr>
              <a:t>Aid regime </a:t>
            </a:r>
            <a:r>
              <a:rPr lang="en-US" sz="2400" dirty="0" smtClean="0">
                <a:latin typeface="Adobe Caslon Pro"/>
                <a:cs typeface="Adobe Caslon Pro"/>
              </a:rPr>
              <a:t>(</a:t>
            </a:r>
            <a:r>
              <a:rPr lang="en-US" sz="2400" dirty="0">
                <a:latin typeface="Adobe Caslon Pro"/>
                <a:cs typeface="Adobe Caslon Pro"/>
              </a:rPr>
              <a:t>1950s-60s</a:t>
            </a:r>
            <a:r>
              <a:rPr lang="en-US" sz="2400" dirty="0" smtClean="0">
                <a:latin typeface="Adobe Caslon Pro"/>
                <a:cs typeface="Adobe Caslon Pro"/>
              </a:rPr>
              <a:t>) </a:t>
            </a:r>
            <a:r>
              <a:rPr lang="en-US" sz="2400" dirty="0">
                <a:latin typeface="Adobe Caslon Pro"/>
                <a:cs typeface="Adobe Caslon Pro"/>
              </a:rPr>
              <a:t>based on neoclassical theory of economic </a:t>
            </a:r>
            <a:r>
              <a:rPr lang="en-US" sz="2400" dirty="0" smtClean="0">
                <a:latin typeface="Adobe Caslon Pro"/>
                <a:cs typeface="Adobe Caslon Pro"/>
              </a:rPr>
              <a:t>growth = aid </a:t>
            </a:r>
            <a:r>
              <a:rPr lang="en-US" sz="2400" dirty="0">
                <a:latin typeface="Adobe Caslon Pro"/>
                <a:cs typeface="Adobe Caslon Pro"/>
              </a:rPr>
              <a:t>for investment, capital for </a:t>
            </a:r>
            <a:r>
              <a:rPr lang="en-US" sz="2400" dirty="0" smtClean="0">
                <a:latin typeface="Adobe Caslon Pro"/>
                <a:cs typeface="Adobe Caslon Pro"/>
              </a:rPr>
              <a:t>industrialization </a:t>
            </a:r>
          </a:p>
          <a:p>
            <a:r>
              <a:rPr lang="en-US" sz="2400" b="1" dirty="0" smtClean="0">
                <a:latin typeface="Adobe Caslon Pro"/>
                <a:cs typeface="Adobe Caslon Pro"/>
              </a:rPr>
              <a:t>Basic needs </a:t>
            </a:r>
            <a:r>
              <a:rPr lang="en-US" sz="2400" dirty="0" smtClean="0">
                <a:latin typeface="Adobe Caslon Pro"/>
                <a:cs typeface="Adobe Caslon Pro"/>
              </a:rPr>
              <a:t>(1970s) = investments to raise the productivity of the poor</a:t>
            </a:r>
          </a:p>
          <a:p>
            <a:r>
              <a:rPr lang="en-US" sz="2400" b="1" dirty="0">
                <a:latin typeface="Adobe Caslon Pro"/>
                <a:cs typeface="Adobe Caslon Pro"/>
              </a:rPr>
              <a:t>Structural Adjustment</a:t>
            </a:r>
            <a:r>
              <a:rPr lang="en-US" sz="2400" dirty="0">
                <a:latin typeface="Adobe Caslon Pro"/>
                <a:cs typeface="Adobe Caslon Pro"/>
              </a:rPr>
              <a:t> </a:t>
            </a:r>
            <a:r>
              <a:rPr lang="en-US" sz="2400" b="1" dirty="0" smtClean="0">
                <a:latin typeface="Adobe Caslon Pro"/>
                <a:cs typeface="Adobe Caslon Pro"/>
              </a:rPr>
              <a:t>and</a:t>
            </a:r>
            <a:r>
              <a:rPr lang="en-US" sz="2400" dirty="0" smtClean="0">
                <a:latin typeface="Adobe Caslon Pro"/>
                <a:cs typeface="Adobe Caslon Pro"/>
              </a:rPr>
              <a:t> </a:t>
            </a:r>
            <a:r>
              <a:rPr lang="en-US" sz="2400" b="1" dirty="0">
                <a:latin typeface="Adobe Caslon Pro"/>
                <a:cs typeface="Adobe Caslon Pro"/>
              </a:rPr>
              <a:t>t</a:t>
            </a:r>
            <a:r>
              <a:rPr lang="en-US" sz="2400" b="1" dirty="0" smtClean="0">
                <a:latin typeface="Adobe Caslon Pro"/>
                <a:cs typeface="Adobe Caslon Pro"/>
              </a:rPr>
              <a:t>he </a:t>
            </a:r>
            <a:r>
              <a:rPr lang="en-US" sz="2400" b="1" dirty="0">
                <a:latin typeface="Adobe Caslon Pro"/>
                <a:cs typeface="Adobe Caslon Pro"/>
              </a:rPr>
              <a:t>Washington Consensus </a:t>
            </a:r>
            <a:r>
              <a:rPr lang="en-US" sz="2400" b="1" dirty="0" smtClean="0">
                <a:latin typeface="Adobe Caslon Pro"/>
                <a:cs typeface="Adobe Caslon Pro"/>
              </a:rPr>
              <a:t> </a:t>
            </a:r>
            <a:r>
              <a:rPr lang="en-US" sz="2400" dirty="0" smtClean="0">
                <a:latin typeface="Adobe Caslon Pro"/>
                <a:cs typeface="Adobe Caslon Pro"/>
              </a:rPr>
              <a:t>(1980s and 1990s) </a:t>
            </a:r>
            <a:r>
              <a:rPr lang="en-US" sz="2400" dirty="0">
                <a:latin typeface="Adobe Caslon Pro"/>
                <a:cs typeface="Adobe Caslon Pro"/>
              </a:rPr>
              <a:t>= aid tied to policy changes, liberalization, reduction of government, opening up to global trade</a:t>
            </a:r>
          </a:p>
          <a:p>
            <a:pPr eaLnBrk="1" hangingPunct="1"/>
            <a:r>
              <a:rPr lang="en-US" sz="2400" b="1" dirty="0">
                <a:latin typeface="Adobe Caslon Pro"/>
                <a:cs typeface="Adobe Caslon Pro"/>
              </a:rPr>
              <a:t>New institutionalism</a:t>
            </a:r>
            <a:r>
              <a:rPr lang="en-US" sz="2400" dirty="0">
                <a:latin typeface="Adobe Caslon Pro"/>
                <a:cs typeface="Adobe Caslon Pro"/>
              </a:rPr>
              <a:t> (post 1990s) = the government matters after all – social welfare role, to ensure functioning markets and to provide health/education thus keeping the labor force productive</a:t>
            </a:r>
          </a:p>
        </p:txBody>
      </p:sp>
      <p:sp>
        <p:nvSpPr>
          <p:cNvPr id="10243" name="Title 1"/>
          <p:cNvSpPr>
            <a:spLocks noGrp="1"/>
          </p:cNvSpPr>
          <p:nvPr>
            <p:ph type="title"/>
          </p:nvPr>
        </p:nvSpPr>
        <p:spPr>
          <a:xfrm>
            <a:off x="304800" y="381000"/>
            <a:ext cx="8610600" cy="1143000"/>
          </a:xfrm>
        </p:spPr>
        <p:txBody>
          <a:bodyPr>
            <a:normAutofit/>
          </a:bodyPr>
          <a:lstStyle/>
          <a:p>
            <a:r>
              <a:rPr lang="en-US" dirty="0" smtClean="0"/>
              <a:t>Changing Models of Development</a:t>
            </a:r>
            <a:endParaRPr lang="en-US" i="1" dirty="0">
              <a:latin typeface="Franklin Gothic Book" charset="0"/>
            </a:endParaRPr>
          </a:p>
        </p:txBody>
      </p:sp>
    </p:spTree>
    <p:extLst>
      <p:ext uri="{BB962C8B-B14F-4D97-AF65-F5344CB8AC3E}">
        <p14:creationId xmlns:p14="http://schemas.microsoft.com/office/powerpoint/2010/main" val="19676928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quarter" idx="1"/>
          </p:nvPr>
        </p:nvSpPr>
        <p:spPr>
          <a:xfrm>
            <a:off x="381000" y="1600199"/>
            <a:ext cx="8229600" cy="4554415"/>
          </a:xfrm>
        </p:spPr>
        <p:txBody>
          <a:bodyPr>
            <a:normAutofit fontScale="92500"/>
          </a:bodyPr>
          <a:lstStyle/>
          <a:p>
            <a:r>
              <a:rPr lang="en-US" sz="2400" b="1" dirty="0" smtClean="0">
                <a:latin typeface="Adobe Caslon Pro"/>
                <a:cs typeface="Adobe Caslon Pro"/>
              </a:rPr>
              <a:t>From GDP-centric definitions </a:t>
            </a:r>
          </a:p>
          <a:p>
            <a:r>
              <a:rPr lang="en-US" sz="2400" b="1" dirty="0" smtClean="0">
                <a:latin typeface="Adobe Caslon Pro"/>
                <a:cs typeface="Adobe Caslon Pro"/>
              </a:rPr>
              <a:t>To</a:t>
            </a:r>
          </a:p>
          <a:p>
            <a:pPr lvl="1"/>
            <a:r>
              <a:rPr lang="en-US" sz="2400" b="1" dirty="0" smtClean="0">
                <a:latin typeface="Adobe Caslon Pro"/>
                <a:cs typeface="Adobe Caslon Pro"/>
              </a:rPr>
              <a:t>Capabilities </a:t>
            </a:r>
            <a:r>
              <a:rPr lang="en-US" sz="2400" b="1" dirty="0">
                <a:latin typeface="Adobe Caslon Pro"/>
                <a:cs typeface="Adobe Caslon Pro"/>
              </a:rPr>
              <a:t>Approach = </a:t>
            </a:r>
            <a:r>
              <a:rPr lang="en-US" sz="2400" dirty="0">
                <a:latin typeface="Adobe Caslon Pro"/>
                <a:cs typeface="Adobe Caslon Pro"/>
              </a:rPr>
              <a:t>change in per capita GDP is not development; development is the generation of political, economic, social freedoms </a:t>
            </a:r>
            <a:r>
              <a:rPr lang="en-US" sz="2400" dirty="0" smtClean="0">
                <a:latin typeface="Adobe Caslon Pro"/>
                <a:cs typeface="Adobe Caslon Pro"/>
              </a:rPr>
              <a:t>(</a:t>
            </a:r>
            <a:r>
              <a:rPr lang="en-US" sz="2400" dirty="0" err="1" smtClean="0">
                <a:latin typeface="Adobe Caslon Pro"/>
                <a:cs typeface="Adobe Caslon Pro"/>
              </a:rPr>
              <a:t>Sen’s</a:t>
            </a:r>
            <a:r>
              <a:rPr lang="en-US" sz="2400" dirty="0" smtClean="0">
                <a:latin typeface="Adobe Caslon Pro"/>
                <a:cs typeface="Adobe Caslon Pro"/>
              </a:rPr>
              <a:t> </a:t>
            </a:r>
            <a:r>
              <a:rPr lang="en-US" sz="2400" dirty="0">
                <a:latin typeface="Adobe Caslon Pro"/>
                <a:cs typeface="Adobe Caslon Pro"/>
              </a:rPr>
              <a:t>capabilities approach in </a:t>
            </a:r>
            <a:r>
              <a:rPr lang="en-US" sz="2400" dirty="0" smtClean="0">
                <a:latin typeface="Adobe Caslon Pro"/>
                <a:cs typeface="Adobe Caslon Pro"/>
              </a:rPr>
              <a:t>today’s reading)</a:t>
            </a:r>
            <a:endParaRPr lang="en-US" sz="2400" dirty="0">
              <a:latin typeface="Adobe Caslon Pro"/>
              <a:cs typeface="Adobe Caslon Pro"/>
            </a:endParaRPr>
          </a:p>
          <a:p>
            <a:pPr lvl="1"/>
            <a:r>
              <a:rPr lang="en-US" sz="2400" b="1" dirty="0" smtClean="0">
                <a:latin typeface="Adobe Caslon Pro"/>
                <a:cs typeface="Adobe Caslon Pro"/>
              </a:rPr>
              <a:t>Sustainable </a:t>
            </a:r>
            <a:r>
              <a:rPr lang="en-US" sz="2400" b="1" dirty="0">
                <a:latin typeface="Adobe Caslon Pro"/>
                <a:cs typeface="Adobe Caslon Pro"/>
              </a:rPr>
              <a:t>Development </a:t>
            </a:r>
            <a:r>
              <a:rPr lang="en-US" sz="2400" dirty="0">
                <a:latin typeface="Adobe Caslon Pro"/>
                <a:cs typeface="Adobe Caslon Pro"/>
              </a:rPr>
              <a:t>(late 1980s) = growth but with more careful resource management and environmental preservation  to ensure long-term continuation (</a:t>
            </a:r>
            <a:r>
              <a:rPr lang="en-US" sz="2400" dirty="0" err="1" smtClean="0">
                <a:latin typeface="Adobe Caslon Pro"/>
                <a:cs typeface="Adobe Caslon Pro"/>
              </a:rPr>
              <a:t>Bruntland</a:t>
            </a:r>
            <a:r>
              <a:rPr lang="en-US" sz="2400" dirty="0" smtClean="0">
                <a:latin typeface="Adobe Caslon Pro"/>
                <a:cs typeface="Adobe Caslon Pro"/>
              </a:rPr>
              <a:t> report</a:t>
            </a:r>
            <a:r>
              <a:rPr lang="en-US" sz="2400" dirty="0">
                <a:latin typeface="Adobe Caslon Pro"/>
                <a:cs typeface="Adobe Caslon Pro"/>
              </a:rPr>
              <a:t>)</a:t>
            </a:r>
          </a:p>
          <a:p>
            <a:pPr lvl="1"/>
            <a:r>
              <a:rPr lang="en-US" sz="2400" b="1" dirty="0" smtClean="0">
                <a:latin typeface="Adobe Caslon Pro"/>
                <a:cs typeface="Adobe Caslon Pro"/>
              </a:rPr>
              <a:t>UN</a:t>
            </a:r>
            <a:r>
              <a:rPr lang="ja-JP" altLang="en-US" sz="2400" b="1" dirty="0" smtClean="0">
                <a:latin typeface="Adobe Caslon Pro"/>
                <a:cs typeface="Adobe Caslon Pro"/>
              </a:rPr>
              <a:t>’</a:t>
            </a:r>
            <a:r>
              <a:rPr lang="en-US" sz="2400" b="1" dirty="0" smtClean="0">
                <a:latin typeface="Adobe Caslon Pro"/>
                <a:cs typeface="Adobe Caslon Pro"/>
              </a:rPr>
              <a:t>s </a:t>
            </a:r>
            <a:r>
              <a:rPr lang="en-US" sz="2400" b="1" dirty="0">
                <a:latin typeface="Adobe Caslon Pro"/>
                <a:cs typeface="Adobe Caslon Pro"/>
              </a:rPr>
              <a:t>Millennium Development Goals (MDGs) </a:t>
            </a:r>
            <a:r>
              <a:rPr lang="en-US" sz="2400" b="1" dirty="0" smtClean="0">
                <a:latin typeface="Adobe Caslon Pro"/>
                <a:cs typeface="Adobe Caslon Pro"/>
              </a:rPr>
              <a:t>= </a:t>
            </a:r>
            <a:r>
              <a:rPr lang="en-US" sz="2400" dirty="0">
                <a:latin typeface="Adobe Caslon Pro"/>
                <a:cs typeface="Adobe Caslon Pro"/>
              </a:rPr>
              <a:t>aid is tied to targeting and accomplishing </a:t>
            </a:r>
            <a:r>
              <a:rPr lang="en-US" sz="2400" dirty="0" smtClean="0">
                <a:latin typeface="Adobe Caslon Pro"/>
                <a:cs typeface="Adobe Caslon Pro"/>
              </a:rPr>
              <a:t>the multi-dimensional MDGs</a:t>
            </a:r>
            <a:endParaRPr lang="en-US" sz="2400" b="1" dirty="0">
              <a:latin typeface="Adobe Caslon Pro"/>
              <a:cs typeface="Adobe Caslon Pro"/>
            </a:endParaRPr>
          </a:p>
        </p:txBody>
      </p:sp>
      <p:sp>
        <p:nvSpPr>
          <p:cNvPr id="11267" name="Title 1"/>
          <p:cNvSpPr>
            <a:spLocks noGrp="1"/>
          </p:cNvSpPr>
          <p:nvPr>
            <p:ph type="title"/>
          </p:nvPr>
        </p:nvSpPr>
        <p:spPr>
          <a:xfrm>
            <a:off x="304800" y="381000"/>
            <a:ext cx="8610600" cy="1143000"/>
          </a:xfrm>
        </p:spPr>
        <p:txBody>
          <a:bodyPr>
            <a:normAutofit/>
          </a:bodyPr>
          <a:lstStyle/>
          <a:p>
            <a:r>
              <a:rPr lang="en-US" dirty="0" smtClean="0"/>
              <a:t>Changing Metrics too?</a:t>
            </a:r>
            <a:endParaRPr lang="en-US" i="1" dirty="0">
              <a:latin typeface="Franklin Gothic Book" charset="0"/>
            </a:endParaRPr>
          </a:p>
        </p:txBody>
      </p:sp>
    </p:spTree>
    <p:extLst>
      <p:ext uri="{BB962C8B-B14F-4D97-AF65-F5344CB8AC3E}">
        <p14:creationId xmlns:p14="http://schemas.microsoft.com/office/powerpoint/2010/main" val="1780019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91842"/>
            <a:ext cx="8229600" cy="1143000"/>
          </a:xfrm>
        </p:spPr>
        <p:txBody>
          <a:bodyPr>
            <a:normAutofit fontScale="90000"/>
          </a:bodyPr>
          <a:lstStyle/>
          <a:p>
            <a:r>
              <a:rPr lang="en-US" dirty="0" smtClean="0"/>
              <a:t>Model of Development as </a:t>
            </a:r>
            <a:br>
              <a:rPr lang="en-US" dirty="0" smtClean="0"/>
            </a:br>
            <a:r>
              <a:rPr lang="en-US" dirty="0" smtClean="0"/>
              <a:t>Framework for Analysis</a:t>
            </a:r>
            <a:endParaRPr lang="en-US" dirty="0"/>
          </a:p>
        </p:txBody>
      </p:sp>
      <p:sp>
        <p:nvSpPr>
          <p:cNvPr id="17411" name="Content Placeholder 2"/>
          <p:cNvSpPr>
            <a:spLocks noGrp="1"/>
          </p:cNvSpPr>
          <p:nvPr>
            <p:ph sz="quarter" idx="1"/>
          </p:nvPr>
        </p:nvSpPr>
        <p:spPr>
          <a:xfrm>
            <a:off x="685800" y="1730226"/>
            <a:ext cx="7772400" cy="2451000"/>
          </a:xfrm>
        </p:spPr>
        <p:txBody>
          <a:bodyPr>
            <a:noAutofit/>
          </a:bodyPr>
          <a:lstStyle/>
          <a:p>
            <a:r>
              <a:rPr lang="en-US" sz="2600" dirty="0" smtClean="0">
                <a:latin typeface="Adobe Caslon Pro"/>
                <a:cs typeface="Adobe Caslon Pro"/>
              </a:rPr>
              <a:t>A </a:t>
            </a:r>
            <a:r>
              <a:rPr lang="en-US" sz="2600" dirty="0">
                <a:latin typeface="Adobe Caslon Pro"/>
                <a:cs typeface="Adobe Caslon Pro"/>
              </a:rPr>
              <a:t>model of development </a:t>
            </a:r>
          </a:p>
          <a:p>
            <a:pPr lvl="1">
              <a:buFont typeface="Arial"/>
              <a:buChar char="•"/>
            </a:pPr>
            <a:r>
              <a:rPr lang="en-US" sz="2600" dirty="0">
                <a:latin typeface="Adobe Caslon Pro"/>
                <a:cs typeface="Adobe Caslon Pro"/>
              </a:rPr>
              <a:t>entity doing development</a:t>
            </a:r>
          </a:p>
          <a:p>
            <a:pPr lvl="1">
              <a:buFont typeface="Arial"/>
              <a:buChar char="•"/>
            </a:pPr>
            <a:r>
              <a:rPr lang="en-US" sz="2600" dirty="0">
                <a:latin typeface="Adobe Caslon Pro"/>
                <a:cs typeface="Adobe Caslon Pro"/>
              </a:rPr>
              <a:t>object of development</a:t>
            </a:r>
          </a:p>
          <a:p>
            <a:pPr lvl="1">
              <a:buFont typeface="Arial"/>
              <a:buChar char="•"/>
            </a:pPr>
            <a:r>
              <a:rPr lang="en-US" sz="2600" dirty="0">
                <a:latin typeface="Adobe Caslon Pro"/>
                <a:cs typeface="Adobe Caslon Pro"/>
              </a:rPr>
              <a:t>goals of </a:t>
            </a:r>
            <a:r>
              <a:rPr lang="en-US" sz="2600" dirty="0" smtClean="0">
                <a:latin typeface="Adobe Caslon Pro"/>
                <a:cs typeface="Adobe Caslon Pro"/>
              </a:rPr>
              <a:t>development</a:t>
            </a:r>
          </a:p>
          <a:p>
            <a:pPr lvl="1">
              <a:buFont typeface="Arial"/>
              <a:buChar char="•"/>
            </a:pPr>
            <a:r>
              <a:rPr lang="en-US" sz="2600" dirty="0" smtClean="0">
                <a:latin typeface="Adobe Caslon Pro"/>
                <a:cs typeface="Adobe Caslon Pro"/>
              </a:rPr>
              <a:t>preferred </a:t>
            </a:r>
            <a:r>
              <a:rPr lang="en-US" sz="2600" dirty="0">
                <a:latin typeface="Adobe Caslon Pro"/>
                <a:cs typeface="Adobe Caslon Pro"/>
              </a:rPr>
              <a:t>means of development</a:t>
            </a:r>
          </a:p>
          <a:p>
            <a:pPr lvl="2"/>
            <a:r>
              <a:rPr lang="en-US" sz="2600" dirty="0">
                <a:latin typeface="Adobe Caslon Pro"/>
                <a:cs typeface="Adobe Caslon Pro"/>
              </a:rPr>
              <a:t>Role of technology</a:t>
            </a:r>
            <a:r>
              <a:rPr lang="en-US" sz="2600" dirty="0" smtClean="0">
                <a:latin typeface="Adobe Caslon Pro"/>
                <a:cs typeface="Adobe Caslon Pro"/>
              </a:rPr>
              <a:t>?</a:t>
            </a:r>
            <a:endParaRPr lang="en-US" sz="2600" dirty="0">
              <a:latin typeface="Adobe Caslon Pro"/>
              <a:cs typeface="Adobe Caslon Pro"/>
            </a:endParaRPr>
          </a:p>
        </p:txBody>
      </p:sp>
    </p:spTree>
    <p:extLst>
      <p:ext uri="{BB962C8B-B14F-4D97-AF65-F5344CB8AC3E}">
        <p14:creationId xmlns:p14="http://schemas.microsoft.com/office/powerpoint/2010/main" val="32109091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7200"/>
                </a:solidFill>
              </a:rPr>
              <a:t>Outline for Today</a:t>
            </a:r>
            <a:endParaRPr lang="en-US" dirty="0">
              <a:solidFill>
                <a:srgbClr val="E47200"/>
              </a:solidFill>
            </a:endParaRPr>
          </a:p>
        </p:txBody>
      </p:sp>
      <p:sp>
        <p:nvSpPr>
          <p:cNvPr id="3" name="Content Placeholder 2"/>
          <p:cNvSpPr>
            <a:spLocks noGrp="1"/>
          </p:cNvSpPr>
          <p:nvPr>
            <p:ph idx="1"/>
          </p:nvPr>
        </p:nvSpPr>
        <p:spPr>
          <a:xfrm>
            <a:off x="955721" y="1954033"/>
            <a:ext cx="7068091" cy="3658292"/>
          </a:xfrm>
        </p:spPr>
        <p:txBody>
          <a:bodyPr>
            <a:normAutofit/>
          </a:bodyPr>
          <a:lstStyle/>
          <a:p>
            <a:pPr>
              <a:lnSpc>
                <a:spcPct val="130000"/>
              </a:lnSpc>
              <a:spcAft>
                <a:spcPts val="600"/>
              </a:spcAft>
            </a:pPr>
            <a:r>
              <a:rPr lang="en-US" sz="2600" dirty="0" smtClean="0">
                <a:latin typeface="Adobe Caslon Pro"/>
                <a:cs typeface="Adobe Caslon Pro"/>
              </a:rPr>
              <a:t>Grades</a:t>
            </a:r>
          </a:p>
          <a:p>
            <a:pPr>
              <a:lnSpc>
                <a:spcPct val="130000"/>
              </a:lnSpc>
              <a:spcAft>
                <a:spcPts val="600"/>
              </a:spcAft>
            </a:pPr>
            <a:r>
              <a:rPr lang="en-US" sz="2600" dirty="0" smtClean="0">
                <a:latin typeface="Adobe Caslon Pro"/>
                <a:cs typeface="Adobe Caslon Pro"/>
              </a:rPr>
              <a:t>Review of key questions from Class 1 </a:t>
            </a:r>
          </a:p>
          <a:p>
            <a:pPr>
              <a:lnSpc>
                <a:spcPct val="130000"/>
              </a:lnSpc>
              <a:spcAft>
                <a:spcPts val="600"/>
              </a:spcAft>
            </a:pPr>
            <a:r>
              <a:rPr lang="en-US" sz="2600" i="1" dirty="0" smtClean="0">
                <a:latin typeface="Adobe Caslon Pro"/>
                <a:cs typeface="Adobe Caslon Pro"/>
              </a:rPr>
              <a:t>Our</a:t>
            </a:r>
            <a:r>
              <a:rPr lang="en-US" sz="2600" dirty="0" smtClean="0">
                <a:latin typeface="Adobe Caslon Pro"/>
                <a:cs typeface="Adobe Caslon Pro"/>
              </a:rPr>
              <a:t> attempts to answer these</a:t>
            </a:r>
          </a:p>
          <a:p>
            <a:pPr>
              <a:lnSpc>
                <a:spcPct val="130000"/>
              </a:lnSpc>
              <a:spcAft>
                <a:spcPts val="600"/>
              </a:spcAft>
            </a:pPr>
            <a:r>
              <a:rPr lang="en-US" sz="2600" i="1" dirty="0" smtClean="0">
                <a:latin typeface="Adobe Caslon Pro"/>
                <a:cs typeface="Adobe Caslon Pro"/>
              </a:rPr>
              <a:t>Your</a:t>
            </a:r>
            <a:r>
              <a:rPr lang="en-US" sz="2600" dirty="0" smtClean="0">
                <a:latin typeface="Adobe Caslon Pro"/>
                <a:cs typeface="Adobe Caslon Pro"/>
              </a:rPr>
              <a:t> </a:t>
            </a:r>
            <a:r>
              <a:rPr lang="en-US" sz="2600" dirty="0">
                <a:latin typeface="Adobe Caslon Pro"/>
                <a:cs typeface="Adobe Caslon Pro"/>
              </a:rPr>
              <a:t>attempts </a:t>
            </a:r>
            <a:r>
              <a:rPr lang="en-US" sz="2600" dirty="0" smtClean="0">
                <a:latin typeface="Adobe Caslon Pro"/>
                <a:cs typeface="Adobe Caslon Pro"/>
              </a:rPr>
              <a:t>to answer these</a:t>
            </a:r>
          </a:p>
        </p:txBody>
      </p:sp>
    </p:spTree>
    <p:extLst>
      <p:ext uri="{BB962C8B-B14F-4D97-AF65-F5344CB8AC3E}">
        <p14:creationId xmlns:p14="http://schemas.microsoft.com/office/powerpoint/2010/main" val="38277027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200"/>
            <a:ext cx="7772400" cy="715962"/>
          </a:xfrm>
        </p:spPr>
        <p:txBody>
          <a:bodyPr>
            <a:noAutofit/>
          </a:bodyPr>
          <a:lstStyle/>
          <a:p>
            <a:pPr eaLnBrk="1" fontAlgn="auto" hangingPunct="1">
              <a:spcAft>
                <a:spcPts val="0"/>
              </a:spcAft>
              <a:defRPr/>
            </a:pPr>
            <a:r>
              <a:rPr lang="en-US" sz="3600" dirty="0" smtClean="0">
                <a:ea typeface="+mj-ea"/>
              </a:rPr>
              <a:t>Thinking Big in Industrialization</a:t>
            </a:r>
            <a:endParaRPr lang="en-US" sz="36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3843061482"/>
              </p:ext>
            </p:extLst>
          </p:nvPr>
        </p:nvGraphicFramePr>
        <p:xfrm>
          <a:off x="533400" y="1266687"/>
          <a:ext cx="8305800" cy="5256631"/>
        </p:xfrm>
        <a:graphic>
          <a:graphicData uri="http://schemas.openxmlformats.org/drawingml/2006/table">
            <a:tbl>
              <a:tblPr firstRow="1" bandRow="1">
                <a:tableStyleId>{5C22544A-7EE6-4342-B048-85BDC9FD1C3A}</a:tableStyleId>
              </a:tblPr>
              <a:tblGrid>
                <a:gridCol w="2260600"/>
                <a:gridCol w="6045200"/>
              </a:tblGrid>
              <a:tr h="532191">
                <a:tc>
                  <a:txBody>
                    <a:bodyPr/>
                    <a:lstStyle/>
                    <a:p>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Akosombo</a:t>
                      </a:r>
                      <a:r>
                        <a:rPr lang="en-US" sz="2000" baseline="0" dirty="0" smtClean="0">
                          <a:latin typeface="Adobe Caslon Pro"/>
                          <a:cs typeface="Adobe Caslon Pro"/>
                        </a:rPr>
                        <a:t> Dam</a:t>
                      </a:r>
                      <a:endParaRPr lang="en-US" sz="2000" dirty="0">
                        <a:latin typeface="Adobe Caslon Pro"/>
                        <a:cs typeface="Adobe Caslon Pro"/>
                      </a:endParaRPr>
                    </a:p>
                  </a:txBody>
                  <a:tcPr marT="45713" marB="45713"/>
                </a:tc>
              </a:tr>
              <a:tr h="319968">
                <a:tc>
                  <a:txBody>
                    <a:bodyPr/>
                    <a:lstStyle/>
                    <a:p>
                      <a:r>
                        <a:rPr lang="en-US" sz="2000" b="0" i="0" dirty="0" smtClean="0">
                          <a:latin typeface="Helvetica Neue Bold Condensed"/>
                          <a:cs typeface="Helvetica Neue Bold Condensed"/>
                        </a:rPr>
                        <a:t>Who is doing the development</a:t>
                      </a:r>
                    </a:p>
                  </a:txBody>
                  <a:tcPr marT="45724" marB="45724"/>
                </a:tc>
                <a:tc>
                  <a:txBody>
                    <a:bodyPr/>
                    <a:lstStyle/>
                    <a:p>
                      <a:r>
                        <a:rPr lang="en-US" sz="2000" dirty="0" smtClean="0">
                          <a:latin typeface="Adobe Caslon Pro"/>
                          <a:cs typeface="Adobe Caslon Pro"/>
                        </a:rPr>
                        <a:t>World Bank, national</a:t>
                      </a:r>
                      <a:r>
                        <a:rPr lang="en-US" sz="2000" baseline="0" dirty="0" smtClean="0">
                          <a:latin typeface="Adobe Caslon Pro"/>
                          <a:cs typeface="Adobe Caslon Pro"/>
                        </a:rPr>
                        <a:t> government, Kaiser?</a:t>
                      </a:r>
                      <a:endParaRPr lang="en-US" sz="2000" dirty="0">
                        <a:latin typeface="Adobe Caslon Pro"/>
                        <a:cs typeface="Adobe Caslon Pro"/>
                      </a:endParaRPr>
                    </a:p>
                  </a:txBody>
                  <a:tcPr marT="45713" marB="45713"/>
                </a:tc>
              </a:tr>
              <a:tr h="5317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latin typeface="Helvetica Neue Bold Condensed"/>
                          <a:cs typeface="Helvetica Neue Bold Condensed"/>
                        </a:rPr>
                        <a:t>What/Who is being developed</a:t>
                      </a:r>
                    </a:p>
                  </a:txBody>
                  <a:tcPr marT="45724" marB="45724"/>
                </a:tc>
                <a:tc>
                  <a:txBody>
                    <a:bodyPr/>
                    <a:lstStyle/>
                    <a:p>
                      <a:r>
                        <a:rPr lang="en-US" sz="2000" dirty="0" smtClean="0">
                          <a:latin typeface="Adobe Caslon Pro"/>
                          <a:cs typeface="Adobe Caslon Pro"/>
                        </a:rPr>
                        <a:t>The national</a:t>
                      </a:r>
                      <a:r>
                        <a:rPr lang="en-US" sz="2000" baseline="0" dirty="0" smtClean="0">
                          <a:latin typeface="Adobe Caslon Pro"/>
                          <a:cs typeface="Adobe Caslon Pro"/>
                        </a:rPr>
                        <a:t> economy</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Proximate change</a:t>
                      </a:r>
                      <a:r>
                        <a:rPr lang="en-US" sz="2000" b="0" i="0" baseline="0" dirty="0" smtClean="0">
                          <a:latin typeface="Helvetica Neue Bold Condensed"/>
                          <a:cs typeface="Helvetica Neue Bold Condensed"/>
                        </a:rPr>
                        <a:t> (short-term) to be brought about</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Electricity</a:t>
                      </a:r>
                      <a:r>
                        <a:rPr lang="en-US" sz="2000" baseline="0" dirty="0" smtClean="0">
                          <a:latin typeface="Adobe Caslon Pro"/>
                          <a:cs typeface="Adobe Caslon Pro"/>
                        </a:rPr>
                        <a:t> supply for factories, to sell to neighbors, self-sufficiency in power generation</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The eventual outcome</a:t>
                      </a:r>
                      <a:r>
                        <a:rPr lang="en-US" sz="2000" b="0" i="0" baseline="0" dirty="0" smtClean="0">
                          <a:latin typeface="Helvetica Neue Bold Condensed"/>
                          <a:cs typeface="Helvetica Neue Bold Condensed"/>
                        </a:rPr>
                        <a:t> or </a:t>
                      </a:r>
                      <a:r>
                        <a:rPr lang="en-US" sz="2000" b="0" i="0" dirty="0" smtClean="0">
                          <a:latin typeface="Helvetica Neue Bold Condensed"/>
                          <a:cs typeface="Helvetica Neue Bold Condensed"/>
                        </a:rPr>
                        <a:t>development</a:t>
                      </a:r>
                      <a:r>
                        <a:rPr lang="en-US" sz="2000" b="0" i="0" baseline="0" dirty="0" smtClean="0">
                          <a:latin typeface="Helvetica Neue Bold Condensed"/>
                          <a:cs typeface="Helvetica Neue Bold Condensed"/>
                        </a:rPr>
                        <a:t> to accomplish</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Industrialization</a:t>
                      </a:r>
                      <a:r>
                        <a:rPr lang="en-US" sz="2000" baseline="0" dirty="0" smtClean="0">
                          <a:latin typeface="Adobe Caslon Pro"/>
                          <a:cs typeface="Adobe Caslon Pro"/>
                        </a:rPr>
                        <a:t> of economy leading to growth and higher standard of living</a:t>
                      </a:r>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Mechanism for bringing about this</a:t>
                      </a:r>
                      <a:r>
                        <a:rPr lang="en-US" sz="2000" b="0" i="0" baseline="0" dirty="0" smtClean="0">
                          <a:latin typeface="Helvetica Neue Bold Condensed"/>
                          <a:cs typeface="Helvetica Neue Bold Condensed"/>
                        </a:rPr>
                        <a:t> change</a:t>
                      </a:r>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Building a hydroelectric</a:t>
                      </a:r>
                      <a:r>
                        <a:rPr lang="en-US" sz="2000" baseline="0" dirty="0" smtClean="0">
                          <a:latin typeface="Adobe Caslon Pro"/>
                          <a:cs typeface="Adobe Caslon Pro"/>
                        </a:rPr>
                        <a:t> dam with financial support from a consortium of international investors (USAID, Kaiser, etc.)</a:t>
                      </a:r>
                      <a:endParaRPr lang="en-US" sz="2000" dirty="0">
                        <a:latin typeface="Adobe Caslon Pro"/>
                        <a:cs typeface="Adobe Caslon Pro"/>
                      </a:endParaRPr>
                    </a:p>
                  </a:txBody>
                  <a:tcPr marT="45713" marB="45713"/>
                </a:tc>
              </a:tr>
            </a:tbl>
          </a:graphicData>
        </a:graphic>
      </p:graphicFrame>
    </p:spTree>
    <p:extLst>
      <p:ext uri="{BB962C8B-B14F-4D97-AF65-F5344CB8AC3E}">
        <p14:creationId xmlns:p14="http://schemas.microsoft.com/office/powerpoint/2010/main" val="1822361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3200"/>
            <a:ext cx="7772400" cy="715962"/>
          </a:xfrm>
        </p:spPr>
        <p:txBody>
          <a:bodyPr>
            <a:noAutofit/>
          </a:bodyPr>
          <a:lstStyle/>
          <a:p>
            <a:pPr>
              <a:defRPr/>
            </a:pPr>
            <a:r>
              <a:rPr lang="en-US" sz="3600" dirty="0"/>
              <a:t>Thinking </a:t>
            </a:r>
            <a:r>
              <a:rPr lang="en-US" sz="3600" dirty="0" smtClean="0"/>
              <a:t>Big</a:t>
            </a:r>
            <a:r>
              <a:rPr lang="en-US" sz="3600" dirty="0"/>
              <a:t> </a:t>
            </a:r>
            <a:r>
              <a:rPr lang="en-US" sz="3600" dirty="0" smtClean="0"/>
              <a:t>in Agriculture</a:t>
            </a:r>
            <a:endParaRPr lang="en-US" sz="36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3155662624"/>
              </p:ext>
            </p:extLst>
          </p:nvPr>
        </p:nvGraphicFramePr>
        <p:xfrm>
          <a:off x="533400" y="1266687"/>
          <a:ext cx="8305800" cy="5256631"/>
        </p:xfrm>
        <a:graphic>
          <a:graphicData uri="http://schemas.openxmlformats.org/drawingml/2006/table">
            <a:tbl>
              <a:tblPr firstRow="1" bandRow="1">
                <a:tableStyleId>{5C22544A-7EE6-4342-B048-85BDC9FD1C3A}</a:tableStyleId>
              </a:tblPr>
              <a:tblGrid>
                <a:gridCol w="2260600"/>
                <a:gridCol w="6045200"/>
              </a:tblGrid>
              <a:tr h="532191">
                <a:tc>
                  <a:txBody>
                    <a:bodyPr/>
                    <a:lstStyle/>
                    <a:p>
                      <a:endParaRPr lang="en-US" sz="2000" b="0" i="0" dirty="0">
                        <a:latin typeface="Helvetica Neue Bold Condensed"/>
                        <a:cs typeface="Helvetica Neue Bold Condensed"/>
                      </a:endParaRPr>
                    </a:p>
                  </a:txBody>
                  <a:tcPr marT="45724" marB="45724"/>
                </a:tc>
                <a:tc>
                  <a:txBody>
                    <a:bodyPr/>
                    <a:lstStyle/>
                    <a:p>
                      <a:r>
                        <a:rPr lang="en-US" sz="2000" dirty="0" smtClean="0">
                          <a:latin typeface="Adobe Caslon Pro"/>
                          <a:cs typeface="Adobe Caslon Pro"/>
                        </a:rPr>
                        <a:t>Green Revolution</a:t>
                      </a:r>
                      <a:endParaRPr lang="en-US" sz="2000" dirty="0">
                        <a:latin typeface="Adobe Caslon Pro"/>
                        <a:cs typeface="Adobe Caslon Pro"/>
                      </a:endParaRPr>
                    </a:p>
                  </a:txBody>
                  <a:tcPr marT="45713" marB="45713"/>
                </a:tc>
              </a:tr>
              <a:tr h="319968">
                <a:tc>
                  <a:txBody>
                    <a:bodyPr/>
                    <a:lstStyle/>
                    <a:p>
                      <a:r>
                        <a:rPr lang="en-US" sz="2000" b="0" i="0" dirty="0" smtClean="0">
                          <a:latin typeface="Helvetica Neue Bold Condensed"/>
                          <a:cs typeface="Helvetica Neue Bold Condensed"/>
                        </a:rPr>
                        <a:t>Who is doing the development</a:t>
                      </a:r>
                    </a:p>
                  </a:txBody>
                  <a:tcPr marT="45724" marB="45724"/>
                </a:tc>
                <a:tc>
                  <a:txBody>
                    <a:bodyPr/>
                    <a:lstStyle/>
                    <a:p>
                      <a:endParaRPr lang="en-US" sz="2000" dirty="0">
                        <a:latin typeface="Adobe Caslon Pro"/>
                        <a:cs typeface="Adobe Caslon Pro"/>
                      </a:endParaRPr>
                    </a:p>
                  </a:txBody>
                  <a:tcPr marT="45713" marB="45713"/>
                </a:tc>
              </a:tr>
              <a:tr h="53174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dirty="0" smtClean="0">
                          <a:latin typeface="Helvetica Neue Bold Condensed"/>
                          <a:cs typeface="Helvetica Neue Bold Condensed"/>
                        </a:rPr>
                        <a:t>What/Who is being developed</a:t>
                      </a: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Proximate change</a:t>
                      </a:r>
                      <a:r>
                        <a:rPr lang="en-US" sz="2000" b="0" i="0" baseline="0" dirty="0" smtClean="0">
                          <a:latin typeface="Helvetica Neue Bold Condensed"/>
                          <a:cs typeface="Helvetica Neue Bold Condensed"/>
                        </a:rPr>
                        <a:t> (short-term) to be brought about</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The eventual outcome</a:t>
                      </a:r>
                      <a:r>
                        <a:rPr lang="en-US" sz="2000" b="0" i="0" baseline="0" dirty="0" smtClean="0">
                          <a:latin typeface="Helvetica Neue Bold Condensed"/>
                          <a:cs typeface="Helvetica Neue Bold Condensed"/>
                        </a:rPr>
                        <a:t> or </a:t>
                      </a:r>
                      <a:r>
                        <a:rPr lang="en-US" sz="2000" b="0" i="0" dirty="0" smtClean="0">
                          <a:latin typeface="Helvetica Neue Bold Condensed"/>
                          <a:cs typeface="Helvetica Neue Bold Condensed"/>
                        </a:rPr>
                        <a:t>development</a:t>
                      </a:r>
                      <a:r>
                        <a:rPr lang="en-US" sz="2000" b="0" i="0" baseline="0" dirty="0" smtClean="0">
                          <a:latin typeface="Helvetica Neue Bold Condensed"/>
                          <a:cs typeface="Helvetica Neue Bold Condensed"/>
                        </a:rPr>
                        <a:t> to accomplish</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r h="691270">
                <a:tc>
                  <a:txBody>
                    <a:bodyPr/>
                    <a:lstStyle/>
                    <a:p>
                      <a:r>
                        <a:rPr lang="en-US" sz="2000" b="0" i="0" dirty="0" smtClean="0">
                          <a:latin typeface="Helvetica Neue Bold Condensed"/>
                          <a:cs typeface="Helvetica Neue Bold Condensed"/>
                        </a:rPr>
                        <a:t>Mechanism for bringing about this</a:t>
                      </a:r>
                      <a:r>
                        <a:rPr lang="en-US" sz="2000" b="0" i="0" baseline="0" dirty="0" smtClean="0">
                          <a:latin typeface="Helvetica Neue Bold Condensed"/>
                          <a:cs typeface="Helvetica Neue Bold Condensed"/>
                        </a:rPr>
                        <a:t> change</a:t>
                      </a:r>
                      <a:endParaRPr lang="en-US" sz="2000" b="0" i="0" dirty="0">
                        <a:latin typeface="Helvetica Neue Bold Condensed"/>
                        <a:cs typeface="Helvetica Neue Bold Condensed"/>
                      </a:endParaRPr>
                    </a:p>
                  </a:txBody>
                  <a:tcPr marT="45724" marB="45724"/>
                </a:tc>
                <a:tc>
                  <a:txBody>
                    <a:bodyPr/>
                    <a:lstStyle/>
                    <a:p>
                      <a:endParaRPr lang="en-US" sz="2000" dirty="0">
                        <a:latin typeface="Adobe Caslon Pro"/>
                        <a:cs typeface="Adobe Caslon Pro"/>
                      </a:endParaRPr>
                    </a:p>
                  </a:txBody>
                  <a:tcPr marT="45713" marB="45713"/>
                </a:tc>
              </a:tr>
            </a:tbl>
          </a:graphicData>
        </a:graphic>
      </p:graphicFrame>
    </p:spTree>
    <p:extLst>
      <p:ext uri="{BB962C8B-B14F-4D97-AF65-F5344CB8AC3E}">
        <p14:creationId xmlns:p14="http://schemas.microsoft.com/office/powerpoint/2010/main" val="17991134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772400" cy="715962"/>
          </a:xfrm>
        </p:spPr>
        <p:txBody>
          <a:bodyPr>
            <a:normAutofit fontScale="90000"/>
          </a:bodyPr>
          <a:lstStyle/>
          <a:p>
            <a:pPr>
              <a:defRPr/>
            </a:pPr>
            <a:r>
              <a:rPr lang="en-US" dirty="0" smtClean="0"/>
              <a:t>Re-Thinking BIG</a:t>
            </a:r>
            <a:endParaRPr lang="en-US" dirty="0">
              <a:solidFill>
                <a:schemeClr val="tx1"/>
              </a:solidFill>
              <a:ea typeface="+mj-ea"/>
            </a:endParaRPr>
          </a:p>
        </p:txBody>
      </p:sp>
      <p:sp>
        <p:nvSpPr>
          <p:cNvPr id="3" name="Content Placeholder 2"/>
          <p:cNvSpPr>
            <a:spLocks noGrp="1"/>
          </p:cNvSpPr>
          <p:nvPr>
            <p:ph sz="quarter" idx="1"/>
          </p:nvPr>
        </p:nvSpPr>
        <p:spPr>
          <a:xfrm>
            <a:off x="838200" y="1588482"/>
            <a:ext cx="8026400" cy="4495800"/>
          </a:xfrm>
        </p:spPr>
        <p:txBody>
          <a:bodyPr>
            <a:normAutofit/>
          </a:bodyPr>
          <a:lstStyle/>
          <a:p>
            <a:pPr>
              <a:lnSpc>
                <a:spcPct val="90000"/>
              </a:lnSpc>
            </a:pPr>
            <a:r>
              <a:rPr lang="en-US" dirty="0" smtClean="0"/>
              <a:t>Rethinking </a:t>
            </a:r>
          </a:p>
          <a:p>
            <a:pPr lvl="1">
              <a:lnSpc>
                <a:spcPct val="90000"/>
              </a:lnSpc>
            </a:pPr>
            <a:r>
              <a:rPr lang="en-US" dirty="0" smtClean="0"/>
              <a:t>scale </a:t>
            </a:r>
          </a:p>
          <a:p>
            <a:pPr lvl="1">
              <a:lnSpc>
                <a:spcPct val="90000"/>
              </a:lnSpc>
            </a:pPr>
            <a:r>
              <a:rPr lang="en-US" dirty="0" smtClean="0"/>
              <a:t>distribution </a:t>
            </a:r>
            <a:r>
              <a:rPr lang="en-US" dirty="0"/>
              <a:t>of costs and benefits (and who decides)</a:t>
            </a:r>
          </a:p>
          <a:p>
            <a:pPr lvl="1">
              <a:lnSpc>
                <a:spcPct val="90000"/>
              </a:lnSpc>
            </a:pPr>
            <a:r>
              <a:rPr lang="en-US" dirty="0"/>
              <a:t>ecological </a:t>
            </a:r>
            <a:r>
              <a:rPr lang="en-US" dirty="0" smtClean="0"/>
              <a:t>considerations</a:t>
            </a:r>
          </a:p>
          <a:p>
            <a:pPr>
              <a:lnSpc>
                <a:spcPct val="90000"/>
              </a:lnSpc>
            </a:pPr>
            <a:r>
              <a:rPr lang="en-US" dirty="0" smtClean="0"/>
              <a:t>Alternatives?</a:t>
            </a:r>
          </a:p>
          <a:p>
            <a:pPr lvl="1">
              <a:lnSpc>
                <a:spcPct val="90000"/>
              </a:lnSpc>
            </a:pPr>
            <a:r>
              <a:rPr lang="en-US" dirty="0" smtClean="0"/>
              <a:t>Appropriate technologies </a:t>
            </a:r>
          </a:p>
          <a:p>
            <a:pPr lvl="1">
              <a:lnSpc>
                <a:spcPct val="90000"/>
              </a:lnSpc>
            </a:pPr>
            <a:r>
              <a:rPr lang="en-US" dirty="0"/>
              <a:t>Sustainable </a:t>
            </a:r>
            <a:r>
              <a:rPr lang="en-US" dirty="0" smtClean="0"/>
              <a:t>development</a:t>
            </a:r>
          </a:p>
          <a:p>
            <a:pPr lvl="1">
              <a:lnSpc>
                <a:spcPct val="90000"/>
              </a:lnSpc>
            </a:pPr>
            <a:r>
              <a:rPr lang="en-US" dirty="0" smtClean="0"/>
              <a:t>Participatory development</a:t>
            </a:r>
          </a:p>
          <a:p>
            <a:pPr lvl="2">
              <a:lnSpc>
                <a:spcPct val="90000"/>
              </a:lnSpc>
            </a:pPr>
            <a:r>
              <a:rPr lang="en-US" dirty="0" smtClean="0"/>
              <a:t>Social entrepreneurship?</a:t>
            </a:r>
          </a:p>
          <a:p>
            <a:pPr lvl="1">
              <a:lnSpc>
                <a:spcPct val="90000"/>
              </a:lnSpc>
            </a:pPr>
            <a:endParaRPr lang="en-US" dirty="0" smtClean="0"/>
          </a:p>
          <a:p>
            <a:pPr>
              <a:lnSpc>
                <a:spcPct val="90000"/>
              </a:lnSpc>
            </a:pPr>
            <a:endParaRPr lang="en-US" dirty="0" smtClean="0"/>
          </a:p>
          <a:p>
            <a:pPr marL="457200" lvl="1" indent="0">
              <a:lnSpc>
                <a:spcPct val="90000"/>
              </a:lnSpc>
              <a:buNone/>
            </a:pPr>
            <a:endParaRPr lang="en-US" sz="2800" dirty="0"/>
          </a:p>
          <a:p>
            <a:pPr marL="457200" lvl="1" indent="0">
              <a:lnSpc>
                <a:spcPct val="90000"/>
              </a:lnSpc>
              <a:buNone/>
            </a:pPr>
            <a:endParaRPr lang="en-US" dirty="0" smtClean="0"/>
          </a:p>
          <a:p>
            <a:pPr lvl="1">
              <a:lnSpc>
                <a:spcPct val="90000"/>
              </a:lnSpc>
            </a:pPr>
            <a:endParaRPr lang="en-US" dirty="0" smtClean="0"/>
          </a:p>
        </p:txBody>
      </p:sp>
    </p:spTree>
    <p:extLst>
      <p:ext uri="{BB962C8B-B14F-4D97-AF65-F5344CB8AC3E}">
        <p14:creationId xmlns:p14="http://schemas.microsoft.com/office/powerpoint/2010/main" val="36665396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Appropriate Technology</a:t>
            </a:r>
            <a:endParaRPr lang="en-US" dirty="0"/>
          </a:p>
        </p:txBody>
      </p:sp>
      <p:sp>
        <p:nvSpPr>
          <p:cNvPr id="2" name="Content Placeholder 1"/>
          <p:cNvSpPr>
            <a:spLocks noGrp="1"/>
          </p:cNvSpPr>
          <p:nvPr>
            <p:ph idx="1"/>
          </p:nvPr>
        </p:nvSpPr>
        <p:spPr>
          <a:xfrm>
            <a:off x="457200" y="2704858"/>
            <a:ext cx="8229600" cy="2209317"/>
          </a:xfrm>
        </p:spPr>
        <p:txBody>
          <a:bodyPr/>
          <a:lstStyle/>
          <a:p>
            <a:pPr marL="0" indent="0">
              <a:buNone/>
            </a:pPr>
            <a:r>
              <a:rPr lang="en-US" dirty="0" smtClean="0">
                <a:latin typeface="Adobe Caslon Pro"/>
                <a:cs typeface="Adobe Caslon Pro"/>
              </a:rPr>
              <a:t>“</a:t>
            </a:r>
            <a:r>
              <a:rPr lang="en-US" sz="2800" dirty="0">
                <a:latin typeface="Adobe Caslon Pro"/>
                <a:cs typeface="Adobe Caslon Pro"/>
              </a:rPr>
              <a:t>What can be done to bring health to economic life outside the big cities, in the small towns and villages which still contain – in most cases – 80 to 90 per cent of the total population?”</a:t>
            </a:r>
          </a:p>
        </p:txBody>
      </p:sp>
    </p:spTree>
    <p:extLst>
      <p:ext uri="{BB962C8B-B14F-4D97-AF65-F5344CB8AC3E}">
        <p14:creationId xmlns:p14="http://schemas.microsoft.com/office/powerpoint/2010/main" val="180430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
          </p:nvPr>
        </p:nvSpPr>
        <p:spPr>
          <a:xfrm>
            <a:off x="692415" y="1645150"/>
            <a:ext cx="8158507" cy="3328447"/>
          </a:xfrm>
        </p:spPr>
        <p:txBody>
          <a:bodyPr>
            <a:noAutofit/>
          </a:bodyPr>
          <a:lstStyle/>
          <a:p>
            <a:pPr eaLnBrk="1" hangingPunct="1">
              <a:lnSpc>
                <a:spcPct val="130000"/>
              </a:lnSpc>
            </a:pPr>
            <a:r>
              <a:rPr lang="en-US" sz="2600" dirty="0">
                <a:latin typeface="Adobe Caslon Pro"/>
                <a:cs typeface="Adobe Caslon Pro"/>
              </a:rPr>
              <a:t>Short-term productivity gains come with rapid depletion of resources that puts future production in </a:t>
            </a:r>
            <a:r>
              <a:rPr lang="en-US" sz="2600" dirty="0" smtClean="0">
                <a:latin typeface="Adobe Caslon Pro"/>
                <a:cs typeface="Adobe Caslon Pro"/>
              </a:rPr>
              <a:t>jeopardy.</a:t>
            </a:r>
            <a:endParaRPr lang="en-US" sz="2600" dirty="0">
              <a:latin typeface="Adobe Caslon Pro"/>
              <a:cs typeface="Adobe Caslon Pro"/>
            </a:endParaRPr>
          </a:p>
          <a:p>
            <a:pPr eaLnBrk="1" hangingPunct="1">
              <a:lnSpc>
                <a:spcPct val="130000"/>
              </a:lnSpc>
            </a:pPr>
            <a:r>
              <a:rPr lang="en-US" sz="2600" dirty="0" smtClean="0">
                <a:latin typeface="Adobe Caslon Pro"/>
                <a:cs typeface="Adobe Caslon Pro"/>
              </a:rPr>
              <a:t>Boosting </a:t>
            </a:r>
            <a:r>
              <a:rPr lang="en-US" sz="2600" dirty="0">
                <a:latin typeface="Adobe Caslon Pro"/>
                <a:cs typeface="Adobe Caslon Pro"/>
              </a:rPr>
              <a:t>yields </a:t>
            </a:r>
            <a:r>
              <a:rPr lang="en-US" sz="2600" dirty="0" smtClean="0">
                <a:latin typeface="Adobe Caslon Pro"/>
                <a:cs typeface="Adobe Caslon Pro"/>
              </a:rPr>
              <a:t>isn’t enough. We must </a:t>
            </a:r>
            <a:r>
              <a:rPr lang="en-US" sz="2600" dirty="0">
                <a:latin typeface="Adobe Caslon Pro"/>
                <a:cs typeface="Adobe Caslon Pro"/>
              </a:rPr>
              <a:t>also consider how to manage natural </a:t>
            </a:r>
            <a:r>
              <a:rPr lang="en-US" sz="2600" dirty="0" smtClean="0">
                <a:latin typeface="Adobe Caslon Pro"/>
                <a:cs typeface="Adobe Caslon Pro"/>
              </a:rPr>
              <a:t>resources </a:t>
            </a:r>
            <a:r>
              <a:rPr lang="en-US" sz="2600" dirty="0">
                <a:latin typeface="Adobe Caslon Pro"/>
                <a:cs typeface="Adobe Caslon Pro"/>
              </a:rPr>
              <a:t>to ensure </a:t>
            </a:r>
            <a:r>
              <a:rPr lang="en-US" sz="2600" dirty="0" smtClean="0">
                <a:latin typeface="Adobe Caslon Pro"/>
                <a:cs typeface="Adobe Caslon Pro"/>
              </a:rPr>
              <a:t>future productivity.</a:t>
            </a:r>
          </a:p>
          <a:p>
            <a:pPr eaLnBrk="1" hangingPunct="1">
              <a:lnSpc>
                <a:spcPct val="130000"/>
              </a:lnSpc>
            </a:pPr>
            <a:r>
              <a:rPr lang="en-US" sz="2600" dirty="0" err="1" smtClean="0">
                <a:latin typeface="Adobe Caslon Pro"/>
                <a:cs typeface="Adobe Caslon Pro"/>
              </a:rPr>
              <a:t>Brundtland</a:t>
            </a:r>
            <a:r>
              <a:rPr lang="en-US" sz="2600" dirty="0" smtClean="0">
                <a:latin typeface="Adobe Caslon Pro"/>
                <a:cs typeface="Adobe Caslon Pro"/>
              </a:rPr>
              <a:t> Report (1987) stresses the need for sustainable development.</a:t>
            </a:r>
            <a:endParaRPr lang="en-US" sz="2600" i="1" dirty="0">
              <a:latin typeface="Adobe Caslon Pro"/>
              <a:cs typeface="Adobe Caslon Pro"/>
            </a:endParaRPr>
          </a:p>
        </p:txBody>
      </p:sp>
      <p:sp>
        <p:nvSpPr>
          <p:cNvPr id="4" name="Title 3"/>
          <p:cNvSpPr>
            <a:spLocks noGrp="1"/>
          </p:cNvSpPr>
          <p:nvPr>
            <p:ph type="title"/>
          </p:nvPr>
        </p:nvSpPr>
        <p:spPr/>
        <p:txBody>
          <a:bodyPr/>
          <a:lstStyle/>
          <a:p>
            <a:r>
              <a:rPr lang="en-US" dirty="0" smtClean="0"/>
              <a:t>Sustainable Development</a:t>
            </a:r>
            <a:endParaRPr lang="en-US" dirty="0"/>
          </a:p>
        </p:txBody>
      </p:sp>
    </p:spTree>
    <p:extLst>
      <p:ext uri="{BB962C8B-B14F-4D97-AF65-F5344CB8AC3E}">
        <p14:creationId xmlns:p14="http://schemas.microsoft.com/office/powerpoint/2010/main" val="1162839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433398"/>
            <a:ext cx="7772400" cy="1143000"/>
          </a:xfrm>
        </p:spPr>
        <p:txBody>
          <a:bodyPr>
            <a:noAutofit/>
          </a:bodyPr>
          <a:lstStyle/>
          <a:p>
            <a:r>
              <a:rPr lang="en-US" sz="4000" dirty="0"/>
              <a:t>Participatory Development </a:t>
            </a:r>
            <a:r>
              <a:rPr lang="en-US" sz="4000" dirty="0" smtClean="0"/>
              <a:t>-Chambers </a:t>
            </a:r>
            <a:r>
              <a:rPr lang="en-US" sz="4000" dirty="0"/>
              <a:t>(1990s)</a:t>
            </a:r>
          </a:p>
        </p:txBody>
      </p:sp>
      <p:sp>
        <p:nvSpPr>
          <p:cNvPr id="13315" name="Content Placeholder 2"/>
          <p:cNvSpPr>
            <a:spLocks noGrp="1"/>
          </p:cNvSpPr>
          <p:nvPr>
            <p:ph sz="quarter" idx="1"/>
          </p:nvPr>
        </p:nvSpPr>
        <p:spPr>
          <a:xfrm>
            <a:off x="762000" y="1765319"/>
            <a:ext cx="8058870" cy="4154273"/>
          </a:xfrm>
        </p:spPr>
        <p:txBody>
          <a:bodyPr>
            <a:normAutofit/>
          </a:bodyPr>
          <a:lstStyle/>
          <a:p>
            <a:r>
              <a:rPr lang="en-US" sz="2800" dirty="0"/>
              <a:t>Data </a:t>
            </a:r>
            <a:r>
              <a:rPr lang="en-US" sz="2800" dirty="0" smtClean="0"/>
              <a:t>Collection for Needs Assessment</a:t>
            </a:r>
          </a:p>
          <a:p>
            <a:pPr lvl="1"/>
            <a:r>
              <a:rPr lang="en-US" sz="2600" dirty="0" smtClean="0"/>
              <a:t>Emphasis on consultation </a:t>
            </a:r>
          </a:p>
          <a:p>
            <a:pPr lvl="2"/>
            <a:r>
              <a:rPr lang="en-US" sz="2600" b="1" dirty="0" smtClean="0"/>
              <a:t> </a:t>
            </a:r>
            <a:r>
              <a:rPr lang="ja-JP" altLang="en-US" sz="2600" dirty="0" smtClean="0"/>
              <a:t>“</a:t>
            </a:r>
            <a:r>
              <a:rPr lang="en-US" sz="2600" i="1" dirty="0" smtClean="0"/>
              <a:t>the basic human right of poor people to conduct their own analysis.</a:t>
            </a:r>
            <a:r>
              <a:rPr lang="ja-JP" altLang="en-US" sz="2600" dirty="0" smtClean="0"/>
              <a:t>”</a:t>
            </a:r>
            <a:endParaRPr lang="en-US" altLang="ja-JP" sz="2600" dirty="0" smtClean="0"/>
          </a:p>
          <a:p>
            <a:pPr lvl="1"/>
            <a:r>
              <a:rPr lang="en-US" sz="2600" dirty="0" smtClean="0"/>
              <a:t>Data should be shared </a:t>
            </a:r>
          </a:p>
          <a:p>
            <a:pPr lvl="2"/>
            <a:r>
              <a:rPr lang="en-US" sz="2600" dirty="0" smtClean="0"/>
              <a:t>rather than extracted</a:t>
            </a:r>
          </a:p>
          <a:p>
            <a:pPr eaLnBrk="1" hangingPunct="1"/>
            <a:endParaRPr lang="en-US" sz="2800" b="1" dirty="0">
              <a:latin typeface="Perpetua" charset="0"/>
            </a:endParaRPr>
          </a:p>
        </p:txBody>
      </p:sp>
    </p:spTree>
    <p:extLst>
      <p:ext uri="{BB962C8B-B14F-4D97-AF65-F5344CB8AC3E}">
        <p14:creationId xmlns:p14="http://schemas.microsoft.com/office/powerpoint/2010/main" val="534016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0" y="274638"/>
            <a:ext cx="7772400" cy="1143000"/>
          </a:xfrm>
        </p:spPr>
        <p:txBody>
          <a:bodyPr>
            <a:normAutofit/>
          </a:bodyPr>
          <a:lstStyle/>
          <a:p>
            <a:pPr eaLnBrk="1" hangingPunct="1"/>
            <a:r>
              <a:rPr lang="ja-JP" altLang="en-US" sz="4000" dirty="0" smtClean="0"/>
              <a:t>“</a:t>
            </a:r>
            <a:r>
              <a:rPr lang="en-US" sz="4000" dirty="0" smtClean="0"/>
              <a:t>Whose </a:t>
            </a:r>
            <a:r>
              <a:rPr lang="en-US" sz="4000" dirty="0"/>
              <a:t>Reality Counts?</a:t>
            </a:r>
            <a:r>
              <a:rPr lang="ja-JP" altLang="en-US" sz="4000" dirty="0"/>
              <a:t>”</a:t>
            </a:r>
            <a:endParaRPr lang="en-US" sz="4000" dirty="0"/>
          </a:p>
        </p:txBody>
      </p:sp>
      <p:sp>
        <p:nvSpPr>
          <p:cNvPr id="13315" name="Content Placeholder 2"/>
          <p:cNvSpPr>
            <a:spLocks noGrp="1"/>
          </p:cNvSpPr>
          <p:nvPr>
            <p:ph sz="quarter" idx="1"/>
          </p:nvPr>
        </p:nvSpPr>
        <p:spPr>
          <a:xfrm>
            <a:off x="762000" y="1243679"/>
            <a:ext cx="8058870" cy="5401691"/>
          </a:xfrm>
        </p:spPr>
        <p:txBody>
          <a:bodyPr>
            <a:normAutofit/>
          </a:bodyPr>
          <a:lstStyle/>
          <a:p>
            <a:pPr eaLnBrk="1" hangingPunct="1"/>
            <a:r>
              <a:rPr lang="en-US" sz="3000" dirty="0" smtClean="0"/>
              <a:t>How are variations accounted for?</a:t>
            </a:r>
            <a:endParaRPr lang="en-US" sz="3000" dirty="0"/>
          </a:p>
          <a:p>
            <a:pPr lvl="1" eaLnBrk="1" hangingPunct="1"/>
            <a:r>
              <a:rPr lang="ja-JP" altLang="en-US" sz="3000" dirty="0"/>
              <a:t>“</a:t>
            </a:r>
            <a:r>
              <a:rPr lang="en-US" sz="3000" i="1" dirty="0"/>
              <a:t>the realities of poor people are local, complex, diverse and </a:t>
            </a:r>
            <a:r>
              <a:rPr lang="en-US" sz="3000" i="1" dirty="0" smtClean="0"/>
              <a:t>dynamic</a:t>
            </a:r>
            <a:r>
              <a:rPr lang="ja-JP" altLang="en-US" sz="3000" dirty="0" smtClean="0"/>
              <a:t>”</a:t>
            </a:r>
            <a:r>
              <a:rPr lang="en-US" sz="3000" dirty="0" smtClean="0"/>
              <a:t> </a:t>
            </a:r>
          </a:p>
          <a:p>
            <a:pPr eaLnBrk="1" hangingPunct="1"/>
            <a:r>
              <a:rPr lang="en-US" sz="3000" dirty="0" smtClean="0"/>
              <a:t>How are priorities set?</a:t>
            </a:r>
          </a:p>
          <a:p>
            <a:pPr lvl="1" eaLnBrk="1" hangingPunct="1"/>
            <a:r>
              <a:rPr lang="ja-JP" altLang="en-US" sz="3000" dirty="0" smtClean="0"/>
              <a:t>“</a:t>
            </a:r>
            <a:r>
              <a:rPr lang="en-US" sz="3000" i="1" dirty="0"/>
              <a:t>one may speculate on what topics the poor and powerless would commission papers if they could convene conferences and summits</a:t>
            </a:r>
            <a:r>
              <a:rPr lang="ja-JP" altLang="en-US" sz="3000" dirty="0"/>
              <a:t>”</a:t>
            </a:r>
            <a:r>
              <a:rPr lang="en-US" sz="3000" dirty="0"/>
              <a:t>  </a:t>
            </a:r>
          </a:p>
          <a:p>
            <a:pPr lvl="1" eaLnBrk="1" hangingPunct="1"/>
            <a:r>
              <a:rPr lang="ja-JP" altLang="en-US" sz="3000" dirty="0"/>
              <a:t>“</a:t>
            </a:r>
            <a:r>
              <a:rPr lang="en-US" sz="3000" i="1" dirty="0"/>
              <a:t>what matters most to [the poor] often differs from what outsiders assume, is not always easy to measure, and may not be measurable at </a:t>
            </a:r>
            <a:r>
              <a:rPr lang="en-US" sz="3000" i="1" dirty="0" smtClean="0"/>
              <a:t>all</a:t>
            </a:r>
            <a:r>
              <a:rPr lang="ja-JP" altLang="en-US" sz="3000" dirty="0" smtClean="0"/>
              <a:t>”</a:t>
            </a:r>
            <a:r>
              <a:rPr lang="en-US" sz="3000" dirty="0" smtClean="0"/>
              <a:t> </a:t>
            </a:r>
            <a:endParaRPr lang="en-US" sz="3000" dirty="0"/>
          </a:p>
          <a:p>
            <a:pPr eaLnBrk="1" hangingPunct="1"/>
            <a:endParaRPr lang="en-US" sz="2800" b="1" dirty="0">
              <a:latin typeface="Perpetua" charset="0"/>
            </a:endParaRPr>
          </a:p>
        </p:txBody>
      </p:sp>
    </p:spTree>
    <p:extLst>
      <p:ext uri="{BB962C8B-B14F-4D97-AF65-F5344CB8AC3E}">
        <p14:creationId xmlns:p14="http://schemas.microsoft.com/office/powerpoint/2010/main" val="24529223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dirty="0" smtClean="0"/>
              <a:t>Just another Bottom-Up Approach?</a:t>
            </a:r>
          </a:p>
        </p:txBody>
      </p:sp>
      <p:graphicFrame>
        <p:nvGraphicFramePr>
          <p:cNvPr id="4" name="Table 3"/>
          <p:cNvGraphicFramePr>
            <a:graphicFrameLocks noGrp="1"/>
          </p:cNvGraphicFramePr>
          <p:nvPr>
            <p:extLst>
              <p:ext uri="{D42A27DB-BD31-4B8C-83A1-F6EECF244321}">
                <p14:modId xmlns:p14="http://schemas.microsoft.com/office/powerpoint/2010/main" val="603055421"/>
              </p:ext>
            </p:extLst>
          </p:nvPr>
        </p:nvGraphicFramePr>
        <p:xfrm>
          <a:off x="457200" y="1676400"/>
          <a:ext cx="8229600" cy="3849756"/>
        </p:xfrm>
        <a:graphic>
          <a:graphicData uri="http://schemas.openxmlformats.org/drawingml/2006/table">
            <a:tbl>
              <a:tblPr firstRow="1" bandRow="1">
                <a:tableStyleId>{5C22544A-7EE6-4342-B048-85BDC9FD1C3A}</a:tableStyleId>
              </a:tblPr>
              <a:tblGrid>
                <a:gridCol w="4114800"/>
                <a:gridCol w="4114800"/>
              </a:tblGrid>
              <a:tr h="612692">
                <a:tc>
                  <a:txBody>
                    <a:bodyPr/>
                    <a:lstStyle/>
                    <a:p>
                      <a:r>
                        <a:rPr lang="en-US" sz="2400" b="0" dirty="0" smtClean="0">
                          <a:latin typeface="Adobe Caslon Pro"/>
                          <a:cs typeface="Adobe Caslon Pro"/>
                        </a:rPr>
                        <a:t>Participatory Development</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Social Entrepreneurship</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Means</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Ends</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Carried</a:t>
                      </a:r>
                      <a:r>
                        <a:rPr lang="en-US" sz="2400" b="0" baseline="0" dirty="0" smtClean="0">
                          <a:latin typeface="Adobe Caslon Pro"/>
                          <a:cs typeface="Adobe Caslon Pro"/>
                        </a:rPr>
                        <a:t> out by the Group</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Championed by a tireless individual</a:t>
                      </a:r>
                      <a:endParaRPr lang="en-US" sz="2400" b="0" dirty="0">
                        <a:latin typeface="Adobe Caslon Pro"/>
                        <a:cs typeface="Adobe Caslon Pro"/>
                      </a:endParaRPr>
                    </a:p>
                  </a:txBody>
                  <a:tcPr/>
                </a:tc>
              </a:tr>
              <a:tr h="612692">
                <a:tc>
                  <a:txBody>
                    <a:bodyPr/>
                    <a:lstStyle/>
                    <a:p>
                      <a:r>
                        <a:rPr lang="en-US" sz="2400" b="0" dirty="0" smtClean="0">
                          <a:latin typeface="Adobe Caslon Pro"/>
                          <a:cs typeface="Adobe Caslon Pro"/>
                        </a:rPr>
                        <a:t>‘Socio-cultural animator’</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Entrepreneur</a:t>
                      </a:r>
                      <a:endParaRPr lang="en-US" sz="2400" b="0" dirty="0">
                        <a:latin typeface="Adobe Caslon Pro"/>
                        <a:cs typeface="Adobe Caslon Pro"/>
                      </a:endParaRPr>
                    </a:p>
                  </a:txBody>
                  <a:tcPr/>
                </a:tc>
              </a:tr>
              <a:tr h="1057523">
                <a:tc>
                  <a:txBody>
                    <a:bodyPr/>
                    <a:lstStyle/>
                    <a:p>
                      <a:r>
                        <a:rPr lang="en-US" sz="2400" b="0" dirty="0" smtClean="0">
                          <a:latin typeface="Adobe Caslon Pro"/>
                          <a:cs typeface="Adobe Caslon Pro"/>
                        </a:rPr>
                        <a:t>The targeted community are key collaborators</a:t>
                      </a:r>
                      <a:endParaRPr lang="en-US" sz="2400" b="0" dirty="0">
                        <a:latin typeface="Adobe Caslon Pro"/>
                        <a:cs typeface="Adobe Caslon Pro"/>
                      </a:endParaRPr>
                    </a:p>
                  </a:txBody>
                  <a:tcPr/>
                </a:tc>
                <a:tc>
                  <a:txBody>
                    <a:bodyPr/>
                    <a:lstStyle/>
                    <a:p>
                      <a:r>
                        <a:rPr lang="en-US" sz="2400" b="0" dirty="0" smtClean="0">
                          <a:latin typeface="Adobe Caslon Pro"/>
                          <a:cs typeface="Adobe Caslon Pro"/>
                        </a:rPr>
                        <a:t>Does not explicitly</a:t>
                      </a:r>
                      <a:r>
                        <a:rPr lang="en-US" sz="2400" b="0" baseline="0" dirty="0" smtClean="0">
                          <a:latin typeface="Adobe Caslon Pro"/>
                          <a:cs typeface="Adobe Caslon Pro"/>
                        </a:rPr>
                        <a:t> identify what </a:t>
                      </a:r>
                      <a:r>
                        <a:rPr lang="en-US" sz="2400" b="0" dirty="0" smtClean="0">
                          <a:latin typeface="Adobe Caslon Pro"/>
                          <a:cs typeface="Adobe Caslon Pro"/>
                        </a:rPr>
                        <a:t>relationship with targeted community ought to be</a:t>
                      </a:r>
                      <a:endParaRPr lang="en-US" sz="2400" b="0" dirty="0">
                        <a:latin typeface="Adobe Caslon Pro"/>
                        <a:cs typeface="Adobe Caslon Pro"/>
                      </a:endParaRPr>
                    </a:p>
                  </a:txBody>
                  <a:tcPr/>
                </a:tc>
              </a:tr>
            </a:tbl>
          </a:graphicData>
        </a:graphic>
      </p:graphicFrame>
    </p:spTree>
    <p:extLst>
      <p:ext uri="{BB962C8B-B14F-4D97-AF65-F5344CB8AC3E}">
        <p14:creationId xmlns:p14="http://schemas.microsoft.com/office/powerpoint/2010/main" val="31624148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136769" y="2482485"/>
            <a:ext cx="8725877" cy="1143000"/>
          </a:xfrm>
        </p:spPr>
        <p:txBody>
          <a:bodyPr>
            <a:normAutofit fontScale="90000"/>
          </a:bodyPr>
          <a:lstStyle/>
          <a:p>
            <a:r>
              <a:rPr lang="en-US" dirty="0" smtClean="0"/>
              <a:t>Enter </a:t>
            </a:r>
            <a:br>
              <a:rPr lang="en-US" dirty="0" smtClean="0"/>
            </a:br>
            <a:r>
              <a:rPr lang="en-US" dirty="0" smtClean="0"/>
              <a:t>Information Age and </a:t>
            </a:r>
            <a:br>
              <a:rPr lang="en-US" dirty="0" smtClean="0"/>
            </a:br>
            <a:r>
              <a:rPr lang="en-US" dirty="0" smtClean="0"/>
              <a:t>Digital Technologies</a:t>
            </a:r>
          </a:p>
        </p:txBody>
      </p:sp>
    </p:spTree>
    <p:extLst>
      <p:ext uri="{BB962C8B-B14F-4D97-AF65-F5344CB8AC3E}">
        <p14:creationId xmlns:p14="http://schemas.microsoft.com/office/powerpoint/2010/main" val="761362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rot="5400000">
            <a:off x="6477794" y="4418806"/>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877594" y="4037806"/>
            <a:ext cx="259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96" name="Title 1"/>
          <p:cNvSpPr>
            <a:spLocks noGrp="1"/>
          </p:cNvSpPr>
          <p:nvPr>
            <p:ph type="title"/>
          </p:nvPr>
        </p:nvSpPr>
        <p:spPr>
          <a:xfrm>
            <a:off x="533400" y="457200"/>
            <a:ext cx="8153400" cy="808038"/>
          </a:xfrm>
        </p:spPr>
        <p:txBody>
          <a:bodyPr>
            <a:normAutofit/>
          </a:bodyPr>
          <a:lstStyle/>
          <a:p>
            <a:r>
              <a:rPr lang="en-US" sz="3200" dirty="0" smtClean="0">
                <a:solidFill>
                  <a:srgbClr val="E47200"/>
                </a:solidFill>
              </a:rPr>
              <a:t>Eras </a:t>
            </a:r>
            <a:r>
              <a:rPr lang="en-US" sz="3200" dirty="0">
                <a:solidFill>
                  <a:srgbClr val="E47200"/>
                </a:solidFill>
              </a:rPr>
              <a:t>defined by (technological) innovations</a:t>
            </a:r>
          </a:p>
        </p:txBody>
      </p:sp>
      <p:cxnSp>
        <p:nvCxnSpPr>
          <p:cNvPr id="5" name="Straight Arrow Connector 4"/>
          <p:cNvCxnSpPr/>
          <p:nvPr/>
        </p:nvCxnSpPr>
        <p:spPr>
          <a:xfrm>
            <a:off x="0" y="4267200"/>
            <a:ext cx="91440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198" name="TextBox 5"/>
          <p:cNvSpPr txBox="1">
            <a:spLocks noChangeArrowheads="1"/>
          </p:cNvSpPr>
          <p:nvPr/>
        </p:nvSpPr>
        <p:spPr bwMode="auto">
          <a:xfrm>
            <a:off x="533400" y="1543050"/>
            <a:ext cx="2514600" cy="1200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First Industrial Revolution (18</a:t>
            </a:r>
            <a:r>
              <a:rPr lang="en-US" baseline="30000">
                <a:latin typeface="Adobe Garamond Pro"/>
                <a:cs typeface="Adobe Garamond Pro"/>
              </a:rPr>
              <a:t>th</a:t>
            </a:r>
            <a:r>
              <a:rPr lang="en-US">
                <a:latin typeface="Adobe Garamond Pro"/>
                <a:cs typeface="Adobe Garamond Pro"/>
              </a:rPr>
              <a:t> century) – spinning Jenny, steam engine, transport</a:t>
            </a:r>
          </a:p>
        </p:txBody>
      </p:sp>
      <p:sp>
        <p:nvSpPr>
          <p:cNvPr id="8199" name="TextBox 8"/>
          <p:cNvSpPr txBox="1">
            <a:spLocks noChangeArrowheads="1"/>
          </p:cNvSpPr>
          <p:nvPr/>
        </p:nvSpPr>
        <p:spPr bwMode="auto">
          <a:xfrm>
            <a:off x="2133600" y="2590800"/>
            <a:ext cx="2514600" cy="1200329"/>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Second Industrial Revolution (from around 1850) – steel and electricity</a:t>
            </a:r>
          </a:p>
        </p:txBody>
      </p:sp>
      <p:sp>
        <p:nvSpPr>
          <p:cNvPr id="8200" name="TextBox 9"/>
          <p:cNvSpPr txBox="1">
            <a:spLocks noChangeArrowheads="1"/>
          </p:cNvSpPr>
          <p:nvPr/>
        </p:nvSpPr>
        <p:spPr bwMode="auto">
          <a:xfrm>
            <a:off x="5867400" y="3211513"/>
            <a:ext cx="2514600" cy="36988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Network Society</a:t>
            </a:r>
          </a:p>
        </p:txBody>
      </p:sp>
      <p:sp>
        <p:nvSpPr>
          <p:cNvPr id="8201" name="TextBox 10"/>
          <p:cNvSpPr txBox="1">
            <a:spLocks noChangeArrowheads="1"/>
          </p:cNvSpPr>
          <p:nvPr/>
        </p:nvSpPr>
        <p:spPr bwMode="auto">
          <a:xfrm>
            <a:off x="5334000" y="2449513"/>
            <a:ext cx="2514600" cy="646331"/>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Information Economy</a:t>
            </a:r>
          </a:p>
        </p:txBody>
      </p:sp>
      <p:cxnSp>
        <p:nvCxnSpPr>
          <p:cNvPr id="13" name="Straight Arrow Connector 12"/>
          <p:cNvCxnSpPr/>
          <p:nvPr/>
        </p:nvCxnSpPr>
        <p:spPr>
          <a:xfrm rot="16200000" flipH="1">
            <a:off x="438150" y="4019550"/>
            <a:ext cx="2590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3" name="TextBox 13"/>
          <p:cNvSpPr txBox="1">
            <a:spLocks noChangeArrowheads="1"/>
          </p:cNvSpPr>
          <p:nvPr/>
        </p:nvSpPr>
        <p:spPr bwMode="auto">
          <a:xfrm>
            <a:off x="1295400" y="5449888"/>
            <a:ext cx="144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Adam Smith</a:t>
            </a:r>
          </a:p>
          <a:p>
            <a:pPr eaLnBrk="1" hangingPunct="1"/>
            <a:r>
              <a:rPr lang="en-US">
                <a:latin typeface="Adobe Garamond Pro"/>
                <a:cs typeface="Adobe Garamond Pro"/>
              </a:rPr>
              <a:t>Karl Marx</a:t>
            </a:r>
          </a:p>
        </p:txBody>
      </p:sp>
      <p:cxnSp>
        <p:nvCxnSpPr>
          <p:cNvPr id="19" name="Straight Arrow Connector 18"/>
          <p:cNvCxnSpPr/>
          <p:nvPr/>
        </p:nvCxnSpPr>
        <p:spPr>
          <a:xfrm rot="5400000">
            <a:off x="3239294" y="3694906"/>
            <a:ext cx="3276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05" name="TextBox 7"/>
          <p:cNvSpPr txBox="1">
            <a:spLocks noChangeArrowheads="1"/>
          </p:cNvSpPr>
          <p:nvPr/>
        </p:nvSpPr>
        <p:spPr bwMode="auto">
          <a:xfrm>
            <a:off x="4114800" y="1763713"/>
            <a:ext cx="2514600" cy="646331"/>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Post-Industrial Society</a:t>
            </a:r>
          </a:p>
        </p:txBody>
      </p:sp>
      <p:sp>
        <p:nvSpPr>
          <p:cNvPr id="8206" name="TextBox 6"/>
          <p:cNvSpPr txBox="1">
            <a:spLocks noChangeArrowheads="1"/>
          </p:cNvSpPr>
          <p:nvPr/>
        </p:nvSpPr>
        <p:spPr bwMode="auto">
          <a:xfrm>
            <a:off x="3048000" y="3581400"/>
            <a:ext cx="2209800" cy="369888"/>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The Atomic Age?</a:t>
            </a:r>
          </a:p>
        </p:txBody>
      </p:sp>
      <p:sp>
        <p:nvSpPr>
          <p:cNvPr id="8207" name="TextBox 20"/>
          <p:cNvSpPr txBox="1">
            <a:spLocks noChangeArrowheads="1"/>
          </p:cNvSpPr>
          <p:nvPr/>
        </p:nvSpPr>
        <p:spPr bwMode="auto">
          <a:xfrm>
            <a:off x="4114800" y="5410200"/>
            <a:ext cx="137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Daniel Bell</a:t>
            </a:r>
          </a:p>
          <a:p>
            <a:pPr eaLnBrk="1" hangingPunct="1"/>
            <a:r>
              <a:rPr lang="en-US">
                <a:latin typeface="Adobe Garamond Pro"/>
                <a:cs typeface="Adobe Garamond Pro"/>
              </a:rPr>
              <a:t>Alvin Toffler</a:t>
            </a:r>
          </a:p>
        </p:txBody>
      </p:sp>
      <p:sp>
        <p:nvSpPr>
          <p:cNvPr id="8208" name="TextBox 23"/>
          <p:cNvSpPr txBox="1">
            <a:spLocks noChangeArrowheads="1"/>
          </p:cNvSpPr>
          <p:nvPr/>
        </p:nvSpPr>
        <p:spPr bwMode="auto">
          <a:xfrm>
            <a:off x="5562600" y="54102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M.U. Porat</a:t>
            </a:r>
          </a:p>
          <a:p>
            <a:pPr eaLnBrk="1" hangingPunct="1"/>
            <a:r>
              <a:rPr lang="en-US">
                <a:latin typeface="Adobe Garamond Pro"/>
                <a:cs typeface="Adobe Garamond Pro"/>
              </a:rPr>
              <a:t>Fritz Machlup</a:t>
            </a:r>
          </a:p>
        </p:txBody>
      </p:sp>
      <p:sp>
        <p:nvSpPr>
          <p:cNvPr id="8209" name="TextBox 27"/>
          <p:cNvSpPr txBox="1">
            <a:spLocks noChangeArrowheads="1"/>
          </p:cNvSpPr>
          <p:nvPr/>
        </p:nvSpPr>
        <p:spPr bwMode="auto">
          <a:xfrm>
            <a:off x="7086600" y="54213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Adobe Garamond Pro"/>
                <a:cs typeface="Adobe Garamond Pro"/>
              </a:rPr>
              <a:t>Manuel Castells</a:t>
            </a:r>
          </a:p>
        </p:txBody>
      </p:sp>
      <p:sp>
        <p:nvSpPr>
          <p:cNvPr id="18" name="Oval 17"/>
          <p:cNvSpPr/>
          <p:nvPr/>
        </p:nvSpPr>
        <p:spPr>
          <a:xfrm rot="1560000">
            <a:off x="3729038" y="1447800"/>
            <a:ext cx="5024437" cy="25161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11" name="TextBox 19"/>
          <p:cNvSpPr txBox="1">
            <a:spLocks noChangeArrowheads="1"/>
          </p:cNvSpPr>
          <p:nvPr/>
        </p:nvSpPr>
        <p:spPr bwMode="auto">
          <a:xfrm rot="2100000">
            <a:off x="6510762" y="1975159"/>
            <a:ext cx="2709482" cy="400110"/>
          </a:xfrm>
          <a:prstGeom prst="rect">
            <a:avLst/>
          </a:prstGeom>
          <a:solidFill>
            <a:schemeClr val="bg1"/>
          </a:solidFill>
          <a:ln w="9525">
            <a:solidFill>
              <a:schemeClr val="tx2"/>
            </a:solid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smtClean="0">
                <a:solidFill>
                  <a:srgbClr val="00B050"/>
                </a:solidFill>
                <a:latin typeface="Adobe Garamond Pro"/>
                <a:cs typeface="Adobe Garamond Pro"/>
              </a:rPr>
              <a:t>Information revolution?</a:t>
            </a:r>
            <a:endParaRPr lang="en-US" sz="2000" b="1" dirty="0">
              <a:solidFill>
                <a:srgbClr val="00B050"/>
              </a:solidFill>
              <a:latin typeface="Adobe Garamond Pro"/>
              <a:cs typeface="Adobe Garamond Pro"/>
            </a:endParaRPr>
          </a:p>
        </p:txBody>
      </p:sp>
    </p:spTree>
    <p:extLst>
      <p:ext uri="{BB962C8B-B14F-4D97-AF65-F5344CB8AC3E}">
        <p14:creationId xmlns:p14="http://schemas.microsoft.com/office/powerpoint/2010/main" val="28199894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2246"/>
            <a:ext cx="8229600" cy="5733433"/>
          </a:xfrm>
        </p:spPr>
        <p:txBody>
          <a:bodyPr>
            <a:normAutofit fontScale="85000" lnSpcReduction="20000"/>
          </a:bodyPr>
          <a:lstStyle/>
          <a:p>
            <a:pPr>
              <a:spcAft>
                <a:spcPts val="600"/>
              </a:spcAft>
            </a:pPr>
            <a:r>
              <a:rPr lang="en-US" sz="2400" dirty="0" smtClean="0">
                <a:latin typeface="Adobe Caslon Pro"/>
                <a:cs typeface="Adobe Caslon Pro"/>
              </a:rPr>
              <a:t>Class Participation: 5</a:t>
            </a:r>
          </a:p>
          <a:p>
            <a:pPr>
              <a:spcAft>
                <a:spcPts val="600"/>
              </a:spcAft>
            </a:pPr>
            <a:r>
              <a:rPr lang="en-US" sz="2400" dirty="0" smtClean="0">
                <a:latin typeface="Adobe Caslon Pro"/>
                <a:cs typeface="Adobe Caslon Pro"/>
              </a:rPr>
              <a:t>Activities: 10</a:t>
            </a:r>
          </a:p>
          <a:p>
            <a:pPr lvl="1">
              <a:spcAft>
                <a:spcPts val="600"/>
              </a:spcAft>
            </a:pPr>
            <a:r>
              <a:rPr lang="en-US" sz="2000" dirty="0" smtClean="0">
                <a:latin typeface="Adobe Caslon Pro"/>
                <a:cs typeface="Adobe Caslon Pro"/>
              </a:rPr>
              <a:t>Technology and Poverty photograph: 2</a:t>
            </a:r>
          </a:p>
          <a:p>
            <a:pPr lvl="2">
              <a:spcAft>
                <a:spcPts val="600"/>
              </a:spcAft>
            </a:pPr>
            <a:r>
              <a:rPr lang="en-US" sz="1600" dirty="0" smtClean="0">
                <a:latin typeface="Adobe Caslon Pro"/>
                <a:cs typeface="Adobe Caslon Pro"/>
              </a:rPr>
              <a:t>2 </a:t>
            </a:r>
            <a:r>
              <a:rPr lang="en-US" sz="1600" dirty="0">
                <a:latin typeface="Adobe Caslon Pro"/>
                <a:cs typeface="Adobe Caslon Pro"/>
              </a:rPr>
              <a:t>if submitted, 0 if </a:t>
            </a:r>
            <a:r>
              <a:rPr lang="en-US" sz="1600" dirty="0" smtClean="0">
                <a:latin typeface="Adobe Caslon Pro"/>
                <a:cs typeface="Adobe Caslon Pro"/>
              </a:rPr>
              <a:t>not</a:t>
            </a:r>
          </a:p>
          <a:p>
            <a:pPr lvl="1">
              <a:spcAft>
                <a:spcPts val="600"/>
              </a:spcAft>
            </a:pPr>
            <a:r>
              <a:rPr lang="en-US" sz="2000" dirty="0" smtClean="0">
                <a:latin typeface="Adobe Caslon Pro"/>
                <a:cs typeface="Adobe Caslon Pro"/>
              </a:rPr>
              <a:t>Green Revolution: 4</a:t>
            </a:r>
          </a:p>
          <a:p>
            <a:pPr lvl="2">
              <a:spcAft>
                <a:spcPts val="600"/>
              </a:spcAft>
            </a:pPr>
            <a:r>
              <a:rPr lang="en-US" sz="1600" dirty="0" smtClean="0">
                <a:latin typeface="Adobe Caslon Pro"/>
                <a:cs typeface="Adobe Caslon Pro"/>
              </a:rPr>
              <a:t>Your scores have been doubled!</a:t>
            </a:r>
          </a:p>
          <a:p>
            <a:pPr lvl="1">
              <a:spcAft>
                <a:spcPts val="600"/>
              </a:spcAft>
            </a:pPr>
            <a:r>
              <a:rPr lang="en-US" sz="2000" dirty="0" err="1" smtClean="0">
                <a:latin typeface="Adobe Caslon Pro"/>
                <a:cs typeface="Adobe Caslon Pro"/>
              </a:rPr>
              <a:t>Sproul</a:t>
            </a:r>
            <a:r>
              <a:rPr lang="en-US" sz="2000" dirty="0" smtClean="0">
                <a:latin typeface="Adobe Caslon Pro"/>
                <a:cs typeface="Adobe Caslon Pro"/>
              </a:rPr>
              <a:t> Plaza: 2</a:t>
            </a:r>
          </a:p>
          <a:p>
            <a:pPr lvl="2">
              <a:spcAft>
                <a:spcPts val="600"/>
              </a:spcAft>
            </a:pPr>
            <a:r>
              <a:rPr lang="en-US" sz="1600" dirty="0" smtClean="0">
                <a:latin typeface="Adobe Caslon Pro"/>
                <a:cs typeface="Adobe Caslon Pro"/>
              </a:rPr>
              <a:t>2 if submitted, 0 if not</a:t>
            </a:r>
          </a:p>
          <a:p>
            <a:pPr lvl="1">
              <a:spcAft>
                <a:spcPts val="600"/>
              </a:spcAft>
            </a:pPr>
            <a:r>
              <a:rPr lang="en-US" sz="2000" dirty="0" smtClean="0">
                <a:latin typeface="Adobe Caslon Pro"/>
                <a:cs typeface="Adobe Caslon Pro"/>
              </a:rPr>
              <a:t>Community Radio: 2</a:t>
            </a:r>
          </a:p>
          <a:p>
            <a:pPr>
              <a:spcAft>
                <a:spcPts val="600"/>
              </a:spcAft>
            </a:pPr>
            <a:r>
              <a:rPr lang="en-US" sz="2400" dirty="0" smtClean="0">
                <a:latin typeface="Adobe Caslon Pro"/>
                <a:cs typeface="Adobe Caslon Pro"/>
              </a:rPr>
              <a:t>Reading Responses: 15 overall, 5 each </a:t>
            </a:r>
          </a:p>
          <a:p>
            <a:pPr lvl="1">
              <a:spcAft>
                <a:spcPts val="600"/>
              </a:spcAft>
            </a:pPr>
            <a:r>
              <a:rPr lang="en-US" sz="2000" dirty="0" smtClean="0">
                <a:latin typeface="Adobe Caslon Pro"/>
                <a:cs typeface="Adobe Caslon Pro"/>
              </a:rPr>
              <a:t>√- = 2</a:t>
            </a:r>
          </a:p>
          <a:p>
            <a:pPr lvl="1">
              <a:spcAft>
                <a:spcPts val="600"/>
              </a:spcAft>
            </a:pPr>
            <a:r>
              <a:rPr lang="en-US" sz="2000" dirty="0" smtClean="0">
                <a:latin typeface="Adobe Caslon Pro"/>
                <a:cs typeface="Adobe Caslon Pro"/>
              </a:rPr>
              <a:t>√   = 4</a:t>
            </a:r>
          </a:p>
          <a:p>
            <a:pPr lvl="1">
              <a:spcAft>
                <a:spcPts val="600"/>
              </a:spcAft>
            </a:pPr>
            <a:r>
              <a:rPr lang="en-US" sz="2000" dirty="0" smtClean="0">
                <a:latin typeface="Adobe Caslon Pro"/>
                <a:cs typeface="Adobe Caslon Pro"/>
              </a:rPr>
              <a:t>√+ = 5</a:t>
            </a:r>
          </a:p>
          <a:p>
            <a:pPr>
              <a:spcAft>
                <a:spcPts val="600"/>
              </a:spcAft>
            </a:pPr>
            <a:r>
              <a:rPr lang="en-US" sz="2400" dirty="0">
                <a:latin typeface="Adobe Caslon Pro"/>
                <a:cs typeface="Adobe Caslon Pro"/>
              </a:rPr>
              <a:t>Assignment 1: </a:t>
            </a:r>
            <a:r>
              <a:rPr lang="en-US" sz="2400" dirty="0" smtClean="0">
                <a:latin typeface="Adobe Caslon Pro"/>
                <a:cs typeface="Adobe Caslon Pro"/>
              </a:rPr>
              <a:t>30</a:t>
            </a:r>
            <a:endParaRPr lang="en-US" sz="2400" dirty="0">
              <a:latin typeface="Adobe Caslon Pro"/>
              <a:cs typeface="Adobe Caslon Pro"/>
            </a:endParaRPr>
          </a:p>
          <a:p>
            <a:pPr>
              <a:spcAft>
                <a:spcPts val="600"/>
              </a:spcAft>
            </a:pPr>
            <a:r>
              <a:rPr lang="en-US" sz="2400" dirty="0">
                <a:latin typeface="Adobe Caslon Pro"/>
                <a:cs typeface="Adobe Caslon Pro"/>
              </a:rPr>
              <a:t>Assignment 2: </a:t>
            </a:r>
            <a:r>
              <a:rPr lang="en-US" sz="2400" dirty="0" smtClean="0">
                <a:latin typeface="Adobe Caslon Pro"/>
                <a:cs typeface="Adobe Caslon Pro"/>
              </a:rPr>
              <a:t>40</a:t>
            </a:r>
          </a:p>
          <a:p>
            <a:pPr marL="457200" lvl="1" indent="0" algn="ctr">
              <a:spcAft>
                <a:spcPts val="600"/>
              </a:spcAft>
              <a:buNone/>
            </a:pPr>
            <a:r>
              <a:rPr lang="en-US" sz="3300" b="1" dirty="0" smtClean="0">
                <a:latin typeface="Adobe Caslon Pro"/>
                <a:cs typeface="Adobe Caslon Pro"/>
              </a:rPr>
              <a:t>To pass: 60</a:t>
            </a:r>
          </a:p>
          <a:p>
            <a:pPr marL="457200" lvl="1" indent="0">
              <a:spcAft>
                <a:spcPts val="600"/>
              </a:spcAft>
              <a:buNone/>
            </a:pPr>
            <a:endParaRPr lang="en-US" sz="2000" dirty="0" smtClean="0">
              <a:latin typeface="Adobe Caslon Pro"/>
              <a:cs typeface="Adobe Caslon Pro"/>
            </a:endParaRPr>
          </a:p>
          <a:p>
            <a:pPr marL="457200" lvl="1" indent="0">
              <a:spcAft>
                <a:spcPts val="600"/>
              </a:spcAft>
              <a:buNone/>
            </a:pPr>
            <a:endParaRPr lang="en-US" sz="2000" dirty="0" smtClean="0">
              <a:latin typeface="Adobe Caslon Pro"/>
              <a:cs typeface="Adobe Caslon Pro"/>
            </a:endParaRPr>
          </a:p>
          <a:p>
            <a:pPr>
              <a:spcAft>
                <a:spcPts val="600"/>
              </a:spcAft>
            </a:pPr>
            <a:endParaRPr lang="en-US" sz="2400" dirty="0" smtClean="0">
              <a:latin typeface="Adobe Caslon Pro"/>
              <a:cs typeface="Adobe Caslon Pro"/>
            </a:endParaRPr>
          </a:p>
        </p:txBody>
      </p:sp>
      <p:sp>
        <p:nvSpPr>
          <p:cNvPr id="5" name="Title 4"/>
          <p:cNvSpPr>
            <a:spLocks noGrp="1"/>
          </p:cNvSpPr>
          <p:nvPr>
            <p:ph type="title"/>
          </p:nvPr>
        </p:nvSpPr>
        <p:spPr/>
        <p:txBody>
          <a:bodyPr/>
          <a:lstStyle/>
          <a:p>
            <a:r>
              <a:rPr lang="en-US" dirty="0" smtClean="0"/>
              <a:t>Grades!</a:t>
            </a:r>
            <a:endParaRPr lang="en-US" dirty="0"/>
          </a:p>
        </p:txBody>
      </p:sp>
    </p:spTree>
    <p:extLst>
      <p:ext uri="{BB962C8B-B14F-4D97-AF65-F5344CB8AC3E}">
        <p14:creationId xmlns:p14="http://schemas.microsoft.com/office/powerpoint/2010/main" val="2346247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solidFill>
                  <a:srgbClr val="E47200"/>
                </a:solidFill>
              </a:rPr>
              <a:t>Information </a:t>
            </a:r>
            <a:r>
              <a:rPr lang="en-US" dirty="0">
                <a:solidFill>
                  <a:srgbClr val="E47200"/>
                </a:solidFill>
              </a:rPr>
              <a:t>Societies</a:t>
            </a:r>
          </a:p>
        </p:txBody>
      </p:sp>
      <p:sp>
        <p:nvSpPr>
          <p:cNvPr id="11267" name="Content Placeholder 2"/>
          <p:cNvSpPr>
            <a:spLocks noGrp="1"/>
          </p:cNvSpPr>
          <p:nvPr>
            <p:ph sz="quarter" idx="1"/>
          </p:nvPr>
        </p:nvSpPr>
        <p:spPr>
          <a:xfrm>
            <a:off x="457200" y="1439450"/>
            <a:ext cx="8229600" cy="4525963"/>
          </a:xfrm>
        </p:spPr>
        <p:txBody>
          <a:bodyPr/>
          <a:lstStyle/>
          <a:p>
            <a:pPr eaLnBrk="1" hangingPunct="1"/>
            <a:r>
              <a:rPr lang="en-US" sz="2800" dirty="0"/>
              <a:t>What is </a:t>
            </a:r>
            <a:r>
              <a:rPr lang="en-US" sz="2800" u="sng" dirty="0"/>
              <a:t>information</a:t>
            </a:r>
            <a:r>
              <a:rPr lang="en-US" sz="2800" dirty="0"/>
              <a:t> to Info Society theorists?</a:t>
            </a:r>
          </a:p>
          <a:p>
            <a:pPr eaLnBrk="1" hangingPunct="1"/>
            <a:r>
              <a:rPr lang="en-US" sz="2800" dirty="0"/>
              <a:t>Influence of Information Theory (a field of applied mathematics)</a:t>
            </a:r>
          </a:p>
          <a:p>
            <a:pPr lvl="1" algn="just" eaLnBrk="1" hangingPunct="1"/>
            <a:r>
              <a:rPr lang="ja-JP" altLang="en-US" sz="2400" dirty="0"/>
              <a:t>“</a:t>
            </a:r>
            <a:r>
              <a:rPr lang="en-US" sz="2400" dirty="0"/>
              <a:t>the fundamental problem of communication is that of reproducing at one point, either exactly or approximately, a message selected at another point.</a:t>
            </a:r>
            <a:r>
              <a:rPr lang="ja-JP" altLang="en-US" sz="2400" dirty="0"/>
              <a:t>”</a:t>
            </a:r>
            <a:r>
              <a:rPr lang="en-US" sz="2400" dirty="0"/>
              <a:t> </a:t>
            </a:r>
            <a:endParaRPr lang="en-US" sz="2400" dirty="0" smtClean="0"/>
          </a:p>
          <a:p>
            <a:pPr marL="457200" lvl="1" indent="0" algn="just" eaLnBrk="1" hangingPunct="1">
              <a:buNone/>
            </a:pPr>
            <a:r>
              <a:rPr lang="en-US" sz="2400" dirty="0"/>
              <a:t>	</a:t>
            </a:r>
            <a:r>
              <a:rPr lang="en-US" sz="2400" dirty="0" smtClean="0"/>
              <a:t>						– </a:t>
            </a:r>
            <a:r>
              <a:rPr lang="en-US" sz="2400" b="1" i="1" dirty="0"/>
              <a:t>Claude Shannon, B</a:t>
            </a:r>
            <a:r>
              <a:rPr lang="en-US" sz="2400" b="1" i="1" dirty="0">
                <a:latin typeface="Perpetua" charset="0"/>
              </a:rPr>
              <a:t>ell Labs 1948</a:t>
            </a:r>
          </a:p>
        </p:txBody>
      </p:sp>
      <p:pic>
        <p:nvPicPr>
          <p:cNvPr id="11268" name="Picture 2" descr="http://www.teach-ict.com/technology_explained/packet_switching/packet.switchin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45839" y="4581525"/>
            <a:ext cx="51911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6157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r>
              <a:rPr lang="en-US" dirty="0" smtClean="0">
                <a:solidFill>
                  <a:srgbClr val="E47200"/>
                </a:solidFill>
              </a:rPr>
              <a:t>Information </a:t>
            </a:r>
            <a:r>
              <a:rPr lang="en-US" dirty="0">
                <a:solidFill>
                  <a:srgbClr val="E47200"/>
                </a:solidFill>
              </a:rPr>
              <a:t>Societies: Criticism</a:t>
            </a:r>
          </a:p>
        </p:txBody>
      </p:sp>
      <p:sp>
        <p:nvSpPr>
          <p:cNvPr id="12291" name="Content Placeholder 2"/>
          <p:cNvSpPr>
            <a:spLocks noGrp="1"/>
          </p:cNvSpPr>
          <p:nvPr>
            <p:ph sz="quarter" idx="1"/>
          </p:nvPr>
        </p:nvSpPr>
        <p:spPr>
          <a:xfrm>
            <a:off x="914400" y="1524000"/>
            <a:ext cx="7543800" cy="4495800"/>
          </a:xfrm>
        </p:spPr>
        <p:txBody>
          <a:bodyPr/>
          <a:lstStyle/>
          <a:p>
            <a:pPr marL="273050" lvl="1" indent="-273050" eaLnBrk="1" hangingPunct="1">
              <a:spcBef>
                <a:spcPts val="575"/>
              </a:spcBef>
              <a:buClr>
                <a:schemeClr val="accent1"/>
              </a:buClr>
            </a:pPr>
            <a:r>
              <a:rPr lang="en-US" sz="2800" dirty="0"/>
              <a:t>Ignores issues of information </a:t>
            </a:r>
            <a:r>
              <a:rPr lang="en-US" sz="2800" dirty="0" smtClean="0"/>
              <a:t>quality</a:t>
            </a:r>
          </a:p>
          <a:p>
            <a:pPr marL="273050" lvl="1" indent="-273050" eaLnBrk="1" hangingPunct="1">
              <a:spcBef>
                <a:spcPts val="575"/>
              </a:spcBef>
              <a:buClr>
                <a:schemeClr val="accent1"/>
              </a:buClr>
            </a:pPr>
            <a:r>
              <a:rPr lang="en-US" dirty="0" smtClean="0"/>
              <a:t>More </a:t>
            </a:r>
            <a:r>
              <a:rPr lang="en-US" dirty="0"/>
              <a:t>of something (quantitative increase) </a:t>
            </a:r>
            <a:r>
              <a:rPr lang="en-US" dirty="0" smtClean="0"/>
              <a:t>doesn’t </a:t>
            </a:r>
            <a:r>
              <a:rPr lang="en-US" dirty="0"/>
              <a:t>necessarily yield a changing social order (qualitative </a:t>
            </a:r>
            <a:r>
              <a:rPr lang="en-US" dirty="0" smtClean="0"/>
              <a:t>change</a:t>
            </a:r>
          </a:p>
          <a:p>
            <a:pPr marL="273050" lvl="1" indent="-273050" eaLnBrk="1" hangingPunct="1">
              <a:spcBef>
                <a:spcPts val="575"/>
              </a:spcBef>
              <a:buClr>
                <a:schemeClr val="accent1"/>
              </a:buClr>
            </a:pPr>
            <a:r>
              <a:rPr lang="en-US" dirty="0" smtClean="0"/>
              <a:t>Info-determinism in play?</a:t>
            </a:r>
            <a:endParaRPr lang="en-US" dirty="0"/>
          </a:p>
          <a:p>
            <a:pPr marL="273050" lvl="1" indent="-273050" eaLnBrk="1" hangingPunct="1">
              <a:spcBef>
                <a:spcPts val="575"/>
              </a:spcBef>
              <a:buClr>
                <a:schemeClr val="accent1"/>
              </a:buClr>
            </a:pPr>
            <a:r>
              <a:rPr lang="en-US" dirty="0" smtClean="0"/>
              <a:t>Centrality </a:t>
            </a:r>
            <a:r>
              <a:rPr lang="en-US" dirty="0"/>
              <a:t>of information in society is not </a:t>
            </a:r>
            <a:r>
              <a:rPr lang="en-US" dirty="0" smtClean="0"/>
              <a:t>new</a:t>
            </a:r>
          </a:p>
          <a:p>
            <a:pPr marL="673100" lvl="2" indent="-273050">
              <a:spcBef>
                <a:spcPts val="575"/>
              </a:spcBef>
              <a:buClr>
                <a:schemeClr val="accent1"/>
              </a:buClr>
            </a:pPr>
            <a:r>
              <a:rPr lang="en-US" dirty="0" smtClean="0"/>
              <a:t>all </a:t>
            </a:r>
            <a:r>
              <a:rPr lang="en-US" dirty="0"/>
              <a:t>societies place central importance on information (Castells, </a:t>
            </a:r>
            <a:r>
              <a:rPr lang="en-US" dirty="0" err="1" smtClean="0"/>
              <a:t>Giddens</a:t>
            </a:r>
            <a:r>
              <a:rPr lang="en-US" dirty="0" smtClean="0"/>
              <a:t>, </a:t>
            </a:r>
            <a:r>
              <a:rPr lang="en-US" dirty="0" err="1" smtClean="0"/>
              <a:t>Darnton</a:t>
            </a:r>
            <a:r>
              <a:rPr lang="en-US" dirty="0" smtClean="0"/>
              <a:t>!)</a:t>
            </a:r>
          </a:p>
        </p:txBody>
      </p:sp>
    </p:spTree>
    <p:extLst>
      <p:ext uri="{BB962C8B-B14F-4D97-AF65-F5344CB8AC3E}">
        <p14:creationId xmlns:p14="http://schemas.microsoft.com/office/powerpoint/2010/main" val="29476168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einclusion.hu/wp-content/uploads/2008/05/digital-divide-233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753" y="1417638"/>
            <a:ext cx="4013683" cy="516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1143000"/>
          </a:xfrm>
        </p:spPr>
        <p:txBody>
          <a:bodyPr/>
          <a:lstStyle/>
          <a:p>
            <a:r>
              <a:rPr lang="en-US" dirty="0" smtClean="0"/>
              <a:t>The Digital Divide</a:t>
            </a:r>
            <a:endParaRPr lang="en-US" dirty="0"/>
          </a:p>
        </p:txBody>
      </p:sp>
    </p:spTree>
    <p:extLst>
      <p:ext uri="{BB962C8B-B14F-4D97-AF65-F5344CB8AC3E}">
        <p14:creationId xmlns:p14="http://schemas.microsoft.com/office/powerpoint/2010/main" val="2501626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dirty="0" smtClean="0"/>
              <a:t>Not One But Many</a:t>
            </a:r>
            <a:endParaRPr lang="en-US" dirty="0"/>
          </a:p>
        </p:txBody>
      </p:sp>
      <p:sp>
        <p:nvSpPr>
          <p:cNvPr id="7" name="Content Placeholder 2"/>
          <p:cNvSpPr>
            <a:spLocks noGrp="1"/>
          </p:cNvSpPr>
          <p:nvPr>
            <p:ph idx="1"/>
          </p:nvPr>
        </p:nvSpPr>
        <p:spPr>
          <a:xfrm>
            <a:off x="914400" y="1924086"/>
            <a:ext cx="7391400" cy="3242245"/>
          </a:xfrm>
        </p:spPr>
        <p:txBody>
          <a:bodyPr>
            <a:noAutofit/>
          </a:bodyPr>
          <a:lstStyle/>
          <a:p>
            <a:pPr marL="514350" indent="-514350">
              <a:lnSpc>
                <a:spcPct val="130000"/>
              </a:lnSpc>
              <a:buFont typeface="+mj-lt"/>
              <a:buAutoNum type="arabicPeriod"/>
            </a:pPr>
            <a:r>
              <a:rPr lang="en-US" sz="2800" dirty="0" smtClean="0">
                <a:latin typeface="Adobe Caslon Pro"/>
                <a:cs typeface="Adobe Caslon Pro"/>
              </a:rPr>
              <a:t>Rich, educated, powerful vs. not</a:t>
            </a:r>
            <a:endParaRPr lang="en-US" sz="2800" dirty="0">
              <a:latin typeface="Adobe Caslon Pro"/>
              <a:cs typeface="Adobe Caslon Pro"/>
            </a:endParaRPr>
          </a:p>
          <a:p>
            <a:pPr marL="514350" indent="-514350">
              <a:lnSpc>
                <a:spcPct val="130000"/>
              </a:lnSpc>
              <a:buFont typeface="+mj-lt"/>
              <a:buAutoNum type="arabicPeriod"/>
            </a:pPr>
            <a:r>
              <a:rPr lang="en-US" sz="2800" dirty="0" smtClean="0">
                <a:latin typeface="Adobe Caslon Pro"/>
                <a:cs typeface="Adobe Caslon Pro"/>
              </a:rPr>
              <a:t>Linguistic and cultural</a:t>
            </a:r>
          </a:p>
          <a:p>
            <a:pPr marL="514350" indent="-514350">
              <a:lnSpc>
                <a:spcPct val="130000"/>
              </a:lnSpc>
              <a:buFont typeface="+mj-lt"/>
              <a:buAutoNum type="arabicPeriod"/>
            </a:pPr>
            <a:r>
              <a:rPr lang="en-US" sz="2800" dirty="0" smtClean="0">
                <a:latin typeface="Adobe Caslon Pro"/>
                <a:cs typeface="Adobe Caslon Pro"/>
              </a:rPr>
              <a:t>Rich nations vs. poor</a:t>
            </a:r>
          </a:p>
          <a:p>
            <a:pPr marL="514350" indent="-514350">
              <a:lnSpc>
                <a:spcPct val="130000"/>
              </a:lnSpc>
              <a:buFont typeface="+mj-lt"/>
              <a:buAutoNum type="arabicPeriod"/>
            </a:pPr>
            <a:r>
              <a:rPr lang="en-US" sz="2800" dirty="0" smtClean="0">
                <a:latin typeface="Adobe Caslon Pro"/>
                <a:cs typeface="Adobe Caslon Pro"/>
              </a:rPr>
              <a:t>Emergence of the </a:t>
            </a:r>
            <a:r>
              <a:rPr lang="en-US" sz="2800" i="1" dirty="0" smtClean="0">
                <a:latin typeface="Adobe Caslon Pro"/>
                <a:cs typeface="Adobe Caslon Pro"/>
              </a:rPr>
              <a:t>digerati</a:t>
            </a:r>
          </a:p>
          <a:p>
            <a:pPr marL="514350" indent="-514350">
              <a:lnSpc>
                <a:spcPct val="130000"/>
              </a:lnSpc>
              <a:buFont typeface="+mj-lt"/>
              <a:buAutoNum type="arabicPeriod"/>
            </a:pPr>
            <a:endParaRPr lang="en-US" sz="2800" dirty="0">
              <a:latin typeface="Adobe Caslon Pro"/>
              <a:cs typeface="Adobe Caslon Pro"/>
            </a:endParaRPr>
          </a:p>
        </p:txBody>
      </p:sp>
    </p:spTree>
    <p:extLst>
      <p:ext uri="{BB962C8B-B14F-4D97-AF65-F5344CB8AC3E}">
        <p14:creationId xmlns:p14="http://schemas.microsoft.com/office/powerpoint/2010/main" val="1045700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447800"/>
            <a:ext cx="8153400" cy="4857364"/>
          </a:xfrm>
        </p:spPr>
        <p:txBody>
          <a:bodyPr>
            <a:noAutofit/>
          </a:bodyPr>
          <a:lstStyle/>
          <a:p>
            <a:pPr>
              <a:lnSpc>
                <a:spcPct val="120000"/>
              </a:lnSpc>
            </a:pPr>
            <a:r>
              <a:rPr lang="en-US" sz="2800" dirty="0">
                <a:latin typeface="Adobe Caslon Pro"/>
                <a:cs typeface="Adobe Caslon Pro"/>
              </a:rPr>
              <a:t>What is the </a:t>
            </a:r>
            <a:r>
              <a:rPr lang="en-US" sz="2800" dirty="0" smtClean="0">
                <a:latin typeface="Adobe Caslon Pro"/>
                <a:cs typeface="Adobe Caslon Pro"/>
              </a:rPr>
              <a:t>end-goal</a:t>
            </a:r>
            <a:r>
              <a:rPr lang="en-US" sz="2800" dirty="0">
                <a:latin typeface="Adobe Caslon Pro"/>
                <a:cs typeface="Adobe Caslon Pro"/>
              </a:rPr>
              <a:t>?</a:t>
            </a:r>
          </a:p>
          <a:p>
            <a:pPr lvl="1">
              <a:lnSpc>
                <a:spcPct val="120000"/>
              </a:lnSpc>
            </a:pPr>
            <a:r>
              <a:rPr lang="en-US" sz="2400" dirty="0">
                <a:latin typeface="Adobe Caslon Pro"/>
                <a:cs typeface="Adobe Caslon Pro"/>
              </a:rPr>
              <a:t>Improvements in socio-economic conditions</a:t>
            </a:r>
          </a:p>
          <a:p>
            <a:pPr lvl="1">
              <a:lnSpc>
                <a:spcPct val="120000"/>
              </a:lnSpc>
            </a:pPr>
            <a:r>
              <a:rPr lang="en-US" sz="2400" dirty="0">
                <a:latin typeface="Adobe Caslon Pro"/>
                <a:cs typeface="Adobe Caslon Pro"/>
              </a:rPr>
              <a:t>Improvements in the realms of governance, education, health</a:t>
            </a:r>
            <a:r>
              <a:rPr lang="en-US" sz="2400" dirty="0" smtClean="0">
                <a:latin typeface="Adobe Caslon Pro"/>
                <a:cs typeface="Adobe Caslon Pro"/>
              </a:rPr>
              <a:t>…</a:t>
            </a:r>
            <a:endParaRPr lang="en-US" sz="2800" dirty="0" smtClean="0">
              <a:latin typeface="Adobe Caslon Pro"/>
              <a:cs typeface="Adobe Caslon Pro"/>
            </a:endParaRPr>
          </a:p>
          <a:p>
            <a:pPr>
              <a:lnSpc>
                <a:spcPct val="120000"/>
              </a:lnSpc>
            </a:pPr>
            <a:r>
              <a:rPr lang="en-US" sz="2800" dirty="0" smtClean="0">
                <a:latin typeface="Adobe Caslon Pro"/>
                <a:cs typeface="Adobe Caslon Pro"/>
              </a:rPr>
              <a:t>What are the means?</a:t>
            </a:r>
          </a:p>
          <a:p>
            <a:pPr lvl="1">
              <a:lnSpc>
                <a:spcPct val="120000"/>
              </a:lnSpc>
            </a:pPr>
            <a:r>
              <a:rPr lang="en-US" sz="2400" dirty="0">
                <a:latin typeface="Adobe Caslon Pro"/>
                <a:cs typeface="Adobe Caslon Pro"/>
              </a:rPr>
              <a:t>Providing access to ICTs</a:t>
            </a:r>
          </a:p>
          <a:p>
            <a:pPr lvl="2">
              <a:lnSpc>
                <a:spcPct val="120000"/>
              </a:lnSpc>
            </a:pPr>
            <a:r>
              <a:rPr lang="en-US" sz="2000" dirty="0">
                <a:latin typeface="Adobe Caslon Pro"/>
                <a:cs typeface="Adobe Caslon Pro"/>
              </a:rPr>
              <a:t>What </a:t>
            </a:r>
            <a:r>
              <a:rPr lang="en-US" sz="2000" dirty="0" smtClean="0">
                <a:latin typeface="Adobe Caslon Pro"/>
                <a:cs typeface="Adobe Caslon Pro"/>
              </a:rPr>
              <a:t>is meant by ‘access’?</a:t>
            </a:r>
          </a:p>
          <a:p>
            <a:pPr lvl="2">
              <a:lnSpc>
                <a:spcPct val="120000"/>
              </a:lnSpc>
            </a:pPr>
            <a:r>
              <a:rPr lang="en-US" sz="2000" dirty="0" smtClean="0">
                <a:latin typeface="Adobe Caslon Pro"/>
                <a:cs typeface="Adobe Caslon Pro"/>
              </a:rPr>
              <a:t>What is included in ‘ICTs’?</a:t>
            </a:r>
            <a:endParaRPr lang="en-US" sz="2800" dirty="0" smtClean="0">
              <a:latin typeface="Adobe Caslon Pro"/>
              <a:cs typeface="Adobe Caslon Pro"/>
            </a:endParaRPr>
          </a:p>
          <a:p>
            <a:pPr lvl="1">
              <a:lnSpc>
                <a:spcPct val="120000"/>
              </a:lnSpc>
            </a:pPr>
            <a:endParaRPr lang="en-US" sz="2400" dirty="0" smtClean="0">
              <a:latin typeface="Adobe Caslon Pro"/>
              <a:cs typeface="Adobe Caslon Pro"/>
            </a:endParaRPr>
          </a:p>
          <a:p>
            <a:pPr lvl="1">
              <a:lnSpc>
                <a:spcPct val="120000"/>
              </a:lnSpc>
            </a:pPr>
            <a:endParaRPr lang="en-US" sz="2400" dirty="0" smtClean="0">
              <a:latin typeface="Adobe Caslon Pro"/>
              <a:cs typeface="Adobe Caslon Pro"/>
            </a:endParaRPr>
          </a:p>
          <a:p>
            <a:pPr lvl="1">
              <a:lnSpc>
                <a:spcPct val="120000"/>
              </a:lnSpc>
            </a:pPr>
            <a:endParaRPr lang="en-US" sz="2400" dirty="0" smtClean="0">
              <a:latin typeface="Adobe Caslon Pro"/>
              <a:cs typeface="Adobe Caslon Pro"/>
            </a:endParaRPr>
          </a:p>
          <a:p>
            <a:pPr lvl="2">
              <a:lnSpc>
                <a:spcPct val="120000"/>
              </a:lnSpc>
            </a:pPr>
            <a:endParaRPr lang="en-US" sz="2000" dirty="0">
              <a:latin typeface="Adobe Caslon Pro"/>
              <a:cs typeface="Adobe Caslon Pro"/>
            </a:endParaRPr>
          </a:p>
        </p:txBody>
      </p:sp>
      <p:sp>
        <p:nvSpPr>
          <p:cNvPr id="4" name="Title 1"/>
          <p:cNvSpPr>
            <a:spLocks noGrp="1"/>
          </p:cNvSpPr>
          <p:nvPr>
            <p:ph type="title"/>
          </p:nvPr>
        </p:nvSpPr>
        <p:spPr>
          <a:xfrm>
            <a:off x="457200" y="274638"/>
            <a:ext cx="8229600" cy="1143000"/>
          </a:xfrm>
        </p:spPr>
        <p:txBody>
          <a:bodyPr/>
          <a:lstStyle/>
          <a:p>
            <a:r>
              <a:rPr lang="en-US" dirty="0" smtClean="0"/>
              <a:t>Bridging the Divide</a:t>
            </a:r>
            <a:endParaRPr lang="en-US" dirty="0"/>
          </a:p>
        </p:txBody>
      </p:sp>
    </p:spTree>
    <p:extLst>
      <p:ext uri="{BB962C8B-B14F-4D97-AF65-F5344CB8AC3E}">
        <p14:creationId xmlns:p14="http://schemas.microsoft.com/office/powerpoint/2010/main" val="2648604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dirty="0" smtClean="0"/>
              <a:t>Dimensions of Accessing ICTs</a:t>
            </a:r>
            <a:endParaRPr lang="en-US" dirty="0"/>
          </a:p>
        </p:txBody>
      </p:sp>
      <p:sp>
        <p:nvSpPr>
          <p:cNvPr id="6" name="Rectangle 3"/>
          <p:cNvSpPr txBox="1">
            <a:spLocks noChangeArrowheads="1"/>
          </p:cNvSpPr>
          <p:nvPr/>
        </p:nvSpPr>
        <p:spPr bwMode="auto">
          <a:xfrm>
            <a:off x="914400" y="1447800"/>
            <a:ext cx="7467600" cy="4562475"/>
          </a:xfrm>
          <a:prstGeom prst="rect">
            <a:avLst/>
          </a:prstGeom>
          <a:noFill/>
          <a:ln w="9525">
            <a:noFill/>
            <a:miter lim="800000"/>
            <a:headEnd/>
            <a:tailEnd/>
          </a:ln>
        </p:spPr>
        <p:txBody>
          <a:bodyPr/>
          <a:lstStyle>
            <a:lvl1pPr marL="273050"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575"/>
              </a:spcBef>
              <a:buSzPct val="85000"/>
              <a:buFont typeface="Wingdings 2" charset="0"/>
              <a:buChar char=""/>
            </a:pPr>
            <a:r>
              <a:rPr lang="en-US" sz="2800" dirty="0">
                <a:latin typeface="Adobe Garamond Pro"/>
                <a:cs typeface="Adobe Garamond Pro"/>
              </a:rPr>
              <a:t>Hard infrastructure (fiber optic, copper, wireless, </a:t>
            </a:r>
            <a:r>
              <a:rPr lang="en-US" sz="2800" dirty="0" err="1">
                <a:latin typeface="Adobe Garamond Pro"/>
                <a:cs typeface="Adobe Garamond Pro"/>
              </a:rPr>
              <a:t>etc</a:t>
            </a:r>
            <a:r>
              <a:rPr lang="en-US" sz="2800" dirty="0">
                <a:latin typeface="Adobe Garamond Pro"/>
                <a:cs typeface="Adobe Garamond Pro"/>
              </a:rPr>
              <a:t>)</a:t>
            </a:r>
          </a:p>
          <a:p>
            <a:pPr eaLnBrk="1" hangingPunct="1">
              <a:spcBef>
                <a:spcPts val="575"/>
              </a:spcBef>
              <a:buSzPct val="85000"/>
              <a:buFont typeface="Wingdings 2" charset="0"/>
              <a:buChar char=""/>
            </a:pPr>
            <a:r>
              <a:rPr lang="en-US" sz="2800" dirty="0" smtClean="0">
                <a:latin typeface="Adobe Garamond Pro"/>
                <a:cs typeface="Adobe Garamond Pro"/>
              </a:rPr>
              <a:t>‘Soft</a:t>
            </a:r>
            <a:r>
              <a:rPr lang="ja-JP" altLang="en-US" sz="2800" dirty="0">
                <a:latin typeface="Adobe Garamond Pro"/>
                <a:cs typeface="Adobe Garamond Pro"/>
              </a:rPr>
              <a:t>’</a:t>
            </a:r>
            <a:r>
              <a:rPr lang="en-US" sz="2800" dirty="0">
                <a:latin typeface="Adobe Garamond Pro"/>
                <a:cs typeface="Adobe Garamond Pro"/>
              </a:rPr>
              <a:t> </a:t>
            </a:r>
            <a:r>
              <a:rPr lang="en-US" sz="2800" dirty="0" smtClean="0">
                <a:latin typeface="Adobe Garamond Pro"/>
                <a:cs typeface="Adobe Garamond Pro"/>
              </a:rPr>
              <a:t>infrastructure (government policy)</a:t>
            </a:r>
          </a:p>
          <a:p>
            <a:pPr eaLnBrk="1" hangingPunct="1">
              <a:spcBef>
                <a:spcPts val="575"/>
              </a:spcBef>
              <a:buSzPct val="85000"/>
              <a:buFont typeface="Wingdings 2" charset="0"/>
              <a:buChar char=""/>
            </a:pPr>
            <a:r>
              <a:rPr lang="en-US" sz="2800" dirty="0">
                <a:latin typeface="Adobe Garamond Pro"/>
                <a:cs typeface="Adobe Garamond Pro"/>
              </a:rPr>
              <a:t>Business models (to lower cost, ensure ongoing feasibility</a:t>
            </a:r>
            <a:r>
              <a:rPr lang="en-US" sz="2800" dirty="0" smtClean="0">
                <a:latin typeface="Adobe Garamond Pro"/>
                <a:cs typeface="Adobe Garamond Pro"/>
              </a:rPr>
              <a:t>)</a:t>
            </a:r>
            <a:endParaRPr lang="en-US" sz="2800" dirty="0">
              <a:latin typeface="Adobe Garamond Pro"/>
              <a:cs typeface="Adobe Garamond Pro"/>
            </a:endParaRPr>
          </a:p>
          <a:p>
            <a:pPr eaLnBrk="1" hangingPunct="1">
              <a:spcBef>
                <a:spcPts val="575"/>
              </a:spcBef>
              <a:buSzPct val="85000"/>
              <a:buFont typeface="Wingdings 2" charset="0"/>
              <a:buChar char=""/>
            </a:pPr>
            <a:r>
              <a:rPr lang="en-US" sz="2800" dirty="0">
                <a:latin typeface="Adobe Garamond Pro"/>
                <a:cs typeface="Adobe Garamond Pro"/>
              </a:rPr>
              <a:t>Connecting </a:t>
            </a:r>
            <a:r>
              <a:rPr lang="en-US" sz="2800" dirty="0" smtClean="0">
                <a:latin typeface="Adobe Garamond Pro"/>
                <a:cs typeface="Adobe Garamond Pro"/>
              </a:rPr>
              <a:t>Devices </a:t>
            </a:r>
            <a:r>
              <a:rPr lang="en-US" sz="2800" dirty="0">
                <a:latin typeface="Adobe Garamond Pro"/>
                <a:cs typeface="Adobe Garamond Pro"/>
              </a:rPr>
              <a:t>(</a:t>
            </a:r>
            <a:r>
              <a:rPr lang="en-US" sz="2800" dirty="0" err="1">
                <a:latin typeface="Adobe Garamond Pro"/>
                <a:cs typeface="Adobe Garamond Pro"/>
              </a:rPr>
              <a:t>MultiMouse</a:t>
            </a:r>
            <a:r>
              <a:rPr lang="en-US" sz="2800" dirty="0">
                <a:latin typeface="Adobe Garamond Pro"/>
                <a:cs typeface="Adobe Garamond Pro"/>
              </a:rPr>
              <a:t>, OLPC, </a:t>
            </a:r>
            <a:r>
              <a:rPr lang="en-US" sz="2800" dirty="0" smtClean="0">
                <a:latin typeface="Adobe Garamond Pro"/>
                <a:cs typeface="Adobe Garamond Pro"/>
              </a:rPr>
              <a:t>desktop PC) and access models (individual or shared access)</a:t>
            </a:r>
            <a:endParaRPr lang="en-US" sz="2800" dirty="0">
              <a:latin typeface="Adobe Garamond Pro"/>
              <a:cs typeface="Adobe Garamond Pro"/>
            </a:endParaRPr>
          </a:p>
          <a:p>
            <a:pPr eaLnBrk="1" hangingPunct="1">
              <a:spcBef>
                <a:spcPts val="575"/>
              </a:spcBef>
              <a:buSzPct val="85000"/>
              <a:buFont typeface="Wingdings 2" charset="0"/>
              <a:buChar char=""/>
            </a:pPr>
            <a:r>
              <a:rPr lang="en-US" sz="2800" dirty="0" smtClean="0">
                <a:latin typeface="Adobe Garamond Pro"/>
                <a:cs typeface="Adobe Garamond Pro"/>
              </a:rPr>
              <a:t>Socio</a:t>
            </a:r>
            <a:r>
              <a:rPr lang="en-US" sz="2800" dirty="0">
                <a:latin typeface="Adobe Garamond Pro"/>
                <a:cs typeface="Adobe Garamond Pro"/>
              </a:rPr>
              <a:t>-cultural dimensions (specifically as they relate to </a:t>
            </a:r>
            <a:r>
              <a:rPr lang="en-US" sz="2800" dirty="0" smtClean="0">
                <a:latin typeface="Adobe Garamond Pro"/>
                <a:cs typeface="Adobe Garamond Pro"/>
              </a:rPr>
              <a:t>gender and class)</a:t>
            </a:r>
            <a:endParaRPr lang="en-US" sz="2800" dirty="0">
              <a:latin typeface="Adobe Garamond Pro"/>
              <a:cs typeface="Adobe Garamond Pro"/>
            </a:endParaRPr>
          </a:p>
          <a:p>
            <a:pPr eaLnBrk="1" hangingPunct="1">
              <a:spcBef>
                <a:spcPts val="575"/>
              </a:spcBef>
              <a:buClr>
                <a:schemeClr val="accent1"/>
              </a:buClr>
              <a:buSzPct val="85000"/>
              <a:buFont typeface="Wingdings 2" charset="0"/>
              <a:buChar char=""/>
            </a:pPr>
            <a:endParaRPr lang="en-US" sz="2800" dirty="0">
              <a:latin typeface="Perpetua" charset="0"/>
            </a:endParaRPr>
          </a:p>
        </p:txBody>
      </p:sp>
    </p:spTree>
    <p:extLst>
      <p:ext uri="{BB962C8B-B14F-4D97-AF65-F5344CB8AC3E}">
        <p14:creationId xmlns:p14="http://schemas.microsoft.com/office/powerpoint/2010/main" val="37889754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96486"/>
            <a:ext cx="8229600" cy="1143000"/>
          </a:xfrm>
        </p:spPr>
        <p:txBody>
          <a:bodyPr>
            <a:normAutofit fontScale="90000"/>
          </a:bodyPr>
          <a:lstStyle/>
          <a:p>
            <a:r>
              <a:rPr lang="en-US" dirty="0" smtClean="0"/>
              <a:t>A Divide between </a:t>
            </a:r>
            <a:br>
              <a:rPr lang="en-US" dirty="0" smtClean="0"/>
            </a:br>
            <a:r>
              <a:rPr lang="en-US" dirty="0" smtClean="0"/>
              <a:t>‘Haves’ and ‘Have-nots’…?</a:t>
            </a:r>
            <a:endParaRPr lang="en-US" dirty="0"/>
          </a:p>
        </p:txBody>
      </p:sp>
      <p:sp>
        <p:nvSpPr>
          <p:cNvPr id="6" name="Rectangle 3"/>
          <p:cNvSpPr txBox="1">
            <a:spLocks noChangeArrowheads="1"/>
          </p:cNvSpPr>
          <p:nvPr/>
        </p:nvSpPr>
        <p:spPr bwMode="auto">
          <a:xfrm>
            <a:off x="914400" y="1447800"/>
            <a:ext cx="7467600" cy="4562475"/>
          </a:xfrm>
          <a:prstGeom prst="rect">
            <a:avLst/>
          </a:prstGeom>
          <a:noFill/>
          <a:ln w="9525">
            <a:noFill/>
            <a:miter lim="800000"/>
            <a:headEnd/>
            <a:tailEnd/>
          </a:ln>
        </p:spPr>
        <p:txBody>
          <a:bodyPr/>
          <a:lstStyle>
            <a:lvl1pPr marL="273050"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ts val="575"/>
              </a:spcBef>
              <a:buSzPct val="85000"/>
              <a:buFont typeface="Wingdings 2" charset="0"/>
              <a:buChar char=""/>
            </a:pPr>
            <a:r>
              <a:rPr lang="en-US" sz="2800" dirty="0" smtClean="0">
                <a:latin typeface="Adobe Garamond Pro"/>
                <a:cs typeface="Adobe Garamond Pro"/>
              </a:rPr>
              <a:t>Those </a:t>
            </a:r>
            <a:r>
              <a:rPr lang="en-US" sz="2800" dirty="0">
                <a:latin typeface="Adobe Garamond Pro"/>
                <a:cs typeface="Adobe Garamond Pro"/>
              </a:rPr>
              <a:t>who have used a technology (at least once) vs. those who never have</a:t>
            </a:r>
          </a:p>
          <a:p>
            <a:pPr eaLnBrk="1" hangingPunct="1">
              <a:spcBef>
                <a:spcPts val="575"/>
              </a:spcBef>
              <a:buSzPct val="85000"/>
              <a:buFont typeface="Wingdings 2" charset="0"/>
              <a:buChar char=""/>
            </a:pPr>
            <a:r>
              <a:rPr lang="en-US" sz="2800" dirty="0">
                <a:latin typeface="Adobe Garamond Pro"/>
                <a:cs typeface="Adobe Garamond Pro"/>
              </a:rPr>
              <a:t>Those </a:t>
            </a:r>
            <a:r>
              <a:rPr lang="en-US" sz="2800" dirty="0" smtClean="0">
                <a:latin typeface="Adobe Garamond Pro"/>
                <a:cs typeface="Adobe Garamond Pro"/>
              </a:rPr>
              <a:t>who can </a:t>
            </a:r>
            <a:r>
              <a:rPr lang="en-US" sz="2800" dirty="0">
                <a:latin typeface="Adobe Garamond Pro"/>
                <a:cs typeface="Adobe Garamond Pro"/>
              </a:rPr>
              <a:t>get to and pay for </a:t>
            </a:r>
            <a:r>
              <a:rPr lang="en-US" sz="2800" dirty="0" smtClean="0">
                <a:latin typeface="Adobe Garamond Pro"/>
                <a:cs typeface="Adobe Garamond Pro"/>
              </a:rPr>
              <a:t>technology (though </a:t>
            </a:r>
            <a:r>
              <a:rPr lang="en-US" sz="2800" dirty="0">
                <a:latin typeface="Adobe Garamond Pro"/>
                <a:cs typeface="Adobe Garamond Pro"/>
              </a:rPr>
              <a:t>some may choose not to use </a:t>
            </a:r>
            <a:r>
              <a:rPr lang="en-US" sz="2800" dirty="0" smtClean="0">
                <a:latin typeface="Adobe Garamond Pro"/>
                <a:cs typeface="Adobe Garamond Pro"/>
              </a:rPr>
              <a:t>it)</a:t>
            </a:r>
            <a:endParaRPr lang="en-US" sz="2800" i="1" dirty="0">
              <a:latin typeface="Adobe Garamond Pro"/>
              <a:cs typeface="Adobe Garamond Pro"/>
            </a:endParaRPr>
          </a:p>
          <a:p>
            <a:pPr eaLnBrk="1" hangingPunct="1">
              <a:spcBef>
                <a:spcPts val="575"/>
              </a:spcBef>
              <a:buSzPct val="85000"/>
              <a:buFont typeface="Wingdings 2" charset="0"/>
              <a:buChar char=""/>
            </a:pPr>
            <a:r>
              <a:rPr lang="en-US" sz="2800" dirty="0">
                <a:latin typeface="Adobe Garamond Pro"/>
                <a:cs typeface="Adobe Garamond Pro"/>
              </a:rPr>
              <a:t>Frequency of use and whether this is equitable between groups</a:t>
            </a:r>
          </a:p>
          <a:p>
            <a:pPr eaLnBrk="1" hangingPunct="1">
              <a:spcBef>
                <a:spcPts val="575"/>
              </a:spcBef>
              <a:buSzPct val="85000"/>
              <a:buFont typeface="Wingdings 2" charset="0"/>
              <a:buChar char=""/>
            </a:pPr>
            <a:r>
              <a:rPr lang="en-US" sz="2800" dirty="0">
                <a:latin typeface="Adobe Garamond Pro"/>
                <a:cs typeface="Adobe Garamond Pro"/>
              </a:rPr>
              <a:t>Quality of use and actual benefits (perhaps frequency </a:t>
            </a:r>
            <a:r>
              <a:rPr lang="en-US" sz="2800" dirty="0" smtClean="0">
                <a:latin typeface="Adobe Garamond Pro"/>
                <a:cs typeface="Adobe Garamond Pro"/>
              </a:rPr>
              <a:t>doesn’t </a:t>
            </a:r>
            <a:r>
              <a:rPr lang="en-US" sz="2800" dirty="0">
                <a:latin typeface="Adobe Garamond Pro"/>
                <a:cs typeface="Adobe Garamond Pro"/>
              </a:rPr>
              <a:t>reflect this?)</a:t>
            </a:r>
          </a:p>
        </p:txBody>
      </p:sp>
      <p:sp>
        <p:nvSpPr>
          <p:cNvPr id="4" name="Title 1"/>
          <p:cNvSpPr txBox="1">
            <a:spLocks/>
          </p:cNvSpPr>
          <p:nvPr/>
        </p:nvSpPr>
        <p:spPr>
          <a:xfrm>
            <a:off x="609600" y="524339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Or a Spectrum of Access and Use? </a:t>
            </a:r>
            <a:endParaRPr lang="en-US" dirty="0"/>
          </a:p>
        </p:txBody>
      </p:sp>
    </p:spTree>
    <p:extLst>
      <p:ext uri="{BB962C8B-B14F-4D97-AF65-F5344CB8AC3E}">
        <p14:creationId xmlns:p14="http://schemas.microsoft.com/office/powerpoint/2010/main" val="837991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5906"/>
            <a:ext cx="7848600" cy="715962"/>
          </a:xfrm>
        </p:spPr>
        <p:txBody>
          <a:bodyPr>
            <a:normAutofit fontScale="90000"/>
          </a:bodyPr>
          <a:lstStyle/>
          <a:p>
            <a:pPr>
              <a:defRPr/>
            </a:pPr>
            <a:r>
              <a:rPr lang="en-US" dirty="0"/>
              <a:t>‘</a:t>
            </a:r>
            <a:r>
              <a:rPr lang="en-US" dirty="0" smtClean="0"/>
              <a:t>ICT’: Single Technology?</a:t>
            </a:r>
            <a:endParaRPr lang="en-US" dirty="0">
              <a:solidFill>
                <a:schemeClr val="tx1"/>
              </a:solidFill>
              <a:ea typeface="+mj-ea"/>
            </a:endParaRPr>
          </a:p>
        </p:txBody>
      </p:sp>
      <p:sp>
        <p:nvSpPr>
          <p:cNvPr id="8195" name="Content Placeholder 2"/>
          <p:cNvSpPr>
            <a:spLocks noGrp="1"/>
          </p:cNvSpPr>
          <p:nvPr>
            <p:ph sz="quarter" idx="1"/>
          </p:nvPr>
        </p:nvSpPr>
        <p:spPr>
          <a:xfrm>
            <a:off x="533400" y="1198214"/>
            <a:ext cx="8001000" cy="4572000"/>
          </a:xfrm>
        </p:spPr>
        <p:txBody>
          <a:bodyPr/>
          <a:lstStyle/>
          <a:p>
            <a:pPr eaLnBrk="1" hangingPunct="1"/>
            <a:r>
              <a:rPr lang="en-US" sz="2800" dirty="0"/>
              <a:t>Form factor (</a:t>
            </a:r>
            <a:r>
              <a:rPr lang="en-US" sz="2800" dirty="0" smtClean="0"/>
              <a:t>physical </a:t>
            </a:r>
            <a:r>
              <a:rPr lang="en-US" sz="2800" dirty="0"/>
              <a:t>dimensions (size) and hardware </a:t>
            </a:r>
            <a:r>
              <a:rPr lang="en-US" sz="2800" dirty="0" smtClean="0"/>
              <a:t>configuration)</a:t>
            </a:r>
            <a:endParaRPr lang="en-US" sz="2800" dirty="0"/>
          </a:p>
          <a:p>
            <a:pPr eaLnBrk="1" hangingPunct="1"/>
            <a:r>
              <a:rPr lang="en-US" sz="2800" dirty="0"/>
              <a:t>Input/output mechanisms (i.e. voice vs. text, keyboard vs. keypad vs. touchscreen)</a:t>
            </a:r>
          </a:p>
          <a:p>
            <a:pPr eaLnBrk="1" hangingPunct="1"/>
            <a:r>
              <a:rPr lang="en-US" sz="2800" dirty="0"/>
              <a:t>Repurposed vs. Custom device (desktop computer vs. One Laptop Per Child device)</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01316"/>
            <a:ext cx="1314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915516"/>
            <a:ext cx="308133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ttp://davetreston.files.wordpress.com/2008/03/rad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991716"/>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 y="4107391"/>
            <a:ext cx="23304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762000" y="6088857"/>
            <a:ext cx="7848600" cy="715962"/>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pPr>
              <a:defRPr/>
            </a:pPr>
            <a:r>
              <a:rPr lang="en-US" dirty="0" smtClean="0"/>
              <a:t>Or a Range of Connecting Devices?</a:t>
            </a:r>
            <a:endParaRPr lang="en-US" dirty="0">
              <a:solidFill>
                <a:schemeClr val="tx1"/>
              </a:solidFill>
            </a:endParaRPr>
          </a:p>
        </p:txBody>
      </p:sp>
    </p:spTree>
    <p:extLst>
      <p:ext uri="{BB962C8B-B14F-4D97-AF65-F5344CB8AC3E}">
        <p14:creationId xmlns:p14="http://schemas.microsoft.com/office/powerpoint/2010/main" val="324932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8" y="655638"/>
            <a:ext cx="8318462" cy="715962"/>
          </a:xfrm>
        </p:spPr>
        <p:txBody>
          <a:bodyPr>
            <a:normAutofit fontScale="90000"/>
          </a:bodyPr>
          <a:lstStyle/>
          <a:p>
            <a:pPr>
              <a:defRPr/>
            </a:pPr>
            <a:r>
              <a:rPr lang="en-US" dirty="0" smtClean="0"/>
              <a:t>Making Connecting Devices Accessible</a:t>
            </a:r>
            <a:endParaRPr lang="en-US" dirty="0">
              <a:ea typeface="+mj-ea"/>
            </a:endParaRPr>
          </a:p>
        </p:txBody>
      </p:sp>
      <p:sp>
        <p:nvSpPr>
          <p:cNvPr id="10243" name="TextBox 5"/>
          <p:cNvSpPr txBox="1">
            <a:spLocks noChangeArrowheads="1"/>
          </p:cNvSpPr>
          <p:nvPr/>
        </p:nvSpPr>
        <p:spPr bwMode="auto">
          <a:xfrm>
            <a:off x="292138" y="1795293"/>
            <a:ext cx="526494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a:buChar char="•"/>
            </a:pPr>
            <a:r>
              <a:rPr lang="en-US" sz="2800" dirty="0">
                <a:latin typeface="Adobe Garamond Pro"/>
                <a:cs typeface="Adobe Garamond Pro"/>
              </a:rPr>
              <a:t>Low-cost </a:t>
            </a:r>
            <a:r>
              <a:rPr lang="en-US" sz="2800" dirty="0" smtClean="0">
                <a:latin typeface="Adobe Garamond Pro"/>
                <a:cs typeface="Adobe Garamond Pro"/>
              </a:rPr>
              <a:t>devices</a:t>
            </a:r>
          </a:p>
          <a:p>
            <a:pPr lvl="1" eaLnBrk="1" hangingPunct="1">
              <a:buFont typeface="Arial"/>
              <a:buChar char="•"/>
            </a:pPr>
            <a:r>
              <a:rPr lang="en-US" sz="2800" dirty="0" smtClean="0">
                <a:latin typeface="Adobe Garamond Pro"/>
                <a:cs typeface="Adobe Garamond Pro"/>
              </a:rPr>
              <a:t>OLPC </a:t>
            </a:r>
          </a:p>
          <a:p>
            <a:pPr eaLnBrk="1" hangingPunct="1">
              <a:buFont typeface="Arial"/>
              <a:buChar char="•"/>
            </a:pPr>
            <a:r>
              <a:rPr lang="en-US" sz="2800" dirty="0" smtClean="0">
                <a:latin typeface="Adobe Garamond Pro"/>
                <a:cs typeface="Adobe Garamond Pro"/>
              </a:rPr>
              <a:t>Shared Access devices</a:t>
            </a:r>
          </a:p>
          <a:p>
            <a:pPr lvl="1" eaLnBrk="1" hangingPunct="1">
              <a:buFont typeface="Arial"/>
              <a:buChar char="•"/>
            </a:pPr>
            <a:r>
              <a:rPr lang="en-US" sz="2800" dirty="0" err="1" smtClean="0">
                <a:latin typeface="Adobe Garamond Pro"/>
                <a:cs typeface="Adobe Garamond Pro"/>
              </a:rPr>
              <a:t>Multimouse</a:t>
            </a:r>
            <a:endParaRPr lang="en-US" sz="2800" dirty="0" smtClean="0">
              <a:latin typeface="Adobe Garamond Pro"/>
              <a:cs typeface="Adobe Garamond Pro"/>
            </a:endParaRPr>
          </a:p>
          <a:p>
            <a:pPr eaLnBrk="1" hangingPunct="1">
              <a:buFont typeface="Arial"/>
              <a:buChar char="•"/>
            </a:pPr>
            <a:r>
              <a:rPr lang="en-US" sz="2800" dirty="0" smtClean="0">
                <a:latin typeface="Adobe Garamond Pro"/>
                <a:cs typeface="Adobe Garamond Pro"/>
              </a:rPr>
              <a:t>Public Access or </a:t>
            </a:r>
            <a:r>
              <a:rPr lang="en-US" sz="2800" dirty="0">
                <a:latin typeface="Adobe Garamond Pro"/>
                <a:cs typeface="Adobe Garamond Pro"/>
              </a:rPr>
              <a:t>Pay Per </a:t>
            </a:r>
            <a:r>
              <a:rPr lang="en-US" sz="2800" dirty="0" smtClean="0">
                <a:latin typeface="Adobe Garamond Pro"/>
                <a:cs typeface="Adobe Garamond Pro"/>
              </a:rPr>
              <a:t>Use</a:t>
            </a:r>
          </a:p>
          <a:p>
            <a:pPr lvl="1" eaLnBrk="1" hangingPunct="1">
              <a:buFont typeface="Arial"/>
              <a:buChar char="•"/>
            </a:pPr>
            <a:r>
              <a:rPr lang="en-US" sz="2800" dirty="0" smtClean="0">
                <a:latin typeface="Adobe Garamond Pro"/>
                <a:cs typeface="Adobe Garamond Pro"/>
              </a:rPr>
              <a:t>Kiosks</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t="2875" r="8295" b="11150"/>
          <a:stretch>
            <a:fillRect/>
          </a:stretch>
        </p:blipFill>
        <p:spPr bwMode="auto">
          <a:xfrm>
            <a:off x="5557080" y="1714500"/>
            <a:ext cx="3200400" cy="4000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1979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8" y="2707128"/>
            <a:ext cx="8318462" cy="715962"/>
          </a:xfrm>
        </p:spPr>
        <p:txBody>
          <a:bodyPr>
            <a:normAutofit fontScale="90000"/>
          </a:bodyPr>
          <a:lstStyle/>
          <a:p>
            <a:pPr eaLnBrk="1" fontAlgn="auto" hangingPunct="1">
              <a:spcAft>
                <a:spcPts val="0"/>
              </a:spcAft>
              <a:defRPr/>
            </a:pPr>
            <a:r>
              <a:rPr lang="en-US" dirty="0" smtClean="0">
                <a:ea typeface="+mj-ea"/>
              </a:rPr>
              <a:t>Towards Development?</a:t>
            </a:r>
            <a:endParaRPr lang="en-US" dirty="0">
              <a:ea typeface="+mj-ea"/>
            </a:endParaRPr>
          </a:p>
        </p:txBody>
      </p:sp>
    </p:spTree>
    <p:extLst>
      <p:ext uri="{BB962C8B-B14F-4D97-AF65-F5344CB8AC3E}">
        <p14:creationId xmlns:p14="http://schemas.microsoft.com/office/powerpoint/2010/main" val="270579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Questions</a:t>
            </a:r>
            <a:endParaRPr lang="en-US" dirty="0"/>
          </a:p>
        </p:txBody>
      </p:sp>
      <p:sp>
        <p:nvSpPr>
          <p:cNvPr id="3" name="Content Placeholder 2"/>
          <p:cNvSpPr>
            <a:spLocks noGrp="1"/>
          </p:cNvSpPr>
          <p:nvPr>
            <p:ph idx="1"/>
          </p:nvPr>
        </p:nvSpPr>
        <p:spPr>
          <a:xfrm>
            <a:off x="457200" y="1794544"/>
            <a:ext cx="8229600" cy="3886856"/>
          </a:xfrm>
        </p:spPr>
        <p:txBody>
          <a:bodyPr>
            <a:normAutofit/>
          </a:bodyPr>
          <a:lstStyle/>
          <a:p>
            <a:pPr>
              <a:lnSpc>
                <a:spcPct val="140000"/>
              </a:lnSpc>
            </a:pPr>
            <a:r>
              <a:rPr lang="en-US" sz="2400" dirty="0" smtClean="0">
                <a:latin typeface="Adobe Caslon Pro"/>
                <a:cs typeface="Adobe Caslon Pro"/>
              </a:rPr>
              <a:t>What’s the history of the idea that technology can help alleviate poverty, bring about development?</a:t>
            </a:r>
          </a:p>
          <a:p>
            <a:pPr>
              <a:lnSpc>
                <a:spcPct val="140000"/>
              </a:lnSpc>
            </a:pPr>
            <a:r>
              <a:rPr lang="en-US" sz="2400" dirty="0" smtClean="0">
                <a:latin typeface="Adobe Caslon Pro"/>
                <a:cs typeface="Adobe Caslon Pro"/>
              </a:rPr>
              <a:t>What models of development, definitions of technology, and metrics of poverty did such ideas give rise to?</a:t>
            </a:r>
          </a:p>
          <a:p>
            <a:pPr>
              <a:lnSpc>
                <a:spcPct val="140000"/>
              </a:lnSpc>
            </a:pPr>
            <a:r>
              <a:rPr lang="en-US" sz="2400" dirty="0" smtClean="0">
                <a:latin typeface="Adobe Caslon Pro"/>
                <a:cs typeface="Adobe Caslon Pro"/>
              </a:rPr>
              <a:t>How do “the poor” describe their lives and use these technologies?</a:t>
            </a:r>
            <a:endParaRPr lang="en-US" sz="2400" dirty="0">
              <a:latin typeface="Adobe Caslon Pro"/>
              <a:cs typeface="Adobe Caslon Pro"/>
            </a:endParaRPr>
          </a:p>
        </p:txBody>
      </p:sp>
    </p:spTree>
    <p:extLst>
      <p:ext uri="{BB962C8B-B14F-4D97-AF65-F5344CB8AC3E}">
        <p14:creationId xmlns:p14="http://schemas.microsoft.com/office/powerpoint/2010/main" val="6072009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834875951"/>
              </p:ext>
            </p:extLst>
          </p:nvPr>
        </p:nvGraphicFramePr>
        <p:xfrm>
          <a:off x="762000" y="1828800"/>
          <a:ext cx="7543800" cy="4480500"/>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OLPC</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Kids</a:t>
                      </a:r>
                      <a:r>
                        <a:rPr lang="en-US" sz="2000" baseline="0" dirty="0" smtClean="0">
                          <a:latin typeface="Adobe Caslon Pro"/>
                          <a:cs typeface="Adobe Caslon Pro"/>
                        </a:rPr>
                        <a:t> (elementary school age) [</a:t>
                      </a:r>
                      <a:r>
                        <a:rPr lang="en-US" sz="2000" i="1" baseline="0" dirty="0" smtClean="0">
                          <a:latin typeface="Adobe Caslon Pro"/>
                          <a:cs typeface="Adobe Caslon Pro"/>
                        </a:rPr>
                        <a:t>not schools, teachers</a:t>
                      </a:r>
                      <a:r>
                        <a:rPr lang="en-US" sz="2000" i="0" baseline="0" dirty="0" smtClean="0">
                          <a:latin typeface="Adobe Caslon Pro"/>
                          <a:cs typeface="Adobe Caslon Pro"/>
                        </a:rPr>
                        <a:t>]</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Smarter, more creative</a:t>
                      </a:r>
                      <a:r>
                        <a:rPr lang="en-US" sz="2000" baseline="0" dirty="0" smtClean="0">
                          <a:latin typeface="Adobe Caslon Pro"/>
                          <a:cs typeface="Adobe Caslon Pro"/>
                        </a:rPr>
                        <a:t>, problem-solving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Possibly a better more-educated labor force?</a:t>
                      </a:r>
                      <a:r>
                        <a:rPr lang="en-US" sz="2000" baseline="0" dirty="0" smtClean="0">
                          <a:latin typeface="Adobe Caslon Pro"/>
                          <a:cs typeface="Adobe Caslon Pro"/>
                        </a:rPr>
                        <a:t>  A new generation that can solve the countries’ problems in unique ways?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2000" dirty="0" smtClean="0">
                          <a:latin typeface="Adobe Caslon Pro"/>
                          <a:cs typeface="Adobe Caslon Pro"/>
                        </a:rPr>
                        <a:t>Distribution of a special kind of inexpensive, durable laptop with software that will bring about this evolution</a:t>
                      </a:r>
                      <a:r>
                        <a:rPr lang="en-US" sz="2000" baseline="0" dirty="0" smtClean="0">
                          <a:latin typeface="Adobe Caslon Pro"/>
                          <a:cs typeface="Adobe Caslon Pro"/>
                        </a:rPr>
                        <a:t>/education of children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OLPC</a:t>
            </a:r>
            <a:endParaRPr lang="en-US" dirty="0"/>
          </a:p>
        </p:txBody>
      </p:sp>
      <p:pic>
        <p:nvPicPr>
          <p:cNvPr id="6" name="Picture 5" descr="OLPC-Amish.jpg"/>
          <p:cNvPicPr>
            <a:picLocks noChangeAspect="1"/>
          </p:cNvPicPr>
          <p:nvPr/>
        </p:nvPicPr>
        <p:blipFill rotWithShape="1">
          <a:blip r:embed="rId3">
            <a:extLst>
              <a:ext uri="{28A0092B-C50C-407E-A947-70E740481C1C}">
                <a14:useLocalDpi xmlns:a14="http://schemas.microsoft.com/office/drawing/2010/main" val="0"/>
              </a:ext>
            </a:extLst>
          </a:blip>
          <a:srcRect l="3805" r="5618"/>
          <a:stretch/>
        </p:blipFill>
        <p:spPr>
          <a:xfrm>
            <a:off x="6882017" y="0"/>
            <a:ext cx="2261983" cy="1564971"/>
          </a:xfrm>
          <a:prstGeom prst="rect">
            <a:avLst/>
          </a:prstGeom>
        </p:spPr>
      </p:pic>
    </p:spTree>
    <p:extLst>
      <p:ext uri="{BB962C8B-B14F-4D97-AF65-F5344CB8AC3E}">
        <p14:creationId xmlns:p14="http://schemas.microsoft.com/office/powerpoint/2010/main" val="41583493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039258076"/>
              </p:ext>
            </p:extLst>
          </p:nvPr>
        </p:nvGraphicFramePr>
        <p:xfrm>
          <a:off x="762000" y="1828800"/>
          <a:ext cx="7543800" cy="4479978"/>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Q to L</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Middle</a:t>
                      </a:r>
                      <a:r>
                        <a:rPr lang="en-US" sz="2000" baseline="0" dirty="0" smtClean="0">
                          <a:latin typeface="Adobe Caslon Pro"/>
                          <a:cs typeface="Adobe Caslon Pro"/>
                        </a:rPr>
                        <a:t> graders in NYC</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Learn Better</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Adobe Caslon Pro"/>
                          <a:cs typeface="Adobe Caslon Pro"/>
                        </a:rPr>
                        <a:t>Smarter, more creative</a:t>
                      </a:r>
                      <a:r>
                        <a:rPr lang="en-US" sz="2000" baseline="0" dirty="0" smtClean="0">
                          <a:latin typeface="Adobe Caslon Pro"/>
                          <a:cs typeface="Adobe Caslon Pro"/>
                        </a:rPr>
                        <a:t>, problem-solving children for a digital age</a:t>
                      </a:r>
                      <a:endParaRPr lang="en-US" sz="2000" dirty="0" smtClean="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2000" dirty="0" smtClean="0">
                          <a:latin typeface="Adobe Caslon Pro"/>
                          <a:cs typeface="Adobe Caslon Pro"/>
                        </a:rPr>
                        <a:t>Gaming-centric School Curriculum</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Quest to Learn</a:t>
            </a:r>
            <a:endParaRPr lang="en-US" dirty="0"/>
          </a:p>
        </p:txBody>
      </p:sp>
    </p:spTree>
    <p:extLst>
      <p:ext uri="{BB962C8B-B14F-4D97-AF65-F5344CB8AC3E}">
        <p14:creationId xmlns:p14="http://schemas.microsoft.com/office/powerpoint/2010/main" val="35127604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088394931"/>
              </p:ext>
            </p:extLst>
          </p:nvPr>
        </p:nvGraphicFramePr>
        <p:xfrm>
          <a:off x="762000" y="1828800"/>
          <a:ext cx="7543800" cy="4479978"/>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Kiosks</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Village</a:t>
                      </a:r>
                      <a:r>
                        <a:rPr lang="en-US" sz="2000" baseline="0" dirty="0" smtClean="0">
                          <a:latin typeface="Adobe Caslon Pro"/>
                          <a:cs typeface="Adobe Caslon Pro"/>
                        </a:rPr>
                        <a:t> Residents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Ready</a:t>
                      </a:r>
                      <a:r>
                        <a:rPr lang="en-US" sz="2000" baseline="0" dirty="0" smtClean="0">
                          <a:latin typeface="Adobe Caslon Pro"/>
                          <a:cs typeface="Adobe Caslon Pro"/>
                        </a:rPr>
                        <a:t> a</a:t>
                      </a:r>
                      <a:r>
                        <a:rPr lang="en-US" sz="2000" dirty="0" smtClean="0">
                          <a:latin typeface="Adobe Caslon Pro"/>
                          <a:cs typeface="Adobe Caslon Pro"/>
                        </a:rPr>
                        <a:t>ccess to Information</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r>
                        <a:rPr lang="en-US" sz="2000" dirty="0" smtClean="0">
                          <a:latin typeface="Adobe Caslon Pro"/>
                          <a:cs typeface="Adobe Caslon Pro"/>
                        </a:rPr>
                        <a:t>Better functioning market, government (with</a:t>
                      </a:r>
                      <a:r>
                        <a:rPr lang="en-US" sz="2000" baseline="0" dirty="0" smtClean="0">
                          <a:latin typeface="Adobe Caslon Pro"/>
                          <a:cs typeface="Adobe Caslon Pro"/>
                        </a:rPr>
                        <a:t> </a:t>
                      </a:r>
                      <a:r>
                        <a:rPr lang="en-US" sz="2000" dirty="0" smtClean="0">
                          <a:latin typeface="Adobe Caslon Pro"/>
                          <a:cs typeface="Adobe Caslon Pro"/>
                        </a:rPr>
                        <a:t>e-governance services)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n-US" sz="2000" dirty="0" smtClean="0">
                          <a:latin typeface="Adobe Caslon Pro"/>
                          <a:cs typeface="Adobe Caslon Pro"/>
                        </a:rPr>
                        <a:t>Information Provision using ICTs in kiosks</a:t>
                      </a:r>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Public Access Village Kiosks</a:t>
            </a:r>
            <a:endParaRPr lang="en-US" dirty="0"/>
          </a:p>
        </p:txBody>
      </p:sp>
    </p:spTree>
    <p:extLst>
      <p:ext uri="{BB962C8B-B14F-4D97-AF65-F5344CB8AC3E}">
        <p14:creationId xmlns:p14="http://schemas.microsoft.com/office/powerpoint/2010/main" val="153374370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692856846"/>
              </p:ext>
            </p:extLst>
          </p:nvPr>
        </p:nvGraphicFramePr>
        <p:xfrm>
          <a:off x="762000" y="1828800"/>
          <a:ext cx="7543800" cy="4479978"/>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smtClean="0">
                          <a:latin typeface="Adobe Caslon Pro"/>
                          <a:cs typeface="Adobe Caslon Pro"/>
                        </a:rPr>
                        <a:t>Our Voices</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Community Radio</a:t>
            </a:r>
            <a:endParaRPr lang="en-US" dirty="0"/>
          </a:p>
        </p:txBody>
      </p:sp>
    </p:spTree>
    <p:extLst>
      <p:ext uri="{BB962C8B-B14F-4D97-AF65-F5344CB8AC3E}">
        <p14:creationId xmlns:p14="http://schemas.microsoft.com/office/powerpoint/2010/main" val="118513782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817396996"/>
              </p:ext>
            </p:extLst>
          </p:nvPr>
        </p:nvGraphicFramePr>
        <p:xfrm>
          <a:off x="762000" y="1828800"/>
          <a:ext cx="7543800" cy="4479978"/>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err="1" smtClean="0">
                          <a:latin typeface="Adobe Caslon Pro"/>
                          <a:cs typeface="Adobe Caslon Pro"/>
                        </a:rPr>
                        <a:t>CGNet</a:t>
                      </a:r>
                      <a:r>
                        <a:rPr lang="en-US" sz="2400" dirty="0" smtClean="0">
                          <a:latin typeface="Adobe Caslon Pro"/>
                          <a:cs typeface="Adobe Caslon Pro"/>
                        </a:rPr>
                        <a:t> </a:t>
                      </a:r>
                      <a:r>
                        <a:rPr lang="en-US" sz="2400" dirty="0" err="1" smtClean="0">
                          <a:latin typeface="Adobe Caslon Pro"/>
                          <a:cs typeface="Adobe Caslon Pro"/>
                        </a:rPr>
                        <a:t>Swara</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Citizen Media</a:t>
            </a:r>
            <a:endParaRPr lang="en-US" dirty="0"/>
          </a:p>
        </p:txBody>
      </p:sp>
    </p:spTree>
    <p:extLst>
      <p:ext uri="{BB962C8B-B14F-4D97-AF65-F5344CB8AC3E}">
        <p14:creationId xmlns:p14="http://schemas.microsoft.com/office/powerpoint/2010/main" val="5054605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081836615"/>
              </p:ext>
            </p:extLst>
          </p:nvPr>
        </p:nvGraphicFramePr>
        <p:xfrm>
          <a:off x="762000" y="1828800"/>
          <a:ext cx="7543800" cy="4479978"/>
        </p:xfrm>
        <a:graphic>
          <a:graphicData uri="http://schemas.openxmlformats.org/drawingml/2006/table">
            <a:tbl>
              <a:tblPr firstRow="1" bandRow="1">
                <a:tableStyleId>{5C22544A-7EE6-4342-B048-85BDC9FD1C3A}</a:tableStyleId>
              </a:tblPr>
              <a:tblGrid>
                <a:gridCol w="3771900"/>
                <a:gridCol w="3771900"/>
              </a:tblGrid>
              <a:tr h="457135">
                <a:tc>
                  <a:txBody>
                    <a:bodyPr/>
                    <a:lstStyle/>
                    <a:p>
                      <a:endParaRPr lang="en-US" sz="2400"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2400" dirty="0" err="1" smtClean="0">
                          <a:latin typeface="Adobe Caslon Pro"/>
                          <a:cs typeface="Adobe Caslon Pro"/>
                        </a:rPr>
                        <a:t>Acopio</a:t>
                      </a:r>
                      <a:r>
                        <a:rPr lang="en-US" sz="2400" dirty="0" smtClean="0">
                          <a:latin typeface="Adobe Caslon Pro"/>
                          <a:cs typeface="Adobe Caslon Pro"/>
                        </a:rPr>
                        <a:t>,</a:t>
                      </a:r>
                      <a:r>
                        <a:rPr lang="en-US" sz="2400" baseline="0" dirty="0" smtClean="0">
                          <a:latin typeface="Adobe Caslon Pro"/>
                          <a:cs typeface="Adobe Caslon Pro"/>
                        </a:rPr>
                        <a:t> </a:t>
                      </a:r>
                      <a:r>
                        <a:rPr lang="en-US" sz="2400" baseline="0" dirty="0" err="1" smtClean="0">
                          <a:latin typeface="Adobe Caslon Pro"/>
                          <a:cs typeface="Adobe Caslon Pro"/>
                        </a:rPr>
                        <a:t>Mobileworks</a:t>
                      </a:r>
                      <a:r>
                        <a:rPr lang="en-US" sz="2400" baseline="0" dirty="0" smtClean="0">
                          <a:latin typeface="Adobe Caslon Pro"/>
                          <a:cs typeface="Adobe Caslon Pro"/>
                        </a:rPr>
                        <a:t>…</a:t>
                      </a:r>
                      <a:endParaRPr lang="en-US" sz="24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700941">
                <a:tc>
                  <a:txBody>
                    <a:bodyPr/>
                    <a:lstStyle/>
                    <a:p>
                      <a:r>
                        <a:rPr lang="en-US" sz="1800" b="1" dirty="0" smtClean="0">
                          <a:latin typeface="Adobe Caslon Pro"/>
                          <a:cs typeface="Adobe Caslon Pro"/>
                        </a:rPr>
                        <a:t>What/Who is being developed</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700941">
                <a:tc>
                  <a:txBody>
                    <a:bodyPr/>
                    <a:lstStyle/>
                    <a:p>
                      <a:r>
                        <a:rPr lang="en-US" sz="1800" b="1" dirty="0" smtClean="0">
                          <a:latin typeface="Adobe Caslon Pro"/>
                          <a:cs typeface="Adobe Caslon Pro"/>
                        </a:rPr>
                        <a:t>Proximate change</a:t>
                      </a:r>
                      <a:r>
                        <a:rPr lang="en-US" sz="1800" b="1" baseline="0" dirty="0" smtClean="0">
                          <a:latin typeface="Adobe Caslon Pro"/>
                          <a:cs typeface="Adobe Caslon Pro"/>
                        </a:rPr>
                        <a:t> (short-term) to be brought about</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The more distant outcome/development</a:t>
                      </a:r>
                      <a:r>
                        <a:rPr lang="en-US" sz="1800" b="1" baseline="0" dirty="0" smtClean="0">
                          <a:latin typeface="Adobe Caslon Pro"/>
                          <a:cs typeface="Adobe Caslon Pro"/>
                        </a:rPr>
                        <a:t> to accomplish</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tcPr>
                </a:tc>
              </a:tr>
              <a:tr h="1310454">
                <a:tc>
                  <a:txBody>
                    <a:bodyPr/>
                    <a:lstStyle/>
                    <a:p>
                      <a:r>
                        <a:rPr lang="en-US" sz="1800" b="1" dirty="0" smtClean="0">
                          <a:latin typeface="Adobe Caslon Pro"/>
                          <a:cs typeface="Adobe Caslon Pro"/>
                        </a:rPr>
                        <a:t>Mechanism for bringing about this</a:t>
                      </a:r>
                      <a:r>
                        <a:rPr lang="en-US" sz="1800" b="1" baseline="0" dirty="0" smtClean="0">
                          <a:latin typeface="Adobe Caslon Pro"/>
                          <a:cs typeface="Adobe Caslon Pro"/>
                        </a:rPr>
                        <a:t> change</a:t>
                      </a:r>
                      <a:endParaRPr lang="en-US" sz="1800" b="1" dirty="0">
                        <a:latin typeface="Adobe Caslon Pro"/>
                        <a:cs typeface="Adobe Caslon Pro"/>
                      </a:endParaRPr>
                    </a:p>
                  </a:txBody>
                  <a:tcPr marT="45714" marB="45714">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endParaRPr lang="en-US" sz="2000" dirty="0">
                        <a:latin typeface="Adobe Caslon Pro"/>
                        <a:cs typeface="Adobe Caslon Pro"/>
                      </a:endParaRPr>
                    </a:p>
                  </a:txBody>
                  <a:tcPr marT="45714" marB="45714">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5" name="Title 1"/>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Citizen Media</a:t>
            </a:r>
            <a:endParaRPr lang="en-US" dirty="0"/>
          </a:p>
        </p:txBody>
      </p:sp>
    </p:spTree>
    <p:extLst>
      <p:ext uri="{BB962C8B-B14F-4D97-AF65-F5344CB8AC3E}">
        <p14:creationId xmlns:p14="http://schemas.microsoft.com/office/powerpoint/2010/main" val="349610185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Questions</a:t>
            </a:r>
            <a:endParaRPr lang="en-US" dirty="0"/>
          </a:p>
        </p:txBody>
      </p:sp>
      <p:sp>
        <p:nvSpPr>
          <p:cNvPr id="3" name="Content Placeholder 2"/>
          <p:cNvSpPr>
            <a:spLocks noGrp="1"/>
          </p:cNvSpPr>
          <p:nvPr>
            <p:ph idx="1"/>
          </p:nvPr>
        </p:nvSpPr>
        <p:spPr>
          <a:xfrm>
            <a:off x="457200" y="1794544"/>
            <a:ext cx="8229600" cy="3886856"/>
          </a:xfrm>
        </p:spPr>
        <p:txBody>
          <a:bodyPr>
            <a:normAutofit/>
          </a:bodyPr>
          <a:lstStyle/>
          <a:p>
            <a:pPr>
              <a:lnSpc>
                <a:spcPct val="140000"/>
              </a:lnSpc>
            </a:pPr>
            <a:r>
              <a:rPr lang="en-US" sz="2400" dirty="0" smtClean="0">
                <a:solidFill>
                  <a:srgbClr val="A6A6A6"/>
                </a:solidFill>
                <a:latin typeface="Adobe Caslon Pro"/>
                <a:cs typeface="Adobe Caslon Pro"/>
              </a:rPr>
              <a:t>What’s the history of the idea that technology can help alleviate poverty, bring about development?</a:t>
            </a:r>
          </a:p>
          <a:p>
            <a:pPr>
              <a:lnSpc>
                <a:spcPct val="140000"/>
              </a:lnSpc>
            </a:pPr>
            <a:r>
              <a:rPr lang="en-US" sz="2400" dirty="0" smtClean="0">
                <a:solidFill>
                  <a:srgbClr val="A6A6A6"/>
                </a:solidFill>
                <a:latin typeface="Adobe Caslon Pro"/>
                <a:cs typeface="Adobe Caslon Pro"/>
              </a:rPr>
              <a:t>What models of development, definitions of technology, and metrics of poverty did such ideas give rise to?</a:t>
            </a:r>
          </a:p>
          <a:p>
            <a:pPr>
              <a:lnSpc>
                <a:spcPct val="140000"/>
              </a:lnSpc>
            </a:pPr>
            <a:r>
              <a:rPr lang="en-US" sz="2400" dirty="0" smtClean="0">
                <a:latin typeface="Adobe Caslon Pro"/>
                <a:cs typeface="Adobe Caslon Pro"/>
              </a:rPr>
              <a:t>How do “the poor” describe their lives and use these technologies?</a:t>
            </a:r>
            <a:endParaRPr lang="en-US" sz="2400" dirty="0">
              <a:latin typeface="Adobe Caslon Pro"/>
              <a:cs typeface="Adobe Caslon Pro"/>
            </a:endParaRPr>
          </a:p>
        </p:txBody>
      </p:sp>
    </p:spTree>
    <p:extLst>
      <p:ext uri="{BB962C8B-B14F-4D97-AF65-F5344CB8AC3E}">
        <p14:creationId xmlns:p14="http://schemas.microsoft.com/office/powerpoint/2010/main" val="34376896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8" y="2707128"/>
            <a:ext cx="8318462" cy="715962"/>
          </a:xfrm>
        </p:spPr>
        <p:txBody>
          <a:bodyPr>
            <a:normAutofit fontScale="90000"/>
          </a:bodyPr>
          <a:lstStyle/>
          <a:p>
            <a:pPr eaLnBrk="1" fontAlgn="auto" hangingPunct="1">
              <a:spcAft>
                <a:spcPts val="0"/>
              </a:spcAft>
              <a:defRPr/>
            </a:pPr>
            <a:r>
              <a:rPr lang="en-US" dirty="0" smtClean="0">
                <a:ea typeface="+mj-ea"/>
              </a:rPr>
              <a:t>Appropriation of Technology</a:t>
            </a:r>
            <a:endParaRPr lang="en-US" dirty="0">
              <a:ea typeface="+mj-ea"/>
            </a:endParaRPr>
          </a:p>
        </p:txBody>
      </p:sp>
    </p:spTree>
    <p:extLst>
      <p:ext uri="{BB962C8B-B14F-4D97-AF65-F5344CB8AC3E}">
        <p14:creationId xmlns:p14="http://schemas.microsoft.com/office/powerpoint/2010/main" val="20009545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38" y="655638"/>
            <a:ext cx="8318462" cy="715962"/>
          </a:xfrm>
        </p:spPr>
        <p:txBody>
          <a:bodyPr>
            <a:normAutofit fontScale="90000"/>
          </a:bodyPr>
          <a:lstStyle/>
          <a:p>
            <a:pPr eaLnBrk="1" fontAlgn="auto" hangingPunct="1">
              <a:spcAft>
                <a:spcPts val="0"/>
              </a:spcAft>
              <a:defRPr/>
            </a:pPr>
            <a:r>
              <a:rPr lang="en-US" dirty="0" smtClean="0">
                <a:ea typeface="+mj-ea"/>
              </a:rPr>
              <a:t>Mobile Use in </a:t>
            </a:r>
            <a:r>
              <a:rPr lang="en-US" dirty="0" smtClean="0">
                <a:ea typeface="+mj-ea"/>
              </a:rPr>
              <a:t>China</a:t>
            </a:r>
            <a:endParaRPr lang="en-US" dirty="0">
              <a:ea typeface="+mj-ea"/>
            </a:endParaRPr>
          </a:p>
        </p:txBody>
      </p:sp>
      <p:pic>
        <p:nvPicPr>
          <p:cNvPr id="3" name="Picture 2"/>
          <p:cNvPicPr>
            <a:picLocks noChangeAspect="1"/>
          </p:cNvPicPr>
          <p:nvPr/>
        </p:nvPicPr>
        <p:blipFill>
          <a:blip r:embed="rId3"/>
          <a:stretch>
            <a:fillRect/>
          </a:stretch>
        </p:blipFill>
        <p:spPr>
          <a:xfrm>
            <a:off x="787400" y="1843453"/>
            <a:ext cx="7823200" cy="3822700"/>
          </a:xfrm>
          <a:prstGeom prst="rect">
            <a:avLst/>
          </a:prstGeom>
        </p:spPr>
      </p:pic>
    </p:spTree>
    <p:extLst>
      <p:ext uri="{BB962C8B-B14F-4D97-AF65-F5344CB8AC3E}">
        <p14:creationId xmlns:p14="http://schemas.microsoft.com/office/powerpoint/2010/main" val="7172302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55688" y="1625600"/>
            <a:ext cx="3854823" cy="5039769"/>
          </a:xfrm>
          <a:prstGeom prst="rect">
            <a:avLst/>
          </a:prstGeom>
        </p:spPr>
      </p:pic>
      <p:sp>
        <p:nvSpPr>
          <p:cNvPr id="3" name="Title 2"/>
          <p:cNvSpPr>
            <a:spLocks noGrp="1"/>
          </p:cNvSpPr>
          <p:nvPr>
            <p:ph type="title"/>
          </p:nvPr>
        </p:nvSpPr>
        <p:spPr/>
        <p:txBody>
          <a:bodyPr/>
          <a:lstStyle/>
          <a:p>
            <a:r>
              <a:rPr lang="en-US" dirty="0" smtClean="0"/>
              <a:t>Mobile Use in India</a:t>
            </a:r>
            <a:endParaRPr lang="en-US" dirty="0"/>
          </a:p>
        </p:txBody>
      </p:sp>
    </p:spTree>
    <p:extLst>
      <p:ext uri="{BB962C8B-B14F-4D97-AF65-F5344CB8AC3E}">
        <p14:creationId xmlns:p14="http://schemas.microsoft.com/office/powerpoint/2010/main" val="25935773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15"/>
            <a:ext cx="8229600" cy="1143000"/>
          </a:xfrm>
        </p:spPr>
        <p:txBody>
          <a:bodyPr/>
          <a:lstStyle/>
          <a:p>
            <a:r>
              <a:rPr lang="en-US" dirty="0" smtClean="0"/>
              <a:t>Back to the beginning</a:t>
            </a:r>
            <a:endParaRPr lang="en-US" dirty="0"/>
          </a:p>
        </p:txBody>
      </p:sp>
    </p:spTree>
    <p:extLst>
      <p:ext uri="{BB962C8B-B14F-4D97-AF65-F5344CB8AC3E}">
        <p14:creationId xmlns:p14="http://schemas.microsoft.com/office/powerpoint/2010/main" val="15262096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attempt at these questions</a:t>
            </a:r>
            <a:r>
              <a:rPr lang="en-US" dirty="0" smtClean="0"/>
              <a:t>?</a:t>
            </a:r>
            <a:endParaRPr lang="en-US" dirty="0"/>
          </a:p>
        </p:txBody>
      </p:sp>
      <p:sp>
        <p:nvSpPr>
          <p:cNvPr id="3" name="Content Placeholder 2"/>
          <p:cNvSpPr>
            <a:spLocks noGrp="1"/>
          </p:cNvSpPr>
          <p:nvPr>
            <p:ph idx="1"/>
          </p:nvPr>
        </p:nvSpPr>
        <p:spPr>
          <a:xfrm>
            <a:off x="457200" y="1794544"/>
            <a:ext cx="8229600" cy="3886856"/>
          </a:xfrm>
        </p:spPr>
        <p:txBody>
          <a:bodyPr>
            <a:normAutofit fontScale="92500" lnSpcReduction="10000"/>
          </a:bodyPr>
          <a:lstStyle/>
          <a:p>
            <a:pPr>
              <a:lnSpc>
                <a:spcPct val="140000"/>
              </a:lnSpc>
            </a:pPr>
            <a:r>
              <a:rPr lang="en-US" sz="2400" dirty="0">
                <a:latin typeface="Adobe Caslon Pro"/>
                <a:cs typeface="Adobe Caslon Pro"/>
              </a:rPr>
              <a:t>What’s the history of the idea that technology can help alleviate poverty, bring about development</a:t>
            </a:r>
            <a:r>
              <a:rPr lang="en-US" sz="2400" dirty="0" smtClean="0">
                <a:latin typeface="Adobe Caslon Pro"/>
                <a:cs typeface="Adobe Caslon Pro"/>
              </a:rPr>
              <a:t>?</a:t>
            </a:r>
          </a:p>
          <a:p>
            <a:pPr lvl="1">
              <a:lnSpc>
                <a:spcPct val="140000"/>
              </a:lnSpc>
            </a:pPr>
            <a:r>
              <a:rPr lang="en-US" sz="2000" smtClean="0">
                <a:latin typeface="Adobe Caslon Pro"/>
                <a:cs typeface="Adobe Caslon Pro"/>
              </a:rPr>
              <a:t>Possibly in </a:t>
            </a:r>
            <a:r>
              <a:rPr lang="en-US" sz="2000" dirty="0" smtClean="0">
                <a:latin typeface="Adobe Caslon Pro"/>
                <a:cs typeface="Adobe Caslon Pro"/>
              </a:rPr>
              <a:t>Assignment 1</a:t>
            </a:r>
            <a:endParaRPr lang="en-US" sz="2000" dirty="0">
              <a:latin typeface="Adobe Caslon Pro"/>
              <a:cs typeface="Adobe Caslon Pro"/>
            </a:endParaRPr>
          </a:p>
          <a:p>
            <a:pPr>
              <a:lnSpc>
                <a:spcPct val="140000"/>
              </a:lnSpc>
            </a:pPr>
            <a:r>
              <a:rPr lang="en-US" sz="2400" dirty="0">
                <a:latin typeface="Adobe Caslon Pro"/>
                <a:cs typeface="Adobe Caslon Pro"/>
              </a:rPr>
              <a:t>What models of development, definitions of technology, and metrics of poverty did such ideas give rise to</a:t>
            </a:r>
            <a:r>
              <a:rPr lang="en-US" sz="2400" dirty="0" smtClean="0">
                <a:latin typeface="Adobe Caslon Pro"/>
                <a:cs typeface="Adobe Caslon Pro"/>
              </a:rPr>
              <a:t>?</a:t>
            </a:r>
          </a:p>
          <a:p>
            <a:pPr lvl="1">
              <a:lnSpc>
                <a:spcPct val="140000"/>
              </a:lnSpc>
            </a:pPr>
            <a:r>
              <a:rPr lang="en-US" sz="2000" dirty="0" smtClean="0">
                <a:latin typeface="Adobe Caslon Pro"/>
                <a:cs typeface="Adobe Caslon Pro"/>
              </a:rPr>
              <a:t>Green Revolution debate, Assignment 1</a:t>
            </a:r>
          </a:p>
          <a:p>
            <a:pPr>
              <a:lnSpc>
                <a:spcPct val="140000"/>
              </a:lnSpc>
            </a:pPr>
            <a:r>
              <a:rPr lang="en-US" sz="2400" dirty="0" smtClean="0">
                <a:latin typeface="Adobe Caslon Pro"/>
                <a:cs typeface="Adobe Caslon Pro"/>
              </a:rPr>
              <a:t>How do “the poor” describe their lives and use these technologies?</a:t>
            </a:r>
          </a:p>
          <a:p>
            <a:pPr lvl="1">
              <a:lnSpc>
                <a:spcPct val="140000"/>
              </a:lnSpc>
            </a:pPr>
            <a:r>
              <a:rPr lang="en-US" sz="2000" dirty="0" smtClean="0">
                <a:latin typeface="Adobe Caslon Pro"/>
                <a:cs typeface="Adobe Caslon Pro"/>
              </a:rPr>
              <a:t>Assignment 1 and 2</a:t>
            </a:r>
          </a:p>
          <a:p>
            <a:pPr lvl="1">
              <a:lnSpc>
                <a:spcPct val="140000"/>
              </a:lnSpc>
            </a:pPr>
            <a:endParaRPr lang="en-US" sz="2000" dirty="0">
              <a:latin typeface="Adobe Caslon Pro"/>
              <a:cs typeface="Adobe Caslon Pro"/>
            </a:endParaRPr>
          </a:p>
        </p:txBody>
      </p:sp>
    </p:spTree>
    <p:extLst>
      <p:ext uri="{BB962C8B-B14F-4D97-AF65-F5344CB8AC3E}">
        <p14:creationId xmlns:p14="http://schemas.microsoft.com/office/powerpoint/2010/main" val="366574759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20"/>
            <a:ext cx="8229600" cy="1035538"/>
          </a:xfrm>
        </p:spPr>
        <p:txBody>
          <a:bodyPr>
            <a:normAutofit/>
          </a:bodyPr>
          <a:lstStyle/>
          <a:p>
            <a:r>
              <a:rPr lang="en-US" dirty="0" smtClean="0"/>
              <a:t>Our Objectives?</a:t>
            </a:r>
            <a:endParaRPr lang="en-US" dirty="0"/>
          </a:p>
        </p:txBody>
      </p:sp>
    </p:spTree>
    <p:extLst>
      <p:ext uri="{BB962C8B-B14F-4D97-AF65-F5344CB8AC3E}">
        <p14:creationId xmlns:p14="http://schemas.microsoft.com/office/powerpoint/2010/main" val="10356373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018"/>
            <a:ext cx="8229600" cy="1143000"/>
          </a:xfrm>
        </p:spPr>
        <p:txBody>
          <a:bodyPr>
            <a:normAutofit/>
          </a:bodyPr>
          <a:lstStyle/>
          <a:p>
            <a:r>
              <a:rPr lang="en-US" dirty="0" smtClean="0"/>
              <a:t>Technology beyond Instrumentalism</a:t>
            </a:r>
            <a:endParaRPr lang="en-US" dirty="0"/>
          </a:p>
        </p:txBody>
      </p:sp>
      <p:sp>
        <p:nvSpPr>
          <p:cNvPr id="3" name="Content Placeholder 2"/>
          <p:cNvSpPr>
            <a:spLocks noGrp="1"/>
          </p:cNvSpPr>
          <p:nvPr>
            <p:ph idx="1"/>
          </p:nvPr>
        </p:nvSpPr>
        <p:spPr>
          <a:xfrm>
            <a:off x="457200" y="1532353"/>
            <a:ext cx="8229600" cy="3391339"/>
          </a:xfrm>
        </p:spPr>
        <p:txBody>
          <a:bodyPr>
            <a:normAutofit/>
          </a:bodyPr>
          <a:lstStyle/>
          <a:p>
            <a:pPr marL="0" indent="0">
              <a:lnSpc>
                <a:spcPct val="140000"/>
              </a:lnSpc>
              <a:buNone/>
            </a:pPr>
            <a:r>
              <a:rPr lang="en-US" i="1" dirty="0" smtClean="0">
                <a:latin typeface="Adobe Caslon Pro"/>
                <a:cs typeface="Adobe Caslon Pro"/>
              </a:rPr>
              <a:t>Technology </a:t>
            </a:r>
          </a:p>
          <a:p>
            <a:pPr>
              <a:lnSpc>
                <a:spcPct val="140000"/>
              </a:lnSpc>
            </a:pPr>
            <a:r>
              <a:rPr lang="en-US" sz="2400" dirty="0" smtClean="0">
                <a:latin typeface="Adobe Caslon Pro"/>
                <a:cs typeface="Adobe Caslon Pro"/>
              </a:rPr>
              <a:t>as </a:t>
            </a:r>
            <a:r>
              <a:rPr lang="en-US" sz="2400" dirty="0">
                <a:latin typeface="Adobe Caslon Pro"/>
                <a:cs typeface="Adobe Caslon Pro"/>
              </a:rPr>
              <a:t>shaped by the social, political, </a:t>
            </a:r>
            <a:r>
              <a:rPr lang="en-US" sz="2400" dirty="0" smtClean="0">
                <a:latin typeface="Adobe Caslon Pro"/>
                <a:cs typeface="Adobe Caslon Pro"/>
              </a:rPr>
              <a:t>and economic</a:t>
            </a:r>
            <a:endParaRPr lang="en-US" sz="2400" dirty="0">
              <a:latin typeface="Adobe Caslon Pro"/>
              <a:cs typeface="Adobe Caslon Pro"/>
            </a:endParaRPr>
          </a:p>
          <a:p>
            <a:pPr>
              <a:lnSpc>
                <a:spcPct val="140000"/>
              </a:lnSpc>
            </a:pPr>
            <a:r>
              <a:rPr lang="en-US" sz="2400" dirty="0" smtClean="0">
                <a:latin typeface="Adobe Caslon Pro"/>
                <a:cs typeface="Adobe Caslon Pro"/>
              </a:rPr>
              <a:t>as </a:t>
            </a:r>
            <a:r>
              <a:rPr lang="en-US" sz="2400" dirty="0">
                <a:latin typeface="Adobe Caslon Pro"/>
                <a:cs typeface="Adobe Caslon Pro"/>
              </a:rPr>
              <a:t>a powerful ideological concept (as ‘hazardous’)</a:t>
            </a:r>
          </a:p>
          <a:p>
            <a:pPr>
              <a:lnSpc>
                <a:spcPct val="140000"/>
              </a:lnSpc>
            </a:pPr>
            <a:r>
              <a:rPr lang="en-US" sz="2400" dirty="0">
                <a:latin typeface="Adobe Caslon Pro"/>
                <a:cs typeface="Adobe Caslon Pro"/>
              </a:rPr>
              <a:t>a</a:t>
            </a:r>
            <a:r>
              <a:rPr lang="en-US" sz="2400" dirty="0" smtClean="0">
                <a:latin typeface="Adobe Caslon Pro"/>
                <a:cs typeface="Adobe Caslon Pro"/>
              </a:rPr>
              <a:t>s meaning something </a:t>
            </a:r>
            <a:r>
              <a:rPr lang="en-US" sz="2400" i="1" dirty="0">
                <a:latin typeface="Adobe Caslon Pro"/>
                <a:cs typeface="Adobe Caslon Pro"/>
              </a:rPr>
              <a:t>more </a:t>
            </a:r>
            <a:r>
              <a:rPr lang="en-US" sz="2400" dirty="0">
                <a:latin typeface="Adobe Caslon Pro"/>
                <a:cs typeface="Adobe Caslon Pro"/>
              </a:rPr>
              <a:t>to poor populations than a ‘solution’ to </a:t>
            </a:r>
            <a:r>
              <a:rPr lang="en-US" sz="2400" dirty="0" smtClean="0">
                <a:latin typeface="Adobe Caslon Pro"/>
                <a:cs typeface="Adobe Caslon Pro"/>
              </a:rPr>
              <a:t>their ‘poverty’</a:t>
            </a:r>
            <a:endParaRPr lang="en-US" sz="2400" dirty="0">
              <a:latin typeface="Adobe Caslon Pro"/>
              <a:cs typeface="Adobe Caslon Pro"/>
            </a:endParaRPr>
          </a:p>
        </p:txBody>
      </p:sp>
    </p:spTree>
    <p:extLst>
      <p:ext uri="{BB962C8B-B14F-4D97-AF65-F5344CB8AC3E}">
        <p14:creationId xmlns:p14="http://schemas.microsoft.com/office/powerpoint/2010/main" val="30314822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9094"/>
            <a:ext cx="8229600" cy="1143000"/>
          </a:xfrm>
        </p:spPr>
        <p:txBody>
          <a:bodyPr/>
          <a:lstStyle/>
          <a:p>
            <a:r>
              <a:rPr lang="en-US" dirty="0" smtClean="0"/>
              <a:t>Poverty beyond Metrics</a:t>
            </a:r>
            <a:endParaRPr lang="en-US" dirty="0"/>
          </a:p>
        </p:txBody>
      </p:sp>
      <p:sp>
        <p:nvSpPr>
          <p:cNvPr id="3" name="Content Placeholder 2"/>
          <p:cNvSpPr>
            <a:spLocks noGrp="1"/>
          </p:cNvSpPr>
          <p:nvPr>
            <p:ph idx="1"/>
          </p:nvPr>
        </p:nvSpPr>
        <p:spPr>
          <a:xfrm>
            <a:off x="457200" y="1408936"/>
            <a:ext cx="8526104" cy="3377988"/>
          </a:xfrm>
        </p:spPr>
        <p:txBody>
          <a:bodyPr>
            <a:normAutofit/>
          </a:bodyPr>
          <a:lstStyle/>
          <a:p>
            <a:pPr marL="0" indent="0">
              <a:lnSpc>
                <a:spcPct val="140000"/>
              </a:lnSpc>
              <a:buNone/>
            </a:pPr>
            <a:r>
              <a:rPr lang="en-US" i="1" dirty="0" smtClean="0">
                <a:latin typeface="Adobe Caslon Pro"/>
                <a:cs typeface="Adobe Caslon Pro"/>
              </a:rPr>
              <a:t>Poverty</a:t>
            </a:r>
          </a:p>
          <a:p>
            <a:pPr>
              <a:lnSpc>
                <a:spcPct val="140000"/>
              </a:lnSpc>
            </a:pPr>
            <a:r>
              <a:rPr lang="en-US" sz="2400" dirty="0">
                <a:latin typeface="Adobe Caslon Pro"/>
                <a:cs typeface="Adobe Caslon Pro"/>
              </a:rPr>
              <a:t>a</a:t>
            </a:r>
            <a:r>
              <a:rPr lang="en-US" sz="2400" dirty="0" smtClean="0">
                <a:latin typeface="Adobe Caslon Pro"/>
                <a:cs typeface="Adobe Caslon Pro"/>
              </a:rPr>
              <a:t>s having no universal, uncontested definition or metrics</a:t>
            </a:r>
          </a:p>
          <a:p>
            <a:pPr>
              <a:lnSpc>
                <a:spcPct val="140000"/>
              </a:lnSpc>
            </a:pPr>
            <a:r>
              <a:rPr lang="en-US" sz="2400" dirty="0">
                <a:latin typeface="Adobe Caslon Pro"/>
                <a:cs typeface="Adobe Caslon Pro"/>
              </a:rPr>
              <a:t>a</a:t>
            </a:r>
            <a:r>
              <a:rPr lang="en-US" sz="2400" dirty="0" smtClean="0">
                <a:latin typeface="Adobe Caslon Pro"/>
                <a:cs typeface="Adobe Caslon Pro"/>
              </a:rPr>
              <a:t>s relational, rather than about an absolute lack of assets</a:t>
            </a:r>
          </a:p>
          <a:p>
            <a:pPr>
              <a:lnSpc>
                <a:spcPct val="140000"/>
              </a:lnSpc>
            </a:pPr>
            <a:r>
              <a:rPr lang="en-US" sz="2400" dirty="0">
                <a:latin typeface="Adobe Caslon Pro"/>
                <a:cs typeface="Adobe Caslon Pro"/>
              </a:rPr>
              <a:t>n</a:t>
            </a:r>
            <a:r>
              <a:rPr lang="en-US" sz="2400" dirty="0" smtClean="0">
                <a:latin typeface="Adobe Caslon Pro"/>
                <a:cs typeface="Adobe Caslon Pro"/>
              </a:rPr>
              <a:t>ot just as described by institutional perspectives and metrics</a:t>
            </a:r>
          </a:p>
          <a:p>
            <a:pPr>
              <a:lnSpc>
                <a:spcPct val="140000"/>
              </a:lnSpc>
            </a:pPr>
            <a:r>
              <a:rPr lang="en-US" sz="2400" dirty="0" smtClean="0">
                <a:latin typeface="Adobe Caslon Pro"/>
                <a:cs typeface="Adobe Caslon Pro"/>
              </a:rPr>
              <a:t>BUT also as described by the diverse people who experience it</a:t>
            </a:r>
            <a:endParaRPr lang="en-US" sz="2400" dirty="0">
              <a:latin typeface="Adobe Caslon Pro"/>
              <a:cs typeface="Adobe Caslon Pro"/>
            </a:endParaRPr>
          </a:p>
        </p:txBody>
      </p:sp>
    </p:spTree>
    <p:extLst>
      <p:ext uri="{BB962C8B-B14F-4D97-AF65-F5344CB8AC3E}">
        <p14:creationId xmlns:p14="http://schemas.microsoft.com/office/powerpoint/2010/main" val="2208180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04" y="2697401"/>
            <a:ext cx="8229600" cy="1143000"/>
          </a:xfrm>
        </p:spPr>
        <p:txBody>
          <a:bodyPr>
            <a:normAutofit fontScale="90000"/>
          </a:bodyPr>
          <a:lstStyle/>
          <a:p>
            <a:r>
              <a:rPr lang="en-US" dirty="0" smtClean="0"/>
              <a:t>Access beyond </a:t>
            </a:r>
            <a:r>
              <a:rPr lang="en-US" dirty="0" err="1" smtClean="0"/>
              <a:t>Developmentalism</a:t>
            </a:r>
            <a:r>
              <a:rPr lang="en-US" dirty="0" smtClean="0"/>
              <a:t/>
            </a:r>
            <a:br>
              <a:rPr lang="en-US" dirty="0" smtClean="0"/>
            </a:br>
            <a:r>
              <a:rPr lang="en-US" dirty="0" smtClean="0"/>
              <a:t>Needs beyond the Material</a:t>
            </a:r>
            <a:endParaRPr lang="en-US" dirty="0"/>
          </a:p>
        </p:txBody>
      </p:sp>
      <p:sp>
        <p:nvSpPr>
          <p:cNvPr id="4" name="Title 1"/>
          <p:cNvSpPr txBox="1">
            <a:spLocks/>
          </p:cNvSpPr>
          <p:nvPr/>
        </p:nvSpPr>
        <p:spPr>
          <a:xfrm>
            <a:off x="613027" y="46610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kern="1200">
                <a:solidFill>
                  <a:srgbClr val="E47200"/>
                </a:solidFill>
                <a:latin typeface="Helvetica Neue Bold Condensed"/>
                <a:ea typeface="+mj-ea"/>
                <a:cs typeface="Helvetica Neue Bold Condensed"/>
              </a:defRPr>
            </a:lvl1pPr>
          </a:lstStyle>
          <a:p>
            <a:r>
              <a:rPr lang="en-US" dirty="0" smtClean="0"/>
              <a:t>Worth Adding to the List? </a:t>
            </a:r>
            <a:endParaRPr lang="en-US" dirty="0"/>
          </a:p>
        </p:txBody>
      </p:sp>
    </p:spTree>
    <p:extLst>
      <p:ext uri="{BB962C8B-B14F-4D97-AF65-F5344CB8AC3E}">
        <p14:creationId xmlns:p14="http://schemas.microsoft.com/office/powerpoint/2010/main" val="1320290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20"/>
            <a:ext cx="8229600" cy="1035538"/>
          </a:xfrm>
        </p:spPr>
        <p:txBody>
          <a:bodyPr>
            <a:normAutofit/>
          </a:bodyPr>
          <a:lstStyle/>
          <a:p>
            <a:r>
              <a:rPr lang="en-US" dirty="0" smtClean="0"/>
              <a:t>Did we succeed?</a:t>
            </a:r>
            <a:endParaRPr lang="en-US" dirty="0"/>
          </a:p>
        </p:txBody>
      </p:sp>
    </p:spTree>
    <p:extLst>
      <p:ext uri="{BB962C8B-B14F-4D97-AF65-F5344CB8AC3E}">
        <p14:creationId xmlns:p14="http://schemas.microsoft.com/office/powerpoint/2010/main" val="56526795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520"/>
            <a:ext cx="8229600" cy="1035538"/>
          </a:xfrm>
        </p:spPr>
        <p:txBody>
          <a:bodyPr>
            <a:normAutofit/>
          </a:bodyPr>
          <a:lstStyle/>
          <a:p>
            <a:r>
              <a:rPr lang="en-US" dirty="0" smtClean="0"/>
              <a:t>Thank you!</a:t>
            </a:r>
            <a:endParaRPr lang="en-US" dirty="0"/>
          </a:p>
        </p:txBody>
      </p:sp>
    </p:spTree>
    <p:extLst>
      <p:ext uri="{BB962C8B-B14F-4D97-AF65-F5344CB8AC3E}">
        <p14:creationId xmlns:p14="http://schemas.microsoft.com/office/powerpoint/2010/main" val="3123700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Key Questions</a:t>
            </a:r>
          </a:p>
        </p:txBody>
      </p:sp>
      <p:sp>
        <p:nvSpPr>
          <p:cNvPr id="3" name="Content Placeholder 2"/>
          <p:cNvSpPr>
            <a:spLocks noGrp="1"/>
          </p:cNvSpPr>
          <p:nvPr>
            <p:ph idx="1"/>
          </p:nvPr>
        </p:nvSpPr>
        <p:spPr>
          <a:xfrm>
            <a:off x="457200" y="1794544"/>
            <a:ext cx="8229600" cy="3886856"/>
          </a:xfrm>
        </p:spPr>
        <p:txBody>
          <a:bodyPr>
            <a:normAutofit/>
          </a:bodyPr>
          <a:lstStyle/>
          <a:p>
            <a:pPr>
              <a:lnSpc>
                <a:spcPct val="140000"/>
              </a:lnSpc>
            </a:pPr>
            <a:r>
              <a:rPr lang="en-US" sz="2400" dirty="0" smtClean="0">
                <a:latin typeface="Adobe Caslon Pro"/>
                <a:cs typeface="Adobe Caslon Pro"/>
              </a:rPr>
              <a:t>What’s the history of the idea that technology can help alleviate poverty, bring about development?</a:t>
            </a:r>
          </a:p>
          <a:p>
            <a:pPr>
              <a:lnSpc>
                <a:spcPct val="140000"/>
              </a:lnSpc>
            </a:pPr>
            <a:r>
              <a:rPr lang="en-US" sz="2400" dirty="0" smtClean="0">
                <a:solidFill>
                  <a:schemeClr val="bg1">
                    <a:lumMod val="65000"/>
                  </a:schemeClr>
                </a:solidFill>
                <a:latin typeface="Adobe Caslon Pro"/>
                <a:cs typeface="Adobe Caslon Pro"/>
              </a:rPr>
              <a:t>What models of development, definitions of technology, and metrics of poverty did such ideas give rise to?</a:t>
            </a:r>
          </a:p>
          <a:p>
            <a:pPr>
              <a:lnSpc>
                <a:spcPct val="140000"/>
              </a:lnSpc>
            </a:pPr>
            <a:r>
              <a:rPr lang="en-US" sz="2400" dirty="0" smtClean="0">
                <a:solidFill>
                  <a:schemeClr val="bg1">
                    <a:lumMod val="65000"/>
                  </a:schemeClr>
                </a:solidFill>
                <a:latin typeface="Adobe Caslon Pro"/>
                <a:cs typeface="Adobe Caslon Pro"/>
              </a:rPr>
              <a:t>How do “the poor” describe their lives and use these technologies?</a:t>
            </a:r>
            <a:endParaRPr lang="en-US" sz="2400" dirty="0">
              <a:solidFill>
                <a:schemeClr val="bg1">
                  <a:lumMod val="65000"/>
                </a:schemeClr>
              </a:solidFill>
              <a:latin typeface="Adobe Caslon Pro"/>
              <a:cs typeface="Adobe Caslon Pro"/>
            </a:endParaRPr>
          </a:p>
        </p:txBody>
      </p:sp>
    </p:spTree>
    <p:extLst>
      <p:ext uri="{BB962C8B-B14F-4D97-AF65-F5344CB8AC3E}">
        <p14:creationId xmlns:p14="http://schemas.microsoft.com/office/powerpoint/2010/main" val="34376896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 Idea</a:t>
            </a:r>
            <a:endParaRPr lang="en-US" dirty="0"/>
          </a:p>
        </p:txBody>
      </p:sp>
      <p:pic>
        <p:nvPicPr>
          <p:cNvPr id="5" name="Picture 4" descr="Tru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194" y="2895079"/>
            <a:ext cx="1367585" cy="1641102"/>
          </a:xfrm>
          <a:prstGeom prst="rect">
            <a:avLst/>
          </a:prstGeom>
        </p:spPr>
      </p:pic>
      <p:pic>
        <p:nvPicPr>
          <p:cNvPr id="6" name="Picture 5" descr="Fried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174" y="2895080"/>
            <a:ext cx="1296999" cy="1641102"/>
          </a:xfrm>
          <a:prstGeom prst="rect">
            <a:avLst/>
          </a:prstGeom>
        </p:spPr>
      </p:pic>
      <p:cxnSp>
        <p:nvCxnSpPr>
          <p:cNvPr id="14" name="Straight Connector 13"/>
          <p:cNvCxnSpPr/>
          <p:nvPr/>
        </p:nvCxnSpPr>
        <p:spPr>
          <a:xfrm>
            <a:off x="457200" y="4711163"/>
            <a:ext cx="8229600" cy="0"/>
          </a:xfrm>
          <a:prstGeom prst="line">
            <a:avLst/>
          </a:prstGeom>
          <a:ln w="76200">
            <a:solidFill>
              <a:srgbClr val="800000"/>
            </a:solidFill>
            <a:headEnd type="stealth" w="lg"/>
            <a:tailEnd type="stealth" w="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746477" y="4817225"/>
            <a:ext cx="652643" cy="369332"/>
          </a:xfrm>
          <a:prstGeom prst="rect">
            <a:avLst/>
          </a:prstGeom>
          <a:noFill/>
        </p:spPr>
        <p:txBody>
          <a:bodyPr wrap="none" rtlCol="0">
            <a:spAutoFit/>
          </a:bodyPr>
          <a:lstStyle/>
          <a:p>
            <a:r>
              <a:rPr lang="en-US" dirty="0" smtClean="0"/>
              <a:t>1949</a:t>
            </a:r>
            <a:endParaRPr lang="en-US" dirty="0"/>
          </a:p>
        </p:txBody>
      </p:sp>
      <p:sp>
        <p:nvSpPr>
          <p:cNvPr id="22" name="TextBox 21"/>
          <p:cNvSpPr txBox="1"/>
          <p:nvPr/>
        </p:nvSpPr>
        <p:spPr>
          <a:xfrm>
            <a:off x="6094225" y="4820718"/>
            <a:ext cx="652643" cy="369332"/>
          </a:xfrm>
          <a:prstGeom prst="rect">
            <a:avLst/>
          </a:prstGeom>
          <a:noFill/>
        </p:spPr>
        <p:txBody>
          <a:bodyPr wrap="none" rtlCol="0">
            <a:spAutoFit/>
          </a:bodyPr>
          <a:lstStyle/>
          <a:p>
            <a:r>
              <a:rPr lang="en-US" dirty="0" smtClean="0"/>
              <a:t>2005</a:t>
            </a:r>
            <a:endParaRPr lang="en-US" dirty="0"/>
          </a:p>
        </p:txBody>
      </p:sp>
      <p:sp>
        <p:nvSpPr>
          <p:cNvPr id="23" name="TextBox 22"/>
          <p:cNvSpPr txBox="1"/>
          <p:nvPr/>
        </p:nvSpPr>
        <p:spPr>
          <a:xfrm>
            <a:off x="1002650" y="3410401"/>
            <a:ext cx="338554" cy="584776"/>
          </a:xfrm>
          <a:prstGeom prst="rect">
            <a:avLst/>
          </a:prstGeom>
          <a:noFill/>
        </p:spPr>
        <p:txBody>
          <a:bodyPr wrap="none" rtlCol="0">
            <a:spAutoFit/>
          </a:bodyPr>
          <a:lstStyle/>
          <a:p>
            <a:r>
              <a:rPr lang="en-US" sz="3200" b="1" dirty="0" smtClean="0">
                <a:latin typeface="Adobe Caslon Pro"/>
                <a:cs typeface="Adobe Caslon Pro"/>
              </a:rPr>
              <a:t>?</a:t>
            </a:r>
            <a:endParaRPr lang="en-US" sz="3200" b="1" dirty="0">
              <a:latin typeface="Adobe Caslon Pro"/>
              <a:cs typeface="Adobe Caslon Pro"/>
            </a:endParaRPr>
          </a:p>
        </p:txBody>
      </p:sp>
      <p:cxnSp>
        <p:nvCxnSpPr>
          <p:cNvPr id="27" name="Straight Connector 26"/>
          <p:cNvCxnSpPr/>
          <p:nvPr/>
        </p:nvCxnSpPr>
        <p:spPr>
          <a:xfrm>
            <a:off x="2978895" y="4711163"/>
            <a:ext cx="5464829" cy="0"/>
          </a:xfrm>
          <a:prstGeom prst="line">
            <a:avLst/>
          </a:prstGeom>
          <a:ln w="127000">
            <a:solidFill>
              <a:srgbClr val="FFFF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69893" y="3410401"/>
            <a:ext cx="338554" cy="584776"/>
          </a:xfrm>
          <a:prstGeom prst="rect">
            <a:avLst/>
          </a:prstGeom>
          <a:noFill/>
        </p:spPr>
        <p:txBody>
          <a:bodyPr wrap="none" rtlCol="0">
            <a:spAutoFit/>
          </a:bodyPr>
          <a:lstStyle/>
          <a:p>
            <a:r>
              <a:rPr lang="en-US" sz="3200" b="1" dirty="0" smtClean="0">
                <a:latin typeface="Adobe Caslon Pro"/>
                <a:cs typeface="Adobe Caslon Pro"/>
              </a:rPr>
              <a:t>?</a:t>
            </a:r>
            <a:endParaRPr lang="en-US" sz="3200" b="1" dirty="0">
              <a:latin typeface="Adobe Caslon Pro"/>
              <a:cs typeface="Adobe Caslon Pro"/>
            </a:endParaRPr>
          </a:p>
        </p:txBody>
      </p:sp>
    </p:spTree>
    <p:extLst>
      <p:ext uri="{BB962C8B-B14F-4D97-AF65-F5344CB8AC3E}">
        <p14:creationId xmlns:p14="http://schemas.microsoft.com/office/powerpoint/2010/main" val="629036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actionButtonForwardNext">
            <a:avLst/>
          </a:prstGeom>
        </p:spPr>
        <p:txBody>
          <a:bodyPr>
            <a:normAutofit fontScale="90000"/>
          </a:bodyPr>
          <a:lstStyle/>
          <a:p>
            <a:r>
              <a:rPr lang="en-US" b="1" dirty="0" smtClean="0"/>
              <a:t>Technology and Development in 1949</a:t>
            </a:r>
            <a:endParaRPr lang="en-US" dirty="0"/>
          </a:p>
        </p:txBody>
      </p:sp>
      <p:sp>
        <p:nvSpPr>
          <p:cNvPr id="3" name="Content Placeholder 2"/>
          <p:cNvSpPr>
            <a:spLocks noGrp="1"/>
          </p:cNvSpPr>
          <p:nvPr>
            <p:ph idx="1"/>
          </p:nvPr>
        </p:nvSpPr>
        <p:spPr>
          <a:xfrm>
            <a:off x="513404" y="1988349"/>
            <a:ext cx="8416360" cy="3612012"/>
          </a:xfrm>
          <a:prstGeom prst="actionButtonSound">
            <a:avLst/>
          </a:prstGeom>
          <a:solidFill>
            <a:schemeClr val="bg1">
              <a:alpha val="38000"/>
            </a:schemeClr>
          </a:solidFill>
        </p:spPr>
        <p:txBody>
          <a:bodyPr>
            <a:noAutofit/>
          </a:bodyPr>
          <a:lstStyle/>
          <a:p>
            <a:pPr marL="0" indent="0">
              <a:buNone/>
            </a:pPr>
            <a:r>
              <a:rPr lang="en-US" sz="2000" dirty="0" smtClean="0">
                <a:latin typeface="Adobe Caslon Pro"/>
                <a:cs typeface="Adobe Caslon Pro"/>
              </a:rPr>
              <a:t>“The material resources which we can afford to use for assistance of other peoples are limited. But our imponderable resources </a:t>
            </a:r>
            <a:r>
              <a:rPr lang="en-US" sz="2000" b="1" dirty="0">
                <a:solidFill>
                  <a:srgbClr val="FF0000"/>
                </a:solidFill>
                <a:latin typeface="Adobe Caslon Pro"/>
                <a:cs typeface="Adobe Caslon Pro"/>
              </a:rPr>
              <a:t>in technical knowledge </a:t>
            </a:r>
            <a:r>
              <a:rPr lang="en-US" sz="2000" dirty="0" smtClean="0">
                <a:latin typeface="Adobe Caslon Pro"/>
                <a:cs typeface="Adobe Caslon Pro"/>
              </a:rPr>
              <a:t>are constantly growing and are </a:t>
            </a:r>
            <a:r>
              <a:rPr lang="en-US" sz="2000" b="1" dirty="0" smtClean="0">
                <a:solidFill>
                  <a:srgbClr val="FF0000"/>
                </a:solidFill>
                <a:latin typeface="Adobe Caslon Pro"/>
                <a:cs typeface="Adobe Caslon Pro"/>
              </a:rPr>
              <a:t>inexhaustible</a:t>
            </a:r>
            <a:r>
              <a:rPr lang="en-US" sz="2000" dirty="0" smtClean="0">
                <a:latin typeface="Adobe Caslon Pro"/>
                <a:cs typeface="Adobe Caslon Pro"/>
              </a:rPr>
              <a:t>. I believe that we should make available to peace-loving peoples </a:t>
            </a:r>
            <a:r>
              <a:rPr lang="en-US" sz="2000" dirty="0">
                <a:latin typeface="Adobe Caslon Pro"/>
                <a:cs typeface="Adobe Caslon Pro"/>
              </a:rPr>
              <a:t>the benefits of </a:t>
            </a:r>
            <a:r>
              <a:rPr lang="en-US" sz="2000" b="1" dirty="0">
                <a:solidFill>
                  <a:srgbClr val="FF0000"/>
                </a:solidFill>
                <a:latin typeface="Adobe Caslon Pro"/>
                <a:cs typeface="Adobe Caslon Pro"/>
              </a:rPr>
              <a:t>our store of technical knowledge</a:t>
            </a:r>
            <a:r>
              <a:rPr lang="en-US" sz="2000" b="1" dirty="0" smtClean="0">
                <a:latin typeface="Adobe Caslon Pro"/>
                <a:cs typeface="Adobe Caslon Pro"/>
              </a:rPr>
              <a:t> </a:t>
            </a:r>
            <a:r>
              <a:rPr lang="en-US" sz="2000" dirty="0" smtClean="0">
                <a:latin typeface="Adobe Caslon Pro"/>
                <a:cs typeface="Adobe Caslon Pro"/>
              </a:rPr>
              <a:t>in order to </a:t>
            </a:r>
            <a:r>
              <a:rPr lang="en-US" sz="2000" b="1" dirty="0">
                <a:solidFill>
                  <a:srgbClr val="FF0000"/>
                </a:solidFill>
                <a:latin typeface="Adobe Caslon Pro"/>
                <a:cs typeface="Adobe Caslon Pro"/>
              </a:rPr>
              <a:t>help them realize their aspirations for a better life. </a:t>
            </a:r>
            <a:r>
              <a:rPr lang="en-US" sz="2000" dirty="0" smtClean="0">
                <a:latin typeface="Adobe Caslon Pro"/>
                <a:cs typeface="Adobe Caslon Pro"/>
              </a:rPr>
              <a:t>And, in cooperation with other nations, we should foster capital investment in areas needing development.”</a:t>
            </a:r>
          </a:p>
          <a:p>
            <a:pPr marL="0" indent="0">
              <a:buNone/>
            </a:pPr>
            <a:endParaRPr lang="en-US" sz="2000" dirty="0">
              <a:latin typeface="Adobe Caslon Pro"/>
              <a:cs typeface="Adobe Caslon Pro"/>
            </a:endParaRPr>
          </a:p>
          <a:p>
            <a:pPr marL="0" indent="0">
              <a:buNone/>
            </a:pPr>
            <a:r>
              <a:rPr lang="en-US" sz="2000" dirty="0" smtClean="0">
                <a:latin typeface="Adobe Caslon Pro"/>
                <a:cs typeface="Adobe Caslon Pro"/>
              </a:rPr>
              <a:t>“Greater </a:t>
            </a:r>
            <a:r>
              <a:rPr lang="en-US" sz="2000" b="1" dirty="0">
                <a:solidFill>
                  <a:srgbClr val="FF0000"/>
                </a:solidFill>
                <a:latin typeface="Adobe Caslon Pro"/>
                <a:cs typeface="Adobe Caslon Pro"/>
              </a:rPr>
              <a:t>production</a:t>
            </a:r>
            <a:r>
              <a:rPr lang="en-US" sz="2000" dirty="0" smtClean="0">
                <a:latin typeface="Adobe Caslon Pro"/>
                <a:cs typeface="Adobe Caslon Pro"/>
              </a:rPr>
              <a:t> is the key to </a:t>
            </a:r>
            <a:r>
              <a:rPr lang="en-US" sz="2000" b="1" dirty="0">
                <a:solidFill>
                  <a:srgbClr val="FF0000"/>
                </a:solidFill>
                <a:latin typeface="Adobe Caslon Pro"/>
                <a:cs typeface="Adobe Caslon Pro"/>
              </a:rPr>
              <a:t>prosperity</a:t>
            </a:r>
            <a:r>
              <a:rPr lang="en-US" sz="2000" dirty="0" smtClean="0">
                <a:latin typeface="Adobe Caslon Pro"/>
                <a:cs typeface="Adobe Caslon Pro"/>
              </a:rPr>
              <a:t> and </a:t>
            </a:r>
            <a:r>
              <a:rPr lang="en-US" sz="2000" b="1" dirty="0">
                <a:solidFill>
                  <a:srgbClr val="FF0000"/>
                </a:solidFill>
                <a:latin typeface="Adobe Caslon Pro"/>
                <a:cs typeface="Adobe Caslon Pro"/>
              </a:rPr>
              <a:t>peace</a:t>
            </a:r>
            <a:r>
              <a:rPr lang="en-US" sz="2000" dirty="0" smtClean="0">
                <a:latin typeface="Adobe Caslon Pro"/>
                <a:cs typeface="Adobe Caslon Pro"/>
              </a:rPr>
              <a:t>. And the </a:t>
            </a:r>
            <a:r>
              <a:rPr lang="en-US" sz="2000" dirty="0">
                <a:latin typeface="Adobe Caslon Pro"/>
                <a:cs typeface="Adobe Caslon Pro"/>
              </a:rPr>
              <a:t>key to </a:t>
            </a:r>
            <a:r>
              <a:rPr lang="en-US" sz="2000" b="1" dirty="0">
                <a:solidFill>
                  <a:srgbClr val="FF0000"/>
                </a:solidFill>
                <a:latin typeface="Adobe Caslon Pro"/>
                <a:cs typeface="Adobe Caslon Pro"/>
              </a:rPr>
              <a:t>greater production </a:t>
            </a:r>
            <a:r>
              <a:rPr lang="en-US" sz="2000" dirty="0" smtClean="0">
                <a:latin typeface="Adobe Caslon Pro"/>
                <a:cs typeface="Adobe Caslon Pro"/>
              </a:rPr>
              <a:t>is a wider and more vigorous </a:t>
            </a:r>
            <a:r>
              <a:rPr lang="en-US" sz="2000" b="1" dirty="0">
                <a:solidFill>
                  <a:srgbClr val="FF0000"/>
                </a:solidFill>
                <a:latin typeface="Adobe Caslon Pro"/>
                <a:cs typeface="Adobe Caslon Pro"/>
              </a:rPr>
              <a:t>application of modern scientific and technical knowledge.</a:t>
            </a:r>
            <a:r>
              <a:rPr lang="en-US" sz="2000" dirty="0" smtClean="0">
                <a:latin typeface="Adobe Caslon Pro"/>
                <a:cs typeface="Adobe Caslon Pro"/>
              </a:rPr>
              <a:t>”</a:t>
            </a:r>
          </a:p>
          <a:p>
            <a:pPr marL="0" indent="0">
              <a:buNone/>
            </a:pPr>
            <a:endParaRPr lang="en-US" sz="2000" dirty="0" smtClean="0">
              <a:latin typeface="Adobe Caslon Pro"/>
              <a:cs typeface="Adobe Caslon Pro"/>
            </a:endParaRPr>
          </a:p>
          <a:p>
            <a:pPr marL="0" indent="0" algn="r">
              <a:buNone/>
            </a:pPr>
            <a:r>
              <a:rPr lang="en-US" sz="1600" dirty="0" smtClean="0">
                <a:latin typeface="Adobe Caslon Pro"/>
                <a:cs typeface="Adobe Caslon Pro"/>
              </a:rPr>
              <a:t>Text available: http://</a:t>
            </a:r>
            <a:r>
              <a:rPr lang="en-US" sz="1600" dirty="0" err="1" smtClean="0">
                <a:latin typeface="Adobe Caslon Pro"/>
                <a:cs typeface="Adobe Caslon Pro"/>
              </a:rPr>
              <a:t>www.trumanlibrary.org</a:t>
            </a:r>
            <a:r>
              <a:rPr lang="en-US" sz="1600" dirty="0" smtClean="0">
                <a:latin typeface="Adobe Caslon Pro"/>
                <a:cs typeface="Adobe Caslon Pro"/>
              </a:rPr>
              <a:t>/</a:t>
            </a:r>
            <a:r>
              <a:rPr lang="en-US" sz="1600" dirty="0" err="1" smtClean="0">
                <a:latin typeface="Adobe Caslon Pro"/>
                <a:cs typeface="Adobe Caslon Pro"/>
              </a:rPr>
              <a:t>whistlestop</a:t>
            </a:r>
            <a:r>
              <a:rPr lang="en-US" sz="1600" dirty="0" smtClean="0">
                <a:latin typeface="Adobe Caslon Pro"/>
                <a:cs typeface="Adobe Caslon Pro"/>
              </a:rPr>
              <a:t>/50yr_archive/inagural20jan1949.htm </a:t>
            </a:r>
          </a:p>
          <a:p>
            <a:pPr marL="0" indent="0">
              <a:buNone/>
            </a:pPr>
            <a:endParaRPr lang="en-US" sz="2000" dirty="0" smtClean="0">
              <a:latin typeface="Adobe Caslon Pro"/>
              <a:cs typeface="Adobe Caslon Pro"/>
            </a:endParaRPr>
          </a:p>
          <a:p>
            <a:pPr marL="0" indent="0" algn="r">
              <a:buNone/>
            </a:pPr>
            <a:endParaRPr lang="en-US" sz="1600" dirty="0" smtClean="0">
              <a:latin typeface="Adobe Caslon Pro"/>
              <a:cs typeface="Adobe Caslon Pro"/>
            </a:endParaRPr>
          </a:p>
        </p:txBody>
      </p:sp>
      <p:sp>
        <p:nvSpPr>
          <p:cNvPr id="5" name="TextBox 4"/>
          <p:cNvSpPr txBox="1"/>
          <p:nvPr/>
        </p:nvSpPr>
        <p:spPr>
          <a:xfrm>
            <a:off x="513404" y="1424160"/>
            <a:ext cx="8173396" cy="461665"/>
          </a:xfrm>
          <a:prstGeom prst="rect">
            <a:avLst/>
          </a:prstGeom>
          <a:noFill/>
        </p:spPr>
        <p:txBody>
          <a:bodyPr wrap="square" rtlCol="0">
            <a:spAutoFit/>
          </a:bodyPr>
          <a:lstStyle/>
          <a:p>
            <a:r>
              <a:rPr lang="en-US" sz="2400" b="1" dirty="0" smtClean="0">
                <a:latin typeface="Adobe Caslon Pro"/>
                <a:cs typeface="Adobe Caslon Pro"/>
              </a:rPr>
              <a:t>Truman's Inaugural Address (January 20, </a:t>
            </a:r>
            <a:r>
              <a:rPr lang="fr-FR" sz="2400" b="1" dirty="0" smtClean="0">
                <a:latin typeface="Adobe Caslon Pro"/>
                <a:cs typeface="Adobe Caslon Pro"/>
              </a:rPr>
              <a:t>19</a:t>
            </a:r>
            <a:r>
              <a:rPr lang="en-US" sz="2400" b="1" dirty="0" smtClean="0">
                <a:latin typeface="Adobe Caslon Pro"/>
                <a:cs typeface="Adobe Caslon Pro"/>
              </a:rPr>
              <a:t>49)</a:t>
            </a:r>
          </a:p>
        </p:txBody>
      </p:sp>
    </p:spTree>
    <p:extLst>
      <p:ext uri="{BB962C8B-B14F-4D97-AF65-F5344CB8AC3E}">
        <p14:creationId xmlns:p14="http://schemas.microsoft.com/office/powerpoint/2010/main" val="37199233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actionButtonForwardNext">
            <a:avLst/>
          </a:prstGeom>
        </p:spPr>
        <p:txBody>
          <a:bodyPr>
            <a:normAutofit fontScale="90000"/>
          </a:bodyPr>
          <a:lstStyle/>
          <a:p>
            <a:r>
              <a:rPr lang="en-US" b="1" dirty="0" smtClean="0"/>
              <a:t>Technology and Development in 2005</a:t>
            </a:r>
            <a:endParaRPr lang="en-US" dirty="0"/>
          </a:p>
        </p:txBody>
      </p:sp>
      <p:sp>
        <p:nvSpPr>
          <p:cNvPr id="4" name="Content Placeholder 3"/>
          <p:cNvSpPr>
            <a:spLocks noGrp="1"/>
          </p:cNvSpPr>
          <p:nvPr>
            <p:ph idx="1"/>
          </p:nvPr>
        </p:nvSpPr>
        <p:spPr>
          <a:xfrm>
            <a:off x="234462" y="2401267"/>
            <a:ext cx="8675076" cy="2541964"/>
          </a:xfrm>
        </p:spPr>
        <p:txBody>
          <a:bodyPr>
            <a:normAutofit lnSpcReduction="10000"/>
          </a:bodyPr>
          <a:lstStyle/>
          <a:p>
            <a:pPr marL="0" indent="0" algn="ctr">
              <a:buNone/>
            </a:pPr>
            <a:r>
              <a:rPr lang="en-US" sz="3600" dirty="0" smtClean="0">
                <a:latin typeface="Adobe Caslon Pro"/>
                <a:cs typeface="Adobe Caslon Pro"/>
              </a:rPr>
              <a:t> Friedman tells us:</a:t>
            </a:r>
          </a:p>
          <a:p>
            <a:pPr marL="0" indent="0" algn="ctr">
              <a:buNone/>
            </a:pPr>
            <a:r>
              <a:rPr lang="en-US" sz="3600" dirty="0" smtClean="0">
                <a:latin typeface="Adobe Caslon Pro"/>
                <a:cs typeface="Adobe Caslon Pro"/>
              </a:rPr>
              <a:t>Technology has made</a:t>
            </a:r>
            <a:r>
              <a:rPr lang="en-US" sz="3600" dirty="0">
                <a:latin typeface="Adobe Caslon Pro"/>
                <a:cs typeface="Adobe Caslon Pro"/>
              </a:rPr>
              <a:t> </a:t>
            </a:r>
            <a:r>
              <a:rPr lang="en-US" sz="3600" dirty="0" smtClean="0">
                <a:latin typeface="Adobe Caslon Pro"/>
                <a:cs typeface="Adobe Caslon Pro"/>
              </a:rPr>
              <a:t>the World </a:t>
            </a:r>
          </a:p>
          <a:p>
            <a:pPr marL="0" indent="0" algn="ctr">
              <a:buNone/>
            </a:pPr>
            <a:r>
              <a:rPr lang="en-US" sz="3600" dirty="0" smtClean="0">
                <a:latin typeface="Adobe Caslon Pro"/>
                <a:cs typeface="Adobe Caslon Pro"/>
              </a:rPr>
              <a:t>“</a:t>
            </a:r>
            <a:r>
              <a:rPr lang="en-US" sz="3800" b="1" dirty="0" smtClean="0">
                <a:latin typeface="Adobe Caslon Pro"/>
                <a:cs typeface="Adobe Caslon Pro"/>
              </a:rPr>
              <a:t>Flat</a:t>
            </a:r>
            <a:r>
              <a:rPr lang="en-US" sz="3600" dirty="0" smtClean="0">
                <a:latin typeface="Adobe Caslon Pro"/>
                <a:cs typeface="Adobe Caslon Pro"/>
              </a:rPr>
              <a:t>”</a:t>
            </a:r>
          </a:p>
          <a:p>
            <a:pPr marL="0" indent="0" algn="ctr">
              <a:buNone/>
            </a:pPr>
            <a:r>
              <a:rPr lang="en-US" sz="3600" dirty="0">
                <a:latin typeface="Adobe Caslon Pro"/>
                <a:cs typeface="Adobe Caslon Pro"/>
              </a:rPr>
              <a:t>	</a:t>
            </a:r>
            <a:endParaRPr lang="en-US" sz="2800" dirty="0">
              <a:latin typeface="Adobe Caslon Pro"/>
              <a:cs typeface="Adobe Caslon Pro"/>
            </a:endParaRPr>
          </a:p>
        </p:txBody>
      </p:sp>
    </p:spTree>
    <p:extLst>
      <p:ext uri="{BB962C8B-B14F-4D97-AF65-F5344CB8AC3E}">
        <p14:creationId xmlns:p14="http://schemas.microsoft.com/office/powerpoint/2010/main" val="152449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4020</TotalTime>
  <Words>3293</Words>
  <Application>Microsoft Macintosh PowerPoint</Application>
  <PresentationFormat>On-screen Show (4:3)</PresentationFormat>
  <Paragraphs>415</Paragraphs>
  <Slides>56</Slides>
  <Notes>46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Technology &amp; Poverty </vt:lpstr>
      <vt:lpstr>Outline for Today</vt:lpstr>
      <vt:lpstr>Grades!</vt:lpstr>
      <vt:lpstr>The Key Questions</vt:lpstr>
      <vt:lpstr>Back to the beginning</vt:lpstr>
      <vt:lpstr>The Key Questions</vt:lpstr>
      <vt:lpstr>History of an Idea</vt:lpstr>
      <vt:lpstr>Technology and Development in 1949</vt:lpstr>
      <vt:lpstr>Technology and Development in 2005</vt:lpstr>
      <vt:lpstr>Questions for Truman and Friedman (and for us!)</vt:lpstr>
      <vt:lpstr>PowerPoint Presentation</vt:lpstr>
      <vt:lpstr>The Key Questions</vt:lpstr>
      <vt:lpstr>Technology: Review</vt:lpstr>
      <vt:lpstr>Development: Review</vt:lpstr>
      <vt:lpstr>Development: Two paradigms*</vt:lpstr>
      <vt:lpstr>Dominant Models of Development</vt:lpstr>
      <vt:lpstr>Changing Models of Development</vt:lpstr>
      <vt:lpstr>Changing Metrics too?</vt:lpstr>
      <vt:lpstr>Model of Development as  Framework for Analysis</vt:lpstr>
      <vt:lpstr>Thinking Big in Industrialization</vt:lpstr>
      <vt:lpstr>Thinking Big in Agriculture</vt:lpstr>
      <vt:lpstr>Re-Thinking BIG</vt:lpstr>
      <vt:lpstr>Appropriate Technology</vt:lpstr>
      <vt:lpstr>Sustainable Development</vt:lpstr>
      <vt:lpstr>Participatory Development -Chambers (1990s)</vt:lpstr>
      <vt:lpstr>“Whose Reality Counts?”</vt:lpstr>
      <vt:lpstr>Just another Bottom-Up Approach?</vt:lpstr>
      <vt:lpstr>Enter  Information Age and  Digital Technologies</vt:lpstr>
      <vt:lpstr>Eras defined by (technological) innovations</vt:lpstr>
      <vt:lpstr>Information Societies</vt:lpstr>
      <vt:lpstr>Information Societies: Criticism</vt:lpstr>
      <vt:lpstr>The Digital Divide</vt:lpstr>
      <vt:lpstr>Not One But Many</vt:lpstr>
      <vt:lpstr>Bridging the Divide</vt:lpstr>
      <vt:lpstr>Dimensions of Accessing ICTs</vt:lpstr>
      <vt:lpstr>A Divide between  ‘Haves’ and ‘Have-nots’…?</vt:lpstr>
      <vt:lpstr>‘ICT’: Single Technology?</vt:lpstr>
      <vt:lpstr>Making Connecting Devices Accessible</vt:lpstr>
      <vt:lpstr>Towards Development?</vt:lpstr>
      <vt:lpstr>OLPC</vt:lpstr>
      <vt:lpstr>Quest to Learn</vt:lpstr>
      <vt:lpstr>Public Access Village Kiosks</vt:lpstr>
      <vt:lpstr>Community Radio</vt:lpstr>
      <vt:lpstr>Citizen Media</vt:lpstr>
      <vt:lpstr>Citizen Media</vt:lpstr>
      <vt:lpstr>The Key Questions</vt:lpstr>
      <vt:lpstr>Appropriation of Technology</vt:lpstr>
      <vt:lpstr>Mobile Use in China</vt:lpstr>
      <vt:lpstr>Mobile Use in India</vt:lpstr>
      <vt:lpstr>Your attempt at these questions?</vt:lpstr>
      <vt:lpstr>Our Objectives?</vt:lpstr>
      <vt:lpstr>Technology beyond Instrumentalism</vt:lpstr>
      <vt:lpstr>Poverty beyond Metrics</vt:lpstr>
      <vt:lpstr>Access beyond Developmentalism Needs beyond the Material</vt:lpstr>
      <vt:lpstr>Did we succeed?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181 Technology and Poverty Summer 2012 </dc:title>
  <dc:creator>Janaki Srinivasan</dc:creator>
  <cp:lastModifiedBy>Janaki Srinivasan</cp:lastModifiedBy>
  <cp:revision>130</cp:revision>
  <dcterms:created xsi:type="dcterms:W3CDTF">2012-05-20T06:39:09Z</dcterms:created>
  <dcterms:modified xsi:type="dcterms:W3CDTF">2012-06-28T21:21:54Z</dcterms:modified>
</cp:coreProperties>
</file>