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62" r:id="rId3"/>
    <p:sldId id="270" r:id="rId4"/>
    <p:sldId id="297" r:id="rId5"/>
    <p:sldId id="263" r:id="rId6"/>
    <p:sldId id="257" r:id="rId7"/>
    <p:sldId id="264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59" r:id="rId23"/>
    <p:sldId id="276" r:id="rId24"/>
    <p:sldId id="260" r:id="rId25"/>
    <p:sldId id="268" r:id="rId26"/>
    <p:sldId id="269" r:id="rId27"/>
    <p:sldId id="273" r:id="rId28"/>
    <p:sldId id="274" r:id="rId29"/>
    <p:sldId id="261" r:id="rId30"/>
    <p:sldId id="277" r:id="rId31"/>
    <p:sldId id="275" r:id="rId32"/>
    <p:sldId id="296" r:id="rId33"/>
    <p:sldId id="272" r:id="rId34"/>
    <p:sldId id="280" r:id="rId35"/>
    <p:sldId id="295" r:id="rId36"/>
    <p:sldId id="279" r:id="rId37"/>
    <p:sldId id="271" r:id="rId38"/>
    <p:sldId id="26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372" autoAdjust="0"/>
  </p:normalViewPr>
  <p:slideViewPr>
    <p:cSldViewPr snapToGrid="0" snapToObjects="1">
      <p:cViewPr varScale="1">
        <p:scale>
          <a:sx n="65" d="100"/>
          <a:sy n="65" d="100"/>
        </p:scale>
        <p:origin x="-2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9287C-96FC-434A-A1F9-D4B7BE1ADD14}" type="datetimeFigureOut">
              <a:rPr lang="en-US" smtClean="0"/>
              <a:t>5/22/12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77C5C-1D40-0A42-9DBB-145D9A5F9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5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B4EF90-8386-0242-B115-920101BB3A40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F4CD-5278-0446-A4D0-D705F0E6BB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7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F4CD-5278-0446-A4D0-D705F0E6BB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7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F4CD-5278-0446-A4D0-D705F0E6BB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7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F4CD-5278-0446-A4D0-D705F0E6BB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7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F4CD-5278-0446-A4D0-D705F0E6BB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7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F4CD-5278-0446-A4D0-D705F0E6BB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7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F4CD-5278-0446-A4D0-D705F0E6BB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7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C5C-1D40-0A42-9DBB-145D9A5F94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96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C5C-1D40-0A42-9DBB-145D9A5F94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7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C5C-1D40-0A42-9DBB-145D9A5F94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C5C-1D40-0A42-9DBB-145D9A5F94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30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C5C-1D40-0A42-9DBB-145D9A5F94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99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C5C-1D40-0A42-9DBB-145D9A5F94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99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C5C-1D40-0A42-9DBB-145D9A5F94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43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C5C-1D40-0A42-9DBB-145D9A5F942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67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C5C-1D40-0A42-9DBB-145D9A5F94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6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F4CD-5278-0446-A4D0-D705F0E6BB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F4CD-5278-0446-A4D0-D705F0E6BB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7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F4CD-5278-0446-A4D0-D705F0E6BB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34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F4CD-5278-0446-A4D0-D705F0E6BB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7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F4CD-5278-0446-A4D0-D705F0E6BB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7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F4CD-5278-0446-A4D0-D705F0E6BB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95F6-1DCB-464F-8785-29B07AB6DC18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0E6-A383-D642-8C47-5E0FDBAA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2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95F6-1DCB-464F-8785-29B07AB6DC18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0E6-A383-D642-8C47-5E0FDBAA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9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95F6-1DCB-464F-8785-29B07AB6DC18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0E6-A383-D642-8C47-5E0FDBAA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4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95F6-1DCB-464F-8785-29B07AB6DC18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0E6-A383-D642-8C47-5E0FDBAA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95F6-1DCB-464F-8785-29B07AB6DC18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0E6-A383-D642-8C47-5E0FDBAA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4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95F6-1DCB-464F-8785-29B07AB6DC18}" type="datetimeFigureOut">
              <a:rPr lang="en-US" smtClean="0"/>
              <a:t>5/22/12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0E6-A383-D642-8C47-5E0FDBAA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8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95F6-1DCB-464F-8785-29B07AB6DC18}" type="datetimeFigureOut">
              <a:rPr lang="en-US" smtClean="0"/>
              <a:t>5/22/12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0E6-A383-D642-8C47-5E0FDBAA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7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95F6-1DCB-464F-8785-29B07AB6DC18}" type="datetimeFigureOut">
              <a:rPr lang="en-US" smtClean="0"/>
              <a:t>5/22/12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0E6-A383-D642-8C47-5E0FDBAA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3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95F6-1DCB-464F-8785-29B07AB6DC18}" type="datetimeFigureOut">
              <a:rPr lang="en-US" smtClean="0"/>
              <a:t>5/22/12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0E6-A383-D642-8C47-5E0FDBAA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95F6-1DCB-464F-8785-29B07AB6DC18}" type="datetimeFigureOut">
              <a:rPr lang="en-US" smtClean="0"/>
              <a:t>5/22/12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0E6-A383-D642-8C47-5E0FDBAA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7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95F6-1DCB-464F-8785-29B07AB6DC18}" type="datetimeFigureOut">
              <a:rPr lang="en-US" smtClean="0"/>
              <a:t>5/22/12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0E6-A383-D642-8C47-5E0FDBAA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Bold Condensed"/>
                <a:cs typeface="Helvetica Neue Bold Condensed"/>
              </a:defRPr>
            </a:lvl1pPr>
          </a:lstStyle>
          <a:p>
            <a:fld id="{993795F6-1DCB-464F-8785-29B07AB6DC18}" type="datetimeFigureOut">
              <a:rPr lang="en-US" smtClean="0"/>
              <a:pPr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smtClean="0"/>
              <a:t>Info 181, Technology and Poverty, Summer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Bold Condensed"/>
                <a:cs typeface="Helvetica Neue Bold Condensed"/>
              </a:defRPr>
            </a:lvl1pPr>
          </a:lstStyle>
          <a:p>
            <a:fld id="{7222D0E6-A383-D642-8C47-5E0FDBAA5A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E47200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dobe Garamond Pro"/>
          <a:ea typeface="+mn-ea"/>
          <a:cs typeface="Adobe Garamon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dobe Garamond Pro"/>
          <a:ea typeface="+mn-ea"/>
          <a:cs typeface="Adobe Garamon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dobe Garamond Pro"/>
          <a:ea typeface="+mn-ea"/>
          <a:cs typeface="Adobe Garamon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dobe Garamond Pro"/>
          <a:ea typeface="+mn-ea"/>
          <a:cs typeface="Adobe Garamon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dobe Garamond Pro"/>
          <a:ea typeface="+mn-ea"/>
          <a:cs typeface="Adobe Garamon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blogs.ischool.berkeley.edu/i181su12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d.com/talks/chimamanda_adichie_the_danger_of_a_single_story.html" TargetMode="External"/><Relationship Id="rId3" Type="http://schemas.openxmlformats.org/officeDocument/2006/relationships/image" Target="../media/image21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g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9481" y="1083324"/>
            <a:ext cx="4133234" cy="3549185"/>
          </a:xfrm>
        </p:spPr>
        <p:txBody>
          <a:bodyPr>
            <a:noAutofit/>
          </a:bodyPr>
          <a:lstStyle/>
          <a:p>
            <a:pPr algn="l"/>
            <a:r>
              <a:rPr lang="en-US" sz="5000" dirty="0" smtClean="0">
                <a:latin typeface="Adobe Caslon Pro"/>
                <a:ea typeface="+mn-ea"/>
                <a:cs typeface="Adobe Caslon Pro"/>
              </a:rPr>
              <a:t>Technology &amp;</a:t>
            </a:r>
            <a:r>
              <a:rPr lang="en-US" sz="5000" dirty="0">
                <a:latin typeface="Adobe Caslon Pro"/>
                <a:ea typeface="+mn-ea"/>
                <a:cs typeface="Adobe Caslon Pro"/>
              </a:rPr>
              <a:t/>
            </a:r>
            <a:br>
              <a:rPr lang="en-US" sz="5000" dirty="0">
                <a:latin typeface="Adobe Caslon Pro"/>
                <a:ea typeface="+mn-ea"/>
                <a:cs typeface="Adobe Caslon Pro"/>
              </a:rPr>
            </a:br>
            <a:r>
              <a:rPr lang="en-US" sz="5000" dirty="0">
                <a:latin typeface="Adobe Caslon Pro"/>
                <a:ea typeface="+mn-ea"/>
                <a:cs typeface="Adobe Caslon Pro"/>
              </a:rPr>
              <a:t>Poverty</a:t>
            </a:r>
            <a:br>
              <a:rPr lang="en-US" sz="5000" dirty="0">
                <a:latin typeface="Adobe Caslon Pro"/>
                <a:ea typeface="+mn-ea"/>
                <a:cs typeface="Adobe Caslon Pro"/>
              </a:rPr>
            </a:br>
            <a:endParaRPr lang="en-US" sz="5000" dirty="0">
              <a:latin typeface="Adobe Caslon Pro"/>
              <a:ea typeface="+mn-ea"/>
              <a:cs typeface="Adobe Caslon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8554" y="5154078"/>
            <a:ext cx="6400800" cy="144843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Adobe Caslon Pro"/>
                <a:cs typeface="Adobe Caslon Pro"/>
              </a:rPr>
              <a:t>Janaki Srinivasan</a:t>
            </a:r>
          </a:p>
          <a:p>
            <a:pPr algn="r"/>
            <a:r>
              <a:rPr lang="en-US" dirty="0" err="1" smtClean="0">
                <a:solidFill>
                  <a:schemeClr val="tx1"/>
                </a:solidFill>
                <a:latin typeface="Adobe Caslon Pro"/>
                <a:cs typeface="Adobe Caslon Pro"/>
              </a:rPr>
              <a:t>Neha</a:t>
            </a:r>
            <a:r>
              <a:rPr lang="en-US" dirty="0" smtClean="0">
                <a:solidFill>
                  <a:schemeClr val="tx1"/>
                </a:solidFill>
                <a:latin typeface="Adobe Caslon Pro"/>
                <a:cs typeface="Adobe Caslon Pro"/>
              </a:rPr>
              <a:t> Kumar</a:t>
            </a:r>
            <a:endParaRPr lang="en-US" dirty="0">
              <a:solidFill>
                <a:schemeClr val="tx1"/>
              </a:solidFill>
              <a:latin typeface="Adobe Caslon Pro"/>
              <a:cs typeface="Adobe Caslon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6961" y="498548"/>
            <a:ext cx="9524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dobe Caslon Pro"/>
                <a:cs typeface="Adobe Caslon Pro"/>
              </a:rPr>
              <a:t>I181</a:t>
            </a:r>
            <a:endParaRPr lang="en-US" sz="3200" dirty="0">
              <a:latin typeface="Adobe Caslon Pro"/>
              <a:cs typeface="Adobe Caslon Pro"/>
            </a:endParaRPr>
          </a:p>
        </p:txBody>
      </p:sp>
      <p:pic>
        <p:nvPicPr>
          <p:cNvPr id="6" name="Picture 5" descr="kareku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9913" cy="68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0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831242"/>
            <a:ext cx="8229600" cy="51223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	“Columbus accidentally ran into America but</a:t>
            </a:r>
            <a:r>
              <a:rPr lang="en-US" sz="2000" b="0" i="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thought he had discovered part of India. I actually found India and</a:t>
            </a:r>
            <a:r>
              <a:rPr lang="en-US" sz="2000" b="0" i="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thought many of the people I met there were Americans. Some had actually</a:t>
            </a:r>
            <a:r>
              <a:rPr lang="en-US" sz="2000" b="0" i="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taken American names, and others were doing great imitations of</a:t>
            </a:r>
            <a:r>
              <a:rPr lang="en-US" sz="2000" b="0" i="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American accents at call centers and American business techniques at</a:t>
            </a:r>
            <a:r>
              <a:rPr lang="en-US" sz="2000" b="0" i="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software labs.”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	“Columbus reported to his king and queen that the world was round,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and he went down in history as the man who first made this discovery. 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returned home and shared my discovery only with my wife, and only 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a whisper.”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	"Honey," I confided, "I think the world is flat."</a:t>
            </a:r>
            <a:endParaRPr lang="en-US" sz="2000" i="1" dirty="0"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415460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fosy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959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48618" y="6198059"/>
            <a:ext cx="4961339" cy="580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solidFill>
                  <a:srgbClr val="E47200"/>
                </a:solidFill>
                <a:latin typeface="Helvetica Neue Bold Condensed"/>
                <a:cs typeface="Helvetica Neue Bold Condensed"/>
              </a:rPr>
              <a:t>infosys</a:t>
            </a:r>
            <a:r>
              <a:rPr lang="en-US" sz="2400" dirty="0" smtClean="0">
                <a:solidFill>
                  <a:srgbClr val="E47200"/>
                </a:solidFill>
                <a:latin typeface="Helvetica Neue Bold Condensed"/>
                <a:cs typeface="Helvetica Neue Bold Condensed"/>
              </a:rPr>
              <a:t> (</a:t>
            </a:r>
            <a:r>
              <a:rPr lang="en-US" sz="2400" dirty="0" err="1" smtClean="0">
                <a:solidFill>
                  <a:srgbClr val="E47200"/>
                </a:solidFill>
                <a:latin typeface="Helvetica Neue Bold Condensed"/>
                <a:cs typeface="Helvetica Neue Bold Condensed"/>
              </a:rPr>
              <a:t>bangalore</a:t>
            </a:r>
            <a:r>
              <a:rPr lang="en-US" sz="2400" dirty="0" smtClean="0">
                <a:solidFill>
                  <a:srgbClr val="E47200"/>
                </a:solidFill>
                <a:latin typeface="Helvetica Neue Bold Condensed"/>
                <a:cs typeface="Helvetica Neue Bold Condensed"/>
              </a:rPr>
              <a:t>, </a:t>
            </a:r>
            <a:r>
              <a:rPr lang="en-US" sz="2400" dirty="0" err="1" smtClean="0">
                <a:solidFill>
                  <a:srgbClr val="E47200"/>
                </a:solidFill>
                <a:latin typeface="Helvetica Neue Bold Condensed"/>
                <a:cs typeface="Helvetica Neue Bold Condensed"/>
              </a:rPr>
              <a:t>india</a:t>
            </a:r>
            <a:r>
              <a:rPr lang="en-US" sz="2400" dirty="0" smtClean="0">
                <a:solidFill>
                  <a:srgbClr val="E47200"/>
                </a:solidFill>
                <a:latin typeface="Helvetica Neue Bold Condensed"/>
                <a:cs typeface="Helvetica Neue Bold Condensed"/>
              </a:rPr>
              <a:t>)</a:t>
            </a:r>
            <a:endParaRPr lang="en-US" sz="2400" dirty="0">
              <a:solidFill>
                <a:srgbClr val="E47200"/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8228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2305471"/>
            <a:ext cx="8229600" cy="225329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Adobe Caslon Pro"/>
                <a:cs typeface="Adobe Caslon Pro"/>
              </a:rPr>
              <a:t>"We could </a:t>
            </a:r>
            <a:r>
              <a:rPr lang="en-US" sz="2000" dirty="0">
                <a:latin typeface="Adobe Caslon Pro"/>
                <a:cs typeface="Adobe Caslon Pro"/>
              </a:rPr>
              <a:t>be sitting here, somebody from New York, London, Boston, </a:t>
            </a:r>
            <a:r>
              <a:rPr lang="en-US" sz="2000" dirty="0" smtClean="0">
                <a:latin typeface="Adobe Caslon Pro"/>
                <a:cs typeface="Adobe Caslon Pro"/>
              </a:rPr>
              <a:t>San Francisco</a:t>
            </a:r>
            <a:r>
              <a:rPr lang="en-US" sz="2000" dirty="0">
                <a:latin typeface="Adobe Caslon Pro"/>
                <a:cs typeface="Adobe Caslon Pro"/>
              </a:rPr>
              <a:t>, all live. And maybe the implementation is in Singapore, </a:t>
            </a:r>
            <a:r>
              <a:rPr lang="en-US" sz="2000" dirty="0" smtClean="0">
                <a:latin typeface="Adobe Caslon Pro"/>
                <a:cs typeface="Adobe Caslon Pro"/>
              </a:rPr>
              <a:t>so the </a:t>
            </a:r>
            <a:r>
              <a:rPr lang="en-US" sz="2000" dirty="0">
                <a:latin typeface="Adobe Caslon Pro"/>
                <a:cs typeface="Adobe Caslon Pro"/>
              </a:rPr>
              <a:t>Singapore person could also be live here ... That's </a:t>
            </a:r>
            <a:r>
              <a:rPr lang="en-US" sz="2000" dirty="0" smtClean="0">
                <a:latin typeface="Adobe Caslon Pro"/>
                <a:cs typeface="Adobe Caslon Pro"/>
              </a:rPr>
              <a:t>globalization.”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000" i="1" u="none" strike="noStrike" baseline="0" dirty="0" err="1" smtClean="0">
                <a:latin typeface="Adobe Caslon Pro"/>
                <a:cs typeface="Adobe Caslon Pro"/>
              </a:rPr>
              <a:t>Nandan</a:t>
            </a:r>
            <a:r>
              <a:rPr lang="en-US" sz="2000" i="1" u="none" strike="noStrike" baseline="0" dirty="0" smtClean="0">
                <a:latin typeface="Adobe Caslon Pro"/>
                <a:cs typeface="Adobe Caslon Pro"/>
              </a:rPr>
              <a:t> </a:t>
            </a:r>
            <a:r>
              <a:rPr lang="en-US" sz="2000" i="1" u="none" strike="noStrike" baseline="0" dirty="0" err="1" smtClean="0">
                <a:latin typeface="Adobe Caslon Pro"/>
                <a:cs typeface="Adobe Caslon Pro"/>
              </a:rPr>
              <a:t>Nilekani</a:t>
            </a:r>
            <a:r>
              <a:rPr lang="en-US" sz="2000" i="1" dirty="0">
                <a:latin typeface="Adobe Caslon Pro"/>
                <a:cs typeface="Adobe Caslon Pro"/>
              </a:rPr>
              <a:t> </a:t>
            </a:r>
            <a:r>
              <a:rPr lang="en-US" sz="2000" i="1" dirty="0" smtClean="0">
                <a:latin typeface="Adobe Caslon Pro"/>
                <a:cs typeface="Adobe Caslon Pro"/>
              </a:rPr>
              <a:t>(Ex-CEO, Infosys Technologies)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i="1" dirty="0"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73097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647738"/>
            <a:ext cx="8229600" cy="359144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"What happened</a:t>
            </a:r>
            <a:r>
              <a:rPr lang="en-US" sz="2000" b="0" i="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over the last [few] years is that there was a massive investment</a:t>
            </a:r>
            <a:r>
              <a:rPr lang="en-US" sz="2000" b="0" i="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in technology, especially in the bubble era, when hundreds of millions</a:t>
            </a:r>
            <a:r>
              <a:rPr lang="en-US" sz="2000" b="0" i="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of dollars were invested in putting broadband connectivity around the</a:t>
            </a:r>
            <a:r>
              <a:rPr lang="en-US" sz="2000" b="0" i="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world, undersea cables, all those things.”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Adobe Caslon Pro"/>
              <a:cs typeface="Adobe Caslon Pro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“Tom, the playing field is being leveled.”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000" i="1" u="none" strike="noStrike" baseline="0" dirty="0" err="1" smtClean="0">
                <a:latin typeface="Adobe Caslon Pro"/>
                <a:cs typeface="Adobe Caslon Pro"/>
              </a:rPr>
              <a:t>Nandan</a:t>
            </a:r>
            <a:r>
              <a:rPr lang="en-US" sz="2000" i="1" u="none" strike="noStrike" baseline="0" dirty="0" smtClean="0">
                <a:latin typeface="Adobe Caslon Pro"/>
                <a:cs typeface="Adobe Caslon Pro"/>
              </a:rPr>
              <a:t> </a:t>
            </a:r>
            <a:r>
              <a:rPr lang="en-US" sz="2000" i="1" u="none" strike="noStrike" baseline="0" dirty="0" err="1" smtClean="0">
                <a:latin typeface="Adobe Caslon Pro"/>
                <a:cs typeface="Adobe Caslon Pro"/>
              </a:rPr>
              <a:t>Nilekani</a:t>
            </a:r>
            <a:r>
              <a:rPr lang="en-US" sz="2000" i="1" dirty="0">
                <a:latin typeface="Adobe Caslon Pro"/>
                <a:cs typeface="Adobe Caslon Pro"/>
              </a:rPr>
              <a:t> </a:t>
            </a:r>
            <a:r>
              <a:rPr lang="en-US" sz="2000" i="1" dirty="0" smtClean="0">
                <a:latin typeface="Adobe Caslon Pro"/>
                <a:cs typeface="Adobe Caslon Pro"/>
              </a:rPr>
              <a:t>(Ex-CEO, Infosys Technologies)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i="1" dirty="0"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6463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2861142"/>
            <a:ext cx="8229600" cy="113061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700" dirty="0" smtClean="0">
                <a:latin typeface="Adobe Caslon Pro"/>
                <a:cs typeface="Adobe Caslon Pro"/>
              </a:rPr>
              <a:t>“M</a:t>
            </a:r>
            <a:r>
              <a:rPr lang="en-US" sz="3700" b="0" i="0" u="none" strike="noStrike" baseline="0" dirty="0" smtClean="0">
                <a:latin typeface="Adobe Caslon Pro"/>
                <a:cs typeface="Adobe Caslon Pro"/>
              </a:rPr>
              <a:t>y God, he’s telling me </a:t>
            </a:r>
            <a:r>
              <a:rPr lang="en-US" sz="3700" b="0" i="1" u="none" strike="noStrike" baseline="0" dirty="0" smtClean="0">
                <a:latin typeface="Adobe Caslon Pro"/>
                <a:cs typeface="Adobe Caslon Pro"/>
              </a:rPr>
              <a:t>the world is flat</a:t>
            </a:r>
            <a:r>
              <a:rPr lang="en-US" sz="3700" b="0" i="0" u="none" strike="noStrike" baseline="0" dirty="0" smtClean="0">
                <a:latin typeface="Adobe Caslon Pro"/>
                <a:cs typeface="Adobe Caslon Pro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6423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1314" y="0"/>
            <a:ext cx="3274130" cy="1840680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sz="3700" dirty="0" smtClean="0">
                <a:solidFill>
                  <a:srgbClr val="E47200"/>
                </a:solidFill>
                <a:latin typeface="Helvetica Neue Bold Condensed"/>
                <a:cs typeface="Helvetica Neue Bold Condensed"/>
              </a:rPr>
              <a:t>globalization 1.0</a:t>
            </a:r>
          </a:p>
        </p:txBody>
      </p:sp>
      <p:pic>
        <p:nvPicPr>
          <p:cNvPr id="2" name="Picture 1" descr="wor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10" y="1634065"/>
            <a:ext cx="4941712" cy="49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8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1314" y="0"/>
            <a:ext cx="3274130" cy="1840680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sz="3700" dirty="0" smtClean="0">
                <a:solidFill>
                  <a:srgbClr val="E47200"/>
                </a:solidFill>
                <a:latin typeface="Helvetica Neue Bold Condensed"/>
                <a:cs typeface="Helvetica Neue Bold Condensed"/>
              </a:rPr>
              <a:t>globalization 2.0</a:t>
            </a:r>
          </a:p>
        </p:txBody>
      </p:sp>
      <p:pic>
        <p:nvPicPr>
          <p:cNvPr id="2" name="Picture 1" descr="wor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99" y="2569388"/>
            <a:ext cx="3102112" cy="310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1314" y="0"/>
            <a:ext cx="3274130" cy="1840680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sz="3700" dirty="0" smtClean="0">
                <a:solidFill>
                  <a:srgbClr val="E47200"/>
                </a:solidFill>
                <a:latin typeface="Helvetica Neue Bold Condensed"/>
                <a:cs typeface="Helvetica Neue Bold Condensed"/>
              </a:rPr>
              <a:t>globalization 3.0</a:t>
            </a:r>
          </a:p>
        </p:txBody>
      </p:sp>
      <p:pic>
        <p:nvPicPr>
          <p:cNvPr id="2" name="Picture 1" descr="wor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269" y="3671158"/>
            <a:ext cx="898572" cy="89857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48381" y="5265083"/>
            <a:ext cx="8229600" cy="113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“Globalization 3.0 makes it possible for so</a:t>
            </a:r>
            <a:r>
              <a:rPr lang="en-US" sz="2000" b="0" i="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many more people to plug and play, and you are going to see every color</a:t>
            </a:r>
            <a:r>
              <a:rPr lang="en-US" sz="2000" b="0" i="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of the human rainbow take part.”</a:t>
            </a:r>
            <a:endParaRPr lang="en-US" sz="2000" dirty="0"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428783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938915"/>
            <a:ext cx="8229600" cy="49985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“Wages and rents in Bangalore are less</a:t>
            </a:r>
            <a:r>
              <a:rPr lang="en-US" sz="2000" b="0" i="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than one-fifth what they are in those Western capitals.”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b="0" i="0" u="none" strike="noStrike" baseline="0" dirty="0" smtClean="0">
              <a:latin typeface="Adobe Caslon Pro"/>
              <a:cs typeface="Adobe Caslon Pro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Adobe Caslon Pro"/>
                <a:cs typeface="Adobe Caslon Pro"/>
              </a:rPr>
              <a:t>“In </a:t>
            </a:r>
            <a:r>
              <a:rPr lang="en-US" sz="2000" dirty="0">
                <a:latin typeface="Adobe Caslon Pro"/>
                <a:cs typeface="Adobe Caslon Pro"/>
              </a:rPr>
              <a:t>addition to being able to pay an analyst in Bangalore about $15,000 </a:t>
            </a:r>
            <a:r>
              <a:rPr lang="en-US" sz="2000" dirty="0" smtClean="0">
                <a:latin typeface="Adobe Caslon Pro"/>
                <a:cs typeface="Adobe Caslon Pro"/>
              </a:rPr>
              <a:t>in total </a:t>
            </a:r>
            <a:r>
              <a:rPr lang="en-US" sz="2000" dirty="0">
                <a:latin typeface="Adobe Caslon Pro"/>
                <a:cs typeface="Adobe Caslon Pro"/>
              </a:rPr>
              <a:t>compensation, as opposed to $80,000 in New York or London</a:t>
            </a:r>
            <a:r>
              <a:rPr lang="en-US" sz="2000" dirty="0" smtClean="0">
                <a:latin typeface="Adobe Caslon Pro"/>
                <a:cs typeface="Adobe Caslon Pro"/>
              </a:rPr>
              <a:t>, Reuters </a:t>
            </a:r>
            <a:r>
              <a:rPr lang="en-US" sz="2000" dirty="0">
                <a:latin typeface="Adobe Caslon Pro"/>
                <a:cs typeface="Adobe Caslon Pro"/>
              </a:rPr>
              <a:t>has found that its India employees tend to be </a:t>
            </a:r>
            <a:r>
              <a:rPr lang="en-US" sz="2000" i="1" dirty="0">
                <a:latin typeface="Adobe Caslon Pro"/>
                <a:cs typeface="Adobe Caslon Pro"/>
              </a:rPr>
              <a:t>financially </a:t>
            </a:r>
            <a:r>
              <a:rPr lang="en-US" sz="2000" i="1" dirty="0" smtClean="0">
                <a:latin typeface="Adobe Caslon Pro"/>
                <a:cs typeface="Adobe Caslon Pro"/>
              </a:rPr>
              <a:t>literate and </a:t>
            </a:r>
            <a:r>
              <a:rPr lang="en-US" sz="2000" i="1" dirty="0">
                <a:latin typeface="Adobe Caslon Pro"/>
                <a:cs typeface="Adobe Caslon Pro"/>
              </a:rPr>
              <a:t>highly motivated as well. </a:t>
            </a:r>
            <a:r>
              <a:rPr lang="en-US" sz="2000" i="1" dirty="0" smtClean="0">
                <a:latin typeface="Adobe Caslon Pro"/>
                <a:cs typeface="Adobe Caslon Pro"/>
              </a:rPr>
              <a:t>“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i="1" dirty="0">
              <a:latin typeface="Adobe Caslon Pro"/>
              <a:cs typeface="Adobe Caslon Pro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“These call center jobs are low-wage,</a:t>
            </a:r>
            <a:r>
              <a:rPr lang="en-US" sz="2000" b="0" i="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low-prestige jobs in America, but when shifted to India they become</a:t>
            </a:r>
            <a:r>
              <a:rPr lang="en-US" sz="2000" b="0" i="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high-wage, high-prestige jobs.” </a:t>
            </a:r>
            <a:endParaRPr lang="en-US" sz="2000" i="1" dirty="0"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70001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2071071"/>
            <a:ext cx="8229600" cy="303715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“Work gets done where it can be done most effectively</a:t>
            </a:r>
            <a:r>
              <a:rPr lang="en-US" sz="2000" b="0" i="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and efficiently. That ultimately helps the New </a:t>
            </a:r>
            <a:r>
              <a:rPr lang="en-US" sz="2000" b="0" i="0" u="none" strike="noStrike" baseline="0" dirty="0" err="1" smtClean="0">
                <a:latin typeface="Adobe Caslon Pro"/>
                <a:cs typeface="Adobe Caslon Pro"/>
              </a:rPr>
              <a:t>Londons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,</a:t>
            </a:r>
            <a:r>
              <a:rPr lang="en-US" sz="2000" b="0" i="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New </a:t>
            </a:r>
            <a:r>
              <a:rPr lang="en-US" sz="2000" b="0" i="0" u="none" strike="noStrike" baseline="0" dirty="0" err="1" smtClean="0">
                <a:latin typeface="Adobe Caslon Pro"/>
                <a:cs typeface="Adobe Caslon Pro"/>
              </a:rPr>
              <a:t>Bedfords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 and New Yorks of this world even more than it</a:t>
            </a:r>
            <a:r>
              <a:rPr lang="en-US" sz="2000" b="0" i="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helps the </a:t>
            </a:r>
            <a:r>
              <a:rPr lang="en-US" sz="2000" b="0" i="0" u="none" strike="noStrike" baseline="0" dirty="0" err="1" smtClean="0">
                <a:latin typeface="Adobe Caslon Pro"/>
                <a:cs typeface="Adobe Caslon Pro"/>
              </a:rPr>
              <a:t>Bangalores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 and </a:t>
            </a:r>
            <a:r>
              <a:rPr lang="en-US" sz="2000" b="0" i="0" u="none" strike="noStrike" baseline="0" dirty="0" err="1" smtClean="0">
                <a:latin typeface="Adobe Caslon Pro"/>
                <a:cs typeface="Adobe Caslon Pro"/>
              </a:rPr>
              <a:t>Shenzhens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. It helps because it frees </a:t>
            </a:r>
            <a:r>
              <a:rPr lang="en-US" sz="2000" dirty="0" smtClean="0">
                <a:latin typeface="Adobe Caslon Pro"/>
                <a:cs typeface="Adobe Caslon Pro"/>
              </a:rPr>
              <a:t>u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p</a:t>
            </a:r>
            <a:r>
              <a:rPr lang="en-US" sz="2000" b="0" i="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people and capital to do different, more sophisticated work, and it</a:t>
            </a:r>
            <a:r>
              <a:rPr lang="en-US" sz="2000" b="0" i="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helps because it gives an opportunity to produce tile end product</a:t>
            </a:r>
            <a:r>
              <a:rPr lang="en-US" sz="2000" b="0" i="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b="0" i="0" u="none" strike="noStrike" baseline="0" dirty="0" smtClean="0">
                <a:latin typeface="Adobe Caslon Pro"/>
                <a:cs typeface="Adobe Caslon Pro"/>
              </a:rPr>
              <a:t>more cheaply, benefiting customers even as it helps the corporation.”</a:t>
            </a:r>
          </a:p>
        </p:txBody>
      </p:sp>
    </p:spTree>
    <p:extLst>
      <p:ext uri="{BB962C8B-B14F-4D97-AF65-F5344CB8AC3E}">
        <p14:creationId xmlns:p14="http://schemas.microsoft.com/office/powerpoint/2010/main" val="155684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Instructors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dobe Caslon Pro"/>
                <a:cs typeface="Adobe Caslon Pro"/>
              </a:rPr>
              <a:t>Janaki Srinivasan</a:t>
            </a:r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r>
              <a:rPr lang="en-US" dirty="0" smtClean="0"/>
              <a:t>Research interests and regions: political economy of development, access to government information, e-governance, Information and Communication Technologies and Development (ICTD), India</a:t>
            </a:r>
          </a:p>
          <a:p>
            <a:pPr marL="1371600" lvl="3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2400" dirty="0" smtClean="0">
                <a:latin typeface="Adobe Caslon Pro"/>
                <a:cs typeface="Adobe Caslon Pro"/>
              </a:rPr>
              <a:t>Neha </a:t>
            </a:r>
            <a:r>
              <a:rPr lang="en-US" sz="2400" dirty="0">
                <a:latin typeface="Adobe Caslon Pro"/>
                <a:cs typeface="Adobe Caslon Pro"/>
              </a:rPr>
              <a:t>Kumar</a:t>
            </a:r>
          </a:p>
        </p:txBody>
      </p:sp>
      <p:pic>
        <p:nvPicPr>
          <p:cNvPr id="4" name="Picture 3" descr="janakisrinivas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3" y="2224034"/>
            <a:ext cx="1063508" cy="12762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 descr="headsh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510" y="4314880"/>
            <a:ext cx="2100912" cy="14326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173" y="4647245"/>
            <a:ext cx="5709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dobe Garamond Pro"/>
                <a:cs typeface="Adobe Garamond Pro"/>
              </a:rPr>
              <a:t>Research </a:t>
            </a:r>
            <a:r>
              <a:rPr lang="en-US" sz="2000" dirty="0" smtClean="0">
                <a:latin typeface="Adobe Garamond Pro"/>
                <a:cs typeface="Adobe Garamond Pro"/>
              </a:rPr>
              <a:t>interests and regions: </a:t>
            </a:r>
            <a:r>
              <a:rPr lang="en-US" sz="2000" dirty="0">
                <a:latin typeface="Adobe Garamond Pro"/>
                <a:cs typeface="Adobe Garamond Pro"/>
              </a:rPr>
              <a:t>mobile phones, </a:t>
            </a:r>
            <a:r>
              <a:rPr lang="en-US" sz="2000" dirty="0" smtClean="0">
                <a:latin typeface="Adobe Garamond Pro"/>
                <a:cs typeface="Adobe Garamond Pro"/>
              </a:rPr>
              <a:t>entertainment media, social media, piracy, user-centered design, India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213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949045" y="2861142"/>
            <a:ext cx="3584575" cy="113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endParaRPr lang="en-US" sz="3700" dirty="0">
              <a:latin typeface="Adobe Caslon Pro"/>
              <a:cs typeface="Adobe Caslon Pro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89981" y="2213714"/>
            <a:ext cx="3274130" cy="1840680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sz="3700" dirty="0" smtClean="0">
                <a:solidFill>
                  <a:srgbClr val="E47200"/>
                </a:solidFill>
                <a:latin typeface="Helvetica Neue Bold Condensed"/>
                <a:cs typeface="Helvetica Neue Bold Condensed"/>
              </a:rPr>
              <a:t>the world is flat</a:t>
            </a:r>
          </a:p>
        </p:txBody>
      </p:sp>
    </p:spTree>
    <p:extLst>
      <p:ext uri="{BB962C8B-B14F-4D97-AF65-F5344CB8AC3E}">
        <p14:creationId xmlns:p14="http://schemas.microsoft.com/office/powerpoint/2010/main" val="87596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949045" y="2861142"/>
            <a:ext cx="3584575" cy="113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endParaRPr lang="en-US" sz="3700" dirty="0">
              <a:latin typeface="Adobe Caslon Pro"/>
              <a:cs typeface="Adobe Caslon Pro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89980" y="2213714"/>
            <a:ext cx="3443639" cy="1840680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sz="3700" dirty="0" smtClean="0">
                <a:solidFill>
                  <a:srgbClr val="E47200"/>
                </a:solidFill>
                <a:latin typeface="Helvetica Neue Bold Condensed"/>
                <a:cs typeface="Helvetica Neue Bold Condensed"/>
              </a:rPr>
              <a:t>is the world flat?</a:t>
            </a:r>
          </a:p>
        </p:txBody>
      </p:sp>
    </p:spTree>
    <p:extLst>
      <p:ext uri="{BB962C8B-B14F-4D97-AF65-F5344CB8AC3E}">
        <p14:creationId xmlns:p14="http://schemas.microsoft.com/office/powerpoint/2010/main" val="137958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for Truman and Friedman</a:t>
            </a:r>
            <a:br>
              <a:rPr lang="en-US" dirty="0" smtClean="0"/>
            </a:br>
            <a:r>
              <a:rPr lang="en-US" dirty="0" smtClean="0"/>
              <a:t>(and for this course!)</a:t>
            </a:r>
            <a:endParaRPr lang="en-US" dirty="0"/>
          </a:p>
        </p:txBody>
      </p:sp>
      <p:pic>
        <p:nvPicPr>
          <p:cNvPr id="5" name="Picture 4" descr="technakesworldgo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45" y="3204933"/>
            <a:ext cx="4064680" cy="36530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7637"/>
            <a:ext cx="8229600" cy="7988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Adobe Caslon Pro"/>
                <a:cs typeface="Adobe Caslon Pro"/>
              </a:rPr>
              <a:t>Does technology determine </a:t>
            </a:r>
          </a:p>
          <a:p>
            <a:pPr marL="0" indent="0" algn="ctr">
              <a:buNone/>
            </a:pPr>
            <a:r>
              <a:rPr lang="en-US" sz="2800" dirty="0" smtClean="0">
                <a:latin typeface="Adobe Caslon Pro"/>
                <a:cs typeface="Adobe Caslon Pro"/>
              </a:rPr>
              <a:t>social, economic, political change?</a:t>
            </a:r>
          </a:p>
        </p:txBody>
      </p:sp>
    </p:spTree>
    <p:extLst>
      <p:ext uri="{BB962C8B-B14F-4D97-AF65-F5344CB8AC3E}">
        <p14:creationId xmlns:p14="http://schemas.microsoft.com/office/powerpoint/2010/main" val="423917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orldisSpiky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" b="598"/>
          <a:stretch>
            <a:fillRect/>
          </a:stretch>
        </p:blipFill>
        <p:spPr>
          <a:xfrm>
            <a:off x="165515" y="53138"/>
            <a:ext cx="8833469" cy="4858068"/>
          </a:xfrm>
          <a:prstGeom prst="rect">
            <a:avLst/>
          </a:prstGeom>
        </p:spPr>
      </p:pic>
      <p:pic>
        <p:nvPicPr>
          <p:cNvPr id="7" name="Picture 6" descr="Patents-Spiky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4"/>
          <a:stretch/>
        </p:blipFill>
        <p:spPr>
          <a:xfrm>
            <a:off x="457200" y="2971039"/>
            <a:ext cx="8136708" cy="3570883"/>
          </a:xfrm>
          <a:prstGeom prst="rect">
            <a:avLst/>
          </a:prstGeom>
        </p:spPr>
      </p:pic>
      <p:pic>
        <p:nvPicPr>
          <p:cNvPr id="8" name="Picture 7" descr="EcoActivity-Spiky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5" y="2485510"/>
            <a:ext cx="8703499" cy="40894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9561" y="2874118"/>
            <a:ext cx="71803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dobe Caslon Pro Bold"/>
                <a:cs typeface="Adobe Caslon Pro Bold"/>
              </a:rPr>
              <a:t>How does technology operate </a:t>
            </a:r>
          </a:p>
          <a:p>
            <a:pPr algn="ctr"/>
            <a:r>
              <a:rPr lang="en-US" sz="3200" b="1" dirty="0" smtClean="0">
                <a:latin typeface="Adobe Caslon Pro Bold"/>
                <a:cs typeface="Adobe Caslon Pro Bold"/>
              </a:rPr>
              <a:t>in a world </a:t>
            </a:r>
          </a:p>
          <a:p>
            <a:pPr algn="ctr"/>
            <a:r>
              <a:rPr lang="en-US" sz="3200" b="1" dirty="0" smtClean="0">
                <a:latin typeface="Adobe Caslon Pro Bold"/>
                <a:cs typeface="Adobe Caslon Pro Bold"/>
              </a:rPr>
              <a:t>that is NOT flat?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5826" y="6541922"/>
            <a:ext cx="7838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latin typeface="Adobe Garamond Pro"/>
                <a:cs typeface="Adobe Garamond Pro"/>
              </a:rPr>
              <a:t>Source</a:t>
            </a:r>
            <a:r>
              <a:rPr lang="en-US" sz="1600" i="1" dirty="0">
                <a:latin typeface="Adobe Garamond Pro"/>
                <a:cs typeface="Adobe Garamond Pro"/>
              </a:rPr>
              <a:t>: Richard Florida’s “The World is Spiky,” Atlantic Monthly, October </a:t>
            </a:r>
            <a:r>
              <a:rPr lang="en-US" sz="1600" i="1" dirty="0" smtClean="0">
                <a:latin typeface="Adobe Garamond Pro"/>
                <a:cs typeface="Adobe Garamond Pro"/>
              </a:rPr>
              <a:t>2005.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1345414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 for this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4544"/>
            <a:ext cx="8229600" cy="3886856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400" dirty="0" smtClean="0">
                <a:latin typeface="Adobe Caslon Pro"/>
                <a:cs typeface="Adobe Caslon Pro"/>
              </a:rPr>
              <a:t>What’s the history of the idea that technology can help alleviate poverty, bring about development?</a:t>
            </a:r>
          </a:p>
          <a:p>
            <a:pPr>
              <a:lnSpc>
                <a:spcPct val="140000"/>
              </a:lnSpc>
            </a:pPr>
            <a:r>
              <a:rPr lang="en-US" sz="2400" dirty="0" smtClean="0">
                <a:latin typeface="Adobe Caslon Pro"/>
                <a:cs typeface="Adobe Caslon Pro"/>
              </a:rPr>
              <a:t>What models of development, definitions of technology, and metrics of poverty did such ideas give rise to?</a:t>
            </a:r>
          </a:p>
          <a:p>
            <a:pPr>
              <a:lnSpc>
                <a:spcPct val="140000"/>
              </a:lnSpc>
            </a:pPr>
            <a:r>
              <a:rPr lang="en-US" sz="2400" dirty="0" smtClean="0">
                <a:latin typeface="Adobe Caslon Pro"/>
                <a:cs typeface="Adobe Caslon Pro"/>
              </a:rPr>
              <a:t>How do “the poor” describe their lives and use these technologies?</a:t>
            </a:r>
            <a:endParaRPr lang="en-US" sz="2400" dirty="0"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60720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beyond Instrumentalism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8955"/>
            <a:ext cx="8229600" cy="4978559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i="1" dirty="0" smtClean="0">
                <a:latin typeface="Adobe Caslon Pro"/>
                <a:cs typeface="Adobe Caslon Pro"/>
              </a:rPr>
              <a:t>Technology </a:t>
            </a:r>
          </a:p>
          <a:p>
            <a:pPr>
              <a:lnSpc>
                <a:spcPct val="140000"/>
              </a:lnSpc>
            </a:pPr>
            <a:r>
              <a:rPr lang="en-US" sz="2400" dirty="0" smtClean="0">
                <a:latin typeface="Adobe Caslon Pro"/>
                <a:cs typeface="Adobe Caslon Pro"/>
              </a:rPr>
              <a:t>as </a:t>
            </a:r>
            <a:r>
              <a:rPr lang="en-US" sz="2400" dirty="0">
                <a:latin typeface="Adobe Caslon Pro"/>
                <a:cs typeface="Adobe Caslon Pro"/>
              </a:rPr>
              <a:t>shaped by the social, political, </a:t>
            </a:r>
            <a:r>
              <a:rPr lang="en-US" sz="2400" dirty="0" smtClean="0">
                <a:latin typeface="Adobe Caslon Pro"/>
                <a:cs typeface="Adobe Caslon Pro"/>
              </a:rPr>
              <a:t>and economic</a:t>
            </a:r>
            <a:endParaRPr lang="en-US" sz="2400" dirty="0">
              <a:latin typeface="Adobe Caslon Pro"/>
              <a:cs typeface="Adobe Caslon Pro"/>
            </a:endParaRPr>
          </a:p>
          <a:p>
            <a:pPr>
              <a:lnSpc>
                <a:spcPct val="140000"/>
              </a:lnSpc>
            </a:pPr>
            <a:r>
              <a:rPr lang="en-US" sz="2400" dirty="0" smtClean="0">
                <a:latin typeface="Adobe Caslon Pro"/>
                <a:cs typeface="Adobe Caslon Pro"/>
              </a:rPr>
              <a:t>as </a:t>
            </a:r>
            <a:r>
              <a:rPr lang="en-US" sz="2400" dirty="0">
                <a:latin typeface="Adobe Caslon Pro"/>
                <a:cs typeface="Adobe Caslon Pro"/>
              </a:rPr>
              <a:t>a powerful ideological concept (as ‘hazardous’)</a:t>
            </a:r>
          </a:p>
          <a:p>
            <a:pPr>
              <a:lnSpc>
                <a:spcPct val="140000"/>
              </a:lnSpc>
            </a:pPr>
            <a:r>
              <a:rPr lang="en-US" sz="2400" dirty="0">
                <a:latin typeface="Adobe Caslon Pro"/>
                <a:cs typeface="Adobe Caslon Pro"/>
              </a:rPr>
              <a:t>a</a:t>
            </a:r>
            <a:r>
              <a:rPr lang="en-US" sz="2400" dirty="0" smtClean="0">
                <a:latin typeface="Adobe Caslon Pro"/>
                <a:cs typeface="Adobe Caslon Pro"/>
              </a:rPr>
              <a:t>s meaning something </a:t>
            </a:r>
            <a:r>
              <a:rPr lang="en-US" sz="2400" i="1" dirty="0">
                <a:latin typeface="Adobe Caslon Pro"/>
                <a:cs typeface="Adobe Caslon Pro"/>
              </a:rPr>
              <a:t>more </a:t>
            </a:r>
            <a:r>
              <a:rPr lang="en-US" sz="2400" dirty="0">
                <a:latin typeface="Adobe Caslon Pro"/>
                <a:cs typeface="Adobe Caslon Pro"/>
              </a:rPr>
              <a:t>to poor populations than a ‘solution’ to </a:t>
            </a:r>
            <a:r>
              <a:rPr lang="en-US" sz="2400" dirty="0" smtClean="0">
                <a:latin typeface="Adobe Caslon Pro"/>
                <a:cs typeface="Adobe Caslon Pro"/>
              </a:rPr>
              <a:t>their ‘poverty’</a:t>
            </a:r>
            <a:endParaRPr lang="en-US" sz="2400" dirty="0"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277863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 beyond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537"/>
            <a:ext cx="8526104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i="1" dirty="0" smtClean="0">
                <a:latin typeface="Adobe Caslon Pro"/>
                <a:cs typeface="Adobe Caslon Pro"/>
              </a:rPr>
              <a:t>Poverty</a:t>
            </a:r>
          </a:p>
          <a:p>
            <a:pPr>
              <a:lnSpc>
                <a:spcPct val="140000"/>
              </a:lnSpc>
            </a:pPr>
            <a:r>
              <a:rPr lang="en-US" sz="2400" dirty="0">
                <a:latin typeface="Adobe Caslon Pro"/>
                <a:cs typeface="Adobe Caslon Pro"/>
              </a:rPr>
              <a:t>a</a:t>
            </a:r>
            <a:r>
              <a:rPr lang="en-US" sz="2400" dirty="0" smtClean="0">
                <a:latin typeface="Adobe Caslon Pro"/>
                <a:cs typeface="Adobe Caslon Pro"/>
              </a:rPr>
              <a:t>s having no universal, uncontested definition or metrics</a:t>
            </a:r>
          </a:p>
          <a:p>
            <a:pPr>
              <a:lnSpc>
                <a:spcPct val="140000"/>
              </a:lnSpc>
            </a:pPr>
            <a:r>
              <a:rPr lang="en-US" sz="2400" dirty="0">
                <a:latin typeface="Adobe Caslon Pro"/>
                <a:cs typeface="Adobe Caslon Pro"/>
              </a:rPr>
              <a:t>a</a:t>
            </a:r>
            <a:r>
              <a:rPr lang="en-US" sz="2400" dirty="0" smtClean="0">
                <a:latin typeface="Adobe Caslon Pro"/>
                <a:cs typeface="Adobe Caslon Pro"/>
              </a:rPr>
              <a:t>s relational, rather than about an absolute lack of assets</a:t>
            </a:r>
          </a:p>
          <a:p>
            <a:pPr>
              <a:lnSpc>
                <a:spcPct val="140000"/>
              </a:lnSpc>
            </a:pPr>
            <a:r>
              <a:rPr lang="en-US" sz="2400" dirty="0">
                <a:latin typeface="Adobe Caslon Pro"/>
                <a:cs typeface="Adobe Caslon Pro"/>
              </a:rPr>
              <a:t>n</a:t>
            </a:r>
            <a:r>
              <a:rPr lang="en-US" sz="2400" dirty="0" smtClean="0">
                <a:latin typeface="Adobe Caslon Pro"/>
                <a:cs typeface="Adobe Caslon Pro"/>
              </a:rPr>
              <a:t>ot just as described by institutional perspectives and metrics</a:t>
            </a:r>
          </a:p>
          <a:p>
            <a:pPr>
              <a:lnSpc>
                <a:spcPct val="140000"/>
              </a:lnSpc>
            </a:pPr>
            <a:r>
              <a:rPr lang="en-US" sz="2400" dirty="0" smtClean="0">
                <a:latin typeface="Adobe Caslon Pro"/>
                <a:cs typeface="Adobe Caslon Pro"/>
              </a:rPr>
              <a:t>BUT also as described by the diverse people who experience it</a:t>
            </a:r>
            <a:endParaRPr lang="en-US" sz="2400" dirty="0"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242336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our world?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developing countries." </a:t>
            </a:r>
            <a:r>
              <a:rPr lang="en-US" dirty="0" err="1" smtClean="0"/>
              <a:t>Hania</a:t>
            </a:r>
            <a:r>
              <a:rPr lang="en-US" dirty="0" smtClean="0"/>
              <a:t> </a:t>
            </a:r>
            <a:r>
              <a:rPr lang="en-US" dirty="0" err="1" smtClean="0"/>
              <a:t>Zlotnik</a:t>
            </a:r>
            <a:r>
              <a:rPr lang="en-US" dirty="0" smtClean="0"/>
              <a:t>, 2005</a:t>
            </a:r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The size of each territory shows the relative proportion of the world's population living there. </a:t>
            </a:r>
            <a:endParaRPr lang="en-US" dirty="0"/>
          </a:p>
        </p:txBody>
      </p:sp>
      <p:pic>
        <p:nvPicPr>
          <p:cNvPr id="4" name="Picture 3" descr="WorldMapper-Popul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5" y="1417638"/>
            <a:ext cx="8741733" cy="4572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745" y="5964461"/>
            <a:ext cx="872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i="1" dirty="0" smtClean="0">
                <a:latin typeface="Adobe Garamond Pro"/>
                <a:cs typeface="Adobe Garamond Pro"/>
              </a:rPr>
              <a:t>The size of each territory shows the relative proportion of the world's population living there. </a:t>
            </a:r>
          </a:p>
          <a:p>
            <a:r>
              <a:rPr lang="en-US" i="1" dirty="0" smtClean="0">
                <a:latin typeface="Adobe Garamond Pro"/>
                <a:cs typeface="Adobe Garamond Pro"/>
              </a:rPr>
              <a:t>									From </a:t>
            </a:r>
            <a:r>
              <a:rPr lang="en-US" i="1" dirty="0" err="1" smtClean="0">
                <a:latin typeface="Adobe Garamond Pro"/>
                <a:cs typeface="Adobe Garamond Pro"/>
              </a:rPr>
              <a:t>Worldmapper.org</a:t>
            </a:r>
            <a:r>
              <a:rPr lang="en-US" i="1" dirty="0" smtClean="0">
                <a:latin typeface="Adobe Garamond Pro"/>
                <a:cs typeface="Adobe Garamond Pro"/>
              </a:rPr>
              <a:t>, based on figures from 2002.</a:t>
            </a:r>
            <a:endParaRPr lang="en-US" i="1" dirty="0">
              <a:latin typeface="Adobe Garamond Pro"/>
              <a:cs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354115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is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177" b="4177"/>
          <a:stretch>
            <a:fillRect/>
          </a:stretch>
        </p:blipFill>
        <p:spPr>
          <a:xfrm>
            <a:off x="112284" y="1286601"/>
            <a:ext cx="8922378" cy="4906964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980033"/>
            <a:ext cx="8229600" cy="939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 Neue Bold Condensed"/>
                <a:ea typeface="+mn-ea"/>
                <a:cs typeface="Helvetica Neue Bold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 Neue Bold Condensed"/>
                <a:ea typeface="+mn-ea"/>
                <a:cs typeface="Helvetica Neue Bold Condense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Bold Condensed"/>
                <a:ea typeface="+mn-ea"/>
                <a:cs typeface="Helvetica Neue Bold Condense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Bold Condensed"/>
                <a:ea typeface="+mn-ea"/>
                <a:cs typeface="Helvetica Neue Bold Condense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Bold Condensed"/>
                <a:ea typeface="+mn-ea"/>
                <a:cs typeface="Helvetica Neue Bold Condense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dirty="0" smtClean="0">
                <a:latin typeface="Adobe Caslon Pro Bold"/>
                <a:cs typeface="Adobe Caslon Pro Bold"/>
              </a:rPr>
              <a:t>It’s all about the metrics, honey!</a:t>
            </a:r>
            <a:endParaRPr lang="en-US" sz="4000" dirty="0">
              <a:latin typeface="Adobe Caslon Pro Bold"/>
              <a:cs typeface="Adobe Caslo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397842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0855"/>
            <a:ext cx="8229600" cy="2907792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sz="2400" dirty="0" smtClean="0"/>
              <a:t>What is Technology? What is Poverty? </a:t>
            </a:r>
          </a:p>
          <a:p>
            <a:pPr>
              <a:spcAft>
                <a:spcPts val="400"/>
              </a:spcAft>
            </a:pPr>
            <a:r>
              <a:rPr lang="en-US" sz="2400" dirty="0" smtClean="0"/>
              <a:t>Evolution of theories and models of development and poverty alleviation(1950s-2000s)</a:t>
            </a:r>
          </a:p>
          <a:p>
            <a:pPr lvl="1">
              <a:spcAft>
                <a:spcPts val="400"/>
              </a:spcAft>
            </a:pPr>
            <a:r>
              <a:rPr lang="en-US" sz="2400" dirty="0" smtClean="0"/>
              <a:t>Role of technology </a:t>
            </a:r>
          </a:p>
          <a:p>
            <a:pPr lvl="1">
              <a:spcAft>
                <a:spcPts val="400"/>
              </a:spcAft>
            </a:pPr>
            <a:r>
              <a:rPr lang="en-US" sz="2400" dirty="0" smtClean="0"/>
              <a:t>Role of social structure and user agency </a:t>
            </a:r>
          </a:p>
          <a:p>
            <a:pPr>
              <a:spcAft>
                <a:spcPts val="400"/>
              </a:spcAft>
            </a:pPr>
            <a:r>
              <a:rPr lang="en-US" sz="2400" dirty="0" smtClean="0"/>
              <a:t>Digital Divide and Information Society </a:t>
            </a:r>
          </a:p>
        </p:txBody>
      </p:sp>
    </p:spTree>
    <p:extLst>
      <p:ext uri="{BB962C8B-B14F-4D97-AF65-F5344CB8AC3E}">
        <p14:creationId xmlns:p14="http://schemas.microsoft.com/office/powerpoint/2010/main" val="201935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47200"/>
                </a:solidFill>
              </a:rPr>
              <a:t>Outline for Today</a:t>
            </a:r>
            <a:endParaRPr lang="en-US" dirty="0">
              <a:solidFill>
                <a:srgbClr val="E472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721" y="1954033"/>
            <a:ext cx="7068091" cy="365829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Adobe Caslon Pro"/>
                <a:cs typeface="Adobe Caslon Pro"/>
              </a:rPr>
              <a:t>Technology &amp; Poverty: in the News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dobe Caslon Pro"/>
                <a:cs typeface="Adobe Caslon Pro"/>
              </a:rPr>
              <a:t>Technology &amp; Poverty: a Historical Perspective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dobe Caslon Pro"/>
                <a:cs typeface="Adobe Caslon Pro"/>
              </a:rPr>
              <a:t>About the Course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>
                <a:latin typeface="Adobe Caslon Pro"/>
                <a:cs typeface="Adobe Caslon Pro"/>
              </a:rPr>
              <a:t>		Break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dobe Caslon Pro"/>
                <a:cs typeface="Adobe Caslon Pro"/>
              </a:rPr>
              <a:t>Introductions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dobe Caslon Pro"/>
                <a:cs typeface="Adobe Caslon Pro"/>
              </a:rPr>
              <a:t>TED Talk</a:t>
            </a:r>
            <a:endParaRPr lang="en-US" sz="2400" dirty="0">
              <a:latin typeface="Adobe Caslon Pro"/>
              <a:cs typeface="Adobe Caslon Pro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dobe Caslon Pro"/>
                <a:cs typeface="Adobe Caslon Pro"/>
              </a:rPr>
              <a:t>Thursday’s Lecture</a:t>
            </a:r>
          </a:p>
        </p:txBody>
      </p:sp>
    </p:spTree>
    <p:extLst>
      <p:ext uri="{BB962C8B-B14F-4D97-AF65-F5344CB8AC3E}">
        <p14:creationId xmlns:p14="http://schemas.microsoft.com/office/powerpoint/2010/main" val="382770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Themes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4071"/>
            <a:ext cx="7614090" cy="2878966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</a:pPr>
            <a:r>
              <a:rPr lang="en-US" sz="2400" dirty="0" smtClean="0"/>
              <a:t>Access to technology and user appropriation of technology</a:t>
            </a:r>
          </a:p>
          <a:p>
            <a:pPr lvl="1">
              <a:spcAft>
                <a:spcPts val="400"/>
              </a:spcAft>
            </a:pPr>
            <a:r>
              <a:rPr lang="en-US" sz="2400" dirty="0" smtClean="0"/>
              <a:t>Personal computers and the internet</a:t>
            </a:r>
          </a:p>
          <a:p>
            <a:pPr lvl="1">
              <a:spcAft>
                <a:spcPts val="400"/>
              </a:spcAft>
            </a:pPr>
            <a:r>
              <a:rPr lang="en-US" sz="2400" dirty="0" smtClean="0"/>
              <a:t>Community radio</a:t>
            </a:r>
          </a:p>
          <a:p>
            <a:pPr lvl="1">
              <a:spcAft>
                <a:spcPts val="400"/>
              </a:spcAft>
            </a:pPr>
            <a:r>
              <a:rPr lang="en-US" sz="2400" dirty="0" smtClean="0"/>
              <a:t>Mobile phones</a:t>
            </a:r>
          </a:p>
          <a:p>
            <a:pPr>
              <a:spcAft>
                <a:spcPts val="400"/>
              </a:spcAft>
            </a:pPr>
            <a:r>
              <a:rPr lang="en-US" sz="2400" dirty="0" smtClean="0"/>
              <a:t>Technology in health, education, governance</a:t>
            </a:r>
          </a:p>
          <a:p>
            <a:pPr>
              <a:spcAft>
                <a:spcPts val="400"/>
              </a:spcAft>
            </a:pPr>
            <a:r>
              <a:rPr lang="en-US" sz="2400" dirty="0" smtClean="0"/>
              <a:t>Revisiting Technology &amp; Poverty</a:t>
            </a:r>
          </a:p>
        </p:txBody>
      </p:sp>
    </p:spTree>
    <p:extLst>
      <p:ext uri="{BB962C8B-B14F-4D97-AF65-F5344CB8AC3E}">
        <p14:creationId xmlns:p14="http://schemas.microsoft.com/office/powerpoint/2010/main" val="311995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2190"/>
            <a:ext cx="8229600" cy="489648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Lectures and Guest Speakers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Readings and Case Studies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In-class Activities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Assignments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Reading responses (up to 4)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Assignment 1: Poverty as diversely experienced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Assignment 2: Analysis of a technology project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Course </a:t>
            </a:r>
            <a:r>
              <a:rPr lang="en-US" sz="2200" dirty="0" smtClean="0"/>
              <a:t>website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 </a:t>
            </a:r>
            <a:r>
              <a:rPr lang="en-US" sz="2200" dirty="0" smtClean="0">
                <a:hlinkClick r:id="rId3"/>
              </a:rPr>
              <a:t>http://blogs.ischool.berkeley.edu/i181su12/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18348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219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Submissions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Mailing List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Grades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Class Participation + Readings: 30%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Assignment 1: 30%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Assignment 2: 40%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Academic Honesty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Laptops</a:t>
            </a:r>
          </a:p>
        </p:txBody>
      </p:sp>
    </p:spTree>
    <p:extLst>
      <p:ext uri="{BB962C8B-B14F-4D97-AF65-F5344CB8AC3E}">
        <p14:creationId xmlns:p14="http://schemas.microsoft.com/office/powerpoint/2010/main" val="323109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2988"/>
            <a:ext cx="8229600" cy="1143000"/>
          </a:xfrm>
        </p:spPr>
        <p:txBody>
          <a:bodyPr/>
          <a:lstStyle/>
          <a:p>
            <a:r>
              <a:rPr lang="en-US" dirty="0" smtClean="0"/>
              <a:t>Take a break!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60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229331"/>
            <a:ext cx="8229600" cy="2824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dobe Garamond Pro"/>
                <a:ea typeface="+mn-ea"/>
                <a:cs typeface="Adobe Garamon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dobe Garamond Pro"/>
                <a:ea typeface="+mn-ea"/>
                <a:cs typeface="Adobe Garamon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dobe Garamond Pro"/>
                <a:ea typeface="+mn-ea"/>
                <a:cs typeface="Adobe Garamon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dobe Garamond Pro"/>
                <a:ea typeface="+mn-ea"/>
                <a:cs typeface="Adobe Garamon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dobe Garamond Pro"/>
                <a:ea typeface="+mn-ea"/>
                <a:cs typeface="Adobe Garamon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3700" dirty="0" smtClean="0">
                <a:latin typeface="Adobe Caslon Pro"/>
                <a:cs typeface="Adobe Caslon Pro"/>
              </a:rPr>
              <a:t>Find a friend. 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3700" dirty="0" smtClean="0">
                <a:latin typeface="Adobe Caslon Pro"/>
                <a:cs typeface="Adobe Caslon Pro"/>
              </a:rPr>
              <a:t>Get to know them. 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3700" dirty="0" smtClean="0">
                <a:latin typeface="Adobe Caslon Pro"/>
                <a:cs typeface="Adobe Caslon Pro"/>
              </a:rPr>
              <a:t>Introduce them to us.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3700" dirty="0">
                <a:latin typeface="Adobe Caslon Pro"/>
                <a:cs typeface="Adobe Caslon Pro"/>
              </a:rPr>
              <a:t>	</a:t>
            </a:r>
            <a:r>
              <a:rPr lang="en-US" sz="3700" dirty="0" smtClean="0">
                <a:latin typeface="Adobe Caslon Pro"/>
                <a:cs typeface="Adobe Caslon Pro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550757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751406"/>
            <a:ext cx="8229600" cy="113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dobe Garamond Pro"/>
                <a:ea typeface="+mn-ea"/>
                <a:cs typeface="Adobe Garamon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dobe Garamond Pro"/>
                <a:ea typeface="+mn-ea"/>
                <a:cs typeface="Adobe Garamon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dobe Garamond Pro"/>
                <a:ea typeface="+mn-ea"/>
                <a:cs typeface="Adobe Garamon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dobe Garamond Pro"/>
                <a:ea typeface="+mn-ea"/>
                <a:cs typeface="Adobe Garamon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dobe Garamond Pro"/>
                <a:ea typeface="+mn-ea"/>
                <a:cs typeface="Adobe Garamon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3700" dirty="0" smtClean="0">
                <a:latin typeface="Adobe Caslon Pro"/>
                <a:cs typeface="Adobe Caslon Pro"/>
              </a:rPr>
              <a:t>Share an image that speaks to you of </a:t>
            </a:r>
            <a:r>
              <a:rPr lang="en-US" sz="3700" i="1" dirty="0" smtClean="0">
                <a:latin typeface="Adobe Caslon Pro"/>
                <a:cs typeface="Adobe Caslon Pro"/>
              </a:rPr>
              <a:t>Technology &amp; Poverty. </a:t>
            </a:r>
            <a:endParaRPr lang="en-US" sz="3700" dirty="0" smtClean="0"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2818835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4632" y="2836975"/>
            <a:ext cx="5536920" cy="1236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Find an image that speaks to you of “Technology &amp; Poverty”</a:t>
            </a:r>
            <a:endParaRPr lang="en-US" sz="2800" dirty="0"/>
          </a:p>
        </p:txBody>
      </p:sp>
      <p:pic>
        <p:nvPicPr>
          <p:cNvPr id="4" name="Picture 3" descr="t&amp;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42" y="1221761"/>
            <a:ext cx="7620000" cy="5054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4030" y="274638"/>
            <a:ext cx="8229600" cy="1143000"/>
          </a:xfrm>
        </p:spPr>
        <p:txBody>
          <a:bodyPr/>
          <a:lstStyle/>
          <a:p>
            <a:r>
              <a:rPr lang="en-US" dirty="0" smtClean="0"/>
              <a:t>“Selling to the other three billion”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44551" y="6296457"/>
            <a:ext cx="20186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 smtClean="0">
                <a:latin typeface="Adobe Garamond Pro"/>
                <a:cs typeface="Adobe Garamond Pro"/>
              </a:rPr>
              <a:t>Source: </a:t>
            </a:r>
            <a:r>
              <a:rPr lang="en-US" sz="1500" i="1" dirty="0" err="1" smtClean="0">
                <a:latin typeface="Adobe Garamond Pro"/>
                <a:cs typeface="Adobe Garamond Pro"/>
              </a:rPr>
              <a:t>www.nytimes.com</a:t>
            </a:r>
            <a:r>
              <a:rPr lang="en-US" sz="1500" dirty="0" smtClean="0"/>
              <a:t>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59570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Danger of a Single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582" y="1742643"/>
            <a:ext cx="4735706" cy="3239666"/>
          </a:xfrm>
          <a:prstGeom prst="actionButtonSound">
            <a:avLst/>
          </a:prstGeom>
          <a:solidFill>
            <a:schemeClr val="bg1">
              <a:alpha val="23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1" dirty="0" smtClean="0">
              <a:latin typeface="Adobe Caslon Pro"/>
              <a:cs typeface="Adobe Caslon Pro"/>
            </a:endParaRPr>
          </a:p>
          <a:p>
            <a:pPr marL="0" indent="0">
              <a:buNone/>
            </a:pPr>
            <a:endParaRPr lang="en-US" sz="2000" i="1" dirty="0" smtClean="0">
              <a:latin typeface="Adobe Caslon Pro"/>
              <a:cs typeface="Adobe Caslon Pro"/>
            </a:endParaRPr>
          </a:p>
          <a:p>
            <a:pPr marL="0" indent="0">
              <a:buNone/>
            </a:pPr>
            <a:r>
              <a:rPr lang="en-US" sz="2000" dirty="0" smtClean="0">
                <a:latin typeface="Adobe Caslon Pro"/>
                <a:cs typeface="Adobe Caslon Pro"/>
              </a:rPr>
              <a:t>“The single story creates stereotypes, and the problem with stereotypes is not that they are untrue, but that they are incomplete. They make one story become the only story.”</a:t>
            </a:r>
          </a:p>
          <a:p>
            <a:pPr marL="0" indent="0">
              <a:buNone/>
            </a:pPr>
            <a:endParaRPr lang="en-US" sz="2000" dirty="0" smtClean="0">
              <a:latin typeface="Adobe Caslon Pro"/>
              <a:cs typeface="Adobe Caslon Pro"/>
            </a:endParaRPr>
          </a:p>
          <a:p>
            <a:pPr marL="0" indent="0" algn="r">
              <a:buNone/>
            </a:pPr>
            <a:r>
              <a:rPr lang="en-US" sz="2000" i="1" dirty="0" smtClean="0">
                <a:latin typeface="Adobe Caslon Pro"/>
                <a:cs typeface="Adobe Caslon Pro"/>
              </a:rPr>
              <a:t>Nigerian author </a:t>
            </a:r>
            <a:r>
              <a:rPr lang="en-US" sz="2000" i="1" dirty="0" err="1" smtClean="0">
                <a:latin typeface="Adobe Caslon Pro"/>
                <a:cs typeface="Adobe Caslon Pro"/>
              </a:rPr>
              <a:t>Chimamanda</a:t>
            </a:r>
            <a:r>
              <a:rPr lang="en-US" sz="2000" i="1" dirty="0" smtClean="0">
                <a:latin typeface="Adobe Caslon Pro"/>
                <a:cs typeface="Adobe Caslon Pro"/>
              </a:rPr>
              <a:t> </a:t>
            </a:r>
            <a:r>
              <a:rPr lang="en-US" sz="2000" i="1" dirty="0" err="1" smtClean="0">
                <a:latin typeface="Adobe Caslon Pro"/>
                <a:cs typeface="Adobe Caslon Pro"/>
              </a:rPr>
              <a:t>Adichie</a:t>
            </a:r>
            <a:r>
              <a:rPr lang="en-US" sz="2000" i="1" dirty="0" smtClean="0">
                <a:latin typeface="Adobe Caslon Pro"/>
                <a:cs typeface="Adobe Caslon Pro"/>
              </a:rPr>
              <a:t> </a:t>
            </a:r>
          </a:p>
          <a:p>
            <a:pPr marL="0" indent="0" algn="r">
              <a:buNone/>
            </a:pPr>
            <a:r>
              <a:rPr lang="en-US" sz="2000" i="1" dirty="0" smtClean="0">
                <a:latin typeface="Adobe Caslon Pro"/>
                <a:cs typeface="Adobe Caslon Pro"/>
              </a:rPr>
              <a:t>at </a:t>
            </a:r>
            <a:r>
              <a:rPr lang="en-US" sz="2000" i="1" dirty="0" err="1" smtClean="0">
                <a:latin typeface="Adobe Caslon Pro"/>
                <a:cs typeface="Adobe Caslon Pro"/>
              </a:rPr>
              <a:t>TEDGlobal</a:t>
            </a:r>
            <a:r>
              <a:rPr lang="en-US" sz="2000" i="1" dirty="0" smtClean="0">
                <a:latin typeface="Adobe Caslon Pro"/>
                <a:cs typeface="Adobe Caslon Pro"/>
              </a:rPr>
              <a:t> 2009</a:t>
            </a:r>
            <a:endParaRPr lang="en-US" sz="2000" i="1" dirty="0">
              <a:latin typeface="Adobe Caslon Pro"/>
              <a:cs typeface="Adobe Caslon Pro"/>
            </a:endParaRPr>
          </a:p>
        </p:txBody>
      </p:sp>
      <p:pic>
        <p:nvPicPr>
          <p:cNvPr id="4" name="Picture 3" descr="adichie.jp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/>
        </p:blipFill>
        <p:spPr>
          <a:xfrm>
            <a:off x="1229749" y="1742642"/>
            <a:ext cx="2783733" cy="3822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20154"/>
            <a:ext cx="8890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dobe Caslon Pro"/>
                <a:cs typeface="Adobe Caslon Pro"/>
              </a:rPr>
              <a:t>http://www.ted.com/talks/chimamanda_adichie_the_danger_of_a_single_story.html</a:t>
            </a:r>
          </a:p>
        </p:txBody>
      </p:sp>
    </p:spTree>
    <p:extLst>
      <p:ext uri="{BB962C8B-B14F-4D97-AF65-F5344CB8AC3E}">
        <p14:creationId xmlns:p14="http://schemas.microsoft.com/office/powerpoint/2010/main" val="303416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Thursday (5/24)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latin typeface="Adobe Caslon Pro"/>
                <a:cs typeface="Adobe Caslon Pro"/>
              </a:rPr>
              <a:t>Themes for discussion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Adobe Caslon Pro"/>
                <a:cs typeface="Adobe Caslon Pro"/>
              </a:rPr>
              <a:t>What </a:t>
            </a:r>
            <a:r>
              <a:rPr lang="en-US" sz="2400" dirty="0">
                <a:latin typeface="Adobe Caslon Pro"/>
                <a:cs typeface="Adobe Caslon Pro"/>
              </a:rPr>
              <a:t>is </a:t>
            </a:r>
            <a:r>
              <a:rPr lang="en-US" sz="2400" dirty="0" smtClean="0">
                <a:latin typeface="Adobe Caslon Pro"/>
                <a:cs typeface="Adobe Caslon Pro"/>
              </a:rPr>
              <a:t>technology?</a:t>
            </a:r>
            <a:endParaRPr lang="en-US" sz="2400" dirty="0">
              <a:latin typeface="Adobe Caslon Pro"/>
              <a:cs typeface="Adobe Caslon Pro"/>
            </a:endParaRP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Adobe Caslon Pro"/>
                <a:cs typeface="Adobe Caslon Pro"/>
              </a:rPr>
              <a:t>What </a:t>
            </a:r>
            <a:r>
              <a:rPr lang="en-US" sz="2400" dirty="0">
                <a:latin typeface="Adobe Caslon Pro"/>
                <a:cs typeface="Adobe Caslon Pro"/>
              </a:rPr>
              <a:t>is </a:t>
            </a:r>
            <a:r>
              <a:rPr lang="en-US" sz="2400" dirty="0" smtClean="0">
                <a:latin typeface="Adobe Caslon Pro"/>
                <a:cs typeface="Adobe Caslon Pro"/>
              </a:rPr>
              <a:t>development?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dobe Caslon Pro"/>
                <a:cs typeface="Adobe Caslon Pro"/>
              </a:rPr>
              <a:t>Due before class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Adobe Caslon Pro"/>
                <a:cs typeface="Adobe Caslon Pro"/>
              </a:rPr>
              <a:t>Do the readings: </a:t>
            </a:r>
            <a:r>
              <a:rPr lang="en-US" sz="2400" i="1" dirty="0" smtClean="0">
                <a:latin typeface="Adobe Caslon Pro"/>
                <a:cs typeface="Adobe Caslon Pro"/>
              </a:rPr>
              <a:t>Marx, </a:t>
            </a:r>
            <a:r>
              <a:rPr lang="en-US" sz="2400" i="1" dirty="0" err="1" smtClean="0">
                <a:latin typeface="Adobe Caslon Pro"/>
                <a:cs typeface="Adobe Caslon Pro"/>
              </a:rPr>
              <a:t>Heilbroner</a:t>
            </a:r>
            <a:r>
              <a:rPr lang="en-US" sz="2400" i="1" dirty="0" smtClean="0">
                <a:latin typeface="Adobe Caslon Pro"/>
                <a:cs typeface="Adobe Caslon Pro"/>
              </a:rPr>
              <a:t>, Thomas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Adobe Caslon Pro"/>
                <a:cs typeface="Adobe Caslon Pro"/>
              </a:rPr>
              <a:t>Email reading response #1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Adobe Caslon Pro"/>
                <a:cs typeface="Adobe Caslon Pro"/>
              </a:rPr>
              <a:t>Photos due Wednesday at midnight</a:t>
            </a:r>
            <a:endParaRPr lang="en-US" sz="2400" dirty="0">
              <a:latin typeface="Adobe Caslon Pro"/>
              <a:cs typeface="Adobe Caslon Pro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dobe Caslon Pro"/>
                <a:cs typeface="Adobe Caslon Pro"/>
              </a:rPr>
              <a:t>	</a:t>
            </a:r>
            <a:r>
              <a:rPr lang="en-US" sz="2400" dirty="0" smtClean="0">
                <a:latin typeface="Adobe Caslon Pro"/>
                <a:cs typeface="Adobe Caslon Pro"/>
              </a:rPr>
              <a:t>Activities in class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Adobe Caslon Pro"/>
                <a:cs typeface="Adobe Caslon Pro"/>
              </a:rPr>
              <a:t>Discussion of photos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Adobe Caslon Pro"/>
                <a:cs typeface="Adobe Caslon Pro"/>
              </a:rPr>
              <a:t>Discussion of readings and themes</a:t>
            </a:r>
          </a:p>
        </p:txBody>
      </p:sp>
    </p:spTree>
    <p:extLst>
      <p:ext uri="{BB962C8B-B14F-4D97-AF65-F5344CB8AC3E}">
        <p14:creationId xmlns:p14="http://schemas.microsoft.com/office/powerpoint/2010/main" val="228619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3657600" y="1600200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[image from the Economist]</a:t>
            </a:r>
            <a:endParaRPr lang="en-US" sz="1800"/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13" b="13542"/>
          <a:stretch>
            <a:fillRect/>
          </a:stretch>
        </p:blipFill>
        <p:spPr bwMode="auto">
          <a:xfrm>
            <a:off x="304800" y="228600"/>
            <a:ext cx="533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r="38281" b="6250"/>
          <a:stretch>
            <a:fillRect/>
          </a:stretch>
        </p:blipFill>
        <p:spPr bwMode="auto">
          <a:xfrm>
            <a:off x="2895600" y="304800"/>
            <a:ext cx="6019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14583" r="37500" b="8333"/>
          <a:stretch>
            <a:fillRect/>
          </a:stretch>
        </p:blipFill>
        <p:spPr bwMode="auto">
          <a:xfrm>
            <a:off x="2286000" y="609600"/>
            <a:ext cx="6019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Documents and Settings\jadmin\My Documents\berkeley\teaching\tandp_s11\lectures\intro\Mobile Marvel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5203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83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Diffusion of Technology</a:t>
            </a:r>
            <a:endParaRPr lang="en-US" dirty="0"/>
          </a:p>
        </p:txBody>
      </p:sp>
      <p:pic>
        <p:nvPicPr>
          <p:cNvPr id="4" name="Picture 3" descr="shop"/>
          <p:cNvPicPr/>
          <p:nvPr/>
        </p:nvPicPr>
        <p:blipFill>
          <a:blip r:embed="rId3"/>
          <a:srcRect l="4619" t="3616" r="4239" b="3618"/>
          <a:stretch>
            <a:fillRect/>
          </a:stretch>
        </p:blipFill>
        <p:spPr bwMode="auto">
          <a:xfrm>
            <a:off x="6690648" y="2157472"/>
            <a:ext cx="1993908" cy="256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_703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5620" r="3063" b="1684"/>
          <a:stretch/>
        </p:blipFill>
        <p:spPr>
          <a:xfrm>
            <a:off x="667756" y="2157471"/>
            <a:ext cx="2001663" cy="294706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karekur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43" y="2157471"/>
            <a:ext cx="2836279" cy="4254419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754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an Idea</a:t>
            </a:r>
            <a:endParaRPr lang="en-US" dirty="0"/>
          </a:p>
        </p:txBody>
      </p:sp>
      <p:pic>
        <p:nvPicPr>
          <p:cNvPr id="5" name="Picture 4" descr="Tru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94" y="2895079"/>
            <a:ext cx="1367585" cy="1641102"/>
          </a:xfrm>
          <a:prstGeom prst="rect">
            <a:avLst/>
          </a:prstGeom>
        </p:spPr>
      </p:pic>
      <p:pic>
        <p:nvPicPr>
          <p:cNvPr id="6" name="Picture 5" descr="Friedm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75" y="3026971"/>
            <a:ext cx="1148611" cy="145334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57200" y="4711163"/>
            <a:ext cx="8229600" cy="0"/>
          </a:xfrm>
          <a:prstGeom prst="line">
            <a:avLst/>
          </a:prstGeom>
          <a:ln w="76200">
            <a:solidFill>
              <a:srgbClr val="800000"/>
            </a:solidFill>
            <a:headEnd type="stealth" w="lg"/>
            <a:tailEnd type="stealth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46477" y="4817225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1949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94225" y="482071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02650" y="3410401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068902" y="3507004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978895" y="4711163"/>
            <a:ext cx="5464829" cy="0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03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actionButtonForwardNext">
            <a:avLst/>
          </a:prstGeom>
        </p:spPr>
        <p:txBody>
          <a:bodyPr>
            <a:normAutofit fontScale="90000"/>
          </a:bodyPr>
          <a:lstStyle/>
          <a:p>
            <a:r>
              <a:rPr lang="en-US" b="1" dirty="0" smtClean="0"/>
              <a:t>Technology and Development in 1949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04" y="1988349"/>
            <a:ext cx="8416360" cy="3612012"/>
          </a:xfrm>
          <a:prstGeom prst="actionButtonSound">
            <a:avLst/>
          </a:prstGeom>
          <a:solidFill>
            <a:schemeClr val="bg1">
              <a:alpha val="38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“The material resources which we can afford to use for assistance of other peoples are limited. But our imponderable resources </a:t>
            </a:r>
            <a:r>
              <a:rPr lang="en-US" sz="2000" b="1" dirty="0">
                <a:solidFill>
                  <a:srgbClr val="FF0000"/>
                </a:solidFill>
              </a:rPr>
              <a:t>in technical knowledge </a:t>
            </a:r>
            <a:r>
              <a:rPr lang="en-US" sz="2000" dirty="0" smtClean="0"/>
              <a:t>are constantly growing and are </a:t>
            </a:r>
            <a:r>
              <a:rPr lang="en-US" sz="2000" b="1" dirty="0" smtClean="0">
                <a:solidFill>
                  <a:srgbClr val="FF0000"/>
                </a:solidFill>
              </a:rPr>
              <a:t>inexhaustible</a:t>
            </a:r>
            <a:r>
              <a:rPr lang="en-US" sz="2000" dirty="0" smtClean="0"/>
              <a:t>. I believe that we should make available to peace-loving peoples </a:t>
            </a:r>
            <a:r>
              <a:rPr lang="en-US" sz="2000" dirty="0"/>
              <a:t>the benefits of </a:t>
            </a:r>
            <a:r>
              <a:rPr lang="en-US" sz="2000" b="1" dirty="0">
                <a:solidFill>
                  <a:srgbClr val="FF0000"/>
                </a:solidFill>
              </a:rPr>
              <a:t>our store of technical knowledge</a:t>
            </a:r>
            <a:r>
              <a:rPr lang="en-US" sz="2000" b="1" dirty="0" smtClean="0"/>
              <a:t> </a:t>
            </a:r>
            <a:r>
              <a:rPr lang="en-US" sz="2000" dirty="0" smtClean="0"/>
              <a:t>in order to </a:t>
            </a:r>
            <a:r>
              <a:rPr lang="en-US" sz="2000" b="1" dirty="0">
                <a:solidFill>
                  <a:srgbClr val="FF0000"/>
                </a:solidFill>
              </a:rPr>
              <a:t>help them realize their aspirations for a better life. </a:t>
            </a:r>
            <a:r>
              <a:rPr lang="en-US" sz="2000" dirty="0" smtClean="0"/>
              <a:t>And, in cooperation with other nations, we should foster capital investment in areas needing development.”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“Greater </a:t>
            </a:r>
            <a:r>
              <a:rPr lang="en-US" sz="2000" b="1" dirty="0">
                <a:solidFill>
                  <a:srgbClr val="FF0000"/>
                </a:solidFill>
              </a:rPr>
              <a:t>production</a:t>
            </a:r>
            <a:r>
              <a:rPr lang="en-US" sz="2000" dirty="0" smtClean="0"/>
              <a:t> is the key to </a:t>
            </a:r>
            <a:r>
              <a:rPr lang="en-US" sz="2000" b="1" dirty="0">
                <a:solidFill>
                  <a:srgbClr val="FF0000"/>
                </a:solidFill>
              </a:rPr>
              <a:t>prosperity</a:t>
            </a:r>
            <a:r>
              <a:rPr lang="en-US" sz="2000" dirty="0" smtClean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peace</a:t>
            </a:r>
            <a:r>
              <a:rPr lang="en-US" sz="2000" dirty="0" smtClean="0"/>
              <a:t>. And the </a:t>
            </a:r>
            <a:r>
              <a:rPr lang="en-US" sz="2000" dirty="0"/>
              <a:t>key to </a:t>
            </a:r>
            <a:r>
              <a:rPr lang="en-US" sz="2000" b="1" dirty="0">
                <a:solidFill>
                  <a:srgbClr val="FF0000"/>
                </a:solidFill>
              </a:rPr>
              <a:t>greater production </a:t>
            </a:r>
            <a:r>
              <a:rPr lang="en-US" sz="2000" dirty="0" smtClean="0"/>
              <a:t>is a wider and more vigorous </a:t>
            </a:r>
            <a:r>
              <a:rPr lang="en-US" sz="2000" b="1" dirty="0">
                <a:solidFill>
                  <a:srgbClr val="FF0000"/>
                </a:solidFill>
              </a:rPr>
              <a:t>application of modern scientific and technical knowledge.</a:t>
            </a:r>
            <a:r>
              <a:rPr lang="en-US" sz="2000" dirty="0" smtClean="0"/>
              <a:t>”</a:t>
            </a:r>
          </a:p>
          <a:p>
            <a:pPr marL="0" indent="0">
              <a:buNone/>
            </a:pPr>
            <a:endParaRPr lang="en-US" sz="2000" dirty="0" smtClean="0">
              <a:latin typeface="Helvetica Neue"/>
              <a:cs typeface="Helvetica Neue"/>
            </a:endParaRPr>
          </a:p>
          <a:p>
            <a:pPr marL="0" indent="0" algn="r">
              <a:buNone/>
            </a:pPr>
            <a:r>
              <a:rPr lang="en-US" sz="1600" dirty="0" smtClean="0"/>
              <a:t>Text available: http://</a:t>
            </a:r>
            <a:r>
              <a:rPr lang="en-US" sz="1600" dirty="0" err="1" smtClean="0"/>
              <a:t>www.trumanlibrary.org</a:t>
            </a:r>
            <a:r>
              <a:rPr lang="en-US" sz="1600" dirty="0" smtClean="0"/>
              <a:t>/</a:t>
            </a:r>
            <a:r>
              <a:rPr lang="en-US" sz="1600" dirty="0" err="1" smtClean="0"/>
              <a:t>whistlestop</a:t>
            </a:r>
            <a:r>
              <a:rPr lang="en-US" sz="1600" dirty="0" smtClean="0"/>
              <a:t>/50yr_archive/inagural20jan1949.htm </a:t>
            </a:r>
          </a:p>
          <a:p>
            <a:pPr marL="0" indent="0">
              <a:buNone/>
            </a:pPr>
            <a:endParaRPr lang="en-US" sz="2000" dirty="0" smtClean="0">
              <a:latin typeface="Helvetica Neue"/>
              <a:cs typeface="Helvetica Neue"/>
            </a:endParaRPr>
          </a:p>
          <a:p>
            <a:pPr marL="0" indent="0" algn="r">
              <a:buNone/>
            </a:pPr>
            <a:endParaRPr lang="en-US" sz="1600" dirty="0" smtClean="0">
              <a:latin typeface="Helvetica Neue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404" y="1424160"/>
            <a:ext cx="8173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dobe Garamond Pro"/>
                <a:cs typeface="Adobe Garamond Pro"/>
              </a:rPr>
              <a:t>Truman's Inaugural Address, delivered January 20, 1949</a:t>
            </a:r>
          </a:p>
        </p:txBody>
      </p:sp>
    </p:spTree>
    <p:extLst>
      <p:ext uri="{BB962C8B-B14F-4D97-AF65-F5344CB8AC3E}">
        <p14:creationId xmlns:p14="http://schemas.microsoft.com/office/powerpoint/2010/main" val="371992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Helvetica Neue Bold Condensed"/>
                <a:cs typeface="Helvetica Neue Bold Condensed"/>
              </a:rPr>
              <a:t>“the world is flat…”</a:t>
            </a:r>
            <a:endParaRPr lang="en-US" dirty="0">
              <a:latin typeface="Helvetica Neue Bold Condensed"/>
              <a:cs typeface="Helvetica Neue Bold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9625" y="3996253"/>
            <a:ext cx="14638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dearJoe 5 CASUAL trial"/>
                <a:cs typeface="dearJoe 5 CASUAL trial"/>
              </a:rPr>
              <a:t>o</a:t>
            </a:r>
            <a:r>
              <a:rPr lang="en-US" sz="3200" dirty="0" smtClean="0">
                <a:latin typeface="dearJoe 5 CASUAL trial"/>
                <a:cs typeface="dearJoe 5 CASUAL trial"/>
              </a:rPr>
              <a:t>r is it?</a:t>
            </a:r>
            <a:endParaRPr lang="en-US" sz="3200" dirty="0">
              <a:latin typeface="dearJoe 5 CASUAL trial"/>
              <a:cs typeface="dearJoe 5 CASUAL trial"/>
            </a:endParaRPr>
          </a:p>
        </p:txBody>
      </p:sp>
    </p:spTree>
    <p:extLst>
      <p:ext uri="{BB962C8B-B14F-4D97-AF65-F5344CB8AC3E}">
        <p14:creationId xmlns:p14="http://schemas.microsoft.com/office/powerpoint/2010/main" val="91841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215721"/>
            <a:ext cx="8229600" cy="438835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u="none" strike="noStrike" baseline="0" dirty="0" smtClean="0">
                <a:latin typeface="Adobe Caslon Pro"/>
                <a:cs typeface="Adobe Caslon Pro"/>
              </a:rPr>
              <a:t>Your Highnesses, as Catholic Christians, and princes who love and promote the</a:t>
            </a:r>
            <a:r>
              <a:rPr lang="en-US" sz="200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u="none" strike="noStrike" baseline="0" dirty="0" smtClean="0">
                <a:latin typeface="Adobe Caslon Pro"/>
                <a:cs typeface="Adobe Caslon Pro"/>
              </a:rPr>
              <a:t>holy Christian faith, and are enemies of the doctrine of Mahomet, and of all</a:t>
            </a:r>
            <a:r>
              <a:rPr lang="en-US" sz="200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u="none" strike="noStrike" baseline="0" dirty="0" smtClean="0">
                <a:latin typeface="Adobe Caslon Pro"/>
                <a:cs typeface="Adobe Caslon Pro"/>
              </a:rPr>
              <a:t>idolatry and heresy, determined to send me, Christopher Columbus, to the</a:t>
            </a:r>
            <a:r>
              <a:rPr lang="en-US" sz="200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u="none" strike="noStrike" baseline="0" dirty="0" smtClean="0">
                <a:latin typeface="Adobe Caslon Pro"/>
                <a:cs typeface="Adobe Caslon Pro"/>
              </a:rPr>
              <a:t>above-mentioned countries of India, to see the said princes, people, and territories,</a:t>
            </a:r>
            <a:r>
              <a:rPr lang="en-US" sz="200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u="none" strike="noStrike" baseline="0" dirty="0" smtClean="0">
                <a:latin typeface="Adobe Caslon Pro"/>
                <a:cs typeface="Adobe Caslon Pro"/>
              </a:rPr>
              <a:t>and to learn their disposition and the proper method of converting them to</a:t>
            </a:r>
            <a:r>
              <a:rPr lang="en-US" sz="200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u="none" strike="noStrike" baseline="0" dirty="0" smtClean="0">
                <a:latin typeface="Adobe Caslon Pro"/>
                <a:cs typeface="Adobe Caslon Pro"/>
              </a:rPr>
              <a:t>our holy faith; and furthermore directed that I should not proceed by land to the</a:t>
            </a:r>
            <a:r>
              <a:rPr lang="en-US" sz="200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u="none" strike="noStrike" baseline="0" dirty="0" smtClean="0">
                <a:latin typeface="Adobe Caslon Pro"/>
                <a:cs typeface="Adobe Caslon Pro"/>
              </a:rPr>
              <a:t>East, as is customary, but by a Westerly route, in which direction we have hitherto</a:t>
            </a:r>
            <a:r>
              <a:rPr lang="en-US" sz="2000" u="none" strike="noStrike" dirty="0" smtClean="0">
                <a:latin typeface="Adobe Caslon Pro"/>
                <a:cs typeface="Adobe Caslon Pro"/>
              </a:rPr>
              <a:t> </a:t>
            </a:r>
            <a:r>
              <a:rPr lang="en-US" sz="2000" u="none" strike="noStrike" baseline="0" dirty="0" smtClean="0">
                <a:latin typeface="Adobe Caslon Pro"/>
                <a:cs typeface="Adobe Caslon Pro"/>
              </a:rPr>
              <a:t>no certain evidence that anyone has gone.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000" i="1" u="none" strike="noStrike" baseline="0" dirty="0" smtClean="0">
                <a:latin typeface="Adobe Caslon Pro"/>
                <a:cs typeface="Adobe Caslon Pro"/>
              </a:rPr>
              <a:t>Entry from the journal of Christopher Columbus on his voyage of 1492</a:t>
            </a:r>
            <a:endParaRPr lang="en-US" sz="2000" i="1" dirty="0"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17405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3436</TotalTime>
  <Words>1217</Words>
  <Application>Microsoft Macintosh PowerPoint</Application>
  <PresentationFormat>On-screen Show (4:3)</PresentationFormat>
  <Paragraphs>179</Paragraphs>
  <Slides>38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Technology &amp; Poverty </vt:lpstr>
      <vt:lpstr>Course Instructors</vt:lpstr>
      <vt:lpstr>Outline for Today</vt:lpstr>
      <vt:lpstr>PowerPoint Presentation</vt:lpstr>
      <vt:lpstr>Diffusion of Technology</vt:lpstr>
      <vt:lpstr>History of an Idea</vt:lpstr>
      <vt:lpstr>Technology and Development in 1949</vt:lpstr>
      <vt:lpstr>“the world is flat…”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for Truman and Friedman (and for this course!)</vt:lpstr>
      <vt:lpstr>PowerPoint Presentation</vt:lpstr>
      <vt:lpstr>Key Questions for this Course</vt:lpstr>
      <vt:lpstr>Technology beyond Instrumentalism</vt:lpstr>
      <vt:lpstr>Poverty beyond Metrics</vt:lpstr>
      <vt:lpstr>Is this our world?</vt:lpstr>
      <vt:lpstr>Or is this?</vt:lpstr>
      <vt:lpstr>Course Themes</vt:lpstr>
      <vt:lpstr>Course Themes (contd.)</vt:lpstr>
      <vt:lpstr>Course Organization</vt:lpstr>
      <vt:lpstr>Administrivia</vt:lpstr>
      <vt:lpstr>Take a break!</vt:lpstr>
      <vt:lpstr>Introductions</vt:lpstr>
      <vt:lpstr>Homework</vt:lpstr>
      <vt:lpstr>“Selling to the other three billion”</vt:lpstr>
      <vt:lpstr>The Danger of a Single Story</vt:lpstr>
      <vt:lpstr>On Thursday (5/24)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181 Technology and Poverty Summer 2012 </dc:title>
  <dc:creator>Janaki Srinivasan</dc:creator>
  <cp:lastModifiedBy>Janaki Srinivasan</cp:lastModifiedBy>
  <cp:revision>73</cp:revision>
  <dcterms:created xsi:type="dcterms:W3CDTF">2012-05-20T06:39:09Z</dcterms:created>
  <dcterms:modified xsi:type="dcterms:W3CDTF">2012-05-22T19:31:19Z</dcterms:modified>
</cp:coreProperties>
</file>